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69" r:id="rId3"/>
    <p:sldId id="270" r:id="rId4"/>
    <p:sldId id="271" r:id="rId5"/>
    <p:sldId id="272" r:id="rId6"/>
    <p:sldId id="273" r:id="rId7"/>
    <p:sldId id="274" r:id="rId8"/>
    <p:sldId id="318" r:id="rId9"/>
    <p:sldId id="319" r:id="rId10"/>
    <p:sldId id="321" r:id="rId11"/>
    <p:sldId id="324" r:id="rId12"/>
    <p:sldId id="326" r:id="rId13"/>
    <p:sldId id="328" r:id="rId14"/>
    <p:sldId id="329" r:id="rId15"/>
    <p:sldId id="331"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6350" cap="flat">
              <a:solidFill>
                <a:schemeClr val="accent2"/>
              </a:solidFill>
              <a:prstDash val="solid"/>
              <a:miter lim="800000"/>
            </a:ln>
          </a:left>
          <a:right>
            <a:ln w="6350" cap="flat">
              <a:solidFill>
                <a:schemeClr val="accent2"/>
              </a:solidFill>
              <a:prstDash val="solid"/>
              <a:miter lim="800000"/>
            </a:ln>
          </a:right>
          <a:top>
            <a:ln w="6350" cap="flat">
              <a:solidFill>
                <a:schemeClr val="accent2"/>
              </a:solidFill>
              <a:prstDash val="solid"/>
              <a:miter lim="800000"/>
            </a:ln>
          </a:top>
          <a:bottom>
            <a:ln w="6350" cap="flat">
              <a:solidFill>
                <a:schemeClr val="accent2"/>
              </a:solidFill>
              <a:prstDash val="solid"/>
              <a:miter lim="800000"/>
            </a:ln>
          </a:bottom>
          <a:insideH>
            <a:ln w="6350" cap="flat">
              <a:solidFill>
                <a:schemeClr val="accent2"/>
              </a:solidFill>
              <a:prstDash val="solid"/>
              <a:miter lim="800000"/>
            </a:ln>
          </a:insideH>
          <a:insideV>
            <a:ln w="6350" cap="flat">
              <a:solidFill>
                <a:schemeClr val="accent2"/>
              </a:solidFill>
              <a:prstDash val="solid"/>
              <a:miter lim="800000"/>
            </a:ln>
          </a:insideV>
        </a:tcBdr>
        <a:fill>
          <a:solidFill>
            <a:schemeClr val="accent2">
              <a:alpha val="40000"/>
            </a:scheme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6350" cap="flat">
              <a:solidFill>
                <a:schemeClr val="accent2"/>
              </a:solidFill>
              <a:prstDash val="solid"/>
              <a:miter lim="800000"/>
            </a:ln>
          </a:left>
          <a:right>
            <a:ln w="12700" cap="flat">
              <a:solidFill>
                <a:schemeClr val="accent2"/>
              </a:solidFill>
              <a:prstDash val="solid"/>
              <a:miter lim="800000"/>
            </a:ln>
          </a:right>
          <a:top>
            <a:ln w="6350" cap="flat">
              <a:solidFill>
                <a:schemeClr val="accent2"/>
              </a:solidFill>
              <a:prstDash val="solid"/>
              <a:miter lim="800000"/>
            </a:ln>
          </a:top>
          <a:bottom>
            <a:ln w="6350" cap="flat">
              <a:solidFill>
                <a:schemeClr val="accent2"/>
              </a:solidFill>
              <a:prstDash val="solid"/>
              <a:miter lim="800000"/>
            </a:ln>
          </a:bottom>
          <a:insideH>
            <a:ln w="6350" cap="flat">
              <a:solidFill>
                <a:schemeClr val="accent2"/>
              </a:solidFill>
              <a:prstDash val="solid"/>
              <a:miter lim="800000"/>
            </a:ln>
          </a:insideH>
          <a:insideV>
            <a:ln w="6350" cap="flat">
              <a:solidFill>
                <a:schemeClr val="accent2"/>
              </a:solidFill>
              <a:prstDash val="solid"/>
              <a:miter lim="800000"/>
            </a:ln>
          </a:insideV>
        </a:tcBdr>
        <a:fill>
          <a:solidFill>
            <a:schemeClr val="accent2">
              <a:alpha val="40000"/>
            </a:schemeClr>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12700" cap="flat">
              <a:solidFill>
                <a:schemeClr val="accent2"/>
              </a:solidFill>
              <a:prstDash val="solid"/>
              <a:miter lim="800000"/>
            </a:ln>
          </a:top>
          <a:bottom>
            <a:ln w="12700" cap="flat">
              <a:solidFill>
                <a:schemeClr val="accent2"/>
              </a:solidFill>
              <a:prstDash val="solid"/>
              <a:miter lim="800000"/>
            </a:ln>
          </a:bottom>
          <a:insideH>
            <a:ln w="12700" cap="flat">
              <a:noFill/>
              <a:miter lim="400000"/>
            </a:ln>
          </a:insideH>
          <a:insideV>
            <a:ln w="12700" cap="flat">
              <a:noFill/>
              <a:miter lim="400000"/>
            </a:ln>
          </a:insideV>
        </a:tcBdr>
        <a:fill>
          <a:no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6350" cap="flat">
              <a:solidFill>
                <a:schemeClr val="accent2"/>
              </a:solidFill>
              <a:prstDash val="solid"/>
              <a:miter lim="800000"/>
            </a:ln>
          </a:top>
          <a:bottom>
            <a:ln w="12700" cap="flat">
              <a:solidFill>
                <a:srgbClr val="FFFFFF"/>
              </a:solidFill>
              <a:prstDash val="solid"/>
              <a:miter lim="800000"/>
            </a:ln>
          </a:bottom>
          <a:insideH>
            <a:ln w="12700" cap="flat">
              <a:noFill/>
              <a:miter lim="400000"/>
            </a:ln>
          </a:insideH>
          <a:insideV>
            <a:ln w="12700" cap="flat">
              <a:noFill/>
              <a:miter lim="400000"/>
            </a:ln>
          </a:insideV>
        </a:tcBdr>
        <a:fill>
          <a:solidFill>
            <a:schemeClr val="accent2"/>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alpha val="20000"/>
            </a:scheme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alpha val="20000"/>
            </a:schemeClr>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12700" cap="flat">
              <a:solidFill>
                <a:schemeClr val="accent2"/>
              </a:solidFill>
              <a:prstDash val="solid"/>
              <a:round/>
            </a:ln>
          </a:top>
          <a:bottom>
            <a:ln w="12700" cap="flat">
              <a:solidFill>
                <a:schemeClr val="accent2"/>
              </a:solidFill>
              <a:prstDash val="solid"/>
              <a:round/>
            </a:ln>
          </a:bottom>
          <a:insideH>
            <a:ln w="12700" cap="flat">
              <a:noFill/>
              <a:miter lim="400000"/>
            </a:ln>
          </a:insideH>
          <a:insideV>
            <a:ln w="12700" cap="flat">
              <a:noFill/>
              <a:miter lim="400000"/>
            </a:ln>
          </a:insideV>
        </a:tcBdr>
        <a:fill>
          <a:noFill/>
        </a:fill>
      </a:tcStyle>
    </a:lastRow>
    <a:firstRow>
      <a:tcTxStyle b="on" i="off">
        <a:font>
          <a:latin typeface="Arial"/>
          <a:ea typeface="Arial"/>
          <a:cs typeface="Arial"/>
        </a:font>
        <a:srgbClr val="000000"/>
      </a:tcTxStyle>
      <a:tcStyle>
        <a:tcBdr>
          <a:left>
            <a:ln w="12700" cap="flat">
              <a:noFill/>
              <a:miter lim="400000"/>
            </a:ln>
          </a:left>
          <a:right>
            <a:ln w="12700" cap="flat">
              <a:noFill/>
              <a:miter lim="400000"/>
            </a:ln>
          </a:right>
          <a:top>
            <a:ln w="12700" cap="flat">
              <a:solidFill>
                <a:schemeClr val="accent2"/>
              </a:solidFill>
              <a:prstDash val="solid"/>
              <a:round/>
            </a:ln>
          </a:top>
          <a:bottom>
            <a:ln w="12700" cap="flat">
              <a:solidFill>
                <a:schemeClr val="accent2"/>
              </a:solidFill>
              <a:prstDash val="solid"/>
              <a:round/>
            </a:ln>
          </a:bottom>
          <a:insideH>
            <a:ln w="12700" cap="flat">
              <a:noFill/>
              <a:miter lim="400000"/>
            </a:ln>
          </a:insideH>
          <a:insideV>
            <a:ln w="12700" cap="flat">
              <a:noFill/>
              <a:miter lim="400000"/>
            </a:ln>
          </a:insideV>
        </a:tcBdr>
        <a:fill>
          <a:no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DD3"/>
          </a:solidFill>
        </a:fill>
      </a:tcStyle>
    </a:wholeTbl>
    <a:band2H>
      <a:tcTxStyle/>
      <a:tcStyle>
        <a:tcBdr/>
        <a:fill>
          <a:solidFill>
            <a:srgbClr val="E6E7E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3E2"/>
          </a:solidFill>
        </a:fill>
      </a:tcStyle>
    </a:wholeTbl>
    <a:band2H>
      <a:tcTxStyle/>
      <a:tcStyle>
        <a:tcBdr/>
        <a:fill>
          <a:solidFill>
            <a:srgbClr val="E6EAF1"/>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FCA"/>
          </a:solidFill>
        </a:fill>
      </a:tcStyle>
    </a:wholeTbl>
    <a:band2H>
      <a:tcTxStyle/>
      <a:tcStyle>
        <a:tcBdr/>
        <a:fill>
          <a:solidFill>
            <a:srgbClr val="FFEF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18" name="Shape 1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en-US" altLang="ko-KR" dirty="0"/>
              <a:t>random short-term results = outcomes</a:t>
            </a:r>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8</a:t>
            </a:fld>
            <a:endParaRPr lang="en-US"/>
          </a:p>
        </p:txBody>
      </p:sp>
    </p:spTree>
    <p:extLst>
      <p:ext uri="{BB962C8B-B14F-4D97-AF65-F5344CB8AC3E}">
        <p14:creationId xmlns:p14="http://schemas.microsoft.com/office/powerpoint/2010/main" val="1329393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en-US" altLang="ko-KR" dirty="0"/>
              <a:t>[5.1.23] 3/10 = 0.3</a:t>
            </a:r>
          </a:p>
          <a:p>
            <a:r>
              <a:rPr lang="en-US" altLang="ko-KR" dirty="0"/>
              <a:t>[5.1.25] 4/10 = 0.4</a:t>
            </a:r>
          </a:p>
          <a:p>
            <a:r>
              <a:rPr lang="en-US" altLang="ko-KR" dirty="0"/>
              <a:t>[5.1.39] </a:t>
            </a:r>
            <a:r>
              <a:rPr lang="en-US" altLang="ko-KR" b="0" i="0" dirty="0">
                <a:solidFill>
                  <a:srgbClr val="333333"/>
                </a:solidFill>
                <a:effectLst/>
                <a:latin typeface="Helvetica Neue"/>
              </a:rPr>
              <a:t>A, B, C, and F are consistent with the definition of a probability model.</a:t>
            </a:r>
          </a:p>
          <a:p>
            <a:r>
              <a:rPr lang="en-US" altLang="ko-KR" b="0" i="0" dirty="0">
                <a:solidFill>
                  <a:srgbClr val="333333"/>
                </a:solidFill>
                <a:effectLst/>
                <a:latin typeface="Helvetica Neue"/>
              </a:rPr>
              <a:t>[5.1.40] A</a:t>
            </a:r>
          </a:p>
          <a:p>
            <a:r>
              <a:rPr lang="en-US" altLang="ko-KR" dirty="0"/>
              <a:t>[5.1.41] B</a:t>
            </a:r>
          </a:p>
          <a:p>
            <a:r>
              <a:rPr lang="en-US" altLang="ko-KR" dirty="0"/>
              <a:t>[5.1.42] F</a:t>
            </a:r>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10</a:t>
            </a:fld>
            <a:endParaRPr lang="en-US"/>
          </a:p>
        </p:txBody>
      </p:sp>
    </p:spTree>
    <p:extLst>
      <p:ext uri="{BB962C8B-B14F-4D97-AF65-F5344CB8AC3E}">
        <p14:creationId xmlns:p14="http://schemas.microsoft.com/office/powerpoint/2010/main" val="3285407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ko-KR" dirty="0"/>
              <a:t>Setting: Let S denote the sample space of a probability experiment and let E and F denote events. </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11</a:t>
            </a:fld>
            <a:endParaRPr lang="en-US"/>
          </a:p>
        </p:txBody>
      </p:sp>
    </p:spTree>
    <p:extLst>
      <p:ext uri="{BB962C8B-B14F-4D97-AF65-F5344CB8AC3E}">
        <p14:creationId xmlns:p14="http://schemas.microsoft.com/office/powerpoint/2010/main" val="4213184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en-US" altLang="ko-KR" dirty="0"/>
              <a:t>[5.2.13] 0.55</a:t>
            </a:r>
          </a:p>
          <a:p>
            <a:r>
              <a:rPr lang="en-US" altLang="ko-KR" dirty="0"/>
              <a:t>[5.2.14] 0.1</a:t>
            </a:r>
          </a:p>
          <a:p>
            <a:r>
              <a:rPr lang="en-US" altLang="ko-KR" dirty="0"/>
              <a:t>[5.2.15] 0.7</a:t>
            </a:r>
          </a:p>
          <a:p>
            <a:r>
              <a:rPr lang="en-US" altLang="ko-KR" dirty="0"/>
              <a:t>[5.2.16] 0</a:t>
            </a:r>
          </a:p>
          <a:p>
            <a:r>
              <a:rPr lang="en-US" altLang="ko-KR" dirty="0"/>
              <a:t>[5.2.17] 0.75</a:t>
            </a:r>
          </a:p>
          <a:p>
            <a:r>
              <a:rPr lang="en-US" altLang="ko-KR" dirty="0"/>
              <a:t>[5.2.18] 0.55</a:t>
            </a:r>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12</a:t>
            </a:fld>
            <a:endParaRPr lang="en-US"/>
          </a:p>
        </p:txBody>
      </p:sp>
    </p:spTree>
    <p:extLst>
      <p:ext uri="{BB962C8B-B14F-4D97-AF65-F5344CB8AC3E}">
        <p14:creationId xmlns:p14="http://schemas.microsoft.com/office/powerpoint/2010/main" val="2683407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en-US" altLang="ko-KR" dirty="0"/>
              <a:t>[5.3.7] Dependent, Dependent, Independent</a:t>
            </a:r>
          </a:p>
          <a:p>
            <a:r>
              <a:rPr lang="en-US" altLang="ko-KR" dirty="0"/>
              <a:t>[5.3.15] P(all five are negative) = 0.995^5 = 0.9752, P(at least one is positive) = 1-0.9752 = 0.0248</a:t>
            </a:r>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14</a:t>
            </a:fld>
            <a:endParaRPr lang="en-US"/>
          </a:p>
        </p:txBody>
      </p:sp>
    </p:spTree>
    <p:extLst>
      <p:ext uri="{BB962C8B-B14F-4D97-AF65-F5344CB8AC3E}">
        <p14:creationId xmlns:p14="http://schemas.microsoft.com/office/powerpoint/2010/main" val="174584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4" name="Picture Placeholder 2"/>
          <p:cNvSpPr>
            <a:spLocks noGrp="1"/>
          </p:cNvSpPr>
          <p:nvPr>
            <p:ph type="pic" idx="21"/>
          </p:nvPr>
        </p:nvSpPr>
        <p:spPr>
          <a:xfrm>
            <a:off x="0" y="0"/>
            <a:ext cx="12192000" cy="6035041"/>
          </a:xfrm>
          <a:prstGeom prst="rect">
            <a:avLst/>
          </a:prstGeom>
        </p:spPr>
        <p:txBody>
          <a:bodyPr lIns="91439" rIns="91439">
            <a:noAutofit/>
          </a:bodyPr>
          <a:lstStyle/>
          <a:p>
            <a:endParaRPr/>
          </a:p>
        </p:txBody>
      </p:sp>
      <p:sp>
        <p:nvSpPr>
          <p:cNvPr id="15" name="Body Level One…"/>
          <p:cNvSpPr txBox="1">
            <a:spLocks noGrp="1"/>
          </p:cNvSpPr>
          <p:nvPr>
            <p:ph type="body" sz="quarter" idx="1"/>
          </p:nvPr>
        </p:nvSpPr>
        <p:spPr>
          <a:xfrm>
            <a:off x="1577472" y="3602037"/>
            <a:ext cx="9144001" cy="1655763"/>
          </a:xfrm>
          <a:prstGeom prst="rect">
            <a:avLst/>
          </a:prstGeom>
        </p:spPr>
        <p:txBody>
          <a:bodyPr/>
          <a:lstStyle>
            <a:lvl1pPr marL="0" indent="0" algn="ctr">
              <a:buSzTx/>
              <a:buFontTx/>
              <a:buNone/>
              <a:defRPr>
                <a:solidFill>
                  <a:srgbClr val="FFFFFF"/>
                </a:solidFill>
              </a:defRPr>
            </a:lvl1pPr>
            <a:lvl2pPr marL="0" indent="457200" algn="ctr">
              <a:buSzTx/>
              <a:buFontTx/>
              <a:buNone/>
              <a:defRPr>
                <a:solidFill>
                  <a:srgbClr val="FFFFFF"/>
                </a:solidFill>
              </a:defRPr>
            </a:lvl2pPr>
            <a:lvl3pPr marL="0" indent="914400" algn="ctr">
              <a:buSzTx/>
              <a:buFontTx/>
              <a:buNone/>
              <a:defRPr>
                <a:solidFill>
                  <a:srgbClr val="FFFFFF"/>
                </a:solidFill>
              </a:defRPr>
            </a:lvl3pPr>
            <a:lvl4pPr marL="0" indent="1371600" algn="ctr">
              <a:buSzTx/>
              <a:buFontTx/>
              <a:buNone/>
              <a:defRPr>
                <a:solidFill>
                  <a:srgbClr val="FFFFFF"/>
                </a:solidFill>
              </a:defRPr>
            </a:lvl4pPr>
            <a:lvl5pPr marL="0" indent="1828800" algn="ctr">
              <a:buSzTx/>
              <a:buFontTx/>
              <a:buNone/>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6" name="CLICK TO EDIT MASTER TITLE STYLE"/>
          <p:cNvSpPr txBox="1">
            <a:spLocks noGrp="1"/>
          </p:cNvSpPr>
          <p:nvPr>
            <p:ph type="title" hasCustomPrompt="1"/>
          </p:nvPr>
        </p:nvSpPr>
        <p:spPr>
          <a:xfrm>
            <a:off x="3168323" y="1447952"/>
            <a:ext cx="5868738" cy="1800557"/>
          </a:xfrm>
          <a:prstGeom prst="rect">
            <a:avLst/>
          </a:prstGeom>
          <a:ln w="9525">
            <a:solidFill>
              <a:srgbClr val="FFFFFF"/>
            </a:solidFill>
            <a:round/>
          </a:ln>
          <a:effectLst>
            <a:outerShdw blurRad="50800" dist="38100" dir="2700000" rotWithShape="0">
              <a:srgbClr val="000000">
                <a:alpha val="40000"/>
              </a:srgbClr>
            </a:outerShdw>
          </a:effectLst>
        </p:spPr>
        <p:txBody>
          <a:bodyPr/>
          <a:lstStyle>
            <a:lvl1pPr algn="ctr">
              <a:defRPr sz="2800">
                <a:solidFill>
                  <a:srgbClr val="FFFFFF"/>
                </a:solidFill>
              </a:defRPr>
            </a:lvl1pPr>
          </a:lstStyle>
          <a:p>
            <a:r>
              <a:t>CLICK TO EDIT MASTER TITLE STYLE</a:t>
            </a:r>
          </a:p>
        </p:txBody>
      </p:sp>
      <p:sp>
        <p:nvSpPr>
          <p:cNvPr id="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5" name="Title Text"/>
          <p:cNvSpPr txBox="1">
            <a:spLocks noGrp="1"/>
          </p:cNvSpPr>
          <p:nvPr>
            <p:ph type="title"/>
          </p:nvPr>
        </p:nvSpPr>
        <p:spPr>
          <a:prstGeom prst="rect">
            <a:avLst/>
          </a:prstGeom>
        </p:spPr>
        <p:txBody>
          <a:bodyPr/>
          <a:lstStyle/>
          <a:p>
            <a:r>
              <a:t>Title Text</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3" name="Rectangle 6"/>
          <p:cNvSpPr/>
          <p:nvPr/>
        </p:nvSpPr>
        <p:spPr>
          <a:xfrm>
            <a:off x="0" y="5995365"/>
            <a:ext cx="12192000" cy="908672"/>
          </a:xfrm>
          <a:prstGeom prst="rect">
            <a:avLst/>
          </a:prstGeom>
          <a:solidFill>
            <a:srgbClr val="FDC700"/>
          </a:solidFill>
          <a:ln w="12700">
            <a:miter lim="400000"/>
          </a:ln>
        </p:spPr>
        <p:txBody>
          <a:bodyPr lIns="45719" rIns="45719"/>
          <a:lstStyle/>
          <a:p>
            <a:pPr>
              <a:defRPr sz="2400">
                <a:solidFill>
                  <a:srgbClr val="003C68"/>
                </a:solidFill>
              </a:defRPr>
            </a:pPr>
            <a:endParaRPr/>
          </a:p>
        </p:txBody>
      </p:sp>
      <p:pic>
        <p:nvPicPr>
          <p:cNvPr id="34" name="Picture 8" descr="Picture 8"/>
          <p:cNvPicPr>
            <a:picLocks noChangeAspect="1"/>
          </p:cNvPicPr>
          <p:nvPr/>
        </p:nvPicPr>
        <p:blipFill>
          <a:blip r:embed="rId2"/>
          <a:stretch>
            <a:fillRect/>
          </a:stretch>
        </p:blipFill>
        <p:spPr>
          <a:xfrm>
            <a:off x="9032633" y="5901701"/>
            <a:ext cx="2927771" cy="1095999"/>
          </a:xfrm>
          <a:prstGeom prst="rect">
            <a:avLst/>
          </a:prstGeom>
          <a:ln w="12700">
            <a:miter lim="400000"/>
          </a:ln>
        </p:spPr>
      </p:pic>
      <p:sp>
        <p:nvSpPr>
          <p:cNvPr id="35" name="Rectangle 9"/>
          <p:cNvSpPr/>
          <p:nvPr/>
        </p:nvSpPr>
        <p:spPr>
          <a:xfrm>
            <a:off x="1" y="0"/>
            <a:ext cx="12192001" cy="123687"/>
          </a:xfrm>
          <a:prstGeom prst="rect">
            <a:avLst/>
          </a:prstGeom>
          <a:solidFill>
            <a:srgbClr val="003C68"/>
          </a:solidFill>
          <a:ln w="12700">
            <a:solidFill>
              <a:srgbClr val="002B4D"/>
            </a:solidFill>
            <a:miter/>
          </a:ln>
        </p:spPr>
        <p:txBody>
          <a:bodyPr lIns="45719" rIns="45719" anchor="ctr"/>
          <a:lstStyle/>
          <a:p>
            <a:pPr algn="ctr">
              <a:defRPr>
                <a:solidFill>
                  <a:srgbClr val="FFFFFF"/>
                </a:solidFill>
              </a:defRPr>
            </a:pPr>
            <a:endParaRPr/>
          </a:p>
        </p:txBody>
      </p:sp>
      <p:sp>
        <p:nvSpPr>
          <p:cNvPr id="36" name="CLICK TO EDIT MASTER TITLE STYLE"/>
          <p:cNvSpPr txBox="1">
            <a:spLocks noGrp="1"/>
          </p:cNvSpPr>
          <p:nvPr>
            <p:ph type="title" hasCustomPrompt="1"/>
          </p:nvPr>
        </p:nvSpPr>
        <p:spPr>
          <a:xfrm>
            <a:off x="831850" y="1709740"/>
            <a:ext cx="10515601" cy="2852737"/>
          </a:xfrm>
          <a:prstGeom prst="rect">
            <a:avLst/>
          </a:prstGeom>
        </p:spPr>
        <p:txBody>
          <a:bodyPr anchor="b"/>
          <a:lstStyle>
            <a:lvl1pPr>
              <a:defRPr sz="4400"/>
            </a:lvl1pPr>
          </a:lstStyle>
          <a:p>
            <a:r>
              <a:t>CLICK TO EDIT MASTER TITLE STYLE</a:t>
            </a:r>
          </a:p>
        </p:txBody>
      </p:sp>
      <p:sp>
        <p:nvSpPr>
          <p:cNvPr id="37" name="Body Level One…"/>
          <p:cNvSpPr txBox="1">
            <a:spLocks noGrp="1"/>
          </p:cNvSpPr>
          <p:nvPr>
            <p:ph type="body" sz="quarter" idx="1"/>
          </p:nvPr>
        </p:nvSpPr>
        <p:spPr>
          <a:xfrm>
            <a:off x="831850" y="4589464"/>
            <a:ext cx="10515601" cy="1320884"/>
          </a:xfrm>
          <a:prstGeom prst="rect">
            <a:avLst/>
          </a:prstGeom>
        </p:spPr>
        <p:txBody>
          <a:bodyPr/>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r>
              <a:t>Body Level One</a:t>
            </a:r>
          </a:p>
          <a:p>
            <a:pPr lvl="1"/>
            <a:r>
              <a:t>Body Level Two</a:t>
            </a:r>
          </a:p>
          <a:p>
            <a:pPr lvl="2"/>
            <a:r>
              <a:t>Body Level Three</a:t>
            </a:r>
          </a:p>
          <a:p>
            <a:pPr lvl="3"/>
            <a:r>
              <a:t>Body Level Four</a:t>
            </a:r>
          </a:p>
          <a:p>
            <a:pPr lvl="4"/>
            <a:r>
              <a:t>Body Level Five</a:t>
            </a:r>
          </a:p>
        </p:txBody>
      </p:sp>
      <p:sp>
        <p:nvSpPr>
          <p:cNvPr id="38" name="Picture Placeholder 9"/>
          <p:cNvSpPr>
            <a:spLocks noGrp="1"/>
          </p:cNvSpPr>
          <p:nvPr>
            <p:ph type="pic" idx="21"/>
          </p:nvPr>
        </p:nvSpPr>
        <p:spPr>
          <a:xfrm>
            <a:off x="0" y="106362"/>
            <a:ext cx="12192000" cy="5895427"/>
          </a:xfrm>
          <a:prstGeom prst="rect">
            <a:avLst/>
          </a:prstGeom>
        </p:spPr>
        <p:txBody>
          <a:bodyPr lIns="91439" rIns="91439">
            <a:noAutofit/>
          </a:bodyPr>
          <a:lstStyle/>
          <a:p>
            <a:endParaRPr/>
          </a:p>
        </p:txBody>
      </p:sp>
      <p:sp>
        <p:nvSpPr>
          <p:cNvPr id="39"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6" name="Rectangle 6"/>
          <p:cNvSpPr/>
          <p:nvPr/>
        </p:nvSpPr>
        <p:spPr>
          <a:xfrm>
            <a:off x="0" y="5995365"/>
            <a:ext cx="12192000" cy="908672"/>
          </a:xfrm>
          <a:prstGeom prst="rect">
            <a:avLst/>
          </a:prstGeom>
          <a:solidFill>
            <a:srgbClr val="FDC700"/>
          </a:solidFill>
          <a:ln w="12700">
            <a:miter lim="400000"/>
          </a:ln>
        </p:spPr>
        <p:txBody>
          <a:bodyPr lIns="45719" rIns="45719"/>
          <a:lstStyle/>
          <a:p>
            <a:pPr>
              <a:defRPr sz="2400">
                <a:solidFill>
                  <a:srgbClr val="003C68"/>
                </a:solidFill>
              </a:defRPr>
            </a:pPr>
            <a:endParaRPr/>
          </a:p>
        </p:txBody>
      </p:sp>
      <p:pic>
        <p:nvPicPr>
          <p:cNvPr id="47" name="Picture 8" descr="Picture 8"/>
          <p:cNvPicPr>
            <a:picLocks noChangeAspect="1"/>
          </p:cNvPicPr>
          <p:nvPr/>
        </p:nvPicPr>
        <p:blipFill>
          <a:blip r:embed="rId2"/>
          <a:stretch>
            <a:fillRect/>
          </a:stretch>
        </p:blipFill>
        <p:spPr>
          <a:xfrm>
            <a:off x="9032633" y="5901701"/>
            <a:ext cx="2927771" cy="1095999"/>
          </a:xfrm>
          <a:prstGeom prst="rect">
            <a:avLst/>
          </a:prstGeom>
          <a:ln w="12700">
            <a:miter lim="400000"/>
          </a:ln>
        </p:spPr>
      </p:pic>
      <p:sp>
        <p:nvSpPr>
          <p:cNvPr id="48" name="Rectangle 9"/>
          <p:cNvSpPr/>
          <p:nvPr/>
        </p:nvSpPr>
        <p:spPr>
          <a:xfrm>
            <a:off x="1" y="0"/>
            <a:ext cx="12192001" cy="123687"/>
          </a:xfrm>
          <a:prstGeom prst="rect">
            <a:avLst/>
          </a:prstGeom>
          <a:solidFill>
            <a:srgbClr val="003C68"/>
          </a:solidFill>
          <a:ln w="12700">
            <a:solidFill>
              <a:srgbClr val="002B4D"/>
            </a:solidFill>
            <a:miter/>
          </a:ln>
        </p:spPr>
        <p:txBody>
          <a:bodyPr lIns="45719" rIns="45719" anchor="ctr"/>
          <a:lstStyle/>
          <a:p>
            <a:pPr algn="ctr">
              <a:defRPr>
                <a:solidFill>
                  <a:srgbClr val="FFFFFF"/>
                </a:solidFill>
              </a:defRPr>
            </a:pPr>
            <a:endParaRPr/>
          </a:p>
        </p:txBody>
      </p:sp>
      <p:sp>
        <p:nvSpPr>
          <p:cNvPr id="49" name="Body Level One…"/>
          <p:cNvSpPr txBox="1">
            <a:spLocks noGrp="1"/>
          </p:cNvSpPr>
          <p:nvPr>
            <p:ph type="body" sz="half" idx="1"/>
          </p:nvPr>
        </p:nvSpPr>
        <p:spPr>
          <a:xfrm>
            <a:off x="838200" y="1213657"/>
            <a:ext cx="5181600" cy="470500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0" name="Title Text"/>
          <p:cNvSpPr txBox="1">
            <a:spLocks noGrp="1"/>
          </p:cNvSpPr>
          <p:nvPr>
            <p:ph type="title"/>
          </p:nvPr>
        </p:nvSpPr>
        <p:spPr>
          <a:prstGeom prst="rect">
            <a:avLst/>
          </a:prstGeom>
        </p:spPr>
        <p:txBody>
          <a:bodyPr/>
          <a:lstStyle/>
          <a:p>
            <a:r>
              <a:t>Title Text</a:t>
            </a: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8" name="Rectangle 6"/>
          <p:cNvSpPr/>
          <p:nvPr/>
        </p:nvSpPr>
        <p:spPr>
          <a:xfrm>
            <a:off x="0" y="5995365"/>
            <a:ext cx="12192000" cy="908672"/>
          </a:xfrm>
          <a:prstGeom prst="rect">
            <a:avLst/>
          </a:prstGeom>
          <a:solidFill>
            <a:srgbClr val="FDC700"/>
          </a:solidFill>
          <a:ln w="12700">
            <a:miter lim="400000"/>
          </a:ln>
        </p:spPr>
        <p:txBody>
          <a:bodyPr lIns="45719" rIns="45719"/>
          <a:lstStyle/>
          <a:p>
            <a:pPr>
              <a:defRPr sz="2400">
                <a:solidFill>
                  <a:srgbClr val="003C68"/>
                </a:solidFill>
              </a:defRPr>
            </a:pPr>
            <a:endParaRPr/>
          </a:p>
        </p:txBody>
      </p:sp>
      <p:pic>
        <p:nvPicPr>
          <p:cNvPr id="59" name="Picture 8" descr="Picture 8"/>
          <p:cNvPicPr>
            <a:picLocks noChangeAspect="1"/>
          </p:cNvPicPr>
          <p:nvPr/>
        </p:nvPicPr>
        <p:blipFill>
          <a:blip r:embed="rId2"/>
          <a:stretch>
            <a:fillRect/>
          </a:stretch>
        </p:blipFill>
        <p:spPr>
          <a:xfrm>
            <a:off x="9032633" y="5901701"/>
            <a:ext cx="2927771" cy="1095999"/>
          </a:xfrm>
          <a:prstGeom prst="rect">
            <a:avLst/>
          </a:prstGeom>
          <a:ln w="12700">
            <a:miter lim="400000"/>
          </a:ln>
        </p:spPr>
      </p:pic>
      <p:sp>
        <p:nvSpPr>
          <p:cNvPr id="60" name="Rectangle 9"/>
          <p:cNvSpPr/>
          <p:nvPr/>
        </p:nvSpPr>
        <p:spPr>
          <a:xfrm>
            <a:off x="1" y="0"/>
            <a:ext cx="12192001" cy="123687"/>
          </a:xfrm>
          <a:prstGeom prst="rect">
            <a:avLst/>
          </a:prstGeom>
          <a:solidFill>
            <a:srgbClr val="003C68"/>
          </a:solidFill>
          <a:ln w="12700">
            <a:solidFill>
              <a:srgbClr val="002B4D"/>
            </a:solidFill>
            <a:miter/>
          </a:ln>
        </p:spPr>
        <p:txBody>
          <a:bodyPr lIns="45719" rIns="45719" anchor="ctr"/>
          <a:lstStyle/>
          <a:p>
            <a:pPr algn="ctr">
              <a:defRPr>
                <a:solidFill>
                  <a:srgbClr val="FFFFFF"/>
                </a:solidFill>
              </a:defRPr>
            </a:pPr>
            <a:endParaRPr/>
          </a:p>
        </p:txBody>
      </p:sp>
      <p:sp>
        <p:nvSpPr>
          <p:cNvPr id="61" name="Body Level One…"/>
          <p:cNvSpPr txBox="1">
            <a:spLocks noGrp="1"/>
          </p:cNvSpPr>
          <p:nvPr>
            <p:ph type="body" sz="quarter" idx="1"/>
          </p:nvPr>
        </p:nvSpPr>
        <p:spPr>
          <a:xfrm>
            <a:off x="839788" y="1207338"/>
            <a:ext cx="5157789" cy="823914"/>
          </a:xfrm>
          <a:prstGeom prst="rect">
            <a:avLst/>
          </a:prstGeom>
        </p:spPr>
        <p:txBody>
          <a:bodyPr anchor="b"/>
          <a:lstStyle>
            <a:lvl1pPr marL="0" indent="0">
              <a:buSzTx/>
              <a:buFontTx/>
              <a:buNone/>
              <a:defRPr b="1"/>
            </a:lvl1pPr>
            <a:lvl2pPr marL="0" indent="457200">
              <a:buSzTx/>
              <a:buFontTx/>
              <a:buNone/>
              <a:defRPr b="1"/>
            </a:lvl2pPr>
            <a:lvl3pPr marL="0" indent="914400">
              <a:buSzTx/>
              <a:buFontTx/>
              <a:buNone/>
              <a:defRPr b="1"/>
            </a:lvl3pPr>
            <a:lvl4pPr marL="0" indent="1371600">
              <a:buSzTx/>
              <a:buFontTx/>
              <a:buNone/>
              <a:defRPr b="1"/>
            </a:lvl4pPr>
            <a:lvl5pPr marL="0" indent="1828800">
              <a:buSzTx/>
              <a:buFontTx/>
              <a:buNone/>
              <a:defRPr b="1"/>
            </a:lvl5pPr>
          </a:lstStyle>
          <a:p>
            <a:r>
              <a:t>Body Level One</a:t>
            </a:r>
          </a:p>
          <a:p>
            <a:pPr lvl="1"/>
            <a:r>
              <a:t>Body Level Two</a:t>
            </a:r>
          </a:p>
          <a:p>
            <a:pPr lvl="2"/>
            <a:r>
              <a:t>Body Level Three</a:t>
            </a:r>
          </a:p>
          <a:p>
            <a:pPr lvl="3"/>
            <a:r>
              <a:t>Body Level Four</a:t>
            </a:r>
          </a:p>
          <a:p>
            <a:pPr lvl="4"/>
            <a:r>
              <a:t>Body Level Five</a:t>
            </a:r>
          </a:p>
        </p:txBody>
      </p:sp>
      <p:sp>
        <p:nvSpPr>
          <p:cNvPr id="62" name="Text Placeholder 4"/>
          <p:cNvSpPr>
            <a:spLocks noGrp="1"/>
          </p:cNvSpPr>
          <p:nvPr>
            <p:ph type="body" sz="quarter" idx="21"/>
          </p:nvPr>
        </p:nvSpPr>
        <p:spPr>
          <a:xfrm>
            <a:off x="6172201" y="1207338"/>
            <a:ext cx="5183189" cy="823914"/>
          </a:xfrm>
          <a:prstGeom prst="rect">
            <a:avLst/>
          </a:prstGeom>
        </p:spPr>
        <p:txBody>
          <a:bodyPr anchor="b"/>
          <a:lstStyle/>
          <a:p>
            <a:pPr marL="0" indent="0">
              <a:buSzTx/>
              <a:buFontTx/>
              <a:buNone/>
              <a:defRPr b="1"/>
            </a:pPr>
            <a:endParaRPr/>
          </a:p>
        </p:txBody>
      </p:sp>
      <p:sp>
        <p:nvSpPr>
          <p:cNvPr id="63" name="Title Text"/>
          <p:cNvSpPr txBox="1">
            <a:spLocks noGrp="1"/>
          </p:cNvSpPr>
          <p:nvPr>
            <p:ph type="title"/>
          </p:nvPr>
        </p:nvSpPr>
        <p:spPr>
          <a:prstGeom prst="rect">
            <a:avLst/>
          </a:prstGeom>
        </p:spPr>
        <p:txBody>
          <a:bodyPr/>
          <a:lstStyle/>
          <a:p>
            <a:r>
              <a:t>Title Text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71" name="Rectangle 6"/>
          <p:cNvSpPr/>
          <p:nvPr/>
        </p:nvSpPr>
        <p:spPr>
          <a:xfrm>
            <a:off x="0" y="5995365"/>
            <a:ext cx="12192000" cy="908672"/>
          </a:xfrm>
          <a:prstGeom prst="rect">
            <a:avLst/>
          </a:prstGeom>
          <a:solidFill>
            <a:srgbClr val="FDC700"/>
          </a:solidFill>
          <a:ln w="12700">
            <a:miter lim="400000"/>
          </a:ln>
        </p:spPr>
        <p:txBody>
          <a:bodyPr lIns="45719" rIns="45719"/>
          <a:lstStyle/>
          <a:p>
            <a:pPr>
              <a:defRPr sz="2400">
                <a:solidFill>
                  <a:srgbClr val="003C68"/>
                </a:solidFill>
              </a:defRPr>
            </a:pPr>
            <a:endParaRPr/>
          </a:p>
        </p:txBody>
      </p:sp>
      <p:pic>
        <p:nvPicPr>
          <p:cNvPr id="72" name="Picture 8" descr="Picture 8"/>
          <p:cNvPicPr>
            <a:picLocks noChangeAspect="1"/>
          </p:cNvPicPr>
          <p:nvPr/>
        </p:nvPicPr>
        <p:blipFill>
          <a:blip r:embed="rId2"/>
          <a:stretch>
            <a:fillRect/>
          </a:stretch>
        </p:blipFill>
        <p:spPr>
          <a:xfrm>
            <a:off x="9032633" y="5901701"/>
            <a:ext cx="2927771" cy="1095999"/>
          </a:xfrm>
          <a:prstGeom prst="rect">
            <a:avLst/>
          </a:prstGeom>
          <a:ln w="12700">
            <a:miter lim="400000"/>
          </a:ln>
        </p:spPr>
      </p:pic>
      <p:sp>
        <p:nvSpPr>
          <p:cNvPr id="73" name="Rectangle 9"/>
          <p:cNvSpPr/>
          <p:nvPr/>
        </p:nvSpPr>
        <p:spPr>
          <a:xfrm>
            <a:off x="1" y="0"/>
            <a:ext cx="12192001" cy="123687"/>
          </a:xfrm>
          <a:prstGeom prst="rect">
            <a:avLst/>
          </a:prstGeom>
          <a:solidFill>
            <a:srgbClr val="003C68"/>
          </a:solidFill>
          <a:ln w="12700">
            <a:solidFill>
              <a:srgbClr val="002B4D"/>
            </a:solidFill>
            <a:miter/>
          </a:ln>
        </p:spPr>
        <p:txBody>
          <a:bodyPr lIns="45719" rIns="45719" anchor="ctr"/>
          <a:lstStyle/>
          <a:p>
            <a:pPr algn="ctr">
              <a:defRPr>
                <a:solidFill>
                  <a:srgbClr val="FFFFFF"/>
                </a:solidFill>
              </a:defRPr>
            </a:pPr>
            <a:endParaRPr/>
          </a:p>
        </p:txBody>
      </p:sp>
      <p:sp>
        <p:nvSpPr>
          <p:cNvPr id="74"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82" name="Rectangle 6"/>
          <p:cNvSpPr/>
          <p:nvPr/>
        </p:nvSpPr>
        <p:spPr>
          <a:xfrm>
            <a:off x="0" y="5995365"/>
            <a:ext cx="12192000" cy="908672"/>
          </a:xfrm>
          <a:prstGeom prst="rect">
            <a:avLst/>
          </a:prstGeom>
          <a:solidFill>
            <a:srgbClr val="FDC700"/>
          </a:solidFill>
          <a:ln w="12700">
            <a:miter lim="400000"/>
          </a:ln>
        </p:spPr>
        <p:txBody>
          <a:bodyPr lIns="45719" rIns="45719"/>
          <a:lstStyle/>
          <a:p>
            <a:pPr>
              <a:defRPr sz="2400">
                <a:solidFill>
                  <a:srgbClr val="003C68"/>
                </a:solidFill>
              </a:defRPr>
            </a:pPr>
            <a:endParaRPr/>
          </a:p>
        </p:txBody>
      </p:sp>
      <p:pic>
        <p:nvPicPr>
          <p:cNvPr id="83" name="Picture 8" descr="Picture 8"/>
          <p:cNvPicPr>
            <a:picLocks noChangeAspect="1"/>
          </p:cNvPicPr>
          <p:nvPr/>
        </p:nvPicPr>
        <p:blipFill>
          <a:blip r:embed="rId2"/>
          <a:stretch>
            <a:fillRect/>
          </a:stretch>
        </p:blipFill>
        <p:spPr>
          <a:xfrm>
            <a:off x="9032633" y="5901701"/>
            <a:ext cx="2927771" cy="1095999"/>
          </a:xfrm>
          <a:prstGeom prst="rect">
            <a:avLst/>
          </a:prstGeom>
          <a:ln w="12700">
            <a:miter lim="400000"/>
          </a:ln>
        </p:spPr>
      </p:pic>
      <p:sp>
        <p:nvSpPr>
          <p:cNvPr id="84" name="Rectangle 9"/>
          <p:cNvSpPr/>
          <p:nvPr/>
        </p:nvSpPr>
        <p:spPr>
          <a:xfrm>
            <a:off x="1" y="0"/>
            <a:ext cx="12192001" cy="123687"/>
          </a:xfrm>
          <a:prstGeom prst="rect">
            <a:avLst/>
          </a:prstGeom>
          <a:solidFill>
            <a:srgbClr val="003C68"/>
          </a:solidFill>
          <a:ln w="12700">
            <a:solidFill>
              <a:srgbClr val="002B4D"/>
            </a:solidFill>
            <a:miter/>
          </a:ln>
        </p:spPr>
        <p:txBody>
          <a:bodyPr lIns="45719" rIns="45719" anchor="ctr"/>
          <a:lstStyle/>
          <a:p>
            <a:pPr algn="ctr">
              <a:defRPr>
                <a:solidFill>
                  <a:srgbClr val="FFFFFF"/>
                </a:solidFill>
              </a:defRPr>
            </a:pPr>
            <a:endParaRP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92" name="Rectangle 6"/>
          <p:cNvSpPr/>
          <p:nvPr/>
        </p:nvSpPr>
        <p:spPr>
          <a:xfrm>
            <a:off x="0" y="5995365"/>
            <a:ext cx="12192000" cy="908672"/>
          </a:xfrm>
          <a:prstGeom prst="rect">
            <a:avLst/>
          </a:prstGeom>
          <a:solidFill>
            <a:srgbClr val="FDC700"/>
          </a:solidFill>
          <a:ln w="12700">
            <a:miter lim="400000"/>
          </a:ln>
        </p:spPr>
        <p:txBody>
          <a:bodyPr lIns="45719" rIns="45719"/>
          <a:lstStyle/>
          <a:p>
            <a:pPr>
              <a:defRPr sz="2400">
                <a:solidFill>
                  <a:srgbClr val="003C68"/>
                </a:solidFill>
              </a:defRPr>
            </a:pPr>
            <a:endParaRPr/>
          </a:p>
        </p:txBody>
      </p:sp>
      <p:pic>
        <p:nvPicPr>
          <p:cNvPr id="93" name="Picture 8" descr="Picture 8"/>
          <p:cNvPicPr>
            <a:picLocks noChangeAspect="1"/>
          </p:cNvPicPr>
          <p:nvPr/>
        </p:nvPicPr>
        <p:blipFill>
          <a:blip r:embed="rId2"/>
          <a:stretch>
            <a:fillRect/>
          </a:stretch>
        </p:blipFill>
        <p:spPr>
          <a:xfrm>
            <a:off x="9032633" y="5901701"/>
            <a:ext cx="2927771" cy="1095999"/>
          </a:xfrm>
          <a:prstGeom prst="rect">
            <a:avLst/>
          </a:prstGeom>
          <a:ln w="12700">
            <a:miter lim="400000"/>
          </a:ln>
        </p:spPr>
      </p:pic>
      <p:sp>
        <p:nvSpPr>
          <p:cNvPr id="94" name="Rectangle 9"/>
          <p:cNvSpPr/>
          <p:nvPr/>
        </p:nvSpPr>
        <p:spPr>
          <a:xfrm>
            <a:off x="1" y="0"/>
            <a:ext cx="12192001" cy="123687"/>
          </a:xfrm>
          <a:prstGeom prst="rect">
            <a:avLst/>
          </a:prstGeom>
          <a:solidFill>
            <a:srgbClr val="003C68"/>
          </a:solidFill>
          <a:ln w="12700">
            <a:solidFill>
              <a:srgbClr val="002B4D"/>
            </a:solidFill>
            <a:miter/>
          </a:ln>
        </p:spPr>
        <p:txBody>
          <a:bodyPr lIns="45719" rIns="45719" anchor="ctr"/>
          <a:lstStyle/>
          <a:p>
            <a:pPr algn="ctr">
              <a:defRPr>
                <a:solidFill>
                  <a:srgbClr val="FFFFFF"/>
                </a:solidFill>
              </a:defRPr>
            </a:pPr>
            <a:endParaRPr/>
          </a:p>
        </p:txBody>
      </p:sp>
      <p:sp>
        <p:nvSpPr>
          <p:cNvPr id="95" name="CLICK TO EDIT MASTER TITLE STYLE"/>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r>
              <a:t>CLICK TO EDIT MASTER TITLE STYLE</a:t>
            </a:r>
          </a:p>
        </p:txBody>
      </p:sp>
      <p:sp>
        <p:nvSpPr>
          <p:cNvPr id="96" name="Body Level One…"/>
          <p:cNvSpPr txBox="1">
            <a:spLocks noGrp="1"/>
          </p:cNvSpPr>
          <p:nvPr>
            <p:ph type="body" sz="half" idx="1"/>
          </p:nvPr>
        </p:nvSpPr>
        <p:spPr>
          <a:xfrm>
            <a:off x="5183187" y="987427"/>
            <a:ext cx="6172201" cy="4873626"/>
          </a:xfrm>
          <a:prstGeom prst="rect">
            <a:avLst/>
          </a:prstGeom>
        </p:spPr>
        <p:txBody>
          <a:bodyPr/>
          <a:lstStyle>
            <a:lvl1pPr>
              <a:defRPr sz="3200"/>
            </a:lvl1pPr>
            <a:lvl2pPr marL="718457" indent="-261257">
              <a:defRPr sz="3200"/>
            </a:lvl2pPr>
            <a:lvl3pPr>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97"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05" name="Rectangle 6"/>
          <p:cNvSpPr/>
          <p:nvPr/>
        </p:nvSpPr>
        <p:spPr>
          <a:xfrm>
            <a:off x="0" y="5995365"/>
            <a:ext cx="12192000" cy="908672"/>
          </a:xfrm>
          <a:prstGeom prst="rect">
            <a:avLst/>
          </a:prstGeom>
          <a:solidFill>
            <a:srgbClr val="FDC700"/>
          </a:solidFill>
          <a:ln w="12700">
            <a:miter lim="400000"/>
          </a:ln>
        </p:spPr>
        <p:txBody>
          <a:bodyPr lIns="45719" rIns="45719"/>
          <a:lstStyle/>
          <a:p>
            <a:pPr>
              <a:defRPr sz="2400">
                <a:solidFill>
                  <a:srgbClr val="003C68"/>
                </a:solidFill>
              </a:defRPr>
            </a:pPr>
            <a:endParaRPr/>
          </a:p>
        </p:txBody>
      </p:sp>
      <p:pic>
        <p:nvPicPr>
          <p:cNvPr id="106" name="Picture 8" descr="Picture 8"/>
          <p:cNvPicPr>
            <a:picLocks noChangeAspect="1"/>
          </p:cNvPicPr>
          <p:nvPr/>
        </p:nvPicPr>
        <p:blipFill>
          <a:blip r:embed="rId2"/>
          <a:stretch>
            <a:fillRect/>
          </a:stretch>
        </p:blipFill>
        <p:spPr>
          <a:xfrm>
            <a:off x="9032633" y="5901701"/>
            <a:ext cx="2927771" cy="1095999"/>
          </a:xfrm>
          <a:prstGeom prst="rect">
            <a:avLst/>
          </a:prstGeom>
          <a:ln w="12700">
            <a:miter lim="400000"/>
          </a:ln>
        </p:spPr>
      </p:pic>
      <p:sp>
        <p:nvSpPr>
          <p:cNvPr id="107" name="Rectangle 9"/>
          <p:cNvSpPr/>
          <p:nvPr/>
        </p:nvSpPr>
        <p:spPr>
          <a:xfrm>
            <a:off x="1" y="0"/>
            <a:ext cx="12192001" cy="123687"/>
          </a:xfrm>
          <a:prstGeom prst="rect">
            <a:avLst/>
          </a:prstGeom>
          <a:solidFill>
            <a:srgbClr val="003C68"/>
          </a:solidFill>
          <a:ln w="12700">
            <a:solidFill>
              <a:srgbClr val="002B4D"/>
            </a:solidFill>
            <a:miter/>
          </a:ln>
        </p:spPr>
        <p:txBody>
          <a:bodyPr lIns="45719" rIns="45719" anchor="ctr"/>
          <a:lstStyle/>
          <a:p>
            <a:pPr algn="ctr">
              <a:defRPr>
                <a:solidFill>
                  <a:srgbClr val="FFFFFF"/>
                </a:solidFill>
              </a:defRPr>
            </a:pPr>
            <a:endParaRPr/>
          </a:p>
        </p:txBody>
      </p:sp>
      <p:sp>
        <p:nvSpPr>
          <p:cNvPr id="108"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09" name="Picture Placeholder 2"/>
          <p:cNvSpPr>
            <a:spLocks noGrp="1"/>
          </p:cNvSpPr>
          <p:nvPr>
            <p:ph type="pic" sz="half" idx="21"/>
          </p:nvPr>
        </p:nvSpPr>
        <p:spPr>
          <a:xfrm>
            <a:off x="5183187" y="987427"/>
            <a:ext cx="6172201" cy="4873626"/>
          </a:xfrm>
          <a:prstGeom prst="rect">
            <a:avLst/>
          </a:prstGeom>
        </p:spPr>
        <p:txBody>
          <a:bodyPr lIns="91439" rIns="91439">
            <a:noAutofit/>
          </a:bodyPr>
          <a:lstStyle/>
          <a:p>
            <a:endParaRPr/>
          </a:p>
        </p:txBody>
      </p:sp>
      <p:sp>
        <p:nvSpPr>
          <p:cNvPr id="110"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0" y="5995365"/>
            <a:ext cx="12192000" cy="908672"/>
          </a:xfrm>
          <a:prstGeom prst="rect">
            <a:avLst/>
          </a:prstGeom>
          <a:solidFill>
            <a:srgbClr val="FDC700"/>
          </a:solidFill>
          <a:ln w="12700">
            <a:miter lim="400000"/>
          </a:ln>
        </p:spPr>
        <p:txBody>
          <a:bodyPr lIns="45719" rIns="45719"/>
          <a:lstStyle/>
          <a:p>
            <a:pPr>
              <a:defRPr sz="2400">
                <a:solidFill>
                  <a:srgbClr val="003C68"/>
                </a:solidFill>
              </a:defRPr>
            </a:pPr>
            <a:endParaRPr/>
          </a:p>
        </p:txBody>
      </p:sp>
      <p:pic>
        <p:nvPicPr>
          <p:cNvPr id="3" name="Picture 8" descr="Picture 8"/>
          <p:cNvPicPr>
            <a:picLocks noChangeAspect="1"/>
          </p:cNvPicPr>
          <p:nvPr/>
        </p:nvPicPr>
        <p:blipFill>
          <a:blip r:embed="rId11"/>
          <a:stretch>
            <a:fillRect/>
          </a:stretch>
        </p:blipFill>
        <p:spPr>
          <a:xfrm>
            <a:off x="9032633" y="5901701"/>
            <a:ext cx="2927771" cy="1095999"/>
          </a:xfrm>
          <a:prstGeom prst="rect">
            <a:avLst/>
          </a:prstGeom>
          <a:ln w="12700">
            <a:miter lim="400000"/>
          </a:ln>
        </p:spPr>
      </p:pic>
      <p:sp>
        <p:nvSpPr>
          <p:cNvPr id="4" name="Rectangle 9"/>
          <p:cNvSpPr/>
          <p:nvPr/>
        </p:nvSpPr>
        <p:spPr>
          <a:xfrm>
            <a:off x="1" y="0"/>
            <a:ext cx="12192001" cy="123687"/>
          </a:xfrm>
          <a:prstGeom prst="rect">
            <a:avLst/>
          </a:prstGeom>
          <a:solidFill>
            <a:srgbClr val="003C68"/>
          </a:solidFill>
          <a:ln w="12700">
            <a:solidFill>
              <a:srgbClr val="002B4D"/>
            </a:solidFill>
            <a:miter/>
          </a:ln>
        </p:spPr>
        <p:txBody>
          <a:bodyPr lIns="45719" rIns="45719" anchor="ctr"/>
          <a:lstStyle/>
          <a:p>
            <a:pPr algn="ctr">
              <a:defRPr>
                <a:solidFill>
                  <a:srgbClr val="FFFFFF"/>
                </a:solidFill>
              </a:defRPr>
            </a:pPr>
            <a:endParaRPr/>
          </a:p>
        </p:txBody>
      </p:sp>
      <p:sp>
        <p:nvSpPr>
          <p:cNvPr id="5" name="Body Level One…"/>
          <p:cNvSpPr txBox="1">
            <a:spLocks noGrp="1"/>
          </p:cNvSpPr>
          <p:nvPr>
            <p:ph type="body" idx="1"/>
          </p:nvPr>
        </p:nvSpPr>
        <p:spPr>
          <a:xfrm>
            <a:off x="838200" y="1205345"/>
            <a:ext cx="10515600" cy="46963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6" name="Title Text"/>
          <p:cNvSpPr txBox="1">
            <a:spLocks noGrp="1"/>
          </p:cNvSpPr>
          <p:nvPr>
            <p:ph type="title"/>
          </p:nvPr>
        </p:nvSpPr>
        <p:spPr>
          <a:xfrm>
            <a:off x="838200" y="365128"/>
            <a:ext cx="10515600" cy="6739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7" name="Slide Number"/>
          <p:cNvSpPr txBox="1">
            <a:spLocks noGrp="1"/>
          </p:cNvSpPr>
          <p:nvPr>
            <p:ph type="sldNum" sz="quarter" idx="2"/>
          </p:nvPr>
        </p:nvSpPr>
        <p:spPr>
          <a:xfrm>
            <a:off x="4381475" y="6303509"/>
            <a:ext cx="273656" cy="26425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2700" b="1" i="0" u="none" strike="noStrike" cap="none" spc="0" baseline="0">
          <a:solidFill>
            <a:srgbClr val="000000"/>
          </a:solidFill>
          <a:uFillTx/>
          <a:latin typeface="Kigelia"/>
          <a:ea typeface="Kigelia"/>
          <a:cs typeface="Kigelia"/>
          <a:sym typeface="Kigelia"/>
        </a:defRPr>
      </a:lvl1pPr>
      <a:lvl2pPr marL="0" marR="0" indent="0" algn="l" defTabSz="914400" rtl="0" latinLnBrk="0">
        <a:lnSpc>
          <a:spcPct val="90000"/>
        </a:lnSpc>
        <a:spcBef>
          <a:spcPts val="0"/>
        </a:spcBef>
        <a:spcAft>
          <a:spcPts val="0"/>
        </a:spcAft>
        <a:buClrTx/>
        <a:buSzTx/>
        <a:buFontTx/>
        <a:buNone/>
        <a:tabLst/>
        <a:defRPr sz="2700" b="1" i="0" u="none" strike="noStrike" cap="none" spc="0" baseline="0">
          <a:solidFill>
            <a:srgbClr val="000000"/>
          </a:solidFill>
          <a:uFillTx/>
          <a:latin typeface="Kigelia"/>
          <a:ea typeface="Kigelia"/>
          <a:cs typeface="Kigelia"/>
          <a:sym typeface="Kigelia"/>
        </a:defRPr>
      </a:lvl2pPr>
      <a:lvl3pPr marL="0" marR="0" indent="0" algn="l" defTabSz="914400" rtl="0" latinLnBrk="0">
        <a:lnSpc>
          <a:spcPct val="90000"/>
        </a:lnSpc>
        <a:spcBef>
          <a:spcPts val="0"/>
        </a:spcBef>
        <a:spcAft>
          <a:spcPts val="0"/>
        </a:spcAft>
        <a:buClrTx/>
        <a:buSzTx/>
        <a:buFontTx/>
        <a:buNone/>
        <a:tabLst/>
        <a:defRPr sz="2700" b="1" i="0" u="none" strike="noStrike" cap="none" spc="0" baseline="0">
          <a:solidFill>
            <a:srgbClr val="000000"/>
          </a:solidFill>
          <a:uFillTx/>
          <a:latin typeface="Kigelia"/>
          <a:ea typeface="Kigelia"/>
          <a:cs typeface="Kigelia"/>
          <a:sym typeface="Kigelia"/>
        </a:defRPr>
      </a:lvl3pPr>
      <a:lvl4pPr marL="0" marR="0" indent="0" algn="l" defTabSz="914400" rtl="0" latinLnBrk="0">
        <a:lnSpc>
          <a:spcPct val="90000"/>
        </a:lnSpc>
        <a:spcBef>
          <a:spcPts val="0"/>
        </a:spcBef>
        <a:spcAft>
          <a:spcPts val="0"/>
        </a:spcAft>
        <a:buClrTx/>
        <a:buSzTx/>
        <a:buFontTx/>
        <a:buNone/>
        <a:tabLst/>
        <a:defRPr sz="2700" b="1" i="0" u="none" strike="noStrike" cap="none" spc="0" baseline="0">
          <a:solidFill>
            <a:srgbClr val="000000"/>
          </a:solidFill>
          <a:uFillTx/>
          <a:latin typeface="Kigelia"/>
          <a:ea typeface="Kigelia"/>
          <a:cs typeface="Kigelia"/>
          <a:sym typeface="Kigelia"/>
        </a:defRPr>
      </a:lvl4pPr>
      <a:lvl5pPr marL="0" marR="0" indent="0" algn="l" defTabSz="914400" rtl="0" latinLnBrk="0">
        <a:lnSpc>
          <a:spcPct val="90000"/>
        </a:lnSpc>
        <a:spcBef>
          <a:spcPts val="0"/>
        </a:spcBef>
        <a:spcAft>
          <a:spcPts val="0"/>
        </a:spcAft>
        <a:buClrTx/>
        <a:buSzTx/>
        <a:buFontTx/>
        <a:buNone/>
        <a:tabLst/>
        <a:defRPr sz="2700" b="1" i="0" u="none" strike="noStrike" cap="none" spc="0" baseline="0">
          <a:solidFill>
            <a:srgbClr val="000000"/>
          </a:solidFill>
          <a:uFillTx/>
          <a:latin typeface="Kigelia"/>
          <a:ea typeface="Kigelia"/>
          <a:cs typeface="Kigelia"/>
          <a:sym typeface="Kigelia"/>
        </a:defRPr>
      </a:lvl5pPr>
      <a:lvl6pPr marL="0" marR="0" indent="0" algn="l" defTabSz="914400" rtl="0" latinLnBrk="0">
        <a:lnSpc>
          <a:spcPct val="90000"/>
        </a:lnSpc>
        <a:spcBef>
          <a:spcPts val="0"/>
        </a:spcBef>
        <a:spcAft>
          <a:spcPts val="0"/>
        </a:spcAft>
        <a:buClrTx/>
        <a:buSzTx/>
        <a:buFontTx/>
        <a:buNone/>
        <a:tabLst/>
        <a:defRPr sz="2700" b="1" i="0" u="none" strike="noStrike" cap="none" spc="0" baseline="0">
          <a:solidFill>
            <a:srgbClr val="000000"/>
          </a:solidFill>
          <a:uFillTx/>
          <a:latin typeface="Kigelia"/>
          <a:ea typeface="Kigelia"/>
          <a:cs typeface="Kigelia"/>
          <a:sym typeface="Kigelia"/>
        </a:defRPr>
      </a:lvl6pPr>
      <a:lvl7pPr marL="0" marR="0" indent="0" algn="l" defTabSz="914400" rtl="0" latinLnBrk="0">
        <a:lnSpc>
          <a:spcPct val="90000"/>
        </a:lnSpc>
        <a:spcBef>
          <a:spcPts val="0"/>
        </a:spcBef>
        <a:spcAft>
          <a:spcPts val="0"/>
        </a:spcAft>
        <a:buClrTx/>
        <a:buSzTx/>
        <a:buFontTx/>
        <a:buNone/>
        <a:tabLst/>
        <a:defRPr sz="2700" b="1" i="0" u="none" strike="noStrike" cap="none" spc="0" baseline="0">
          <a:solidFill>
            <a:srgbClr val="000000"/>
          </a:solidFill>
          <a:uFillTx/>
          <a:latin typeface="Kigelia"/>
          <a:ea typeface="Kigelia"/>
          <a:cs typeface="Kigelia"/>
          <a:sym typeface="Kigelia"/>
        </a:defRPr>
      </a:lvl7pPr>
      <a:lvl8pPr marL="0" marR="0" indent="0" algn="l" defTabSz="914400" rtl="0" latinLnBrk="0">
        <a:lnSpc>
          <a:spcPct val="90000"/>
        </a:lnSpc>
        <a:spcBef>
          <a:spcPts val="0"/>
        </a:spcBef>
        <a:spcAft>
          <a:spcPts val="0"/>
        </a:spcAft>
        <a:buClrTx/>
        <a:buSzTx/>
        <a:buFontTx/>
        <a:buNone/>
        <a:tabLst/>
        <a:defRPr sz="2700" b="1" i="0" u="none" strike="noStrike" cap="none" spc="0" baseline="0">
          <a:solidFill>
            <a:srgbClr val="000000"/>
          </a:solidFill>
          <a:uFillTx/>
          <a:latin typeface="Kigelia"/>
          <a:ea typeface="Kigelia"/>
          <a:cs typeface="Kigelia"/>
          <a:sym typeface="Kigelia"/>
        </a:defRPr>
      </a:lvl8pPr>
      <a:lvl9pPr marL="0" marR="0" indent="0" algn="l" defTabSz="914400" rtl="0" latinLnBrk="0">
        <a:lnSpc>
          <a:spcPct val="90000"/>
        </a:lnSpc>
        <a:spcBef>
          <a:spcPts val="0"/>
        </a:spcBef>
        <a:spcAft>
          <a:spcPts val="0"/>
        </a:spcAft>
        <a:buClrTx/>
        <a:buSzTx/>
        <a:buFontTx/>
        <a:buNone/>
        <a:tabLst/>
        <a:defRPr sz="2700" b="1" i="0" u="none" strike="noStrike" cap="none" spc="0" baseline="0">
          <a:solidFill>
            <a:srgbClr val="000000"/>
          </a:solidFill>
          <a:uFillTx/>
          <a:latin typeface="Kigelia"/>
          <a:ea typeface="Kigelia"/>
          <a:cs typeface="Kigelia"/>
          <a:sym typeface="Kigelia"/>
        </a:defRPr>
      </a:lvl9pPr>
    </p:titleStyle>
    <p:bodyStyle>
      <a:lvl1pPr marL="457200" marR="0" indent="-4572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0000"/>
          </a:solidFill>
          <a:uFillTx/>
          <a:latin typeface="Kigelia Light"/>
          <a:ea typeface="Kigelia Light"/>
          <a:cs typeface="Kigelia Light"/>
          <a:sym typeface="Kigelia Light"/>
        </a:defRPr>
      </a:lvl1pPr>
      <a:lvl2pPr marL="731519" marR="0" indent="-274319" algn="l" defTabSz="914400" rtl="0" latinLnBrk="0">
        <a:lnSpc>
          <a:spcPct val="90000"/>
        </a:lnSpc>
        <a:spcBef>
          <a:spcPts val="1000"/>
        </a:spcBef>
        <a:spcAft>
          <a:spcPts val="0"/>
        </a:spcAft>
        <a:buClrTx/>
        <a:buSzPct val="90000"/>
        <a:buFont typeface="Arial"/>
        <a:buChar char="–"/>
        <a:tabLst/>
        <a:defRPr sz="2400" b="0" i="0" u="none" strike="noStrike" cap="none" spc="0" baseline="0">
          <a:solidFill>
            <a:srgbClr val="000000"/>
          </a:solidFill>
          <a:uFillTx/>
          <a:latin typeface="Kigelia Light"/>
          <a:ea typeface="Kigelia Light"/>
          <a:cs typeface="Kigelia Light"/>
          <a:sym typeface="Kigelia Light"/>
        </a:defRPr>
      </a:lvl2pPr>
      <a:lvl3pPr marL="12192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0000"/>
          </a:solidFill>
          <a:uFillTx/>
          <a:latin typeface="Kigelia Light"/>
          <a:ea typeface="Kigelia Light"/>
          <a:cs typeface="Kigelia Light"/>
          <a:sym typeface="Kigelia Light"/>
        </a:defRPr>
      </a:lvl3pPr>
      <a:lvl4pPr marL="16764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0000"/>
          </a:solidFill>
          <a:uFillTx/>
          <a:latin typeface="Kigelia Light"/>
          <a:ea typeface="Kigelia Light"/>
          <a:cs typeface="Kigelia Light"/>
          <a:sym typeface="Kigelia Light"/>
        </a:defRPr>
      </a:lvl4pPr>
      <a:lvl5pPr marL="21336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0000"/>
          </a:solidFill>
          <a:uFillTx/>
          <a:latin typeface="Kigelia Light"/>
          <a:ea typeface="Kigelia Light"/>
          <a:cs typeface="Kigelia Light"/>
          <a:sym typeface="Kigelia Light"/>
        </a:defRPr>
      </a:lvl5pPr>
      <a:lvl6pPr marL="25908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0000"/>
          </a:solidFill>
          <a:uFillTx/>
          <a:latin typeface="Kigelia Light"/>
          <a:ea typeface="Kigelia Light"/>
          <a:cs typeface="Kigelia Light"/>
          <a:sym typeface="Kigelia Light"/>
        </a:defRPr>
      </a:lvl6pPr>
      <a:lvl7pPr marL="30480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0000"/>
          </a:solidFill>
          <a:uFillTx/>
          <a:latin typeface="Kigelia Light"/>
          <a:ea typeface="Kigelia Light"/>
          <a:cs typeface="Kigelia Light"/>
          <a:sym typeface="Kigelia Light"/>
        </a:defRPr>
      </a:lvl7pPr>
      <a:lvl8pPr marL="35052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0000"/>
          </a:solidFill>
          <a:uFillTx/>
          <a:latin typeface="Kigelia Light"/>
          <a:ea typeface="Kigelia Light"/>
          <a:cs typeface="Kigelia Light"/>
          <a:sym typeface="Kigelia Light"/>
        </a:defRPr>
      </a:lvl8pPr>
      <a:lvl9pPr marL="39624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solidFill>
            <a:srgbClr val="000000"/>
          </a:solidFill>
          <a:uFillTx/>
          <a:latin typeface="Kigelia Light"/>
          <a:ea typeface="Kigelia Light"/>
          <a:cs typeface="Kigelia Light"/>
          <a:sym typeface="Kigelia Light"/>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Picture Placeholder 5" descr="Picture Placeholder 5"/>
          <p:cNvPicPr>
            <a:picLocks noGrp="1" noChangeAspect="1"/>
          </p:cNvPicPr>
          <p:nvPr>
            <p:ph type="pic" idx="21"/>
          </p:nvPr>
        </p:nvPicPr>
        <p:blipFill>
          <a:blip r:embed="rId2"/>
          <a:srcRect t="159" b="159"/>
          <a:stretch>
            <a:fillRect/>
          </a:stretch>
        </p:blipFill>
        <p:spPr>
          <a:xfrm>
            <a:off x="0" y="-1"/>
            <a:ext cx="12192000" cy="6035042"/>
          </a:xfrm>
          <a:prstGeom prst="rect">
            <a:avLst/>
          </a:prstGeom>
        </p:spPr>
      </p:pic>
      <p:sp>
        <p:nvSpPr>
          <p:cNvPr id="121" name="Title 3"/>
          <p:cNvSpPr txBox="1">
            <a:spLocks noGrp="1"/>
          </p:cNvSpPr>
          <p:nvPr>
            <p:ph type="ctrTitle"/>
          </p:nvPr>
        </p:nvSpPr>
        <p:spPr>
          <a:prstGeom prst="rect">
            <a:avLst/>
          </a:prstGeom>
        </p:spPr>
        <p:txBody>
          <a:bodyPr/>
          <a:lstStyle/>
          <a:p>
            <a:r>
              <a:t>STAT7:</a:t>
            </a:r>
            <a:br/>
            <a:r>
              <a:t>Discussion Section #2</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53C69566-BDA8-4B51-BAE3-4D36E6E4BFB5}"/>
              </a:ext>
            </a:extLst>
          </p:cNvPr>
          <p:cNvSpPr>
            <a:spLocks noGrp="1"/>
          </p:cNvSpPr>
          <p:nvPr>
            <p:ph idx="1"/>
          </p:nvPr>
        </p:nvSpPr>
        <p:spPr/>
        <p:txBody>
          <a:bodyPr>
            <a:normAutofit fontScale="92500" lnSpcReduction="20000"/>
          </a:bodyPr>
          <a:lstStyle/>
          <a:p>
            <a:r>
              <a:rPr lang="en-US" altLang="ko-KR" dirty="0"/>
              <a:t>Let the sample space be S = {1,2,3,4,5,6,7,8,9,10}. Suppose the outcomes are equally likely.</a:t>
            </a:r>
          </a:p>
          <a:p>
            <a:pPr lvl="1"/>
            <a:r>
              <a:rPr lang="en-US" altLang="ko-KR" dirty="0"/>
              <a:t>[5.1.23] Compute the probability of the event E={1,2,3}</a:t>
            </a:r>
          </a:p>
          <a:p>
            <a:pPr lvl="1"/>
            <a:r>
              <a:rPr lang="en-US" altLang="ko-KR" dirty="0"/>
              <a:t>[5.1.25] Compute the probability of the event E = "an even number less than 9.”</a:t>
            </a:r>
          </a:p>
          <a:p>
            <a:r>
              <a:rPr lang="en-US" altLang="ko-KR" dirty="0"/>
              <a:t>With the table, </a:t>
            </a:r>
            <a:br>
              <a:rPr lang="en-US" altLang="ko-KR" dirty="0"/>
            </a:br>
            <a:r>
              <a:rPr lang="en-US" altLang="ko-KR" dirty="0"/>
              <a:t>which of the assignments of probabilities- </a:t>
            </a:r>
          </a:p>
          <a:p>
            <a:pPr lvl="1"/>
            <a:r>
              <a:rPr lang="en-US" altLang="ko-KR" dirty="0"/>
              <a:t>[5.1.39] are consistent </a:t>
            </a:r>
          </a:p>
          <a:p>
            <a:pPr marL="457200" lvl="1" indent="0">
              <a:buNone/>
            </a:pPr>
            <a:r>
              <a:rPr lang="en-US" altLang="ko-KR" dirty="0"/>
              <a:t>with the definition of a probability model?</a:t>
            </a:r>
          </a:p>
          <a:p>
            <a:pPr lvl="1"/>
            <a:r>
              <a:rPr lang="en-US" altLang="ko-KR" dirty="0"/>
              <a:t>[5.1.40] should be used </a:t>
            </a:r>
            <a:br>
              <a:rPr lang="en-US" altLang="ko-KR" dirty="0"/>
            </a:br>
            <a:r>
              <a:rPr lang="en-US" altLang="ko-KR" dirty="0"/>
              <a:t>if the coin is known to be fair?</a:t>
            </a:r>
          </a:p>
          <a:p>
            <a:pPr lvl="1"/>
            <a:r>
              <a:rPr lang="en-US" altLang="ko-KR" dirty="0"/>
              <a:t>[5.1.41] should be used </a:t>
            </a:r>
            <a:br>
              <a:rPr lang="en-US" altLang="ko-KR" dirty="0"/>
            </a:br>
            <a:r>
              <a:rPr lang="en-US" altLang="ko-KR" dirty="0"/>
              <a:t>if the coin is known to always come up tails?</a:t>
            </a:r>
          </a:p>
          <a:p>
            <a:pPr lvl="1"/>
            <a:r>
              <a:rPr lang="en-US" altLang="ko-KR" dirty="0"/>
              <a:t>[5.1.42] should be used </a:t>
            </a:r>
            <a:br>
              <a:rPr lang="en-US" altLang="ko-KR" dirty="0"/>
            </a:br>
            <a:r>
              <a:rPr lang="en-US" altLang="ko-KR" dirty="0"/>
              <a:t>if tails is twice as likely to occur as heads?</a:t>
            </a:r>
            <a:endParaRPr lang="ko-KR" altLang="en-US" dirty="0"/>
          </a:p>
        </p:txBody>
      </p:sp>
      <p:sp>
        <p:nvSpPr>
          <p:cNvPr id="3" name="제목 2">
            <a:extLst>
              <a:ext uri="{FF2B5EF4-FFF2-40B4-BE49-F238E27FC236}">
                <a16:creationId xmlns:a16="http://schemas.microsoft.com/office/drawing/2014/main" id="{0FF4DEC1-6C87-4ECB-9087-DF15C5A1641C}"/>
              </a:ext>
            </a:extLst>
          </p:cNvPr>
          <p:cNvSpPr>
            <a:spLocks noGrp="1"/>
          </p:cNvSpPr>
          <p:nvPr>
            <p:ph type="title"/>
          </p:nvPr>
        </p:nvSpPr>
        <p:spPr/>
        <p:txBody>
          <a:bodyPr/>
          <a:lstStyle/>
          <a:p>
            <a:r>
              <a:rPr lang="en-US" altLang="ko-KR" dirty="0"/>
              <a:t>Problem: Example</a:t>
            </a:r>
            <a:endParaRPr lang="ko-KR" altLang="en-US" dirty="0"/>
          </a:p>
        </p:txBody>
      </p:sp>
      <p:sp>
        <p:nvSpPr>
          <p:cNvPr id="4" name="바닥글 개체 틀 3">
            <a:extLst>
              <a:ext uri="{FF2B5EF4-FFF2-40B4-BE49-F238E27FC236}">
                <a16:creationId xmlns:a16="http://schemas.microsoft.com/office/drawing/2014/main" id="{3A57013E-FF8E-4905-BED5-F9CEEA81CB9C}"/>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1D7653A4-9660-4686-AE7A-11A6BFE54681}"/>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75397A-7516-403F-881B-84879BD0A30E}" type="slidenum">
              <a:rPr lang="ko-KR" altLang="en-US" smtClean="0"/>
              <a:pPr/>
              <a:t>10</a:t>
            </a:fld>
            <a:endParaRPr lang="ko-KR" altLang="en-US"/>
          </a:p>
        </p:txBody>
      </p:sp>
      <p:graphicFrame>
        <p:nvGraphicFramePr>
          <p:cNvPr id="6" name="표 6">
            <a:extLst>
              <a:ext uri="{FF2B5EF4-FFF2-40B4-BE49-F238E27FC236}">
                <a16:creationId xmlns:a16="http://schemas.microsoft.com/office/drawing/2014/main" id="{D4F20FE2-3947-4828-8DAD-B4D00B10D09B}"/>
              </a:ext>
            </a:extLst>
          </p:cNvPr>
          <p:cNvGraphicFramePr>
            <a:graphicFrameLocks noGrp="1"/>
          </p:cNvGraphicFramePr>
          <p:nvPr/>
        </p:nvGraphicFramePr>
        <p:xfrm>
          <a:off x="6943807" y="3048832"/>
          <a:ext cx="4879225" cy="2682240"/>
        </p:xfrm>
        <a:graphic>
          <a:graphicData uri="http://schemas.openxmlformats.org/drawingml/2006/table">
            <a:tbl>
              <a:tblPr firstRow="1" bandRow="1">
                <a:tableStyleId>{5C22544A-7EE6-4342-B048-85BDC9FD1C3A}</a:tableStyleId>
              </a:tblPr>
              <a:tblGrid>
                <a:gridCol w="975845">
                  <a:extLst>
                    <a:ext uri="{9D8B030D-6E8A-4147-A177-3AD203B41FA5}">
                      <a16:colId xmlns:a16="http://schemas.microsoft.com/office/drawing/2014/main" val="1014939446"/>
                    </a:ext>
                  </a:extLst>
                </a:gridCol>
                <a:gridCol w="975845">
                  <a:extLst>
                    <a:ext uri="{9D8B030D-6E8A-4147-A177-3AD203B41FA5}">
                      <a16:colId xmlns:a16="http://schemas.microsoft.com/office/drawing/2014/main" val="2466448991"/>
                    </a:ext>
                  </a:extLst>
                </a:gridCol>
                <a:gridCol w="975845">
                  <a:extLst>
                    <a:ext uri="{9D8B030D-6E8A-4147-A177-3AD203B41FA5}">
                      <a16:colId xmlns:a16="http://schemas.microsoft.com/office/drawing/2014/main" val="2323297281"/>
                    </a:ext>
                  </a:extLst>
                </a:gridCol>
                <a:gridCol w="975845">
                  <a:extLst>
                    <a:ext uri="{9D8B030D-6E8A-4147-A177-3AD203B41FA5}">
                      <a16:colId xmlns:a16="http://schemas.microsoft.com/office/drawing/2014/main" val="3358022900"/>
                    </a:ext>
                  </a:extLst>
                </a:gridCol>
                <a:gridCol w="975845">
                  <a:extLst>
                    <a:ext uri="{9D8B030D-6E8A-4147-A177-3AD203B41FA5}">
                      <a16:colId xmlns:a16="http://schemas.microsoft.com/office/drawing/2014/main" val="4086009141"/>
                    </a:ext>
                  </a:extLst>
                </a:gridCol>
              </a:tblGrid>
              <a:tr h="370840">
                <a:tc>
                  <a:txBody>
                    <a:bodyPr/>
                    <a:lstStyle/>
                    <a:p>
                      <a:pPr latinLnBrk="1"/>
                      <a:r>
                        <a:rPr lang="en-US" altLang="ko-KR" dirty="0"/>
                        <a:t>Assignments</a:t>
                      </a:r>
                      <a:endParaRPr lang="ko-KR" altLang="en-US" dirty="0"/>
                    </a:p>
                  </a:txBody>
                  <a:tcPr/>
                </a:tc>
                <a:tc>
                  <a:txBody>
                    <a:bodyPr/>
                    <a:lstStyle/>
                    <a:p>
                      <a:pPr latinLnBrk="1"/>
                      <a:r>
                        <a:rPr lang="en-US" altLang="ko-KR" dirty="0"/>
                        <a:t>HH</a:t>
                      </a:r>
                      <a:endParaRPr lang="ko-KR" altLang="en-US" dirty="0"/>
                    </a:p>
                  </a:txBody>
                  <a:tcPr/>
                </a:tc>
                <a:tc>
                  <a:txBody>
                    <a:bodyPr/>
                    <a:lstStyle/>
                    <a:p>
                      <a:pPr latinLnBrk="1"/>
                      <a:r>
                        <a:rPr lang="en-US" altLang="ko-KR" dirty="0"/>
                        <a:t>HY</a:t>
                      </a:r>
                      <a:endParaRPr lang="ko-KR" altLang="en-US" dirty="0"/>
                    </a:p>
                  </a:txBody>
                  <a:tcPr/>
                </a:tc>
                <a:tc>
                  <a:txBody>
                    <a:bodyPr/>
                    <a:lstStyle/>
                    <a:p>
                      <a:pPr latinLnBrk="1"/>
                      <a:r>
                        <a:rPr lang="en-US" altLang="ko-KR" dirty="0"/>
                        <a:t>TH</a:t>
                      </a:r>
                      <a:endParaRPr lang="ko-KR" altLang="en-US" dirty="0"/>
                    </a:p>
                  </a:txBody>
                  <a:tcPr/>
                </a:tc>
                <a:tc>
                  <a:txBody>
                    <a:bodyPr/>
                    <a:lstStyle/>
                    <a:p>
                      <a:pPr latinLnBrk="1"/>
                      <a:r>
                        <a:rPr lang="en-US" altLang="ko-KR" dirty="0"/>
                        <a:t>TT</a:t>
                      </a:r>
                      <a:endParaRPr lang="ko-KR" altLang="en-US" dirty="0"/>
                    </a:p>
                  </a:txBody>
                  <a:tcPr/>
                </a:tc>
                <a:extLst>
                  <a:ext uri="{0D108BD9-81ED-4DB2-BD59-A6C34878D82A}">
                    <a16:rowId xmlns:a16="http://schemas.microsoft.com/office/drawing/2014/main" val="3342579113"/>
                  </a:ext>
                </a:extLst>
              </a:tr>
              <a:tr h="370840">
                <a:tc>
                  <a:txBody>
                    <a:bodyPr/>
                    <a:lstStyle/>
                    <a:p>
                      <a:pPr latinLnBrk="1"/>
                      <a:r>
                        <a:rPr lang="en-US" altLang="ko-KR" dirty="0"/>
                        <a:t>A</a:t>
                      </a:r>
                      <a:endParaRPr lang="ko-KR" altLang="en-US" dirty="0"/>
                    </a:p>
                  </a:txBody>
                  <a:tcPr/>
                </a:tc>
                <a:tc>
                  <a:txBody>
                    <a:bodyPr/>
                    <a:lstStyle/>
                    <a:p>
                      <a:pPr latinLnBrk="1"/>
                      <a:r>
                        <a:rPr lang="en-US" altLang="ko-KR" dirty="0"/>
                        <a:t>1/4</a:t>
                      </a:r>
                      <a:endParaRPr lang="ko-KR" altLang="en-US" dirty="0"/>
                    </a:p>
                  </a:txBody>
                  <a:tcPr/>
                </a:tc>
                <a:tc>
                  <a:txBody>
                    <a:bodyPr/>
                    <a:lstStyle/>
                    <a:p>
                      <a:pPr latinLnBrk="1"/>
                      <a:r>
                        <a:rPr lang="en-US" altLang="ko-KR" dirty="0"/>
                        <a:t>1/4</a:t>
                      </a:r>
                      <a:endParaRPr lang="ko-KR" altLang="en-US" dirty="0"/>
                    </a:p>
                  </a:txBody>
                  <a:tcPr/>
                </a:tc>
                <a:tc>
                  <a:txBody>
                    <a:bodyPr/>
                    <a:lstStyle/>
                    <a:p>
                      <a:pPr latinLnBrk="1"/>
                      <a:r>
                        <a:rPr lang="en-US" altLang="ko-KR" dirty="0"/>
                        <a:t>1/4</a:t>
                      </a:r>
                      <a:endParaRPr lang="ko-KR" altLang="en-US" dirty="0"/>
                    </a:p>
                  </a:txBody>
                  <a:tcPr/>
                </a:tc>
                <a:tc>
                  <a:txBody>
                    <a:bodyPr/>
                    <a:lstStyle/>
                    <a:p>
                      <a:pPr latinLnBrk="1"/>
                      <a:r>
                        <a:rPr lang="en-US" altLang="ko-KR" dirty="0"/>
                        <a:t>1/4</a:t>
                      </a:r>
                      <a:endParaRPr lang="ko-KR" altLang="en-US" dirty="0"/>
                    </a:p>
                  </a:txBody>
                  <a:tcPr/>
                </a:tc>
                <a:extLst>
                  <a:ext uri="{0D108BD9-81ED-4DB2-BD59-A6C34878D82A}">
                    <a16:rowId xmlns:a16="http://schemas.microsoft.com/office/drawing/2014/main" val="587361025"/>
                  </a:ext>
                </a:extLst>
              </a:tr>
              <a:tr h="370840">
                <a:tc>
                  <a:txBody>
                    <a:bodyPr/>
                    <a:lstStyle/>
                    <a:p>
                      <a:pPr latinLnBrk="1"/>
                      <a:r>
                        <a:rPr lang="en-US" altLang="ko-KR" dirty="0"/>
                        <a:t>B</a:t>
                      </a:r>
                      <a:endParaRPr lang="ko-KR" altLang="en-US" dirty="0"/>
                    </a:p>
                  </a:txBody>
                  <a:tcPr/>
                </a:tc>
                <a:tc>
                  <a:txBody>
                    <a:bodyPr/>
                    <a:lstStyle/>
                    <a:p>
                      <a:pPr latinLnBrk="1"/>
                      <a:r>
                        <a:rPr lang="en-US" altLang="ko-KR" dirty="0"/>
                        <a:t>0</a:t>
                      </a:r>
                      <a:endParaRPr lang="ko-KR" altLang="en-US" dirty="0"/>
                    </a:p>
                  </a:txBody>
                  <a:tcPr/>
                </a:tc>
                <a:tc>
                  <a:txBody>
                    <a:bodyPr/>
                    <a:lstStyle/>
                    <a:p>
                      <a:pPr latinLnBrk="1"/>
                      <a:r>
                        <a:rPr lang="en-US" altLang="ko-KR" dirty="0"/>
                        <a:t>0</a:t>
                      </a:r>
                      <a:endParaRPr lang="ko-KR" altLang="en-US" dirty="0"/>
                    </a:p>
                  </a:txBody>
                  <a:tcPr/>
                </a:tc>
                <a:tc>
                  <a:txBody>
                    <a:bodyPr/>
                    <a:lstStyle/>
                    <a:p>
                      <a:pPr latinLnBrk="1"/>
                      <a:r>
                        <a:rPr lang="en-US" altLang="ko-KR" dirty="0"/>
                        <a:t>0</a:t>
                      </a:r>
                      <a:endParaRPr lang="ko-KR" altLang="en-US" dirty="0"/>
                    </a:p>
                  </a:txBody>
                  <a:tcPr/>
                </a:tc>
                <a:tc>
                  <a:txBody>
                    <a:bodyPr/>
                    <a:lstStyle/>
                    <a:p>
                      <a:pPr latinLnBrk="1"/>
                      <a:r>
                        <a:rPr lang="en-US" altLang="ko-KR" dirty="0"/>
                        <a:t>1</a:t>
                      </a:r>
                      <a:endParaRPr lang="ko-KR" altLang="en-US" dirty="0"/>
                    </a:p>
                  </a:txBody>
                  <a:tcPr/>
                </a:tc>
                <a:extLst>
                  <a:ext uri="{0D108BD9-81ED-4DB2-BD59-A6C34878D82A}">
                    <a16:rowId xmlns:a16="http://schemas.microsoft.com/office/drawing/2014/main" val="535747029"/>
                  </a:ext>
                </a:extLst>
              </a:tr>
              <a:tr h="370840">
                <a:tc>
                  <a:txBody>
                    <a:bodyPr/>
                    <a:lstStyle/>
                    <a:p>
                      <a:pPr latinLnBrk="1"/>
                      <a:r>
                        <a:rPr lang="en-US" altLang="ko-KR" dirty="0"/>
                        <a:t>C</a:t>
                      </a:r>
                      <a:endParaRPr lang="ko-KR" altLang="en-US" dirty="0"/>
                    </a:p>
                  </a:txBody>
                  <a:tcPr/>
                </a:tc>
                <a:tc>
                  <a:txBody>
                    <a:bodyPr/>
                    <a:lstStyle/>
                    <a:p>
                      <a:pPr latinLnBrk="1"/>
                      <a:r>
                        <a:rPr lang="en-US" altLang="ko-KR" dirty="0"/>
                        <a:t>3/16</a:t>
                      </a:r>
                      <a:endParaRPr lang="ko-KR" altLang="en-US" dirty="0"/>
                    </a:p>
                  </a:txBody>
                  <a:tcPr/>
                </a:tc>
                <a:tc>
                  <a:txBody>
                    <a:bodyPr/>
                    <a:lstStyle/>
                    <a:p>
                      <a:pPr latinLnBrk="1"/>
                      <a:r>
                        <a:rPr lang="en-US" altLang="ko-KR" dirty="0"/>
                        <a:t>5/16</a:t>
                      </a:r>
                      <a:endParaRPr lang="ko-KR" altLang="en-US" dirty="0"/>
                    </a:p>
                  </a:txBody>
                  <a:tcPr/>
                </a:tc>
                <a:tc>
                  <a:txBody>
                    <a:bodyPr/>
                    <a:lstStyle/>
                    <a:p>
                      <a:pPr latinLnBrk="1"/>
                      <a:r>
                        <a:rPr lang="en-US" altLang="ko-KR" dirty="0"/>
                        <a:t>5/16</a:t>
                      </a:r>
                      <a:endParaRPr lang="ko-KR" altLang="en-US" dirty="0"/>
                    </a:p>
                  </a:txBody>
                  <a:tcPr/>
                </a:tc>
                <a:tc>
                  <a:txBody>
                    <a:bodyPr/>
                    <a:lstStyle/>
                    <a:p>
                      <a:pPr latinLnBrk="1"/>
                      <a:r>
                        <a:rPr lang="en-US" altLang="ko-KR" dirty="0"/>
                        <a:t>3/16</a:t>
                      </a:r>
                      <a:endParaRPr lang="ko-KR" altLang="en-US" dirty="0"/>
                    </a:p>
                  </a:txBody>
                  <a:tcPr/>
                </a:tc>
                <a:extLst>
                  <a:ext uri="{0D108BD9-81ED-4DB2-BD59-A6C34878D82A}">
                    <a16:rowId xmlns:a16="http://schemas.microsoft.com/office/drawing/2014/main" val="721008124"/>
                  </a:ext>
                </a:extLst>
              </a:tr>
              <a:tr h="370840">
                <a:tc>
                  <a:txBody>
                    <a:bodyPr/>
                    <a:lstStyle/>
                    <a:p>
                      <a:pPr latinLnBrk="1"/>
                      <a:r>
                        <a:rPr lang="en-US" altLang="ko-KR" dirty="0"/>
                        <a:t>D</a:t>
                      </a:r>
                      <a:endParaRPr lang="ko-KR" altLang="en-US" dirty="0"/>
                    </a:p>
                  </a:txBody>
                  <a:tcPr/>
                </a:tc>
                <a:tc>
                  <a:txBody>
                    <a:bodyPr/>
                    <a:lstStyle/>
                    <a:p>
                      <a:pPr latinLnBrk="1"/>
                      <a:r>
                        <a:rPr lang="en-US" altLang="ko-KR" dirty="0"/>
                        <a:t>1/2</a:t>
                      </a:r>
                      <a:endParaRPr lang="ko-KR" altLang="en-US" dirty="0"/>
                    </a:p>
                  </a:txBody>
                  <a:tcPr/>
                </a:tc>
                <a:tc>
                  <a:txBody>
                    <a:bodyPr/>
                    <a:lstStyle/>
                    <a:p>
                      <a:pPr latinLnBrk="1"/>
                      <a:r>
                        <a:rPr lang="en-US" altLang="ko-KR" dirty="0"/>
                        <a:t>1/2</a:t>
                      </a:r>
                      <a:endParaRPr lang="ko-KR" altLang="en-US" dirty="0"/>
                    </a:p>
                  </a:txBody>
                  <a:tcPr/>
                </a:tc>
                <a:tc>
                  <a:txBody>
                    <a:bodyPr/>
                    <a:lstStyle/>
                    <a:p>
                      <a:pPr latinLnBrk="1"/>
                      <a:r>
                        <a:rPr lang="en-US" altLang="ko-KR" dirty="0"/>
                        <a:t>-1/2</a:t>
                      </a:r>
                      <a:endParaRPr lang="ko-KR" altLang="en-US" dirty="0"/>
                    </a:p>
                  </a:txBody>
                  <a:tcPr/>
                </a:tc>
                <a:tc>
                  <a:txBody>
                    <a:bodyPr/>
                    <a:lstStyle/>
                    <a:p>
                      <a:pPr latinLnBrk="1"/>
                      <a:r>
                        <a:rPr lang="en-US" altLang="ko-KR" dirty="0"/>
                        <a:t>1/2</a:t>
                      </a:r>
                      <a:endParaRPr lang="ko-KR" altLang="en-US" dirty="0"/>
                    </a:p>
                  </a:txBody>
                  <a:tcPr/>
                </a:tc>
                <a:extLst>
                  <a:ext uri="{0D108BD9-81ED-4DB2-BD59-A6C34878D82A}">
                    <a16:rowId xmlns:a16="http://schemas.microsoft.com/office/drawing/2014/main" val="1556016240"/>
                  </a:ext>
                </a:extLst>
              </a:tr>
              <a:tr h="370840">
                <a:tc>
                  <a:txBody>
                    <a:bodyPr/>
                    <a:lstStyle/>
                    <a:p>
                      <a:pPr latinLnBrk="1"/>
                      <a:r>
                        <a:rPr lang="en-US" altLang="ko-KR" dirty="0"/>
                        <a:t>E</a:t>
                      </a:r>
                      <a:endParaRPr lang="ko-KR" altLang="en-US" dirty="0"/>
                    </a:p>
                  </a:txBody>
                  <a:tcPr/>
                </a:tc>
                <a:tc>
                  <a:txBody>
                    <a:bodyPr/>
                    <a:lstStyle/>
                    <a:p>
                      <a:pPr latinLnBrk="1"/>
                      <a:r>
                        <a:rPr lang="en-US" altLang="ko-KR" dirty="0"/>
                        <a:t>1/4</a:t>
                      </a:r>
                      <a:endParaRPr lang="ko-KR" altLang="en-US" dirty="0"/>
                    </a:p>
                  </a:txBody>
                  <a:tcPr/>
                </a:tc>
                <a:tc>
                  <a:txBody>
                    <a:bodyPr/>
                    <a:lstStyle/>
                    <a:p>
                      <a:pPr latinLnBrk="1"/>
                      <a:r>
                        <a:rPr lang="en-US" altLang="ko-KR" dirty="0"/>
                        <a:t>1/4</a:t>
                      </a:r>
                      <a:endParaRPr lang="ko-KR" altLang="en-US" dirty="0"/>
                    </a:p>
                  </a:txBody>
                  <a:tcPr/>
                </a:tc>
                <a:tc>
                  <a:txBody>
                    <a:bodyPr/>
                    <a:lstStyle/>
                    <a:p>
                      <a:pPr latinLnBrk="1"/>
                      <a:r>
                        <a:rPr lang="en-US" altLang="ko-KR" dirty="0"/>
                        <a:t>1/4</a:t>
                      </a:r>
                      <a:endParaRPr lang="ko-KR" altLang="en-US" dirty="0"/>
                    </a:p>
                  </a:txBody>
                  <a:tcPr/>
                </a:tc>
                <a:tc>
                  <a:txBody>
                    <a:bodyPr/>
                    <a:lstStyle/>
                    <a:p>
                      <a:pPr latinLnBrk="1"/>
                      <a:r>
                        <a:rPr lang="en-US" altLang="ko-KR" dirty="0"/>
                        <a:t>1/8</a:t>
                      </a:r>
                      <a:endParaRPr lang="ko-KR" altLang="en-US" dirty="0"/>
                    </a:p>
                  </a:txBody>
                  <a:tcPr/>
                </a:tc>
                <a:extLst>
                  <a:ext uri="{0D108BD9-81ED-4DB2-BD59-A6C34878D82A}">
                    <a16:rowId xmlns:a16="http://schemas.microsoft.com/office/drawing/2014/main" val="3419467931"/>
                  </a:ext>
                </a:extLst>
              </a:tr>
              <a:tr h="370840">
                <a:tc>
                  <a:txBody>
                    <a:bodyPr/>
                    <a:lstStyle/>
                    <a:p>
                      <a:pPr latinLnBrk="1"/>
                      <a:r>
                        <a:rPr lang="en-US" altLang="ko-KR" dirty="0"/>
                        <a:t>F</a:t>
                      </a:r>
                      <a:endParaRPr lang="ko-KR" altLang="en-US" dirty="0"/>
                    </a:p>
                  </a:txBody>
                  <a:tcPr/>
                </a:tc>
                <a:tc>
                  <a:txBody>
                    <a:bodyPr/>
                    <a:lstStyle/>
                    <a:p>
                      <a:pPr latinLnBrk="1"/>
                      <a:r>
                        <a:rPr lang="en-US" altLang="ko-KR" dirty="0"/>
                        <a:t>1/9</a:t>
                      </a:r>
                      <a:endParaRPr lang="ko-KR" altLang="en-US" dirty="0"/>
                    </a:p>
                  </a:txBody>
                  <a:tcPr/>
                </a:tc>
                <a:tc>
                  <a:txBody>
                    <a:bodyPr/>
                    <a:lstStyle/>
                    <a:p>
                      <a:pPr latinLnBrk="1"/>
                      <a:r>
                        <a:rPr lang="en-US" altLang="ko-KR" dirty="0"/>
                        <a:t>2/9</a:t>
                      </a:r>
                      <a:endParaRPr lang="ko-KR" altLang="en-US" dirty="0"/>
                    </a:p>
                  </a:txBody>
                  <a:tcPr/>
                </a:tc>
                <a:tc>
                  <a:txBody>
                    <a:bodyPr/>
                    <a:lstStyle/>
                    <a:p>
                      <a:pPr latinLnBrk="1"/>
                      <a:r>
                        <a:rPr lang="en-US" altLang="ko-KR" dirty="0"/>
                        <a:t>2/9</a:t>
                      </a:r>
                      <a:endParaRPr lang="ko-KR" altLang="en-US" dirty="0"/>
                    </a:p>
                  </a:txBody>
                  <a:tcPr/>
                </a:tc>
                <a:tc>
                  <a:txBody>
                    <a:bodyPr/>
                    <a:lstStyle/>
                    <a:p>
                      <a:pPr latinLnBrk="1"/>
                      <a:r>
                        <a:rPr lang="en-US" altLang="ko-KR" dirty="0"/>
                        <a:t>4/9</a:t>
                      </a:r>
                      <a:endParaRPr lang="ko-KR" altLang="en-US" dirty="0"/>
                    </a:p>
                  </a:txBody>
                  <a:tcPr/>
                </a:tc>
                <a:extLst>
                  <a:ext uri="{0D108BD9-81ED-4DB2-BD59-A6C34878D82A}">
                    <a16:rowId xmlns:a16="http://schemas.microsoft.com/office/drawing/2014/main" val="1948707380"/>
                  </a:ext>
                </a:extLst>
              </a:tr>
            </a:tbl>
          </a:graphicData>
        </a:graphic>
      </p:graphicFrame>
    </p:spTree>
    <p:extLst>
      <p:ext uri="{BB962C8B-B14F-4D97-AF65-F5344CB8AC3E}">
        <p14:creationId xmlns:p14="http://schemas.microsoft.com/office/powerpoint/2010/main" val="95750042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내용 개체 틀 1">
                <a:extLst>
                  <a:ext uri="{FF2B5EF4-FFF2-40B4-BE49-F238E27FC236}">
                    <a16:creationId xmlns:a16="http://schemas.microsoft.com/office/drawing/2014/main" id="{462D23D2-3417-48DD-A9E9-A58BB058C139}"/>
                  </a:ext>
                </a:extLst>
              </p:cNvPr>
              <p:cNvSpPr>
                <a:spLocks noGrp="1"/>
              </p:cNvSpPr>
              <p:nvPr>
                <p:ph idx="1"/>
              </p:nvPr>
            </p:nvSpPr>
            <p:spPr/>
            <p:txBody>
              <a:bodyPr>
                <a:normAutofit lnSpcReduction="10000"/>
              </a:bodyPr>
              <a:lstStyle/>
              <a:p>
                <a:r>
                  <a:rPr lang="en-US" altLang="ko-KR" dirty="0"/>
                  <a:t>Two events are </a:t>
                </a:r>
                <a:r>
                  <a:rPr lang="en-US" altLang="ko-KR" dirty="0">
                    <a:solidFill>
                      <a:schemeClr val="accent6"/>
                    </a:solidFill>
                  </a:rPr>
                  <a:t>disjoint</a:t>
                </a:r>
                <a:r>
                  <a:rPr lang="en-US" altLang="ko-KR" dirty="0"/>
                  <a:t> (or </a:t>
                </a:r>
                <a:r>
                  <a:rPr lang="en-US" altLang="ko-KR" dirty="0">
                    <a:solidFill>
                      <a:schemeClr val="accent6"/>
                    </a:solidFill>
                  </a:rPr>
                  <a:t>mutually exclusive</a:t>
                </a:r>
                <a:r>
                  <a:rPr lang="en-US" altLang="ko-KR" dirty="0"/>
                  <a:t>) </a:t>
                </a:r>
                <a:br>
                  <a:rPr lang="en-US" altLang="ko-KR" dirty="0"/>
                </a:br>
                <a:r>
                  <a:rPr lang="en-US" altLang="ko-KR" dirty="0"/>
                  <a:t>if they have no outcomes in common.</a:t>
                </a:r>
              </a:p>
              <a:p>
                <a:pPr lvl="1"/>
                <a:r>
                  <a:rPr lang="en-US" altLang="ko-KR" dirty="0"/>
                  <a:t>Two events are disjoint if they cannot occur at the same time.</a:t>
                </a:r>
              </a:p>
              <a:p>
                <a:r>
                  <a:rPr lang="en-US" altLang="ko-KR" b="1" dirty="0">
                    <a:solidFill>
                      <a:schemeClr val="accent6"/>
                    </a:solidFill>
                  </a:rPr>
                  <a:t>Addition Rule </a:t>
                </a:r>
              </a:p>
              <a:p>
                <a:pPr lvl="1"/>
                <a:r>
                  <a:rPr lang="en-US" altLang="ko-KR" dirty="0"/>
                  <a:t>For disjoint event, </a:t>
                </a:r>
                <a14:m>
                  <m:oMath xmlns:m="http://schemas.openxmlformats.org/officeDocument/2006/math">
                    <m:r>
                      <m:rPr>
                        <m:sty m:val="p"/>
                      </m:rPr>
                      <a:rPr lang="en-US" altLang="ko-KR" b="0" i="0" smtClean="0">
                        <a:latin typeface="Cambria Math" panose="02040503050406030204" pitchFamily="18" charset="0"/>
                      </a:rPr>
                      <m:t>P</m:t>
                    </m:r>
                    <m:d>
                      <m:dPr>
                        <m:ctrlPr>
                          <a:rPr lang="en-US" altLang="ko-KR" b="0" i="1" smtClean="0">
                            <a:latin typeface="Cambria Math" panose="02040503050406030204" pitchFamily="18" charset="0"/>
                          </a:rPr>
                        </m:ctrlPr>
                      </m:dPr>
                      <m:e>
                        <m:r>
                          <m:rPr>
                            <m:sty m:val="p"/>
                          </m:rPr>
                          <a:rPr lang="en-US" altLang="ko-KR" b="0" i="0" smtClean="0">
                            <a:latin typeface="Cambria Math" panose="02040503050406030204" pitchFamily="18" charset="0"/>
                          </a:rPr>
                          <m:t>E</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or</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F</m:t>
                        </m:r>
                      </m:e>
                    </m:d>
                    <m:r>
                      <a:rPr lang="en-US" altLang="ko-KR" b="0" i="0" smtClean="0">
                        <a:latin typeface="Cambria Math" panose="02040503050406030204" pitchFamily="18" charset="0"/>
                      </a:rPr>
                      <m:t>=</m:t>
                    </m:r>
                    <m:r>
                      <m:rPr>
                        <m:sty m:val="p"/>
                      </m:rPr>
                      <a:rPr lang="en-US" altLang="ko-KR" b="0" i="0" smtClean="0">
                        <a:latin typeface="Cambria Math" panose="02040503050406030204" pitchFamily="18" charset="0"/>
                      </a:rPr>
                      <m:t>P</m:t>
                    </m:r>
                    <m:d>
                      <m:dPr>
                        <m:ctrlPr>
                          <a:rPr lang="en-US" altLang="ko-KR" b="0" i="1" smtClean="0">
                            <a:latin typeface="Cambria Math" panose="02040503050406030204" pitchFamily="18" charset="0"/>
                          </a:rPr>
                        </m:ctrlPr>
                      </m:dPr>
                      <m:e>
                        <m:r>
                          <m:rPr>
                            <m:sty m:val="p"/>
                          </m:rPr>
                          <a:rPr lang="en-US" altLang="ko-KR" b="0" i="0" smtClean="0">
                            <a:latin typeface="Cambria Math" panose="02040503050406030204" pitchFamily="18" charset="0"/>
                          </a:rPr>
                          <m:t>E</m:t>
                        </m:r>
                      </m:e>
                    </m:d>
                    <m:r>
                      <a:rPr lang="en-US" altLang="ko-KR" b="0" i="0" smtClean="0">
                        <a:latin typeface="Cambria Math" panose="02040503050406030204" pitchFamily="18" charset="0"/>
                      </a:rPr>
                      <m:t>+</m:t>
                    </m:r>
                    <m:r>
                      <m:rPr>
                        <m:sty m:val="p"/>
                      </m:rPr>
                      <a:rPr lang="en-US" altLang="ko-KR" b="0" i="0" smtClean="0">
                        <a:latin typeface="Cambria Math" panose="02040503050406030204" pitchFamily="18" charset="0"/>
                      </a:rPr>
                      <m:t>P</m:t>
                    </m:r>
                    <m:r>
                      <a:rPr lang="en-US" altLang="ko-KR" b="0" i="0" smtClean="0">
                        <a:latin typeface="Cambria Math" panose="02040503050406030204" pitchFamily="18" charset="0"/>
                      </a:rPr>
                      <m:t>(</m:t>
                    </m:r>
                    <m:r>
                      <m:rPr>
                        <m:sty m:val="p"/>
                      </m:rPr>
                      <a:rPr lang="en-US" altLang="ko-KR" b="0" i="0" smtClean="0">
                        <a:latin typeface="Cambria Math" panose="02040503050406030204" pitchFamily="18" charset="0"/>
                      </a:rPr>
                      <m:t>F</m:t>
                    </m:r>
                    <m:r>
                      <a:rPr lang="en-US" altLang="ko-KR" b="0" i="0" smtClean="0">
                        <a:latin typeface="Cambria Math" panose="02040503050406030204" pitchFamily="18" charset="0"/>
                      </a:rPr>
                      <m:t>)</m:t>
                    </m:r>
                  </m:oMath>
                </a14:m>
                <a:endParaRPr lang="en-US" altLang="ko-KR" dirty="0"/>
              </a:p>
              <a:p>
                <a:pPr lvl="1"/>
                <a:r>
                  <a:rPr lang="en-US" altLang="ko-KR" dirty="0"/>
                  <a:t>In general, </a:t>
                </a:r>
                <a14:m>
                  <m:oMath xmlns:m="http://schemas.openxmlformats.org/officeDocument/2006/math">
                    <m:r>
                      <m:rPr>
                        <m:sty m:val="p"/>
                      </m:rPr>
                      <a:rPr lang="en-US" altLang="ko-KR" b="0" i="0" smtClean="0">
                        <a:latin typeface="Cambria Math" panose="02040503050406030204" pitchFamily="18" charset="0"/>
                      </a:rPr>
                      <m:t>P</m:t>
                    </m:r>
                    <m:d>
                      <m:dPr>
                        <m:ctrlPr>
                          <a:rPr lang="en-US" altLang="ko-KR" b="0" i="1" smtClean="0">
                            <a:latin typeface="Cambria Math" panose="02040503050406030204" pitchFamily="18" charset="0"/>
                          </a:rPr>
                        </m:ctrlPr>
                      </m:dPr>
                      <m:e>
                        <m:r>
                          <m:rPr>
                            <m:sty m:val="p"/>
                          </m:rPr>
                          <a:rPr lang="en-US" altLang="ko-KR" b="0" i="0" smtClean="0">
                            <a:latin typeface="Cambria Math" panose="02040503050406030204" pitchFamily="18" charset="0"/>
                          </a:rPr>
                          <m:t>E</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or</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F</m:t>
                        </m:r>
                      </m:e>
                    </m:d>
                    <m:r>
                      <a:rPr lang="en-US" altLang="ko-KR" b="0" i="0" smtClean="0">
                        <a:latin typeface="Cambria Math" panose="02040503050406030204" pitchFamily="18" charset="0"/>
                      </a:rPr>
                      <m:t>=</m:t>
                    </m:r>
                    <m:r>
                      <m:rPr>
                        <m:sty m:val="p"/>
                      </m:rPr>
                      <a:rPr lang="en-US" altLang="ko-KR" b="0" i="0" smtClean="0">
                        <a:latin typeface="Cambria Math" panose="02040503050406030204" pitchFamily="18" charset="0"/>
                      </a:rPr>
                      <m:t>P</m:t>
                    </m:r>
                    <m:d>
                      <m:dPr>
                        <m:ctrlPr>
                          <a:rPr lang="en-US" altLang="ko-KR" b="0" i="1" smtClean="0">
                            <a:latin typeface="Cambria Math" panose="02040503050406030204" pitchFamily="18" charset="0"/>
                          </a:rPr>
                        </m:ctrlPr>
                      </m:dPr>
                      <m:e>
                        <m:r>
                          <m:rPr>
                            <m:sty m:val="p"/>
                          </m:rPr>
                          <a:rPr lang="en-US" altLang="ko-KR" b="0" i="0" smtClean="0">
                            <a:latin typeface="Cambria Math" panose="02040503050406030204" pitchFamily="18" charset="0"/>
                          </a:rPr>
                          <m:t>E</m:t>
                        </m:r>
                      </m:e>
                    </m:d>
                    <m:r>
                      <a:rPr lang="en-US" altLang="ko-KR" b="0" i="0" smtClean="0">
                        <a:latin typeface="Cambria Math" panose="02040503050406030204" pitchFamily="18" charset="0"/>
                      </a:rPr>
                      <m:t>+</m:t>
                    </m:r>
                    <m:r>
                      <m:rPr>
                        <m:sty m:val="p"/>
                      </m:rPr>
                      <a:rPr lang="en-US" altLang="ko-KR" b="0" i="0" smtClean="0">
                        <a:latin typeface="Cambria Math" panose="02040503050406030204" pitchFamily="18" charset="0"/>
                      </a:rPr>
                      <m:t>P</m:t>
                    </m:r>
                    <m:d>
                      <m:dPr>
                        <m:ctrlPr>
                          <a:rPr lang="en-US" altLang="ko-KR" b="0" i="1" smtClean="0">
                            <a:latin typeface="Cambria Math" panose="02040503050406030204" pitchFamily="18" charset="0"/>
                          </a:rPr>
                        </m:ctrlPr>
                      </m:dPr>
                      <m:e>
                        <m:r>
                          <m:rPr>
                            <m:sty m:val="p"/>
                          </m:rPr>
                          <a:rPr lang="en-US" altLang="ko-KR" b="0" i="0" smtClean="0">
                            <a:latin typeface="Cambria Math" panose="02040503050406030204" pitchFamily="18" charset="0"/>
                          </a:rPr>
                          <m:t>F</m:t>
                        </m:r>
                      </m:e>
                    </m:d>
                    <m:r>
                      <a:rPr lang="en-US" altLang="ko-KR" b="0" i="0" smtClean="0">
                        <a:latin typeface="Cambria Math" panose="02040503050406030204" pitchFamily="18" charset="0"/>
                      </a:rPr>
                      <m:t>−</m:t>
                    </m:r>
                    <m:r>
                      <m:rPr>
                        <m:sty m:val="p"/>
                      </m:rPr>
                      <a:rPr lang="en-US" altLang="ko-KR" b="0" i="0" smtClean="0">
                        <a:latin typeface="Cambria Math" panose="02040503050406030204" pitchFamily="18" charset="0"/>
                      </a:rPr>
                      <m:t>P</m:t>
                    </m:r>
                    <m:r>
                      <a:rPr lang="en-US" altLang="ko-KR" b="0" i="0" smtClean="0">
                        <a:latin typeface="Cambria Math" panose="02040503050406030204" pitchFamily="18" charset="0"/>
                      </a:rPr>
                      <m:t>(</m:t>
                    </m:r>
                    <m:r>
                      <m:rPr>
                        <m:sty m:val="p"/>
                      </m:rPr>
                      <a:rPr lang="en-US" altLang="ko-KR" b="0" i="0" smtClean="0">
                        <a:latin typeface="Cambria Math" panose="02040503050406030204" pitchFamily="18" charset="0"/>
                      </a:rPr>
                      <m:t>E</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and</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F</m:t>
                    </m:r>
                    <m:r>
                      <a:rPr lang="en-US" altLang="ko-KR" b="0" i="0" smtClean="0">
                        <a:latin typeface="Cambria Math" panose="02040503050406030204" pitchFamily="18" charset="0"/>
                      </a:rPr>
                      <m:t>)</m:t>
                    </m:r>
                  </m:oMath>
                </a14:m>
                <a:endParaRPr lang="en-US" altLang="ko-KR" dirty="0"/>
              </a:p>
              <a:p>
                <a:r>
                  <a:rPr lang="en-US" altLang="ko-KR" dirty="0"/>
                  <a:t>The </a:t>
                </a:r>
                <a:r>
                  <a:rPr lang="en-US" altLang="ko-KR" dirty="0">
                    <a:solidFill>
                      <a:schemeClr val="accent6"/>
                    </a:solidFill>
                  </a:rPr>
                  <a:t>complement</a:t>
                </a:r>
                <a:r>
                  <a:rPr lang="en-US" altLang="ko-KR" dirty="0"/>
                  <a:t> of E, denoted </a:t>
                </a:r>
                <a14:m>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𝐸</m:t>
                        </m:r>
                      </m:e>
                      <m:sup>
                        <m:r>
                          <a:rPr lang="en-US" altLang="ko-KR" b="0" i="1" smtClean="0">
                            <a:latin typeface="Cambria Math" panose="02040503050406030204" pitchFamily="18" charset="0"/>
                          </a:rPr>
                          <m:t>𝑐</m:t>
                        </m:r>
                      </m:sup>
                    </m:sSup>
                  </m:oMath>
                </a14:m>
                <a:r>
                  <a:rPr lang="en-US" altLang="ko-KR" dirty="0"/>
                  <a:t> is </a:t>
                </a:r>
                <a:br>
                  <a:rPr lang="en-US" altLang="ko-KR" dirty="0"/>
                </a:br>
                <a:r>
                  <a:rPr lang="en-US" altLang="ko-KR" dirty="0"/>
                  <a:t>all outcomes in the sample space S that are not outcomes in the event E.</a:t>
                </a:r>
              </a:p>
              <a:p>
                <a:pPr lvl="1"/>
                <a14:m>
                  <m:oMath xmlns:m="http://schemas.openxmlformats.org/officeDocument/2006/math">
                    <m:r>
                      <m:rPr>
                        <m:sty m:val="p"/>
                      </m:rPr>
                      <a:rPr lang="en-US" altLang="ko-KR" b="0" i="0" smtClean="0">
                        <a:latin typeface="Cambria Math" panose="02040503050406030204" pitchFamily="18" charset="0"/>
                      </a:rPr>
                      <m:t>E</m:t>
                    </m:r>
                    <m:r>
                      <a:rPr lang="en-US" altLang="ko-KR" b="0" i="0" smtClean="0">
                        <a:latin typeface="Cambria Math" panose="02040503050406030204" pitchFamily="18" charset="0"/>
                      </a:rPr>
                      <m:t>,</m:t>
                    </m:r>
                    <m:sSup>
                      <m:sSupPr>
                        <m:ctrlPr>
                          <a:rPr lang="en-US" altLang="ko-KR" b="0" i="1" smtClean="0">
                            <a:latin typeface="Cambria Math" panose="02040503050406030204" pitchFamily="18" charset="0"/>
                          </a:rPr>
                        </m:ctrlPr>
                      </m:sSupPr>
                      <m:e>
                        <m:r>
                          <m:rPr>
                            <m:sty m:val="p"/>
                          </m:rPr>
                          <a:rPr lang="en-US" altLang="ko-KR" b="0" i="0" smtClean="0">
                            <a:latin typeface="Cambria Math" panose="02040503050406030204" pitchFamily="18" charset="0"/>
                          </a:rPr>
                          <m:t>E</m:t>
                        </m:r>
                      </m:e>
                      <m:sup>
                        <m:r>
                          <m:rPr>
                            <m:sty m:val="p"/>
                          </m:rPr>
                          <a:rPr lang="en-US" altLang="ko-KR" b="0" i="0" smtClean="0">
                            <a:latin typeface="Cambria Math" panose="02040503050406030204" pitchFamily="18" charset="0"/>
                          </a:rPr>
                          <m:t>c</m:t>
                        </m:r>
                      </m:sup>
                    </m:sSup>
                  </m:oMath>
                </a14:m>
                <a:r>
                  <a:rPr lang="ko-KR" altLang="en-US" dirty="0"/>
                  <a:t> </a:t>
                </a:r>
                <a:r>
                  <a:rPr lang="en-US" altLang="ko-KR" dirty="0"/>
                  <a:t>are disjoint, and separate S.</a:t>
                </a:r>
              </a:p>
              <a:p>
                <a:r>
                  <a:rPr lang="en-US" altLang="ko-KR" b="1" dirty="0">
                    <a:solidFill>
                      <a:schemeClr val="accent6"/>
                    </a:solidFill>
                  </a:rPr>
                  <a:t>Complement rule</a:t>
                </a:r>
              </a:p>
              <a:p>
                <a:pPr lvl="1"/>
                <a14:m>
                  <m:oMath xmlns:m="http://schemas.openxmlformats.org/officeDocument/2006/math">
                    <m:r>
                      <m:rPr>
                        <m:sty m:val="p"/>
                      </m:rPr>
                      <a:rPr lang="en-US" altLang="ko-KR" b="0" i="0" smtClean="0">
                        <a:latin typeface="Cambria Math" panose="02040503050406030204" pitchFamily="18" charset="0"/>
                      </a:rPr>
                      <m:t>P</m:t>
                    </m:r>
                    <m:d>
                      <m:dPr>
                        <m:ctrlPr>
                          <a:rPr lang="en-US" altLang="ko-KR" b="0" i="1" smtClean="0">
                            <a:latin typeface="Cambria Math" panose="02040503050406030204" pitchFamily="18" charset="0"/>
                          </a:rPr>
                        </m:ctrlPr>
                      </m:dPr>
                      <m:e>
                        <m:sSup>
                          <m:sSupPr>
                            <m:ctrlPr>
                              <a:rPr lang="en-US" altLang="ko-KR" b="0" i="1" smtClean="0">
                                <a:latin typeface="Cambria Math" panose="02040503050406030204" pitchFamily="18" charset="0"/>
                              </a:rPr>
                            </m:ctrlPr>
                          </m:sSupPr>
                          <m:e>
                            <m:r>
                              <m:rPr>
                                <m:sty m:val="p"/>
                              </m:rPr>
                              <a:rPr lang="en-US" altLang="ko-KR" b="0" i="0" smtClean="0">
                                <a:latin typeface="Cambria Math" panose="02040503050406030204" pitchFamily="18" charset="0"/>
                              </a:rPr>
                              <m:t>E</m:t>
                            </m:r>
                          </m:e>
                          <m:sup>
                            <m:r>
                              <m:rPr>
                                <m:sty m:val="p"/>
                              </m:rPr>
                              <a:rPr lang="en-US" altLang="ko-KR" b="0" i="0" smtClean="0">
                                <a:latin typeface="Cambria Math" panose="02040503050406030204" pitchFamily="18" charset="0"/>
                              </a:rPr>
                              <m:t>c</m:t>
                            </m:r>
                          </m:sup>
                        </m:sSup>
                      </m:e>
                    </m:d>
                    <m:r>
                      <a:rPr lang="en-US" altLang="ko-KR" b="0" i="0" smtClean="0">
                        <a:latin typeface="Cambria Math" panose="02040503050406030204" pitchFamily="18" charset="0"/>
                      </a:rPr>
                      <m:t>=1−</m:t>
                    </m:r>
                    <m:r>
                      <m:rPr>
                        <m:sty m:val="p"/>
                      </m:rPr>
                      <a:rPr lang="en-US" altLang="ko-KR" b="0" i="0" smtClean="0">
                        <a:latin typeface="Cambria Math" panose="02040503050406030204" pitchFamily="18" charset="0"/>
                      </a:rPr>
                      <m:t>P</m:t>
                    </m:r>
                    <m:r>
                      <a:rPr lang="en-US" altLang="ko-KR" b="0" i="0" smtClean="0">
                        <a:latin typeface="Cambria Math" panose="02040503050406030204" pitchFamily="18" charset="0"/>
                      </a:rPr>
                      <m:t>(</m:t>
                    </m:r>
                    <m:r>
                      <m:rPr>
                        <m:sty m:val="p"/>
                      </m:rPr>
                      <a:rPr lang="en-US" altLang="ko-KR" b="0" i="0" smtClean="0">
                        <a:latin typeface="Cambria Math" panose="02040503050406030204" pitchFamily="18" charset="0"/>
                      </a:rPr>
                      <m:t>E</m:t>
                    </m:r>
                    <m:r>
                      <a:rPr lang="en-US" altLang="ko-KR" b="0" i="0" smtClean="0">
                        <a:latin typeface="Cambria Math" panose="02040503050406030204" pitchFamily="18" charset="0"/>
                      </a:rPr>
                      <m:t>)</m:t>
                    </m:r>
                  </m:oMath>
                </a14:m>
                <a:endParaRPr lang="ko-KR" altLang="en-US" dirty="0"/>
              </a:p>
            </p:txBody>
          </p:sp>
        </mc:Choice>
        <mc:Fallback>
          <p:sp>
            <p:nvSpPr>
              <p:cNvPr id="2" name="내용 개체 틀 1">
                <a:extLst>
                  <a:ext uri="{FF2B5EF4-FFF2-40B4-BE49-F238E27FC236}">
                    <a16:creationId xmlns:a16="http://schemas.microsoft.com/office/drawing/2014/main" id="{462D23D2-3417-48DD-A9E9-A58BB058C139}"/>
                  </a:ext>
                </a:extLst>
              </p:cNvPr>
              <p:cNvSpPr>
                <a:spLocks noGrp="1" noRot="1" noChangeAspect="1" noMove="1" noResize="1" noEditPoints="1" noAdjustHandles="1" noChangeArrowheads="1" noChangeShapeType="1" noTextEdit="1"/>
              </p:cNvSpPr>
              <p:nvPr>
                <p:ph idx="1"/>
              </p:nvPr>
            </p:nvSpPr>
            <p:spPr>
              <a:blipFill>
                <a:blip r:embed="rId3"/>
                <a:stretch>
                  <a:fillRect l="-1217" t="-2468"/>
                </a:stretch>
              </a:blipFill>
            </p:spPr>
            <p:txBody>
              <a:bodyPr/>
              <a:lstStyle/>
              <a:p>
                <a:r>
                  <a:rPr lang="zh-CN" altLang="en-US">
                    <a:noFill/>
                  </a:rPr>
                  <a:t> </a:t>
                </a:r>
              </a:p>
            </p:txBody>
          </p:sp>
        </mc:Fallback>
      </mc:AlternateContent>
      <p:sp>
        <p:nvSpPr>
          <p:cNvPr id="3" name="제목 2">
            <a:extLst>
              <a:ext uri="{FF2B5EF4-FFF2-40B4-BE49-F238E27FC236}">
                <a16:creationId xmlns:a16="http://schemas.microsoft.com/office/drawing/2014/main" id="{37F9592C-F45F-4F4A-BE15-6B5877A506F5}"/>
              </a:ext>
            </a:extLst>
          </p:cNvPr>
          <p:cNvSpPr>
            <a:spLocks noGrp="1"/>
          </p:cNvSpPr>
          <p:nvPr>
            <p:ph type="title"/>
          </p:nvPr>
        </p:nvSpPr>
        <p:spPr/>
        <p:txBody>
          <a:bodyPr/>
          <a:lstStyle/>
          <a:p>
            <a:r>
              <a:rPr lang="en-US" altLang="ko-KR" dirty="0"/>
              <a:t>Chap5.2</a:t>
            </a:r>
            <a:endParaRPr lang="ko-KR" altLang="en-US" dirty="0"/>
          </a:p>
        </p:txBody>
      </p:sp>
      <p:sp>
        <p:nvSpPr>
          <p:cNvPr id="4" name="바닥글 개체 틀 3">
            <a:extLst>
              <a:ext uri="{FF2B5EF4-FFF2-40B4-BE49-F238E27FC236}">
                <a16:creationId xmlns:a16="http://schemas.microsoft.com/office/drawing/2014/main" id="{A2D8C8CF-4439-4330-AB50-44C7F3777F46}"/>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26CBCFB2-78DE-43B5-9935-D6E381B470A6}"/>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75397A-7516-403F-881B-84879BD0A30E}" type="slidenum">
              <a:rPr lang="ko-KR" altLang="en-US" smtClean="0"/>
              <a:pPr/>
              <a:t>11</a:t>
            </a:fld>
            <a:endParaRPr lang="ko-KR" altLang="en-US"/>
          </a:p>
        </p:txBody>
      </p:sp>
    </p:spTree>
    <p:extLst>
      <p:ext uri="{BB962C8B-B14F-4D97-AF65-F5344CB8AC3E}">
        <p14:creationId xmlns:p14="http://schemas.microsoft.com/office/powerpoint/2010/main" val="43958193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41B7FA36-E80C-4417-AA17-7FD4AA897424}"/>
                  </a:ext>
                </a:extLst>
              </p:cNvPr>
              <p:cNvSpPr>
                <a:spLocks noGrp="1"/>
              </p:cNvSpPr>
              <p:nvPr>
                <p:ph idx="1"/>
              </p:nvPr>
            </p:nvSpPr>
            <p:spPr/>
            <p:txBody>
              <a:bodyPr/>
              <a:lstStyle/>
              <a:p>
                <a:r>
                  <a:rPr lang="en-US" altLang="ko-KR" dirty="0"/>
                  <a:t>Let E, F be events with P(E)=0.25, P(F)=0.45</a:t>
                </a:r>
              </a:p>
              <a:p>
                <a:pPr lvl="1"/>
                <a:r>
                  <a:rPr lang="en-US" altLang="ko-KR" dirty="0"/>
                  <a:t>[5.2.13] P(E or F) if P(E and F) = 0.25</a:t>
                </a:r>
              </a:p>
              <a:p>
                <a:pPr lvl="1"/>
                <a:r>
                  <a:rPr lang="en-US" altLang="ko-KR" dirty="0"/>
                  <a:t>[5.2.14] P(E and F) if P(E or F) = 0.6</a:t>
                </a:r>
              </a:p>
              <a:p>
                <a:pPr lvl="1"/>
                <a:r>
                  <a:rPr lang="en-US" altLang="ko-KR" dirty="0"/>
                  <a:t>[5.2.15] P(E or F) if E and F are mutually exclusive</a:t>
                </a:r>
              </a:p>
              <a:p>
                <a:pPr lvl="1"/>
                <a:r>
                  <a:rPr lang="en-US" altLang="ko-KR" dirty="0"/>
                  <a:t>[5.2.16] P(E and F) if E and F are mutually exclusive</a:t>
                </a:r>
              </a:p>
              <a:p>
                <a:pPr lvl="1"/>
                <a:r>
                  <a:rPr lang="en-US" altLang="ko-KR" dirty="0"/>
                  <a:t>[5.2.17] </a:t>
                </a:r>
                <a14:m>
                  <m:oMath xmlns:m="http://schemas.openxmlformats.org/officeDocument/2006/math">
                    <m:r>
                      <m:rPr>
                        <m:sty m:val="p"/>
                      </m:rPr>
                      <a:rPr lang="en-US" altLang="ko-KR" b="0" i="0" smtClean="0">
                        <a:latin typeface="Cambria Math" panose="02040503050406030204" pitchFamily="18" charset="0"/>
                      </a:rPr>
                      <m:t>P</m:t>
                    </m:r>
                    <m:r>
                      <a:rPr lang="en-US" altLang="ko-KR" b="0" i="0" smtClean="0">
                        <a:latin typeface="Cambria Math" panose="02040503050406030204" pitchFamily="18" charset="0"/>
                      </a:rPr>
                      <m:t>(</m:t>
                    </m:r>
                    <m:sSup>
                      <m:sSupPr>
                        <m:ctrlPr>
                          <a:rPr lang="en-US" altLang="ko-KR" b="0" i="1" smtClean="0">
                            <a:latin typeface="Cambria Math" panose="02040503050406030204" pitchFamily="18" charset="0"/>
                          </a:rPr>
                        </m:ctrlPr>
                      </m:sSupPr>
                      <m:e>
                        <m:r>
                          <m:rPr>
                            <m:sty m:val="p"/>
                          </m:rPr>
                          <a:rPr lang="en-US" altLang="ko-KR" b="0" i="0" smtClean="0">
                            <a:latin typeface="Cambria Math" panose="02040503050406030204" pitchFamily="18" charset="0"/>
                          </a:rPr>
                          <m:t>E</m:t>
                        </m:r>
                      </m:e>
                      <m:sup>
                        <m:r>
                          <m:rPr>
                            <m:sty m:val="p"/>
                          </m:rPr>
                          <a:rPr lang="en-US" altLang="ko-KR" b="0" i="0" smtClean="0">
                            <a:latin typeface="Cambria Math" panose="02040503050406030204" pitchFamily="18" charset="0"/>
                          </a:rPr>
                          <m:t>c</m:t>
                        </m:r>
                      </m:sup>
                    </m:sSup>
                    <m:r>
                      <a:rPr lang="en-US" altLang="ko-KR" b="0" i="0" smtClean="0">
                        <a:latin typeface="Cambria Math" panose="02040503050406030204" pitchFamily="18" charset="0"/>
                      </a:rPr>
                      <m:t>)</m:t>
                    </m:r>
                  </m:oMath>
                </a14:m>
                <a:endParaRPr lang="en-US" altLang="ko-KR" dirty="0"/>
              </a:p>
              <a:p>
                <a:pPr lvl="1"/>
                <a:r>
                  <a:rPr lang="en-US" altLang="ko-KR" dirty="0"/>
                  <a:t>[5.2.18] </a:t>
                </a:r>
                <a14:m>
                  <m:oMath xmlns:m="http://schemas.openxmlformats.org/officeDocument/2006/math">
                    <m:r>
                      <m:rPr>
                        <m:sty m:val="p"/>
                      </m:rPr>
                      <a:rPr lang="en-US" altLang="ko-KR" b="0" i="0" smtClean="0">
                        <a:latin typeface="Cambria Math" panose="02040503050406030204" pitchFamily="18" charset="0"/>
                      </a:rPr>
                      <m:t>P</m:t>
                    </m:r>
                    <m:r>
                      <a:rPr lang="en-US" altLang="ko-KR" b="0" i="0" smtClean="0">
                        <a:latin typeface="Cambria Math" panose="02040503050406030204" pitchFamily="18" charset="0"/>
                      </a:rPr>
                      <m:t>(</m:t>
                    </m:r>
                    <m:sSup>
                      <m:sSupPr>
                        <m:ctrlPr>
                          <a:rPr lang="en-US" altLang="ko-KR" b="0" i="1" smtClean="0">
                            <a:latin typeface="Cambria Math" panose="02040503050406030204" pitchFamily="18" charset="0"/>
                          </a:rPr>
                        </m:ctrlPr>
                      </m:sSupPr>
                      <m:e>
                        <m:r>
                          <m:rPr>
                            <m:sty m:val="p"/>
                          </m:rPr>
                          <a:rPr lang="en-US" altLang="ko-KR" b="0" i="0" smtClean="0">
                            <a:latin typeface="Cambria Math" panose="02040503050406030204" pitchFamily="18" charset="0"/>
                          </a:rPr>
                          <m:t>F</m:t>
                        </m:r>
                      </m:e>
                      <m:sup>
                        <m:r>
                          <m:rPr>
                            <m:sty m:val="p"/>
                          </m:rPr>
                          <a:rPr lang="en-US" altLang="ko-KR" b="0" i="0" smtClean="0">
                            <a:latin typeface="Cambria Math" panose="02040503050406030204" pitchFamily="18" charset="0"/>
                          </a:rPr>
                          <m:t>c</m:t>
                        </m:r>
                      </m:sup>
                    </m:sSup>
                    <m:r>
                      <a:rPr lang="en-US" altLang="ko-KR" b="0" i="0" smtClean="0">
                        <a:latin typeface="Cambria Math" panose="02040503050406030204" pitchFamily="18" charset="0"/>
                      </a:rPr>
                      <m:t>)</m:t>
                    </m:r>
                  </m:oMath>
                </a14:m>
                <a:endParaRPr lang="en-US" altLang="ko-KR" dirty="0"/>
              </a:p>
              <a:p>
                <a:pPr lvl="1"/>
                <a:endParaRPr lang="ko-KR" altLang="en-US" dirty="0"/>
              </a:p>
            </p:txBody>
          </p:sp>
        </mc:Choice>
        <mc:Fallback xmlns="">
          <p:sp>
            <p:nvSpPr>
              <p:cNvPr id="2" name="내용 개체 틀 1">
                <a:extLst>
                  <a:ext uri="{FF2B5EF4-FFF2-40B4-BE49-F238E27FC236}">
                    <a16:creationId xmlns:a16="http://schemas.microsoft.com/office/drawing/2014/main" id="{41B7FA36-E80C-4417-AA17-7FD4AA897424}"/>
                  </a:ext>
                </a:extLst>
              </p:cNvPr>
              <p:cNvSpPr>
                <a:spLocks noGrp="1" noRot="1" noChangeAspect="1" noMove="1" noResize="1" noEditPoints="1" noAdjustHandles="1" noChangeArrowheads="1" noChangeShapeType="1" noTextEdit="1"/>
              </p:cNvSpPr>
              <p:nvPr>
                <p:ph idx="1"/>
              </p:nvPr>
            </p:nvSpPr>
            <p:spPr>
              <a:blipFill>
                <a:blip r:embed="rId3"/>
                <a:stretch>
                  <a:fillRect l="-812" t="-1818"/>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AB9084C4-6038-4ECE-B662-3E1A7EBE9DEE}"/>
              </a:ext>
            </a:extLst>
          </p:cNvPr>
          <p:cNvSpPr>
            <a:spLocks noGrp="1"/>
          </p:cNvSpPr>
          <p:nvPr>
            <p:ph type="title"/>
          </p:nvPr>
        </p:nvSpPr>
        <p:spPr/>
        <p:txBody>
          <a:bodyPr/>
          <a:lstStyle/>
          <a:p>
            <a:r>
              <a:rPr lang="en-US" altLang="ko-KR" dirty="0"/>
              <a:t>Problem: Example</a:t>
            </a:r>
            <a:endParaRPr lang="ko-KR" altLang="en-US" dirty="0"/>
          </a:p>
        </p:txBody>
      </p:sp>
      <p:sp>
        <p:nvSpPr>
          <p:cNvPr id="4" name="바닥글 개체 틀 3">
            <a:extLst>
              <a:ext uri="{FF2B5EF4-FFF2-40B4-BE49-F238E27FC236}">
                <a16:creationId xmlns:a16="http://schemas.microsoft.com/office/drawing/2014/main" id="{9CD567E2-F55A-447F-AB02-EBC0044F54D6}"/>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263AE27A-A4E1-4BE5-8C3E-4E47C4EEE83A}"/>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75397A-7516-403F-881B-84879BD0A30E}" type="slidenum">
              <a:rPr lang="ko-KR" altLang="en-US" smtClean="0"/>
              <a:pPr/>
              <a:t>12</a:t>
            </a:fld>
            <a:endParaRPr lang="ko-KR" altLang="en-US"/>
          </a:p>
        </p:txBody>
      </p:sp>
    </p:spTree>
    <p:extLst>
      <p:ext uri="{BB962C8B-B14F-4D97-AF65-F5344CB8AC3E}">
        <p14:creationId xmlns:p14="http://schemas.microsoft.com/office/powerpoint/2010/main" val="343245008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7DA55D58-3C4B-4422-B1D0-472B750A70D9}"/>
                  </a:ext>
                </a:extLst>
              </p:cNvPr>
              <p:cNvSpPr>
                <a:spLocks noGrp="1"/>
              </p:cNvSpPr>
              <p:nvPr>
                <p:ph idx="1"/>
              </p:nvPr>
            </p:nvSpPr>
            <p:spPr/>
            <p:txBody>
              <a:bodyPr/>
              <a:lstStyle/>
              <a:p>
                <a:r>
                  <a:rPr lang="en-US" altLang="ko-KR" dirty="0"/>
                  <a:t>Two events E and F are </a:t>
                </a:r>
                <a:r>
                  <a:rPr lang="en-US" altLang="ko-KR" dirty="0">
                    <a:solidFill>
                      <a:schemeClr val="accent6"/>
                    </a:solidFill>
                  </a:rPr>
                  <a:t>independent</a:t>
                </a:r>
                <a:r>
                  <a:rPr lang="en-US" altLang="ko-KR" dirty="0"/>
                  <a:t> if the occurrence of event E in a probability experiment does not affect the probability of event F. </a:t>
                </a:r>
              </a:p>
              <a:p>
                <a:r>
                  <a:rPr lang="en-US" altLang="ko-KR" dirty="0"/>
                  <a:t>Two events are </a:t>
                </a:r>
                <a:r>
                  <a:rPr lang="en-US" altLang="ko-KR" dirty="0">
                    <a:solidFill>
                      <a:schemeClr val="accent6"/>
                    </a:solidFill>
                  </a:rPr>
                  <a:t>dependent</a:t>
                </a:r>
                <a:r>
                  <a:rPr lang="en-US" altLang="ko-KR" dirty="0"/>
                  <a:t> if the occurrence of event E in a probability experiment affects the probability of event F.</a:t>
                </a:r>
              </a:p>
              <a:p>
                <a:r>
                  <a:rPr lang="en-US" altLang="ko-KR" b="1" dirty="0">
                    <a:solidFill>
                      <a:schemeClr val="accent6"/>
                    </a:solidFill>
                  </a:rPr>
                  <a:t>Multiplication Rule for Independent Events</a:t>
                </a:r>
              </a:p>
              <a:p>
                <a:pPr lvl="1"/>
                <a:r>
                  <a:rPr lang="en-US" altLang="ko-KR" sz="2800" dirty="0"/>
                  <a:t>If E and F are independent events, then</a:t>
                </a:r>
                <a:br>
                  <a:rPr lang="en-US" altLang="ko-KR" sz="2800" dirty="0"/>
                </a:br>
                <a14:m>
                  <m:oMath xmlns:m="http://schemas.openxmlformats.org/officeDocument/2006/math">
                    <m:r>
                      <a:rPr lang="en-US" altLang="ko-KR" sz="2800" b="0" i="1" smtClean="0">
                        <a:latin typeface="Cambria Math" panose="02040503050406030204" pitchFamily="18" charset="0"/>
                      </a:rPr>
                      <m:t>𝑃</m:t>
                    </m:r>
                    <m:d>
                      <m:dPr>
                        <m:ctrlPr>
                          <a:rPr lang="en-US" altLang="ko-KR" sz="2800" b="0" i="1" smtClean="0">
                            <a:latin typeface="Cambria Math" panose="02040503050406030204" pitchFamily="18" charset="0"/>
                          </a:rPr>
                        </m:ctrlPr>
                      </m:dPr>
                      <m:e>
                        <m:r>
                          <a:rPr lang="en-US" altLang="ko-KR" sz="2800" b="0" i="1" smtClean="0">
                            <a:latin typeface="Cambria Math" panose="02040503050406030204" pitchFamily="18" charset="0"/>
                          </a:rPr>
                          <m:t>𝐸</m:t>
                        </m:r>
                        <m:r>
                          <a:rPr lang="en-US" altLang="ko-KR" sz="2800" b="0" i="1" smtClean="0">
                            <a:latin typeface="Cambria Math" panose="02040503050406030204" pitchFamily="18" charset="0"/>
                          </a:rPr>
                          <m:t> </m:t>
                        </m:r>
                        <m:r>
                          <a:rPr lang="en-US" altLang="ko-KR" sz="2800" b="0" i="1" smtClean="0">
                            <a:latin typeface="Cambria Math" panose="02040503050406030204" pitchFamily="18" charset="0"/>
                          </a:rPr>
                          <m:t>𝑎𝑛𝑑</m:t>
                        </m:r>
                        <m:r>
                          <a:rPr lang="en-US" altLang="ko-KR" sz="2800" b="0" i="1" smtClean="0">
                            <a:latin typeface="Cambria Math" panose="02040503050406030204" pitchFamily="18" charset="0"/>
                          </a:rPr>
                          <m:t> </m:t>
                        </m:r>
                        <m:r>
                          <a:rPr lang="en-US" altLang="ko-KR" sz="2800" b="0" i="1" smtClean="0">
                            <a:latin typeface="Cambria Math" panose="02040503050406030204" pitchFamily="18" charset="0"/>
                          </a:rPr>
                          <m:t>𝐹</m:t>
                        </m:r>
                      </m:e>
                    </m:d>
                    <m:r>
                      <a:rPr lang="en-US" altLang="ko-KR" sz="2800" b="0" i="1" smtClean="0">
                        <a:latin typeface="Cambria Math" panose="02040503050406030204" pitchFamily="18" charset="0"/>
                      </a:rPr>
                      <m:t>=</m:t>
                    </m:r>
                    <m:r>
                      <a:rPr lang="en-US" altLang="ko-KR" sz="2800" b="0" i="1" smtClean="0">
                        <a:latin typeface="Cambria Math" panose="02040503050406030204" pitchFamily="18" charset="0"/>
                      </a:rPr>
                      <m:t>𝑃</m:t>
                    </m:r>
                    <m:d>
                      <m:dPr>
                        <m:ctrlPr>
                          <a:rPr lang="en-US" altLang="ko-KR" sz="2800" b="0" i="1" smtClean="0">
                            <a:latin typeface="Cambria Math" panose="02040503050406030204" pitchFamily="18" charset="0"/>
                          </a:rPr>
                        </m:ctrlPr>
                      </m:dPr>
                      <m:e>
                        <m:r>
                          <a:rPr lang="en-US" altLang="ko-KR" sz="2800" b="0" i="1" smtClean="0">
                            <a:latin typeface="Cambria Math" panose="02040503050406030204" pitchFamily="18" charset="0"/>
                          </a:rPr>
                          <m:t>𝐸</m:t>
                        </m:r>
                      </m:e>
                    </m:d>
                    <m:r>
                      <a:rPr lang="en-US" altLang="ko-KR" sz="2800" b="0" i="1" smtClean="0">
                        <a:latin typeface="Cambria Math" panose="02040503050406030204" pitchFamily="18" charset="0"/>
                      </a:rPr>
                      <m:t>𝑃</m:t>
                    </m:r>
                    <m:r>
                      <a:rPr lang="en-US" altLang="ko-KR" sz="2800" b="0" i="1" smtClean="0">
                        <a:latin typeface="Cambria Math" panose="02040503050406030204" pitchFamily="18" charset="0"/>
                      </a:rPr>
                      <m:t>(</m:t>
                    </m:r>
                    <m:r>
                      <a:rPr lang="en-US" altLang="ko-KR" sz="2800" b="0" i="1" smtClean="0">
                        <a:latin typeface="Cambria Math" panose="02040503050406030204" pitchFamily="18" charset="0"/>
                      </a:rPr>
                      <m:t>𝐹</m:t>
                    </m:r>
                    <m:r>
                      <a:rPr lang="en-US" altLang="ko-KR" sz="2800" b="0" i="1" smtClean="0">
                        <a:latin typeface="Cambria Math" panose="02040503050406030204" pitchFamily="18" charset="0"/>
                      </a:rPr>
                      <m:t>)</m:t>
                    </m:r>
                  </m:oMath>
                </a14:m>
                <a:endParaRPr lang="en-US" altLang="ko-KR" sz="2800" dirty="0"/>
              </a:p>
              <a:p>
                <a:pPr lvl="1"/>
                <a:endParaRPr lang="en-US" altLang="ko-KR" sz="2400" dirty="0"/>
              </a:p>
              <a:p>
                <a:pPr lvl="1"/>
                <a:r>
                  <a:rPr lang="en-US" altLang="ko-KR" sz="2400" dirty="0"/>
                  <a:t>Notice that </a:t>
                </a:r>
                <a:r>
                  <a:rPr lang="en-US" altLang="ko-KR" sz="2400" b="1" dirty="0"/>
                  <a:t>or</a:t>
                </a:r>
                <a:r>
                  <a:rPr lang="en-US" altLang="ko-KR" sz="2400" dirty="0"/>
                  <a:t> probabilities use the Addition Rule, whereas </a:t>
                </a:r>
                <a:r>
                  <a:rPr lang="en-US" altLang="ko-KR" sz="2400" b="1" dirty="0"/>
                  <a:t>and</a:t>
                </a:r>
                <a:r>
                  <a:rPr lang="en-US" altLang="ko-KR" sz="2400" dirty="0"/>
                  <a:t> probabilities use the Multiplication Rule. Accordingly, </a:t>
                </a:r>
                <a:r>
                  <a:rPr lang="en-US" altLang="ko-KR" sz="2400" b="1" dirty="0"/>
                  <a:t>or</a:t>
                </a:r>
                <a:r>
                  <a:rPr lang="en-US" altLang="ko-KR" sz="2400" dirty="0"/>
                  <a:t> probabilities imply addition, while </a:t>
                </a:r>
                <a:r>
                  <a:rPr lang="en-US" altLang="ko-KR" sz="2400" b="1" dirty="0"/>
                  <a:t>and</a:t>
                </a:r>
                <a:r>
                  <a:rPr lang="en-US" altLang="ko-KR" sz="2400" dirty="0"/>
                  <a:t> probabilities imply multiplication.</a:t>
                </a:r>
                <a:endParaRPr lang="ko-KR" altLang="en-US" sz="2400" dirty="0"/>
              </a:p>
            </p:txBody>
          </p:sp>
        </mc:Choice>
        <mc:Fallback xmlns="">
          <p:sp>
            <p:nvSpPr>
              <p:cNvPr id="2" name="내용 개체 틀 1">
                <a:extLst>
                  <a:ext uri="{FF2B5EF4-FFF2-40B4-BE49-F238E27FC236}">
                    <a16:creationId xmlns:a16="http://schemas.microsoft.com/office/drawing/2014/main" id="{7DA55D58-3C4B-4422-B1D0-472B750A70D9}"/>
                  </a:ext>
                </a:extLst>
              </p:cNvPr>
              <p:cNvSpPr>
                <a:spLocks noGrp="1" noRot="1" noChangeAspect="1" noMove="1" noResize="1" noEditPoints="1" noAdjustHandles="1" noChangeArrowheads="1" noChangeShapeType="1" noTextEdit="1"/>
              </p:cNvSpPr>
              <p:nvPr>
                <p:ph idx="1"/>
              </p:nvPr>
            </p:nvSpPr>
            <p:spPr>
              <a:blipFill>
                <a:blip r:embed="rId2"/>
                <a:stretch>
                  <a:fillRect l="-812" t="-1818"/>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99B0329C-F2DE-4913-9968-E652F160C9BD}"/>
              </a:ext>
            </a:extLst>
          </p:cNvPr>
          <p:cNvSpPr>
            <a:spLocks noGrp="1"/>
          </p:cNvSpPr>
          <p:nvPr>
            <p:ph type="title"/>
          </p:nvPr>
        </p:nvSpPr>
        <p:spPr/>
        <p:txBody>
          <a:bodyPr/>
          <a:lstStyle/>
          <a:p>
            <a:r>
              <a:rPr lang="en-US" altLang="ko-KR" dirty="0"/>
              <a:t>Chap 5.3</a:t>
            </a:r>
            <a:endParaRPr lang="ko-KR" altLang="en-US" dirty="0"/>
          </a:p>
        </p:txBody>
      </p:sp>
      <p:sp>
        <p:nvSpPr>
          <p:cNvPr id="4" name="바닥글 개체 틀 3">
            <a:extLst>
              <a:ext uri="{FF2B5EF4-FFF2-40B4-BE49-F238E27FC236}">
                <a16:creationId xmlns:a16="http://schemas.microsoft.com/office/drawing/2014/main" id="{BC285FF8-A634-45B5-89F3-43B95C311E10}"/>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2240B143-E259-4FF1-87EC-A26676CCD468}"/>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75397A-7516-403F-881B-84879BD0A30E}" type="slidenum">
              <a:rPr lang="ko-KR" altLang="en-US" smtClean="0"/>
              <a:pPr/>
              <a:t>13</a:t>
            </a:fld>
            <a:endParaRPr lang="ko-KR" altLang="en-US"/>
          </a:p>
        </p:txBody>
      </p:sp>
    </p:spTree>
    <p:extLst>
      <p:ext uri="{BB962C8B-B14F-4D97-AF65-F5344CB8AC3E}">
        <p14:creationId xmlns:p14="http://schemas.microsoft.com/office/powerpoint/2010/main" val="348325484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38D9BBB2-74D6-4E9A-8107-3B2FBC9C4FC3}"/>
              </a:ext>
            </a:extLst>
          </p:cNvPr>
          <p:cNvSpPr>
            <a:spLocks noGrp="1"/>
          </p:cNvSpPr>
          <p:nvPr>
            <p:ph idx="1"/>
          </p:nvPr>
        </p:nvSpPr>
        <p:spPr/>
        <p:txBody>
          <a:bodyPr>
            <a:normAutofit fontScale="92500" lnSpcReduction="20000"/>
          </a:bodyPr>
          <a:lstStyle/>
          <a:p>
            <a:r>
              <a:rPr lang="en-US" altLang="ko-KR" dirty="0"/>
              <a:t>[5.3.7] Determine whether the events E and F are </a:t>
            </a:r>
            <a:r>
              <a:rPr lang="en-US" altLang="ko-KR" dirty="0">
                <a:solidFill>
                  <a:schemeClr val="accent6"/>
                </a:solidFill>
              </a:rPr>
              <a:t>independent</a:t>
            </a:r>
            <a:r>
              <a:rPr lang="en-US" altLang="ko-KR" dirty="0"/>
              <a:t> or </a:t>
            </a:r>
            <a:r>
              <a:rPr lang="en-US" altLang="ko-KR" dirty="0">
                <a:solidFill>
                  <a:schemeClr val="accent6"/>
                </a:solidFill>
              </a:rPr>
              <a:t>dependent</a:t>
            </a:r>
            <a:r>
              <a:rPr lang="en-US" altLang="ko-KR" dirty="0"/>
              <a:t>. </a:t>
            </a:r>
          </a:p>
          <a:p>
            <a:pPr lvl="1"/>
            <a:r>
              <a:rPr lang="en-US" altLang="ko-KR" dirty="0"/>
              <a:t>E: Speeding on the interstate. VS F: Being pulled over by a police officer.</a:t>
            </a:r>
          </a:p>
          <a:p>
            <a:pPr lvl="1"/>
            <a:r>
              <a:rPr lang="en-US" altLang="ko-KR" dirty="0"/>
              <a:t>E: You gain weight. VS F: You eat fast food for dinner every night.</a:t>
            </a:r>
          </a:p>
          <a:p>
            <a:pPr lvl="1"/>
            <a:r>
              <a:rPr lang="en-US" altLang="ko-KR" dirty="0"/>
              <a:t>E: You get a high score on a stat7 exam. VS F: The Boston Red Sox win a baseball game.</a:t>
            </a:r>
          </a:p>
          <a:p>
            <a:endParaRPr lang="en-US" altLang="ko-KR" dirty="0"/>
          </a:p>
          <a:p>
            <a:r>
              <a:rPr lang="en-US" altLang="ko-KR" dirty="0"/>
              <a:t>[5.3.15] The ELISA is a test to determine whether the HIV antibody is present. The test is 99.5% effective, which means that the test will come back negative if the HIV antibody is not present 99.5% of the time. The probability of a test coming back positive when the antibody is not present (a false positive) is 0.005. Suppose that the ELISA is given to five randomly selected people who do not have the HIV antibody.</a:t>
            </a:r>
          </a:p>
          <a:p>
            <a:pPr lvl="1"/>
            <a:r>
              <a:rPr lang="en-US" altLang="ko-KR" dirty="0"/>
              <a:t>What is the probability that the ELISA comes back </a:t>
            </a:r>
            <a:r>
              <a:rPr lang="en-US" altLang="ko-KR" dirty="0">
                <a:solidFill>
                  <a:schemeClr val="accent6"/>
                </a:solidFill>
              </a:rPr>
              <a:t>negative for all five people</a:t>
            </a:r>
            <a:r>
              <a:rPr lang="en-US" altLang="ko-KR" dirty="0"/>
              <a:t>?</a:t>
            </a:r>
          </a:p>
          <a:p>
            <a:pPr lvl="1"/>
            <a:r>
              <a:rPr lang="en-US" altLang="ko-KR" dirty="0"/>
              <a:t>What is the probability that the ELISA comes back </a:t>
            </a:r>
            <a:r>
              <a:rPr lang="en-US" altLang="ko-KR" dirty="0">
                <a:solidFill>
                  <a:schemeClr val="accent6"/>
                </a:solidFill>
              </a:rPr>
              <a:t>positive for at least one of the five people</a:t>
            </a:r>
            <a:r>
              <a:rPr lang="en-US" altLang="ko-KR" dirty="0"/>
              <a:t>?</a:t>
            </a:r>
          </a:p>
          <a:p>
            <a:endParaRPr lang="en-US" altLang="ko-KR" dirty="0"/>
          </a:p>
          <a:p>
            <a:endParaRPr lang="ko-KR" altLang="en-US" dirty="0"/>
          </a:p>
        </p:txBody>
      </p:sp>
      <p:sp>
        <p:nvSpPr>
          <p:cNvPr id="3" name="제목 2">
            <a:extLst>
              <a:ext uri="{FF2B5EF4-FFF2-40B4-BE49-F238E27FC236}">
                <a16:creationId xmlns:a16="http://schemas.microsoft.com/office/drawing/2014/main" id="{1939221F-F79D-41A5-B92D-8D8C0A9E5555}"/>
              </a:ext>
            </a:extLst>
          </p:cNvPr>
          <p:cNvSpPr>
            <a:spLocks noGrp="1"/>
          </p:cNvSpPr>
          <p:nvPr>
            <p:ph type="title"/>
          </p:nvPr>
        </p:nvSpPr>
        <p:spPr/>
        <p:txBody>
          <a:bodyPr/>
          <a:lstStyle/>
          <a:p>
            <a:r>
              <a:rPr lang="en-US" altLang="ko-KR" dirty="0"/>
              <a:t>Problem: Example</a:t>
            </a:r>
            <a:endParaRPr lang="ko-KR" altLang="en-US" dirty="0"/>
          </a:p>
        </p:txBody>
      </p:sp>
      <p:sp>
        <p:nvSpPr>
          <p:cNvPr id="4" name="바닥글 개체 틀 3">
            <a:extLst>
              <a:ext uri="{FF2B5EF4-FFF2-40B4-BE49-F238E27FC236}">
                <a16:creationId xmlns:a16="http://schemas.microsoft.com/office/drawing/2014/main" id="{E161CE39-E755-4E2D-BA1F-6E72D85F6C1F}"/>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D65E1111-DC52-4EE8-8591-C4DD38D7AE12}"/>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75397A-7516-403F-881B-84879BD0A30E}" type="slidenum">
              <a:rPr lang="ko-KR" altLang="en-US" smtClean="0"/>
              <a:pPr/>
              <a:t>14</a:t>
            </a:fld>
            <a:endParaRPr lang="ko-KR" altLang="en-US"/>
          </a:p>
        </p:txBody>
      </p:sp>
    </p:spTree>
    <p:extLst>
      <p:ext uri="{BB962C8B-B14F-4D97-AF65-F5344CB8AC3E}">
        <p14:creationId xmlns:p14="http://schemas.microsoft.com/office/powerpoint/2010/main" val="144670526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0E8597C1-7A34-4EC2-8B97-39E669C3C2D8}"/>
                  </a:ext>
                </a:extLst>
              </p:cNvPr>
              <p:cNvSpPr>
                <a:spLocks noGrp="1"/>
              </p:cNvSpPr>
              <p:nvPr>
                <p:ph idx="1"/>
              </p:nvPr>
            </p:nvSpPr>
            <p:spPr/>
            <p:txBody>
              <a:bodyPr/>
              <a:lstStyle/>
              <a:p>
                <a:r>
                  <a:rPr lang="en-US" altLang="ko-KR" dirty="0"/>
                  <a:t>“the probability of event F given event E.”, </a:t>
                </a:r>
                <a14:m>
                  <m:oMath xmlns:m="http://schemas.openxmlformats.org/officeDocument/2006/math">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𝐹</m:t>
                    </m:r>
                    <m:r>
                      <a:rPr lang="en-US" altLang="ko-KR" b="0" i="1" smtClean="0">
                        <a:latin typeface="Cambria Math" panose="02040503050406030204" pitchFamily="18" charset="0"/>
                      </a:rPr>
                      <m:t>|</m:t>
                    </m:r>
                    <m:r>
                      <a:rPr lang="en-US" altLang="ko-KR" b="0" i="1" smtClean="0">
                        <a:latin typeface="Cambria Math" panose="02040503050406030204" pitchFamily="18" charset="0"/>
                      </a:rPr>
                      <m:t>𝐸</m:t>
                    </m:r>
                    <m:r>
                      <a:rPr lang="en-US" altLang="ko-KR" b="0" i="1" smtClean="0">
                        <a:latin typeface="Cambria Math" panose="02040503050406030204" pitchFamily="18" charset="0"/>
                      </a:rPr>
                      <m:t>)</m:t>
                    </m:r>
                  </m:oMath>
                </a14:m>
                <a:r>
                  <a:rPr lang="en-US" altLang="ko-KR" dirty="0"/>
                  <a:t>, is the probability that the event F occurs, given that the event E has occurred. This type of probabilities are called </a:t>
                </a:r>
                <a:r>
                  <a:rPr lang="en-US" altLang="ko-KR" dirty="0">
                    <a:solidFill>
                      <a:schemeClr val="accent6"/>
                    </a:solidFill>
                  </a:rPr>
                  <a:t>conditional probabilities</a:t>
                </a:r>
                <a:r>
                  <a:rPr lang="en-US" altLang="ko-KR" dirty="0"/>
                  <a:t>.</a:t>
                </a:r>
                <a:br>
                  <a:rPr lang="en-US" altLang="ko-KR" dirty="0"/>
                </a:br>
                <a14:m>
                  <m:oMath xmlns:m="http://schemas.openxmlformats.org/officeDocument/2006/math">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𝐹</m:t>
                        </m:r>
                      </m:e>
                      <m:e>
                        <m:r>
                          <a:rPr lang="en-US" altLang="ko-KR" b="0" i="1" smtClean="0">
                            <a:latin typeface="Cambria Math" panose="02040503050406030204" pitchFamily="18" charset="0"/>
                          </a:rPr>
                          <m:t>𝐸</m:t>
                        </m:r>
                      </m:e>
                    </m:d>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𝐸</m:t>
                        </m:r>
                        <m:r>
                          <a:rPr lang="en-US" altLang="ko-KR" b="0" i="1" smtClean="0">
                            <a:latin typeface="Cambria Math" panose="02040503050406030204" pitchFamily="18" charset="0"/>
                          </a:rPr>
                          <m:t> </m:t>
                        </m:r>
                        <m:r>
                          <a:rPr lang="en-US" altLang="ko-KR" b="0" i="1" smtClean="0">
                            <a:latin typeface="Cambria Math" panose="02040503050406030204" pitchFamily="18" charset="0"/>
                          </a:rPr>
                          <m:t>𝑎𝑛𝑑</m:t>
                        </m:r>
                        <m:r>
                          <a:rPr lang="en-US" altLang="ko-KR" b="0" i="1" smtClean="0">
                            <a:latin typeface="Cambria Math" panose="02040503050406030204" pitchFamily="18" charset="0"/>
                          </a:rPr>
                          <m:t> </m:t>
                        </m:r>
                        <m:r>
                          <a:rPr lang="en-US" altLang="ko-KR" b="0" i="1" smtClean="0">
                            <a:latin typeface="Cambria Math" panose="02040503050406030204" pitchFamily="18" charset="0"/>
                          </a:rPr>
                          <m:t>𝐹</m:t>
                        </m:r>
                        <m:r>
                          <a:rPr lang="en-US" altLang="ko-KR" b="0" i="1" smtClean="0">
                            <a:latin typeface="Cambria Math" panose="02040503050406030204" pitchFamily="18" charset="0"/>
                          </a:rPr>
                          <m:t>)</m:t>
                        </m:r>
                      </m:num>
                      <m:den>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𝐸</m:t>
                        </m:r>
                        <m:r>
                          <a:rPr lang="en-US" altLang="ko-KR" b="0" i="1" smtClean="0">
                            <a:latin typeface="Cambria Math" panose="02040503050406030204" pitchFamily="18" charset="0"/>
                          </a:rPr>
                          <m:t>)</m:t>
                        </m:r>
                      </m:den>
                    </m:f>
                  </m:oMath>
                </a14:m>
                <a:endParaRPr lang="en-US" altLang="ko-KR" dirty="0"/>
              </a:p>
              <a:p>
                <a:r>
                  <a:rPr lang="en-US" altLang="ko-KR" b="1" dirty="0">
                    <a:solidFill>
                      <a:schemeClr val="accent6"/>
                    </a:solidFill>
                  </a:rPr>
                  <a:t>General Multiplication Rule</a:t>
                </a:r>
                <a:br>
                  <a:rPr lang="en-US" altLang="ko-KR" dirty="0"/>
                </a:br>
                <a14:m>
                  <m:oMath xmlns:m="http://schemas.openxmlformats.org/officeDocument/2006/math">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𝐸</m:t>
                        </m:r>
                        <m:r>
                          <a:rPr lang="en-US" altLang="ko-KR" b="0" i="1" smtClean="0">
                            <a:latin typeface="Cambria Math" panose="02040503050406030204" pitchFamily="18" charset="0"/>
                          </a:rPr>
                          <m:t> </m:t>
                        </m:r>
                        <m:r>
                          <a:rPr lang="en-US" altLang="ko-KR" b="0" i="1" smtClean="0">
                            <a:latin typeface="Cambria Math" panose="02040503050406030204" pitchFamily="18" charset="0"/>
                          </a:rPr>
                          <m:t>𝑎𝑛𝑑</m:t>
                        </m:r>
                        <m:r>
                          <a:rPr lang="en-US" altLang="ko-KR" b="0" i="1" smtClean="0">
                            <a:latin typeface="Cambria Math" panose="02040503050406030204" pitchFamily="18" charset="0"/>
                          </a:rPr>
                          <m:t> </m:t>
                        </m:r>
                        <m:r>
                          <a:rPr lang="en-US" altLang="ko-KR" b="0" i="1" smtClean="0">
                            <a:latin typeface="Cambria Math" panose="02040503050406030204" pitchFamily="18" charset="0"/>
                          </a:rPr>
                          <m:t>𝐹</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𝐸</m:t>
                        </m:r>
                      </m:e>
                    </m:d>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𝐹</m:t>
                    </m:r>
                    <m:r>
                      <a:rPr lang="en-US" altLang="ko-KR" b="0" i="1" smtClean="0">
                        <a:latin typeface="Cambria Math" panose="02040503050406030204" pitchFamily="18" charset="0"/>
                      </a:rPr>
                      <m:t>|</m:t>
                    </m:r>
                    <m:r>
                      <a:rPr lang="en-US" altLang="ko-KR" b="0" i="1" smtClean="0">
                        <a:latin typeface="Cambria Math" panose="02040503050406030204" pitchFamily="18" charset="0"/>
                      </a:rPr>
                      <m:t>𝐸</m:t>
                    </m:r>
                    <m:r>
                      <a:rPr lang="en-US" altLang="ko-KR" b="0" i="1" smtClean="0">
                        <a:latin typeface="Cambria Math" panose="02040503050406030204" pitchFamily="18" charset="0"/>
                      </a:rPr>
                      <m:t>)</m:t>
                    </m:r>
                  </m:oMath>
                </a14:m>
                <a:endParaRPr lang="en-US" altLang="ko-KR" dirty="0"/>
              </a:p>
              <a:p>
                <a:r>
                  <a:rPr lang="en-US" altLang="ko-KR" dirty="0"/>
                  <a:t>Formal definition of </a:t>
                </a:r>
                <a:r>
                  <a:rPr lang="en-US" altLang="ko-KR" dirty="0">
                    <a:solidFill>
                      <a:schemeClr val="accent6"/>
                    </a:solidFill>
                  </a:rPr>
                  <a:t>independent</a:t>
                </a:r>
                <a:r>
                  <a:rPr lang="en-US" altLang="ko-KR" dirty="0"/>
                  <a:t> events:</a:t>
                </a:r>
                <a:br>
                  <a:rPr lang="en-US" altLang="ko-KR" dirty="0"/>
                </a:br>
                <a:r>
                  <a:rPr lang="en-US" altLang="ko-KR" dirty="0"/>
                  <a:t>Two events E and F are independent </a:t>
                </a:r>
                <a:br>
                  <a:rPr lang="en-US" altLang="ko-KR" dirty="0"/>
                </a:br>
                <a:r>
                  <a:rPr lang="en-US" altLang="ko-KR" dirty="0"/>
                  <a:t>if  </a:t>
                </a:r>
                <a14:m>
                  <m:oMath xmlns:m="http://schemas.openxmlformats.org/officeDocument/2006/math">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𝐸</m:t>
                        </m:r>
                      </m:e>
                      <m:e>
                        <m:r>
                          <a:rPr lang="en-US" altLang="ko-KR" b="0" i="1" smtClean="0">
                            <a:latin typeface="Cambria Math" panose="02040503050406030204" pitchFamily="18" charset="0"/>
                          </a:rPr>
                          <m:t>𝐹</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𝐸</m:t>
                    </m:r>
                    <m:r>
                      <a:rPr lang="en-US" altLang="ko-KR" b="0" i="1" smtClean="0">
                        <a:latin typeface="Cambria Math" panose="02040503050406030204" pitchFamily="18" charset="0"/>
                      </a:rPr>
                      <m:t>)</m:t>
                    </m:r>
                  </m:oMath>
                </a14:m>
                <a:r>
                  <a:rPr lang="en-US" altLang="ko-KR" dirty="0"/>
                  <a:t> or, equivalently, if </a:t>
                </a:r>
                <a14:m>
                  <m:oMath xmlns:m="http://schemas.openxmlformats.org/officeDocument/2006/math">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𝐹</m:t>
                        </m:r>
                      </m:e>
                      <m:e>
                        <m:r>
                          <a:rPr lang="en-US" altLang="ko-KR" b="0" i="1" smtClean="0">
                            <a:latin typeface="Cambria Math" panose="02040503050406030204" pitchFamily="18" charset="0"/>
                          </a:rPr>
                          <m:t>𝐸</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𝐹</m:t>
                    </m:r>
                    <m:r>
                      <a:rPr lang="en-US" altLang="ko-KR" b="0" i="1" smtClean="0">
                        <a:latin typeface="Cambria Math" panose="02040503050406030204" pitchFamily="18" charset="0"/>
                      </a:rPr>
                      <m:t>)</m:t>
                    </m:r>
                  </m:oMath>
                </a14:m>
                <a:r>
                  <a:rPr lang="en-US" altLang="ko-KR" dirty="0"/>
                  <a:t>.</a:t>
                </a:r>
              </a:p>
              <a:p>
                <a:pPr lvl="1"/>
                <a:r>
                  <a:rPr lang="en-US" altLang="ko-KR" dirty="0"/>
                  <a:t>Recall: If E and F are independent events, then </a:t>
                </a:r>
                <a:r>
                  <a:rPr lang="ko-KR" altLang="en-US" dirty="0"/>
                  <a:t>𝑃</a:t>
                </a:r>
                <a:r>
                  <a:rPr lang="en-US" altLang="ko-KR" dirty="0"/>
                  <a:t>(</a:t>
                </a:r>
                <a:r>
                  <a:rPr lang="ko-KR" altLang="en-US" dirty="0"/>
                  <a:t>𝐸 𝑎𝑛𝑑 𝐹</a:t>
                </a:r>
                <a:r>
                  <a:rPr lang="en-US" altLang="ko-KR" dirty="0"/>
                  <a:t>)=</a:t>
                </a:r>
                <a:r>
                  <a:rPr lang="ko-KR" altLang="en-US" dirty="0"/>
                  <a:t>𝑃</a:t>
                </a:r>
                <a:r>
                  <a:rPr lang="en-US" altLang="ko-KR" dirty="0"/>
                  <a:t>(</a:t>
                </a:r>
                <a:r>
                  <a:rPr lang="ko-KR" altLang="en-US" dirty="0"/>
                  <a:t>𝐸</a:t>
                </a:r>
                <a:r>
                  <a:rPr lang="en-US" altLang="ko-KR" dirty="0"/>
                  <a:t>)</a:t>
                </a:r>
                <a:r>
                  <a:rPr lang="ko-KR" altLang="en-US" dirty="0"/>
                  <a:t>𝑃</a:t>
                </a:r>
                <a:r>
                  <a:rPr lang="en-US" altLang="ko-KR" dirty="0"/>
                  <a:t>(</a:t>
                </a:r>
                <a:r>
                  <a:rPr lang="ko-KR" altLang="en-US" dirty="0"/>
                  <a:t>𝐹</a:t>
                </a:r>
                <a:r>
                  <a:rPr lang="en-US" altLang="ko-KR" dirty="0"/>
                  <a:t>)</a:t>
                </a:r>
              </a:p>
              <a:p>
                <a:pPr lvl="1"/>
                <a:endParaRPr lang="en-US" altLang="ko-KR" dirty="0"/>
              </a:p>
            </p:txBody>
          </p:sp>
        </mc:Choice>
        <mc:Fallback xmlns="">
          <p:sp>
            <p:nvSpPr>
              <p:cNvPr id="2" name="내용 개체 틀 1">
                <a:extLst>
                  <a:ext uri="{FF2B5EF4-FFF2-40B4-BE49-F238E27FC236}">
                    <a16:creationId xmlns:a16="http://schemas.microsoft.com/office/drawing/2014/main" id="{0E8597C1-7A34-4EC2-8B97-39E669C3C2D8}"/>
                  </a:ext>
                </a:extLst>
              </p:cNvPr>
              <p:cNvSpPr>
                <a:spLocks noGrp="1" noRot="1" noChangeAspect="1" noMove="1" noResize="1" noEditPoints="1" noAdjustHandles="1" noChangeArrowheads="1" noChangeShapeType="1" noTextEdit="1"/>
              </p:cNvSpPr>
              <p:nvPr>
                <p:ph idx="1"/>
              </p:nvPr>
            </p:nvSpPr>
            <p:spPr>
              <a:blipFill>
                <a:blip r:embed="rId2"/>
                <a:stretch>
                  <a:fillRect l="-812" t="-1818" r="-1159"/>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8EF10406-C12B-46BA-B6A6-9F3B6C309476}"/>
              </a:ext>
            </a:extLst>
          </p:cNvPr>
          <p:cNvSpPr>
            <a:spLocks noGrp="1"/>
          </p:cNvSpPr>
          <p:nvPr>
            <p:ph type="title"/>
          </p:nvPr>
        </p:nvSpPr>
        <p:spPr/>
        <p:txBody>
          <a:bodyPr/>
          <a:lstStyle/>
          <a:p>
            <a:r>
              <a:rPr lang="en-US" altLang="ko-KR" dirty="0"/>
              <a:t>Chap 5.4</a:t>
            </a:r>
            <a:endParaRPr lang="ko-KR" altLang="en-US" dirty="0"/>
          </a:p>
        </p:txBody>
      </p:sp>
      <p:sp>
        <p:nvSpPr>
          <p:cNvPr id="4" name="바닥글 개체 틀 3">
            <a:extLst>
              <a:ext uri="{FF2B5EF4-FFF2-40B4-BE49-F238E27FC236}">
                <a16:creationId xmlns:a16="http://schemas.microsoft.com/office/drawing/2014/main" id="{64E81BFD-C9F1-4387-91A3-1E0365E1663D}"/>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432B376F-B414-4ECF-A1C3-55C541BD66C7}"/>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75397A-7516-403F-881B-84879BD0A30E}" type="slidenum">
              <a:rPr lang="ko-KR" altLang="en-US" smtClean="0"/>
              <a:pPr/>
              <a:t>15</a:t>
            </a:fld>
            <a:endParaRPr lang="ko-KR" altLang="en-US"/>
          </a:p>
        </p:txBody>
      </p:sp>
    </p:spTree>
    <p:extLst>
      <p:ext uri="{BB962C8B-B14F-4D97-AF65-F5344CB8AC3E}">
        <p14:creationId xmlns:p14="http://schemas.microsoft.com/office/powerpoint/2010/main" val="80654313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A scatter diagram is a graph that shows the relationship between two qualitative variables measured on the same individual."/>
          <p:cNvSpPr txBox="1">
            <a:spLocks noGrp="1"/>
          </p:cNvSpPr>
          <p:nvPr>
            <p:ph type="body" idx="1"/>
          </p:nvPr>
        </p:nvSpPr>
        <p:spPr>
          <a:prstGeom prst="rect">
            <a:avLst/>
          </a:prstGeom>
        </p:spPr>
        <p:txBody>
          <a:bodyPr/>
          <a:lstStyle/>
          <a:p>
            <a:r>
              <a:t>A </a:t>
            </a:r>
            <a:r>
              <a:rPr>
                <a:solidFill>
                  <a:schemeClr val="accent6"/>
                </a:solidFill>
              </a:rPr>
              <a:t>scatter diagram</a:t>
            </a:r>
            <a:r>
              <a:t> is a graph that shows the relationship between two qualitative variables measured on the same individual. </a:t>
            </a:r>
          </a:p>
        </p:txBody>
      </p:sp>
      <p:sp>
        <p:nvSpPr>
          <p:cNvPr id="189" name="4.1: Scatter Diagrams and Correlative"/>
          <p:cNvSpPr txBox="1">
            <a:spLocks noGrp="1"/>
          </p:cNvSpPr>
          <p:nvPr>
            <p:ph type="title"/>
          </p:nvPr>
        </p:nvSpPr>
        <p:spPr>
          <a:prstGeom prst="rect">
            <a:avLst/>
          </a:prstGeom>
        </p:spPr>
        <p:txBody>
          <a:bodyPr/>
          <a:lstStyle/>
          <a:p>
            <a:r>
              <a:t>4.1: Scatter Diagrams and Correlative</a:t>
            </a:r>
          </a:p>
        </p:txBody>
      </p:sp>
      <p:sp>
        <p:nvSpPr>
          <p:cNvPr id="19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pic>
        <p:nvPicPr>
          <p:cNvPr id="191" name="Screen Shot 2022-01-21 at 8.12.40 PM.png" descr="Screen Shot 2022-01-21 at 8.12.40 PM.png"/>
          <p:cNvPicPr>
            <a:picLocks noChangeAspect="1"/>
          </p:cNvPicPr>
          <p:nvPr/>
        </p:nvPicPr>
        <p:blipFill>
          <a:blip r:embed="rId2"/>
          <a:stretch>
            <a:fillRect/>
          </a:stretch>
        </p:blipFill>
        <p:spPr>
          <a:xfrm>
            <a:off x="922209" y="2517896"/>
            <a:ext cx="8839201" cy="1905001"/>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he linear correlation coefficient is a measure of the strength and direction of the linear relation between two quantitative variables."/>
          <p:cNvSpPr txBox="1">
            <a:spLocks noGrp="1"/>
          </p:cNvSpPr>
          <p:nvPr>
            <p:ph type="body" idx="1"/>
          </p:nvPr>
        </p:nvSpPr>
        <p:spPr>
          <a:prstGeom prst="rect">
            <a:avLst/>
          </a:prstGeom>
        </p:spPr>
        <p:txBody>
          <a:bodyPr/>
          <a:lstStyle/>
          <a:p>
            <a:r>
              <a:t>The </a:t>
            </a:r>
            <a:r>
              <a:rPr>
                <a:solidFill>
                  <a:schemeClr val="accent6"/>
                </a:solidFill>
              </a:rPr>
              <a:t>linear correlation coefficient</a:t>
            </a:r>
            <a:r>
              <a:t> is a measure of the strength and direction of the linear relation between two quantitative variables. </a:t>
            </a:r>
          </a:p>
        </p:txBody>
      </p:sp>
      <p:sp>
        <p:nvSpPr>
          <p:cNvPr id="194" name="4.1: Sample Linear Correlation Coefficient"/>
          <p:cNvSpPr txBox="1">
            <a:spLocks noGrp="1"/>
          </p:cNvSpPr>
          <p:nvPr>
            <p:ph type="title"/>
          </p:nvPr>
        </p:nvSpPr>
        <p:spPr>
          <a:prstGeom prst="rect">
            <a:avLst/>
          </a:prstGeom>
        </p:spPr>
        <p:txBody>
          <a:bodyPr/>
          <a:lstStyle/>
          <a:p>
            <a:r>
              <a:t>4.1: Sample Linear Correlation Coefficient </a:t>
            </a:r>
          </a:p>
        </p:txBody>
      </p:sp>
      <p:sp>
        <p:nvSpPr>
          <p:cNvPr id="19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pic>
        <p:nvPicPr>
          <p:cNvPr id="196" name="Screen Shot 2022-01-21 at 8.51.52 PM.png" descr="Screen Shot 2022-01-21 at 8.51.52 PM.png"/>
          <p:cNvPicPr>
            <a:picLocks noChangeAspect="1"/>
          </p:cNvPicPr>
          <p:nvPr/>
        </p:nvPicPr>
        <p:blipFill>
          <a:blip r:embed="rId2"/>
          <a:stretch>
            <a:fillRect/>
          </a:stretch>
        </p:blipFill>
        <p:spPr>
          <a:xfrm>
            <a:off x="752334" y="2499223"/>
            <a:ext cx="3759201" cy="1435101"/>
          </a:xfrm>
          <a:prstGeom prst="rect">
            <a:avLst/>
          </a:prstGeom>
          <a:ln w="12700">
            <a:miter lim="400000"/>
          </a:ln>
        </p:spPr>
      </p:pic>
      <p:sp>
        <p:nvSpPr>
          <p:cNvPr id="197" name="The linear correlation coefficient is always between -1 and 1inclusive.…"/>
          <p:cNvSpPr txBox="1"/>
          <p:nvPr/>
        </p:nvSpPr>
        <p:spPr>
          <a:xfrm>
            <a:off x="5618543" y="2343731"/>
            <a:ext cx="6030590" cy="22175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80473" indent="-180473">
              <a:buSzPct val="100000"/>
              <a:buChar char="•"/>
            </a:pPr>
            <a:r>
              <a:t>The linear correlation </a:t>
            </a:r>
            <a:r>
              <a:rPr sz="1700"/>
              <a:t>coefficient</a:t>
            </a:r>
            <a:r>
              <a:t> is always between -1 and 1inclusive. </a:t>
            </a:r>
          </a:p>
          <a:p>
            <a:pPr marL="180473" indent="-180473">
              <a:buSzPct val="100000"/>
              <a:buChar char="•"/>
            </a:pPr>
            <a:r>
              <a:t>The </a:t>
            </a:r>
            <a:r>
              <a:rPr>
                <a:solidFill>
                  <a:schemeClr val="accent6"/>
                </a:solidFill>
              </a:rPr>
              <a:t>closer r is to +1</a:t>
            </a:r>
            <a:r>
              <a:t>, the stronger the evidence of positive association between the two variables. </a:t>
            </a:r>
          </a:p>
          <a:p>
            <a:pPr marL="180473" indent="-180473">
              <a:buSzPct val="100000"/>
              <a:buChar char="•"/>
            </a:pPr>
            <a:r>
              <a:t>The </a:t>
            </a:r>
            <a:r>
              <a:rPr>
                <a:solidFill>
                  <a:schemeClr val="accent6"/>
                </a:solidFill>
              </a:rPr>
              <a:t>closer r is to -1</a:t>
            </a:r>
            <a:r>
              <a:t>, the stronger the evidence of negative association between the two variables. </a:t>
            </a:r>
          </a:p>
          <a:p>
            <a:pPr marL="180473" indent="-180473">
              <a:buSzPct val="100000"/>
              <a:buChar char="•"/>
            </a:pPr>
            <a:r>
              <a:t>If </a:t>
            </a:r>
            <a:r>
              <a:rPr>
                <a:solidFill>
                  <a:schemeClr val="accent6"/>
                </a:solidFill>
              </a:rPr>
              <a:t>r is close to 0</a:t>
            </a:r>
            <a:r>
              <a:t>, then little or not evidence exists of a linear relation between the two variables.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4.1: Example-Linear Correlation Coefficient"/>
          <p:cNvSpPr txBox="1">
            <a:spLocks noGrp="1"/>
          </p:cNvSpPr>
          <p:nvPr>
            <p:ph type="title"/>
          </p:nvPr>
        </p:nvSpPr>
        <p:spPr>
          <a:prstGeom prst="rect">
            <a:avLst/>
          </a:prstGeom>
        </p:spPr>
        <p:txBody>
          <a:bodyPr/>
          <a:lstStyle/>
          <a:p>
            <a:r>
              <a:t>4.1: Example-Linear Correlation Coefficient </a:t>
            </a:r>
          </a:p>
        </p:txBody>
      </p:sp>
      <p:sp>
        <p:nvSpPr>
          <p:cNvPr id="20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pic>
        <p:nvPicPr>
          <p:cNvPr id="201" name="Screen Shot 2022-01-21 at 8.56.49 PM.png" descr="Screen Shot 2022-01-21 at 8.56.49 PM.png"/>
          <p:cNvPicPr>
            <a:picLocks noChangeAspect="1"/>
          </p:cNvPicPr>
          <p:nvPr/>
        </p:nvPicPr>
        <p:blipFill>
          <a:blip r:embed="rId2"/>
          <a:stretch>
            <a:fillRect/>
          </a:stretch>
        </p:blipFill>
        <p:spPr>
          <a:xfrm>
            <a:off x="174283" y="1274182"/>
            <a:ext cx="7785101" cy="2324101"/>
          </a:xfrm>
          <a:prstGeom prst="rect">
            <a:avLst/>
          </a:prstGeom>
          <a:ln w="12700">
            <a:miter lim="400000"/>
          </a:ln>
        </p:spPr>
      </p:pic>
      <p:pic>
        <p:nvPicPr>
          <p:cNvPr id="202" name="Screen Shot 2022-01-21 at 8.57.21 PM.png" descr="Screen Shot 2022-01-21 at 8.57.21 PM.png"/>
          <p:cNvPicPr>
            <a:picLocks noChangeAspect="1"/>
          </p:cNvPicPr>
          <p:nvPr/>
        </p:nvPicPr>
        <p:blipFill>
          <a:blip r:embed="rId3"/>
          <a:stretch>
            <a:fillRect/>
          </a:stretch>
        </p:blipFill>
        <p:spPr>
          <a:xfrm>
            <a:off x="4363610" y="2437409"/>
            <a:ext cx="2654051" cy="1558729"/>
          </a:xfrm>
          <a:prstGeom prst="rect">
            <a:avLst/>
          </a:prstGeom>
          <a:ln w="12700">
            <a:miter lim="400000"/>
          </a:ln>
        </p:spPr>
      </p:pic>
      <p:pic>
        <p:nvPicPr>
          <p:cNvPr id="203" name="Screen Shot 2022-01-21 at 8.57.36 PM.png" descr="Screen Shot 2022-01-21 at 8.57.36 PM.png"/>
          <p:cNvPicPr>
            <a:picLocks noChangeAspect="1"/>
          </p:cNvPicPr>
          <p:nvPr/>
        </p:nvPicPr>
        <p:blipFill>
          <a:blip r:embed="rId4"/>
          <a:stretch>
            <a:fillRect/>
          </a:stretch>
        </p:blipFill>
        <p:spPr>
          <a:xfrm>
            <a:off x="7891722" y="2437409"/>
            <a:ext cx="2190460" cy="1558729"/>
          </a:xfrm>
          <a:prstGeom prst="rect">
            <a:avLst/>
          </a:prstGeom>
          <a:ln w="12700">
            <a:miter lim="400000"/>
          </a:ln>
        </p:spPr>
      </p:pic>
      <p:pic>
        <p:nvPicPr>
          <p:cNvPr id="204" name="Screen Shot 2022-01-21 at 8.57.47 PM.png" descr="Screen Shot 2022-01-21 at 8.57.47 PM.png"/>
          <p:cNvPicPr>
            <a:picLocks noChangeAspect="1"/>
          </p:cNvPicPr>
          <p:nvPr/>
        </p:nvPicPr>
        <p:blipFill>
          <a:blip r:embed="rId5"/>
          <a:stretch>
            <a:fillRect/>
          </a:stretch>
        </p:blipFill>
        <p:spPr>
          <a:xfrm>
            <a:off x="4303850" y="4122135"/>
            <a:ext cx="2266765" cy="1653568"/>
          </a:xfrm>
          <a:prstGeom prst="rect">
            <a:avLst/>
          </a:prstGeom>
          <a:ln w="12700">
            <a:miter lim="400000"/>
          </a:ln>
        </p:spPr>
      </p:pic>
      <p:pic>
        <p:nvPicPr>
          <p:cNvPr id="205" name="Screen Shot 2022-01-21 at 8.58.02 PM.png" descr="Screen Shot 2022-01-21 at 8.58.02 PM.png"/>
          <p:cNvPicPr>
            <a:picLocks noChangeAspect="1"/>
          </p:cNvPicPr>
          <p:nvPr/>
        </p:nvPicPr>
        <p:blipFill>
          <a:blip r:embed="rId6"/>
          <a:stretch>
            <a:fillRect/>
          </a:stretch>
        </p:blipFill>
        <p:spPr>
          <a:xfrm>
            <a:off x="7819541" y="4139255"/>
            <a:ext cx="2190460" cy="1619328"/>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4.1: Example: Conceptualizing Correlation"/>
          <p:cNvSpPr txBox="1">
            <a:spLocks noGrp="1"/>
          </p:cNvSpPr>
          <p:nvPr>
            <p:ph type="title"/>
          </p:nvPr>
        </p:nvSpPr>
        <p:spPr>
          <a:prstGeom prst="rect">
            <a:avLst/>
          </a:prstGeom>
        </p:spPr>
        <p:txBody>
          <a:bodyPr/>
          <a:lstStyle/>
          <a:p>
            <a:r>
              <a:t>4.1: Example: Conceptualizing Correlation </a:t>
            </a:r>
          </a:p>
        </p:txBody>
      </p:sp>
      <p:sp>
        <p:nvSpPr>
          <p:cNvPr id="20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pic>
        <p:nvPicPr>
          <p:cNvPr id="209" name="Screen Shot 2022-01-21 at 9.13.04 PM.png" descr="Screen Shot 2022-01-21 at 9.13.04 PM.png"/>
          <p:cNvPicPr>
            <a:picLocks noChangeAspect="1"/>
          </p:cNvPicPr>
          <p:nvPr/>
        </p:nvPicPr>
        <p:blipFill>
          <a:blip r:embed="rId2"/>
          <a:stretch>
            <a:fillRect/>
          </a:stretch>
        </p:blipFill>
        <p:spPr>
          <a:xfrm>
            <a:off x="664211" y="1695648"/>
            <a:ext cx="7252425" cy="3706036"/>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11" name="The least-squares regression line is the line that minimizes the sum of the squares errors (or residuals).…"/>
              <p:cNvSpPr txBox="1">
                <a:spLocks noGrp="1"/>
              </p:cNvSpPr>
              <p:nvPr>
                <p:ph type="body" sz="half" idx="1"/>
              </p:nvPr>
            </p:nvSpPr>
            <p:spPr>
              <a:xfrm>
                <a:off x="838200" y="1205345"/>
                <a:ext cx="10515600" cy="1706834"/>
              </a:xfrm>
              <a:prstGeom prst="rect">
                <a:avLst/>
              </a:prstGeom>
            </p:spPr>
            <p:txBody>
              <a:bodyPr/>
              <a:lstStyle/>
              <a:p>
                <a:r>
                  <a:t>The </a:t>
                </a:r>
                <a:r>
                  <a:rPr>
                    <a:solidFill>
                      <a:schemeClr val="accent6"/>
                    </a:solidFill>
                  </a:rPr>
                  <a:t>least-squares regression line</a:t>
                </a:r>
                <a:r>
                  <a:t> is the line that minimizes the sum of the squares errors (or residuals). </a:t>
                </a:r>
              </a:p>
              <a:p>
                <a:pPr marL="914400" lvl="1" indent="-457200">
                  <a:buSzPct val="100000"/>
                  <a:buChar char="•"/>
                </a:pPr>
                <a:r>
                  <a:t>This line minimizes the sum of the squares vertical distance between the observed values </a:t>
                </a:r>
                <a14:m>
                  <m:oMath xmlns:m="http://schemas.openxmlformats.org/officeDocument/2006/math">
                    <m:r>
                      <a:rPr sz="2850" i="1">
                        <a:solidFill>
                          <a:srgbClr val="000000"/>
                        </a:solidFill>
                        <a:latin typeface="Cambria Math" panose="02040503050406030204" pitchFamily="18" charset="0"/>
                      </a:rPr>
                      <m:t>𝑦</m:t>
                    </m:r>
                  </m:oMath>
                </a14:m>
                <a:r>
                  <a:t> and those predicted by the line </a:t>
                </a:r>
                <a14:m>
                  <m:oMath xmlns:m="http://schemas.openxmlformats.org/officeDocument/2006/math">
                    <m:limUpp>
                      <m:limUppPr>
                        <m:ctrlPr>
                          <a:rPr sz="2700">
                            <a:solidFill>
                              <a:srgbClr val="000000"/>
                            </a:solidFill>
                            <a:latin typeface="Cambria Math" panose="02040503050406030204" pitchFamily="18" charset="0"/>
                          </a:rPr>
                        </m:ctrlPr>
                      </m:limUppPr>
                      <m:e>
                        <m:r>
                          <a:rPr sz="2700" i="1">
                            <a:solidFill>
                              <a:srgbClr val="000000"/>
                            </a:solidFill>
                            <a:latin typeface="Cambria Math" panose="02040503050406030204" pitchFamily="18" charset="0"/>
                          </a:rPr>
                          <m:t>𝑦</m:t>
                        </m:r>
                      </m:e>
                      <m:lim>
                        <m:r>
                          <a:rPr sz="2700" i="1">
                            <a:solidFill>
                              <a:srgbClr val="000000"/>
                            </a:solidFill>
                            <a:latin typeface="Cambria Math" panose="02040503050406030204" pitchFamily="18" charset="0"/>
                          </a:rPr>
                          <m:t>̂</m:t>
                        </m:r>
                      </m:lim>
                    </m:limUpp>
                  </m:oMath>
                </a14:m>
                <a:r>
                  <a:t> (read “y-hat”)</a:t>
                </a:r>
              </a:p>
            </p:txBody>
          </p:sp>
        </mc:Choice>
        <mc:Fallback>
          <p:sp>
            <p:nvSpPr>
              <p:cNvPr id="211" name="The least-squares regression line is the line that minimizes the sum of the squares errors (or residuals).…"/>
              <p:cNvSpPr txBox="1">
                <a:spLocks noGrp="1" noRot="1" noChangeAspect="1" noMove="1" noResize="1" noEditPoints="1" noAdjustHandles="1" noChangeArrowheads="1" noChangeShapeType="1" noTextEdit="1"/>
              </p:cNvSpPr>
              <p:nvPr>
                <p:ph type="body" sz="half" idx="1"/>
              </p:nvPr>
            </p:nvSpPr>
            <p:spPr>
              <a:xfrm>
                <a:off x="838200" y="1205345"/>
                <a:ext cx="10515600" cy="1706834"/>
              </a:xfrm>
              <a:prstGeom prst="rect">
                <a:avLst/>
              </a:prstGeom>
              <a:blipFill>
                <a:blip r:embed="rId2"/>
                <a:stretch>
                  <a:fillRect l="-1217" t="-5000" r="-812" b="-7857"/>
                </a:stretch>
              </a:blipFill>
            </p:spPr>
            <p:txBody>
              <a:bodyPr/>
              <a:lstStyle/>
              <a:p>
                <a:r>
                  <a:rPr lang="zh-CN" altLang="en-US">
                    <a:noFill/>
                  </a:rPr>
                  <a:t> </a:t>
                </a:r>
              </a:p>
            </p:txBody>
          </p:sp>
        </mc:Fallback>
      </mc:AlternateContent>
      <p:sp>
        <p:nvSpPr>
          <p:cNvPr id="212" name="4.2: Least Squares Regression"/>
          <p:cNvSpPr txBox="1">
            <a:spLocks noGrp="1"/>
          </p:cNvSpPr>
          <p:nvPr>
            <p:ph type="title"/>
          </p:nvPr>
        </p:nvSpPr>
        <p:spPr>
          <a:prstGeom prst="rect">
            <a:avLst/>
          </a:prstGeom>
        </p:spPr>
        <p:txBody>
          <a:bodyPr/>
          <a:lstStyle/>
          <a:p>
            <a:r>
              <a:t>4.2: Least Squares Regression</a:t>
            </a:r>
          </a:p>
        </p:txBody>
      </p:sp>
      <p:sp>
        <p:nvSpPr>
          <p:cNvPr id="21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pic>
        <p:nvPicPr>
          <p:cNvPr id="214" name="Screen Shot 2022-01-21 at 9.18.14 PM.png" descr="Screen Shot 2022-01-21 at 9.18.14 PM.png"/>
          <p:cNvPicPr>
            <a:picLocks noChangeAspect="1"/>
          </p:cNvPicPr>
          <p:nvPr/>
        </p:nvPicPr>
        <p:blipFill>
          <a:blip r:embed="rId3"/>
          <a:stretch>
            <a:fillRect/>
          </a:stretch>
        </p:blipFill>
        <p:spPr>
          <a:xfrm>
            <a:off x="4385335" y="2899281"/>
            <a:ext cx="4048495" cy="2541333"/>
          </a:xfrm>
          <a:prstGeom prst="rect">
            <a:avLst/>
          </a:prstGeom>
          <a:ln w="12700">
            <a:miter lim="400000"/>
          </a:ln>
        </p:spPr>
      </p:pic>
      <mc:AlternateContent xmlns:mc="http://schemas.openxmlformats.org/markup-compatibility/2006">
        <mc:Choice xmlns:a14="http://schemas.microsoft.com/office/drawing/2010/main" Requires="a14">
          <p:sp>
            <p:nvSpPr>
              <p:cNvPr id="215" name="Text"/>
              <p:cNvSpPr txBox="1"/>
              <p:nvPr/>
            </p:nvSpPr>
            <p:spPr>
              <a:xfrm>
                <a:off x="788357" y="3078431"/>
                <a:ext cx="2112842" cy="1407012"/>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spAutoFit/>
              </a:bodyPr>
              <a:lstStyle/>
              <a:p>
                <a:pPr marL="228600" indent="-228600">
                  <a:buSzPct val="100000"/>
                  <a:buChar char="•"/>
                </a:pPr>
                <a14:m>
                  <m:oMath xmlns:m="http://schemas.openxmlformats.org/officeDocument/2006/math">
                    <m:limUpp>
                      <m:limUppPr>
                        <m:ctrlPr>
                          <a:rPr sz="2150">
                            <a:solidFill>
                              <a:srgbClr val="000000"/>
                            </a:solidFill>
                            <a:latin typeface="Cambria Math" panose="02040503050406030204" pitchFamily="18" charset="0"/>
                          </a:rPr>
                        </m:ctrlPr>
                      </m:limUppPr>
                      <m:e>
                        <m:r>
                          <a:rPr sz="2150" i="1">
                            <a:solidFill>
                              <a:srgbClr val="000000"/>
                            </a:solidFill>
                            <a:latin typeface="Cambria Math" panose="02040503050406030204" pitchFamily="18" charset="0"/>
                          </a:rPr>
                          <m:t>𝑦</m:t>
                        </m:r>
                      </m:e>
                      <m:lim>
                        <m:r>
                          <a:rPr sz="2150" i="1">
                            <a:solidFill>
                              <a:srgbClr val="000000"/>
                            </a:solidFill>
                            <a:latin typeface="Cambria Math" panose="02040503050406030204" pitchFamily="18" charset="0"/>
                          </a:rPr>
                          <m:t>̂</m:t>
                        </m:r>
                      </m:lim>
                    </m:limUpp>
                    <m:r>
                      <a:rPr sz="2150" i="1">
                        <a:solidFill>
                          <a:srgbClr val="000000"/>
                        </a:solidFill>
                        <a:latin typeface="Cambria Math" panose="02040503050406030204" pitchFamily="18" charset="0"/>
                      </a:rPr>
                      <m:t>=</m:t>
                    </m:r>
                    <m:sSub>
                      <m:sSubPr>
                        <m:ctrlPr>
                          <a:rPr sz="2150" i="1">
                            <a:solidFill>
                              <a:srgbClr val="000000"/>
                            </a:solidFill>
                            <a:latin typeface="Cambria Math" panose="02040503050406030204" pitchFamily="18" charset="0"/>
                          </a:rPr>
                        </m:ctrlPr>
                      </m:sSubPr>
                      <m:e>
                        <m:r>
                          <a:rPr sz="2150" i="1">
                            <a:solidFill>
                              <a:srgbClr val="000000"/>
                            </a:solidFill>
                            <a:latin typeface="Cambria Math" panose="02040503050406030204" pitchFamily="18" charset="0"/>
                          </a:rPr>
                          <m:t>𝑏</m:t>
                        </m:r>
                      </m:e>
                      <m:sub>
                        <m:r>
                          <a:rPr sz="2150" i="1">
                            <a:solidFill>
                              <a:srgbClr val="000000"/>
                            </a:solidFill>
                            <a:latin typeface="Cambria Math" panose="02040503050406030204" pitchFamily="18" charset="0"/>
                          </a:rPr>
                          <m:t>1</m:t>
                        </m:r>
                      </m:sub>
                    </m:sSub>
                    <m:r>
                      <a:rPr sz="2150" i="1">
                        <a:solidFill>
                          <a:srgbClr val="000000"/>
                        </a:solidFill>
                        <a:latin typeface="Cambria Math" panose="02040503050406030204" pitchFamily="18" charset="0"/>
                      </a:rPr>
                      <m:t>𝑥</m:t>
                    </m:r>
                    <m:r>
                      <a:rPr sz="2150" i="1">
                        <a:solidFill>
                          <a:srgbClr val="000000"/>
                        </a:solidFill>
                        <a:latin typeface="Cambria Math" panose="02040503050406030204" pitchFamily="18" charset="0"/>
                      </a:rPr>
                      <m:t>+</m:t>
                    </m:r>
                    <m:sSub>
                      <m:sSubPr>
                        <m:ctrlPr>
                          <a:rPr sz="2150" i="1">
                            <a:solidFill>
                              <a:srgbClr val="000000"/>
                            </a:solidFill>
                            <a:latin typeface="Cambria Math" panose="02040503050406030204" pitchFamily="18" charset="0"/>
                          </a:rPr>
                        </m:ctrlPr>
                      </m:sSubPr>
                      <m:e>
                        <m:r>
                          <a:rPr sz="2150" i="1">
                            <a:solidFill>
                              <a:srgbClr val="000000"/>
                            </a:solidFill>
                            <a:latin typeface="Cambria Math" panose="02040503050406030204" pitchFamily="18" charset="0"/>
                          </a:rPr>
                          <m:t>𝑏</m:t>
                        </m:r>
                      </m:e>
                      <m:sub>
                        <m:r>
                          <a:rPr sz="2150" i="1">
                            <a:solidFill>
                              <a:srgbClr val="000000"/>
                            </a:solidFill>
                            <a:latin typeface="Cambria Math" panose="02040503050406030204" pitchFamily="18" charset="0"/>
                          </a:rPr>
                          <m:t>0</m:t>
                        </m:r>
                      </m:sub>
                    </m:sSub>
                  </m:oMath>
                </a14:m>
                <a:endParaRPr/>
              </a:p>
              <a:p>
                <a:pPr marL="228600" indent="-228600">
                  <a:buSzPct val="100000"/>
                  <a:buChar char="•"/>
                </a:pPr>
                <a14:m>
                  <m:oMath xmlns:m="http://schemas.openxmlformats.org/officeDocument/2006/math">
                    <m:sSub>
                      <m:sSubPr>
                        <m:ctrlPr>
                          <a:rPr sz="2150">
                            <a:solidFill>
                              <a:srgbClr val="000000"/>
                            </a:solidFill>
                            <a:latin typeface="Cambria Math" panose="02040503050406030204" pitchFamily="18" charset="0"/>
                          </a:rPr>
                        </m:ctrlPr>
                      </m:sSubPr>
                      <m:e>
                        <m:r>
                          <a:rPr sz="2150" i="1">
                            <a:solidFill>
                              <a:srgbClr val="000000"/>
                            </a:solidFill>
                            <a:latin typeface="Cambria Math" panose="02040503050406030204" pitchFamily="18" charset="0"/>
                          </a:rPr>
                          <m:t>𝑏</m:t>
                        </m:r>
                      </m:e>
                      <m:sub>
                        <m:r>
                          <a:rPr sz="2150" i="1">
                            <a:solidFill>
                              <a:srgbClr val="000000"/>
                            </a:solidFill>
                            <a:latin typeface="Cambria Math" panose="02040503050406030204" pitchFamily="18" charset="0"/>
                          </a:rPr>
                          <m:t>1</m:t>
                        </m:r>
                      </m:sub>
                    </m:sSub>
                    <m:r>
                      <a:rPr sz="2150" i="1">
                        <a:solidFill>
                          <a:srgbClr val="000000"/>
                        </a:solidFill>
                        <a:latin typeface="Cambria Math" panose="02040503050406030204" pitchFamily="18" charset="0"/>
                      </a:rPr>
                      <m:t>=</m:t>
                    </m:r>
                    <m:r>
                      <a:rPr sz="2150" i="1">
                        <a:solidFill>
                          <a:srgbClr val="000000"/>
                        </a:solidFill>
                        <a:latin typeface="Cambria Math" panose="02040503050406030204" pitchFamily="18" charset="0"/>
                      </a:rPr>
                      <m:t>𝑟</m:t>
                    </m:r>
                    <m:r>
                      <a:rPr sz="2150" i="1">
                        <a:solidFill>
                          <a:srgbClr val="000000"/>
                        </a:solidFill>
                        <a:latin typeface="Cambria Math" panose="02040503050406030204" pitchFamily="18" charset="0"/>
                      </a:rPr>
                      <m:t>×</m:t>
                    </m:r>
                    <m:f>
                      <m:fPr>
                        <m:ctrlPr>
                          <a:rPr sz="2150" i="1">
                            <a:solidFill>
                              <a:srgbClr val="000000"/>
                            </a:solidFill>
                            <a:latin typeface="Cambria Math" panose="02040503050406030204" pitchFamily="18" charset="0"/>
                          </a:rPr>
                        </m:ctrlPr>
                      </m:fPr>
                      <m:num>
                        <m:sSub>
                          <m:sSubPr>
                            <m:ctrlPr>
                              <a:rPr sz="2150" i="1">
                                <a:solidFill>
                                  <a:srgbClr val="000000"/>
                                </a:solidFill>
                                <a:latin typeface="Cambria Math" panose="02040503050406030204" pitchFamily="18" charset="0"/>
                              </a:rPr>
                            </m:ctrlPr>
                          </m:sSubPr>
                          <m:e>
                            <m:r>
                              <a:rPr sz="2150" i="1">
                                <a:solidFill>
                                  <a:srgbClr val="000000"/>
                                </a:solidFill>
                                <a:latin typeface="Cambria Math" panose="02040503050406030204" pitchFamily="18" charset="0"/>
                              </a:rPr>
                              <m:t>𝑠</m:t>
                            </m:r>
                          </m:e>
                          <m:sub>
                            <m:r>
                              <a:rPr sz="2150" i="1">
                                <a:solidFill>
                                  <a:srgbClr val="000000"/>
                                </a:solidFill>
                                <a:latin typeface="Cambria Math" panose="02040503050406030204" pitchFamily="18" charset="0"/>
                              </a:rPr>
                              <m:t>𝑦</m:t>
                            </m:r>
                          </m:sub>
                        </m:sSub>
                      </m:num>
                      <m:den>
                        <m:sSub>
                          <m:sSubPr>
                            <m:ctrlPr>
                              <a:rPr sz="2150" i="1">
                                <a:solidFill>
                                  <a:srgbClr val="000000"/>
                                </a:solidFill>
                                <a:latin typeface="Cambria Math" panose="02040503050406030204" pitchFamily="18" charset="0"/>
                              </a:rPr>
                            </m:ctrlPr>
                          </m:sSubPr>
                          <m:e>
                            <m:r>
                              <a:rPr sz="2150" i="1">
                                <a:solidFill>
                                  <a:srgbClr val="000000"/>
                                </a:solidFill>
                                <a:latin typeface="Cambria Math" panose="02040503050406030204" pitchFamily="18" charset="0"/>
                              </a:rPr>
                              <m:t>𝑠</m:t>
                            </m:r>
                          </m:e>
                          <m:sub>
                            <m:r>
                              <a:rPr sz="2150" i="1">
                                <a:solidFill>
                                  <a:srgbClr val="000000"/>
                                </a:solidFill>
                                <a:latin typeface="Cambria Math" panose="02040503050406030204" pitchFamily="18" charset="0"/>
                              </a:rPr>
                              <m:t>𝑥</m:t>
                            </m:r>
                          </m:sub>
                        </m:sSub>
                      </m:den>
                    </m:f>
                  </m:oMath>
                </a14:m>
                <a:r>
                  <a:t> </a:t>
                </a:r>
              </a:p>
              <a:p>
                <a:pPr marL="228600" indent="-228600">
                  <a:buSzPct val="100000"/>
                  <a:buChar char="•"/>
                </a:pPr>
                <a14:m>
                  <m:oMath xmlns:m="http://schemas.openxmlformats.org/officeDocument/2006/math">
                    <m:sSub>
                      <m:sSubPr>
                        <m:ctrlPr>
                          <a:rPr sz="2150">
                            <a:solidFill>
                              <a:srgbClr val="000000"/>
                            </a:solidFill>
                            <a:latin typeface="Cambria Math" panose="02040503050406030204" pitchFamily="18" charset="0"/>
                          </a:rPr>
                        </m:ctrlPr>
                      </m:sSubPr>
                      <m:e>
                        <m:r>
                          <a:rPr sz="2150" i="1">
                            <a:solidFill>
                              <a:srgbClr val="000000"/>
                            </a:solidFill>
                            <a:latin typeface="Cambria Math" panose="02040503050406030204" pitchFamily="18" charset="0"/>
                          </a:rPr>
                          <m:t>𝑏</m:t>
                        </m:r>
                      </m:e>
                      <m:sub>
                        <m:r>
                          <a:rPr sz="2150" i="1">
                            <a:solidFill>
                              <a:srgbClr val="000000"/>
                            </a:solidFill>
                            <a:latin typeface="Cambria Math" panose="02040503050406030204" pitchFamily="18" charset="0"/>
                          </a:rPr>
                          <m:t>0</m:t>
                        </m:r>
                      </m:sub>
                    </m:sSub>
                    <m:r>
                      <a:rPr sz="2150" i="1">
                        <a:solidFill>
                          <a:srgbClr val="000000"/>
                        </a:solidFill>
                        <a:latin typeface="Cambria Math" panose="02040503050406030204" pitchFamily="18" charset="0"/>
                      </a:rPr>
                      <m:t>=</m:t>
                    </m:r>
                    <m:bar>
                      <m:barPr>
                        <m:pos m:val="top"/>
                        <m:ctrlPr>
                          <a:rPr sz="2150" i="1">
                            <a:solidFill>
                              <a:srgbClr val="000000"/>
                            </a:solidFill>
                            <a:latin typeface="Cambria Math" panose="02040503050406030204" pitchFamily="18" charset="0"/>
                          </a:rPr>
                        </m:ctrlPr>
                      </m:barPr>
                      <m:e>
                        <m:r>
                          <a:rPr sz="2150" i="1">
                            <a:solidFill>
                              <a:srgbClr val="000000"/>
                            </a:solidFill>
                            <a:latin typeface="Cambria Math" panose="02040503050406030204" pitchFamily="18" charset="0"/>
                          </a:rPr>
                          <m:t>𝑦</m:t>
                        </m:r>
                      </m:e>
                    </m:bar>
                    <m:r>
                      <a:rPr sz="2150" i="1">
                        <a:solidFill>
                          <a:srgbClr val="000000"/>
                        </a:solidFill>
                        <a:latin typeface="Cambria Math" panose="02040503050406030204" pitchFamily="18" charset="0"/>
                      </a:rPr>
                      <m:t>−</m:t>
                    </m:r>
                    <m:sSub>
                      <m:sSubPr>
                        <m:ctrlPr>
                          <a:rPr sz="2150" i="1">
                            <a:solidFill>
                              <a:srgbClr val="000000"/>
                            </a:solidFill>
                            <a:latin typeface="Cambria Math" panose="02040503050406030204" pitchFamily="18" charset="0"/>
                          </a:rPr>
                        </m:ctrlPr>
                      </m:sSubPr>
                      <m:e>
                        <m:r>
                          <a:rPr sz="2150" i="1">
                            <a:solidFill>
                              <a:srgbClr val="000000"/>
                            </a:solidFill>
                            <a:latin typeface="Cambria Math" panose="02040503050406030204" pitchFamily="18" charset="0"/>
                          </a:rPr>
                          <m:t>𝑏</m:t>
                        </m:r>
                      </m:e>
                      <m:sub>
                        <m:r>
                          <a:rPr sz="2150" i="1">
                            <a:solidFill>
                              <a:srgbClr val="000000"/>
                            </a:solidFill>
                            <a:latin typeface="Cambria Math" panose="02040503050406030204" pitchFamily="18" charset="0"/>
                          </a:rPr>
                          <m:t>1</m:t>
                        </m:r>
                      </m:sub>
                    </m:sSub>
                    <m:bar>
                      <m:barPr>
                        <m:pos m:val="top"/>
                        <m:ctrlPr>
                          <a:rPr sz="2150" i="1">
                            <a:solidFill>
                              <a:srgbClr val="000000"/>
                            </a:solidFill>
                            <a:latin typeface="Cambria Math" panose="02040503050406030204" pitchFamily="18" charset="0"/>
                          </a:rPr>
                        </m:ctrlPr>
                      </m:barPr>
                      <m:e>
                        <m:r>
                          <a:rPr sz="2150" i="1">
                            <a:solidFill>
                              <a:srgbClr val="000000"/>
                            </a:solidFill>
                            <a:latin typeface="Cambria Math" panose="02040503050406030204" pitchFamily="18" charset="0"/>
                          </a:rPr>
                          <m:t>𝑥</m:t>
                        </m:r>
                      </m:e>
                    </m:bar>
                  </m:oMath>
                </a14:m>
                <a:endParaRPr/>
              </a:p>
            </p:txBody>
          </p:sp>
        </mc:Choice>
        <mc:Fallback>
          <p:sp>
            <p:nvSpPr>
              <p:cNvPr id="215" name="Text"/>
              <p:cNvSpPr txBox="1">
                <a:spLocks noRot="1" noChangeAspect="1" noMove="1" noResize="1" noEditPoints="1" noAdjustHandles="1" noChangeArrowheads="1" noChangeShapeType="1" noTextEdit="1"/>
              </p:cNvSpPr>
              <p:nvPr/>
            </p:nvSpPr>
            <p:spPr>
              <a:xfrm>
                <a:off x="788357" y="3078431"/>
                <a:ext cx="2112842" cy="1407012"/>
              </a:xfrm>
              <a:prstGeom prst="rect">
                <a:avLst/>
              </a:prstGeom>
              <a:blipFill>
                <a:blip r:embed="rId4"/>
                <a:stretch>
                  <a:fillRect l="-5476" b="-4329"/>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CN" altLang="en-US">
                    <a:noFill/>
                  </a:rPr>
                  <a:t> </a:t>
                </a:r>
              </a:p>
            </p:txBody>
          </p:sp>
        </mc:Fallback>
      </mc:AlternateContent>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4.2: Linear Regression Example"/>
          <p:cNvSpPr txBox="1">
            <a:spLocks noGrp="1"/>
          </p:cNvSpPr>
          <p:nvPr>
            <p:ph type="title"/>
          </p:nvPr>
        </p:nvSpPr>
        <p:spPr>
          <a:prstGeom prst="rect">
            <a:avLst/>
          </a:prstGeom>
        </p:spPr>
        <p:txBody>
          <a:bodyPr/>
          <a:lstStyle/>
          <a:p>
            <a:r>
              <a:t>4.2: Linear Regression Example</a:t>
            </a:r>
          </a:p>
        </p:txBody>
      </p:sp>
      <p:sp>
        <p:nvSpPr>
          <p:cNvPr id="21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pic>
        <p:nvPicPr>
          <p:cNvPr id="219" name="Screen Shot 2022-01-21 at 9.33.03 PM.png" descr="Screen Shot 2022-01-21 at 9.33.03 PM.png"/>
          <p:cNvPicPr>
            <a:picLocks noChangeAspect="1"/>
          </p:cNvPicPr>
          <p:nvPr/>
        </p:nvPicPr>
        <p:blipFill>
          <a:blip r:embed="rId2"/>
          <a:stretch>
            <a:fillRect/>
          </a:stretch>
        </p:blipFill>
        <p:spPr>
          <a:xfrm>
            <a:off x="297610" y="1274182"/>
            <a:ext cx="7380649" cy="403663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내용 개체 틀 1">
                <a:extLst>
                  <a:ext uri="{FF2B5EF4-FFF2-40B4-BE49-F238E27FC236}">
                    <a16:creationId xmlns:a16="http://schemas.microsoft.com/office/drawing/2014/main" id="{A3170CE7-6006-4321-BF60-1E2755CDE5D8}"/>
                  </a:ext>
                </a:extLst>
              </p:cNvPr>
              <p:cNvSpPr>
                <a:spLocks noGrp="1"/>
              </p:cNvSpPr>
              <p:nvPr>
                <p:ph idx="1"/>
              </p:nvPr>
            </p:nvSpPr>
            <p:spPr/>
            <p:txBody>
              <a:bodyPr>
                <a:normAutofit fontScale="92500" lnSpcReduction="10000"/>
              </a:bodyPr>
              <a:lstStyle/>
              <a:p>
                <a:r>
                  <a:rPr lang="en-US" altLang="ko-KR" dirty="0">
                    <a:solidFill>
                      <a:schemeClr val="accent6"/>
                    </a:solidFill>
                  </a:rPr>
                  <a:t>Probability</a:t>
                </a:r>
              </a:p>
              <a:p>
                <a:pPr lvl="1"/>
                <a:r>
                  <a:rPr lang="en-US" altLang="ko-KR" dirty="0"/>
                  <a:t>the measure of the likelihood of a random phenomenon or chance behavior occurring. </a:t>
                </a:r>
              </a:p>
              <a:p>
                <a:r>
                  <a:rPr lang="en-US" altLang="ko-KR" dirty="0"/>
                  <a:t>Interpretation of probability</a:t>
                </a:r>
              </a:p>
              <a:p>
                <a:pPr lvl="1"/>
                <a:r>
                  <a:rPr lang="en-US" altLang="ko-KR" dirty="0"/>
                  <a:t>Frequentist’s: The long-term proportion in which a certain outcome is observed </a:t>
                </a:r>
              </a:p>
              <a:p>
                <a:pPr lvl="2"/>
                <a:r>
                  <a:rPr lang="en-US" altLang="ko-KR" dirty="0"/>
                  <a:t>The Law of Large Numbers : As the number of repetitions of a probability experiment increases, the proportion with which a certain outcome is observed gets closer to the probability of the outcome.</a:t>
                </a:r>
              </a:p>
              <a:p>
                <a:pPr lvl="1"/>
                <a:r>
                  <a:rPr lang="en-US" altLang="ko-KR" dirty="0"/>
                  <a:t>Subjective (Bayesian’s): obtained on the basis of personal judgment.</a:t>
                </a:r>
              </a:p>
              <a:p>
                <a:pPr lvl="1"/>
                <a:r>
                  <a:rPr lang="en-US" altLang="ko-KR" dirty="0"/>
                  <a:t>Classical: for ‘equally likely outcomes’ (An experiment has equally likely outcomes when each outcome has the same probability of occurring,)</a:t>
                </a:r>
                <a:br>
                  <a:rPr lang="en-US" altLang="ko-KR" dirty="0"/>
                </a:br>
                <a14:m>
                  <m:oMath xmlns:m="http://schemas.openxmlformats.org/officeDocument/2006/math">
                    <m:r>
                      <m:rPr>
                        <m:nor/>
                      </m:rPr>
                      <a:rPr lang="en-US" altLang="ko-KR" dirty="0"/>
                      <m:t>Probability</m:t>
                    </m:r>
                    <m:r>
                      <m:rPr>
                        <m:nor/>
                      </m:rPr>
                      <a:rPr lang="en-US" altLang="ko-KR" dirty="0"/>
                      <m:t> </m:t>
                    </m:r>
                    <m:r>
                      <m:rPr>
                        <m:nor/>
                      </m:rPr>
                      <a:rPr lang="en-US" altLang="ko-KR" dirty="0"/>
                      <m:t>of</m:t>
                    </m:r>
                    <m:r>
                      <m:rPr>
                        <m:nor/>
                      </m:rPr>
                      <a:rPr lang="en-US" altLang="ko-KR" dirty="0"/>
                      <m:t> </m:t>
                    </m:r>
                    <m:r>
                      <m:rPr>
                        <m:nor/>
                      </m:rPr>
                      <a:rPr lang="en-US" altLang="ko-KR" dirty="0"/>
                      <m:t>event</m:t>
                    </m:r>
                    <m:r>
                      <m:rPr>
                        <m:nor/>
                      </m:rPr>
                      <a:rPr lang="en-US" altLang="ko-KR" dirty="0"/>
                      <m:t> </m:t>
                    </m:r>
                    <m:r>
                      <m:rPr>
                        <m:nor/>
                      </m:rPr>
                      <a:rPr lang="en-US" altLang="ko-KR" dirty="0"/>
                      <m:t>E</m:t>
                    </m:r>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m:rPr>
                            <m:nor/>
                          </m:rPr>
                          <a:rPr lang="en-US" altLang="ko-KR" dirty="0"/>
                          <m:t>number</m:t>
                        </m:r>
                        <m:r>
                          <m:rPr>
                            <m:nor/>
                          </m:rPr>
                          <a:rPr lang="en-US" altLang="ko-KR" dirty="0"/>
                          <m:t> </m:t>
                        </m:r>
                        <m:r>
                          <m:rPr>
                            <m:nor/>
                          </m:rPr>
                          <a:rPr lang="en-US" altLang="ko-KR" dirty="0"/>
                          <m:t>of</m:t>
                        </m:r>
                        <m:r>
                          <m:rPr>
                            <m:nor/>
                          </m:rPr>
                          <a:rPr lang="en-US" altLang="ko-KR" dirty="0"/>
                          <m:t> </m:t>
                        </m:r>
                        <m:r>
                          <m:rPr>
                            <m:nor/>
                          </m:rPr>
                          <a:rPr lang="en-US" altLang="ko-KR" dirty="0"/>
                          <m:t>ways</m:t>
                        </m:r>
                        <m:r>
                          <m:rPr>
                            <m:nor/>
                          </m:rPr>
                          <a:rPr lang="en-US" altLang="ko-KR" dirty="0"/>
                          <m:t> </m:t>
                        </m:r>
                        <m:r>
                          <m:rPr>
                            <m:nor/>
                          </m:rPr>
                          <a:rPr lang="en-US" altLang="ko-KR" dirty="0"/>
                          <m:t>that</m:t>
                        </m:r>
                        <m:r>
                          <m:rPr>
                            <m:nor/>
                          </m:rPr>
                          <a:rPr lang="en-US" altLang="ko-KR" dirty="0"/>
                          <m:t> </m:t>
                        </m:r>
                        <m:r>
                          <m:rPr>
                            <m:nor/>
                          </m:rPr>
                          <a:rPr lang="en-US" altLang="ko-KR" dirty="0"/>
                          <m:t>E</m:t>
                        </m:r>
                        <m:r>
                          <m:rPr>
                            <m:nor/>
                          </m:rPr>
                          <a:rPr lang="en-US" altLang="ko-KR" dirty="0"/>
                          <m:t> </m:t>
                        </m:r>
                        <m:r>
                          <m:rPr>
                            <m:nor/>
                          </m:rPr>
                          <a:rPr lang="en-US" altLang="ko-KR" dirty="0"/>
                          <m:t>can</m:t>
                        </m:r>
                        <m:r>
                          <m:rPr>
                            <m:nor/>
                          </m:rPr>
                          <a:rPr lang="en-US" altLang="ko-KR" dirty="0"/>
                          <m:t> </m:t>
                        </m:r>
                        <m:r>
                          <m:rPr>
                            <m:nor/>
                          </m:rPr>
                          <a:rPr lang="en-US" altLang="ko-KR" dirty="0"/>
                          <m:t>occur</m:t>
                        </m:r>
                      </m:num>
                      <m:den>
                        <m:r>
                          <m:rPr>
                            <m:nor/>
                          </m:rPr>
                          <a:rPr lang="en-US" altLang="ko-KR" dirty="0"/>
                          <m:t>number</m:t>
                        </m:r>
                        <m:r>
                          <m:rPr>
                            <m:nor/>
                          </m:rPr>
                          <a:rPr lang="en-US" altLang="ko-KR" dirty="0"/>
                          <m:t> </m:t>
                        </m:r>
                        <m:r>
                          <m:rPr>
                            <m:nor/>
                          </m:rPr>
                          <a:rPr lang="en-US" altLang="ko-KR" dirty="0"/>
                          <m:t>of</m:t>
                        </m:r>
                        <m:r>
                          <m:rPr>
                            <m:nor/>
                          </m:rPr>
                          <a:rPr lang="en-US" altLang="ko-KR" dirty="0"/>
                          <m:t> </m:t>
                        </m:r>
                        <m:r>
                          <m:rPr>
                            <m:nor/>
                          </m:rPr>
                          <a:rPr lang="en-US" altLang="ko-KR" dirty="0"/>
                          <m:t>possible</m:t>
                        </m:r>
                        <m:r>
                          <m:rPr>
                            <m:nor/>
                          </m:rPr>
                          <a:rPr lang="en-US" altLang="ko-KR" dirty="0"/>
                          <m:t> </m:t>
                        </m:r>
                        <m:r>
                          <m:rPr>
                            <m:nor/>
                          </m:rPr>
                          <a:rPr lang="en-US" altLang="ko-KR" dirty="0"/>
                          <m:t>outcomes</m:t>
                        </m:r>
                      </m:den>
                    </m:f>
                  </m:oMath>
                </a14:m>
                <a:endParaRPr lang="en-US" altLang="ko-KR" dirty="0"/>
              </a:p>
            </p:txBody>
          </p:sp>
        </mc:Choice>
        <mc:Fallback>
          <p:sp>
            <p:nvSpPr>
              <p:cNvPr id="2" name="내용 개체 틀 1">
                <a:extLst>
                  <a:ext uri="{FF2B5EF4-FFF2-40B4-BE49-F238E27FC236}">
                    <a16:creationId xmlns:a16="http://schemas.microsoft.com/office/drawing/2014/main" id="{A3170CE7-6006-4321-BF60-1E2755CDE5D8}"/>
                  </a:ext>
                </a:extLst>
              </p:cNvPr>
              <p:cNvSpPr>
                <a:spLocks noGrp="1" noRot="1" noChangeAspect="1" noMove="1" noResize="1" noEditPoints="1" noAdjustHandles="1" noChangeArrowheads="1" noChangeShapeType="1" noTextEdit="1"/>
              </p:cNvSpPr>
              <p:nvPr>
                <p:ph idx="1"/>
              </p:nvPr>
            </p:nvSpPr>
            <p:spPr>
              <a:blipFill>
                <a:blip r:embed="rId3"/>
                <a:stretch>
                  <a:fillRect l="-1101" t="-2208" r="-754"/>
                </a:stretch>
              </a:blipFill>
            </p:spPr>
            <p:txBody>
              <a:bodyPr/>
              <a:lstStyle/>
              <a:p>
                <a:r>
                  <a:rPr lang="zh-CN" altLang="en-US">
                    <a:noFill/>
                  </a:rPr>
                  <a:t> </a:t>
                </a:r>
              </a:p>
            </p:txBody>
          </p:sp>
        </mc:Fallback>
      </mc:AlternateContent>
      <p:sp>
        <p:nvSpPr>
          <p:cNvPr id="3" name="제목 2">
            <a:extLst>
              <a:ext uri="{FF2B5EF4-FFF2-40B4-BE49-F238E27FC236}">
                <a16:creationId xmlns:a16="http://schemas.microsoft.com/office/drawing/2014/main" id="{4DB6210F-52BF-463B-91BE-9B0C512C722F}"/>
              </a:ext>
            </a:extLst>
          </p:cNvPr>
          <p:cNvSpPr>
            <a:spLocks noGrp="1"/>
          </p:cNvSpPr>
          <p:nvPr>
            <p:ph type="title"/>
          </p:nvPr>
        </p:nvSpPr>
        <p:spPr/>
        <p:txBody>
          <a:bodyPr/>
          <a:lstStyle/>
          <a:p>
            <a:r>
              <a:rPr lang="en-US" altLang="ko-KR" dirty="0"/>
              <a:t>Chap5.1</a:t>
            </a:r>
            <a:endParaRPr lang="ko-KR" altLang="en-US" dirty="0"/>
          </a:p>
        </p:txBody>
      </p:sp>
      <p:sp>
        <p:nvSpPr>
          <p:cNvPr id="4" name="바닥글 개체 틀 3">
            <a:extLst>
              <a:ext uri="{FF2B5EF4-FFF2-40B4-BE49-F238E27FC236}">
                <a16:creationId xmlns:a16="http://schemas.microsoft.com/office/drawing/2014/main" id="{D5305AB7-62CF-47E1-9F0B-26B5E93CB429}"/>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B6276721-7E65-4F6F-967B-60003B135F68}"/>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75397A-7516-403F-881B-84879BD0A30E}" type="slidenum">
              <a:rPr lang="ko-KR" altLang="en-US" smtClean="0"/>
              <a:pPr/>
              <a:t>8</a:t>
            </a:fld>
            <a:endParaRPr lang="ko-KR" altLang="en-US"/>
          </a:p>
        </p:txBody>
      </p:sp>
    </p:spTree>
    <p:extLst>
      <p:ext uri="{BB962C8B-B14F-4D97-AF65-F5344CB8AC3E}">
        <p14:creationId xmlns:p14="http://schemas.microsoft.com/office/powerpoint/2010/main" val="265776251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내용 개체 틀 1">
                <a:extLst>
                  <a:ext uri="{FF2B5EF4-FFF2-40B4-BE49-F238E27FC236}">
                    <a16:creationId xmlns:a16="http://schemas.microsoft.com/office/drawing/2014/main" id="{05EF52AA-67E7-4F73-B198-EA70775DA88A}"/>
                  </a:ext>
                </a:extLst>
              </p:cNvPr>
              <p:cNvSpPr>
                <a:spLocks noGrp="1"/>
              </p:cNvSpPr>
              <p:nvPr>
                <p:ph idx="1"/>
              </p:nvPr>
            </p:nvSpPr>
            <p:spPr/>
            <p:txBody>
              <a:bodyPr>
                <a:normAutofit fontScale="92500" lnSpcReduction="20000"/>
              </a:bodyPr>
              <a:lstStyle/>
              <a:p>
                <a:r>
                  <a:rPr lang="en-US" altLang="ko-KR" dirty="0"/>
                  <a:t>The </a:t>
                </a:r>
                <a:r>
                  <a:rPr lang="en-US" altLang="ko-KR" dirty="0">
                    <a:solidFill>
                      <a:schemeClr val="accent6"/>
                    </a:solidFill>
                  </a:rPr>
                  <a:t>sample space</a:t>
                </a:r>
                <a:r>
                  <a:rPr lang="en-US" altLang="ko-KR" dirty="0"/>
                  <a:t>, S, of a probability experiment is the collection of all possible outcomes.</a:t>
                </a:r>
              </a:p>
              <a:p>
                <a:pPr lvl="1"/>
                <a:r>
                  <a:rPr lang="en-US" altLang="ko-KR" dirty="0"/>
                  <a:t>a list of all possible results of a probability experiment.</a:t>
                </a:r>
              </a:p>
              <a:p>
                <a:r>
                  <a:rPr lang="en-US" altLang="ko-KR" dirty="0"/>
                  <a:t>An </a:t>
                </a:r>
                <a:r>
                  <a:rPr lang="en-US" altLang="ko-KR" dirty="0">
                    <a:solidFill>
                      <a:schemeClr val="accent6"/>
                    </a:solidFill>
                  </a:rPr>
                  <a:t>outcome</a:t>
                </a:r>
                <a:r>
                  <a:rPr lang="en-US" altLang="ko-KR" dirty="0"/>
                  <a:t> is the result of one trial of a probability experiment.</a:t>
                </a:r>
                <a:endParaRPr lang="ko-KR" altLang="en-US" dirty="0"/>
              </a:p>
              <a:p>
                <a:r>
                  <a:rPr lang="en-US" altLang="ko-KR" dirty="0"/>
                  <a:t>An </a:t>
                </a:r>
                <a:r>
                  <a:rPr lang="en-US" altLang="ko-KR" dirty="0">
                    <a:solidFill>
                      <a:schemeClr val="accent6"/>
                    </a:solidFill>
                  </a:rPr>
                  <a:t>event</a:t>
                </a:r>
                <a:r>
                  <a:rPr lang="en-US" altLang="ko-KR" dirty="0"/>
                  <a:t> is any collection of outcomes from a probability experiment. </a:t>
                </a:r>
              </a:p>
              <a:p>
                <a:pPr lvl="1"/>
                <a:r>
                  <a:rPr lang="en-US" altLang="ko-KR" dirty="0"/>
                  <a:t>An event consists of one outcome or more than one outcome. </a:t>
                </a:r>
              </a:p>
              <a:p>
                <a:pPr lvl="1"/>
                <a:r>
                  <a:rPr lang="en-US" altLang="ko-KR" dirty="0"/>
                  <a:t>Events with one outcome, sometimes called </a:t>
                </a:r>
                <a:r>
                  <a:rPr lang="en-US" altLang="ko-KR" i="1" dirty="0"/>
                  <a:t>simple events</a:t>
                </a:r>
                <a:r>
                  <a:rPr lang="en-US" altLang="ko-KR" dirty="0"/>
                  <a:t>, is denoted by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𝑒</m:t>
                        </m:r>
                      </m:e>
                      <m:sub>
                        <m:r>
                          <a:rPr lang="en-US" altLang="ko-KR" b="0" i="1" smtClean="0">
                            <a:latin typeface="Cambria Math" panose="02040503050406030204" pitchFamily="18" charset="0"/>
                          </a:rPr>
                          <m:t>𝑖</m:t>
                        </m:r>
                      </m:sub>
                    </m:sSub>
                  </m:oMath>
                </a14:m>
                <a:r>
                  <a:rPr lang="en-US" altLang="ko-KR" dirty="0"/>
                  <a:t>. </a:t>
                </a:r>
              </a:p>
              <a:p>
                <a:pPr lvl="1"/>
                <a:r>
                  <a:rPr lang="en-US" altLang="ko-KR" dirty="0"/>
                  <a:t>In general, events are denoted using capital letters such as E.</a:t>
                </a:r>
              </a:p>
              <a:p>
                <a:r>
                  <a:rPr lang="en-US" altLang="ko-KR" b="1" dirty="0">
                    <a:solidFill>
                      <a:schemeClr val="accent6"/>
                    </a:solidFill>
                  </a:rPr>
                  <a:t>Rules of probabilities</a:t>
                </a:r>
              </a:p>
              <a:p>
                <a:pPr lvl="1"/>
                <a:r>
                  <a:rPr lang="en-US" altLang="ko-KR" dirty="0"/>
                  <a:t>The probability of any event E, P(E), must be </a:t>
                </a:r>
                <a:r>
                  <a:rPr lang="en-US" altLang="ko-KR" b="1" dirty="0">
                    <a:solidFill>
                      <a:schemeClr val="accent6"/>
                    </a:solidFill>
                  </a:rPr>
                  <a:t>0 ≤ P(E) ≤ 1</a:t>
                </a:r>
                <a:r>
                  <a:rPr lang="en-US" altLang="ko-KR" dirty="0"/>
                  <a:t>.</a:t>
                </a:r>
              </a:p>
              <a:p>
                <a:pPr lvl="1"/>
                <a:r>
                  <a:rPr lang="en-US" altLang="ko-KR" dirty="0"/>
                  <a:t>The </a:t>
                </a:r>
                <a:r>
                  <a:rPr lang="en-US" altLang="ko-KR" dirty="0">
                    <a:solidFill>
                      <a:schemeClr val="accent6"/>
                    </a:solidFill>
                  </a:rPr>
                  <a:t>sum</a:t>
                </a:r>
                <a:r>
                  <a:rPr lang="en-US" altLang="ko-KR" dirty="0"/>
                  <a:t> of the probabilities of all outcomes </a:t>
                </a:r>
                <a:r>
                  <a:rPr lang="en-US" altLang="ko-KR" b="1" dirty="0">
                    <a:solidFill>
                      <a:schemeClr val="accent6"/>
                    </a:solidFill>
                  </a:rPr>
                  <a:t>must equal 1</a:t>
                </a:r>
                <a:r>
                  <a:rPr lang="en-US" altLang="ko-KR" dirty="0"/>
                  <a:t>.</a:t>
                </a:r>
              </a:p>
              <a:p>
                <a:r>
                  <a:rPr lang="en-US" altLang="ko-KR" dirty="0"/>
                  <a:t>A </a:t>
                </a:r>
                <a:r>
                  <a:rPr lang="en-US" altLang="ko-KR" dirty="0">
                    <a:solidFill>
                      <a:schemeClr val="accent6"/>
                    </a:solidFill>
                  </a:rPr>
                  <a:t>probability model </a:t>
                </a:r>
                <a:r>
                  <a:rPr lang="en-US" altLang="ko-KR" dirty="0"/>
                  <a:t>lists the possible outcomes of a probability experiment and each outcome’s probability.</a:t>
                </a:r>
              </a:p>
            </p:txBody>
          </p:sp>
        </mc:Choice>
        <mc:Fallback>
          <p:sp>
            <p:nvSpPr>
              <p:cNvPr id="2" name="내용 개체 틀 1">
                <a:extLst>
                  <a:ext uri="{FF2B5EF4-FFF2-40B4-BE49-F238E27FC236}">
                    <a16:creationId xmlns:a16="http://schemas.microsoft.com/office/drawing/2014/main" id="{05EF52AA-67E7-4F73-B198-EA70775DA88A}"/>
                  </a:ext>
                </a:extLst>
              </p:cNvPr>
              <p:cNvSpPr>
                <a:spLocks noGrp="1" noRot="1" noChangeAspect="1" noMove="1" noResize="1" noEditPoints="1" noAdjustHandles="1" noChangeArrowheads="1" noChangeShapeType="1" noTextEdit="1"/>
              </p:cNvSpPr>
              <p:nvPr>
                <p:ph idx="1"/>
              </p:nvPr>
            </p:nvSpPr>
            <p:spPr>
              <a:blipFill>
                <a:blip r:embed="rId2"/>
                <a:stretch>
                  <a:fillRect l="-1101" t="-2727" r="-1391"/>
                </a:stretch>
              </a:blipFill>
            </p:spPr>
            <p:txBody>
              <a:bodyPr/>
              <a:lstStyle/>
              <a:p>
                <a:r>
                  <a:rPr lang="zh-CN" altLang="en-US">
                    <a:noFill/>
                  </a:rPr>
                  <a:t> </a:t>
                </a:r>
              </a:p>
            </p:txBody>
          </p:sp>
        </mc:Fallback>
      </mc:AlternateContent>
      <p:sp>
        <p:nvSpPr>
          <p:cNvPr id="3" name="제목 2">
            <a:extLst>
              <a:ext uri="{FF2B5EF4-FFF2-40B4-BE49-F238E27FC236}">
                <a16:creationId xmlns:a16="http://schemas.microsoft.com/office/drawing/2014/main" id="{674422CB-A08C-4689-9A46-1A28DB706E94}"/>
              </a:ext>
            </a:extLst>
          </p:cNvPr>
          <p:cNvSpPr>
            <a:spLocks noGrp="1"/>
          </p:cNvSpPr>
          <p:nvPr>
            <p:ph type="title"/>
          </p:nvPr>
        </p:nvSpPr>
        <p:spPr/>
        <p:txBody>
          <a:bodyPr/>
          <a:lstStyle/>
          <a:p>
            <a:r>
              <a:rPr lang="en-US" altLang="ko-KR" dirty="0"/>
              <a:t>Chap5.1</a:t>
            </a:r>
            <a:endParaRPr lang="ko-KR" altLang="en-US" dirty="0"/>
          </a:p>
        </p:txBody>
      </p:sp>
      <p:sp>
        <p:nvSpPr>
          <p:cNvPr id="4" name="바닥글 개체 틀 3">
            <a:extLst>
              <a:ext uri="{FF2B5EF4-FFF2-40B4-BE49-F238E27FC236}">
                <a16:creationId xmlns:a16="http://schemas.microsoft.com/office/drawing/2014/main" id="{AD9F2E71-8394-4701-886D-916A350254D6}"/>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047FB719-07D5-4092-818E-55CB985C4A9F}"/>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75397A-7516-403F-881B-84879BD0A30E}" type="slidenum">
              <a:rPr lang="ko-KR" altLang="en-US" smtClean="0"/>
              <a:pPr/>
              <a:t>9</a:t>
            </a:fld>
            <a:endParaRPr lang="ko-KR" altLang="en-US"/>
          </a:p>
        </p:txBody>
      </p:sp>
    </p:spTree>
    <p:extLst>
      <p:ext uri="{BB962C8B-B14F-4D97-AF65-F5344CB8AC3E}">
        <p14:creationId xmlns:p14="http://schemas.microsoft.com/office/powerpoint/2010/main" val="1052471471"/>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03B6A"/>
      </a:accent1>
      <a:accent2>
        <a:srgbClr val="FDC701"/>
      </a:accent2>
      <a:accent3>
        <a:srgbClr val="0069AD"/>
      </a:accent3>
      <a:accent4>
        <a:srgbClr val="13A5DC"/>
      </a:accent4>
      <a:accent5>
        <a:srgbClr val="007888"/>
      </a:accent5>
      <a:accent6>
        <a:srgbClr val="FF9F15"/>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03B6A"/>
      </a:accent1>
      <a:accent2>
        <a:srgbClr val="FDC701"/>
      </a:accent2>
      <a:accent3>
        <a:srgbClr val="0069AD"/>
      </a:accent3>
      <a:accent4>
        <a:srgbClr val="13A5DC"/>
      </a:accent4>
      <a:accent5>
        <a:srgbClr val="007888"/>
      </a:accent5>
      <a:accent6>
        <a:srgbClr val="FF9F15"/>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1453</Words>
  <Application>Microsoft Office PowerPoint</Application>
  <PresentationFormat>宽屏</PresentationFormat>
  <Paragraphs>165</Paragraphs>
  <Slides>15</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Helvetica Neue</vt:lpstr>
      <vt:lpstr>Arial</vt:lpstr>
      <vt:lpstr>Calibri</vt:lpstr>
      <vt:lpstr>Cambria Math</vt:lpstr>
      <vt:lpstr>Kigelia</vt:lpstr>
      <vt:lpstr>Kigelia Light</vt:lpstr>
      <vt:lpstr>Office Theme</vt:lpstr>
      <vt:lpstr>STAT7: Discussion Section #2</vt:lpstr>
      <vt:lpstr>4.1: Scatter Diagrams and Correlative</vt:lpstr>
      <vt:lpstr>4.1: Sample Linear Correlation Coefficient </vt:lpstr>
      <vt:lpstr>4.1: Example-Linear Correlation Coefficient </vt:lpstr>
      <vt:lpstr>4.1: Example: Conceptualizing Correlation </vt:lpstr>
      <vt:lpstr>4.2: Least Squares Regression</vt:lpstr>
      <vt:lpstr>4.2: Linear Regression Example</vt:lpstr>
      <vt:lpstr>Chap5.1</vt:lpstr>
      <vt:lpstr>Chap5.1</vt:lpstr>
      <vt:lpstr>Problem: Example</vt:lpstr>
      <vt:lpstr>Chap5.2</vt:lpstr>
      <vt:lpstr>Problem: Example</vt:lpstr>
      <vt:lpstr>Chap 5.3</vt:lpstr>
      <vt:lpstr>Problem: Example</vt:lpstr>
      <vt:lpstr>Chap 5.4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STAT7: Discussion Section #2</dc:title>
  <cp:lastModifiedBy>奇 王</cp:lastModifiedBy>
  <cp:revision>1</cp:revision>
  <dcterms:modified xsi:type="dcterms:W3CDTF">2022-04-17T19:12:13Z</dcterms:modified>
</cp:coreProperties>
</file>