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7"/>
  </p:notesMasterIdLst>
  <p:sldIdLst>
    <p:sldId id="349" r:id="rId3"/>
    <p:sldId id="350" r:id="rId4"/>
    <p:sldId id="351" r:id="rId5"/>
    <p:sldId id="352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54" d="100"/>
          <a:sy n="154" d="100"/>
        </p:scale>
        <p:origin x="53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293ACD-0B54-4309-9FC6-AF8B74D379F1}" type="datetimeFigureOut">
              <a:rPr lang="zh-CN" altLang="en-US" smtClean="0"/>
              <a:t>2022/5/15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D0DA07-4B34-4773-B882-46C1885AE0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64086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lphaLcParenBoth"/>
            </a:pPr>
            <a:r>
              <a:rPr lang="en-US" altLang="ko-KR" dirty="0"/>
              <a:t>H0: σ = 0.7 psi, H1: σ &lt; 0.7 psi</a:t>
            </a:r>
          </a:p>
          <a:p>
            <a:pPr marL="228600" indent="-228600">
              <a:buAutoNum type="alphaLcParenBoth"/>
            </a:pPr>
            <a:r>
              <a:rPr lang="en-US" altLang="ko-KR" dirty="0"/>
              <a:t>The quality-control manager rejects the hypothesis that the variability in the pressure required is 0.7 psi, when the true variability is 0.7 psi.</a:t>
            </a:r>
          </a:p>
          <a:p>
            <a:pPr marL="228600" indent="-228600">
              <a:buAutoNum type="alphaLcParenBoth"/>
            </a:pPr>
            <a:r>
              <a:rPr lang="en-US" altLang="ko-KR" dirty="0"/>
              <a:t>The quality-control manager fails to reject that the variability in the pressure required is 0.7 psi, when the variability is less than 0.7 psi.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B1BE1EE-CD29-2047-8800-BBF04764B399}" type="slidenum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486877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1F4DA9-CD60-9160-3739-9D693CA26F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272D3F8-1749-76B5-D77C-5D39B0D560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86DB5D2-4526-40E4-9A29-E941616B96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40A2E-65ED-4D31-88E2-1B7FAA4A6C05}" type="datetimeFigureOut">
              <a:rPr lang="zh-CN" altLang="en-US" smtClean="0"/>
              <a:t>2022/5/15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F221232-C739-134F-AD1B-01BFB4FC7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324C82D-7096-A118-3410-BB42DE768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8FFCF-4315-43D7-BA86-220E2DF228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38055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9B0177-0DC0-EE11-1CDF-B2DCDE031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3D8E48C-4A83-454E-645D-C4D90744F0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8452A7E-CC00-E81E-FD95-B6099F446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40A2E-65ED-4D31-88E2-1B7FAA4A6C05}" type="datetimeFigureOut">
              <a:rPr lang="zh-CN" altLang="en-US" smtClean="0"/>
              <a:t>2022/5/15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0B0BDDF-90E7-90DD-6E20-432DBB9A3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907A3D-8E4B-3A49-AEE8-D58FD4F8F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8FFCF-4315-43D7-BA86-220E2DF228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19098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3BEA18C-21D4-2169-851C-C2F2D4BBA0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35EEA5E-9955-B3B8-6642-D88B21D783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5005487-F5A9-711D-8B31-1006B7B88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40A2E-65ED-4D31-88E2-1B7FAA4A6C05}" type="datetimeFigureOut">
              <a:rPr lang="zh-CN" altLang="en-US" smtClean="0"/>
              <a:t>2022/5/15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4DED5BD-77E6-8623-A5EA-499CC74FD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DC10B50-0079-72A2-735A-A72BB47D6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8FFCF-4315-43D7-BA86-220E2DF228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98869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0" y="0"/>
            <a:ext cx="12192000" cy="6035040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77472" y="3602038"/>
            <a:ext cx="9144000" cy="1655762"/>
          </a:xfrm>
          <a:ln>
            <a:noFill/>
          </a:ln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 hasCustomPrompt="1"/>
          </p:nvPr>
        </p:nvSpPr>
        <p:spPr>
          <a:xfrm>
            <a:off x="3168323" y="1447952"/>
            <a:ext cx="5868737" cy="1800557"/>
          </a:xfrm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ctr">
              <a:defRPr sz="28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2" name="바닥글 개체 틀 18">
            <a:extLst>
              <a:ext uri="{FF2B5EF4-FFF2-40B4-BE49-F238E27FC236}">
                <a16:creationId xmlns:a16="http://schemas.microsoft.com/office/drawing/2014/main" id="{D41CFD30-E9AC-45D7-BF9F-85DAA4851A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29891" y="6253074"/>
            <a:ext cx="20296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 dirty="0"/>
              <a:t>STAT7 Discussion Section</a:t>
            </a:r>
            <a:endParaRPr lang="ko-KR" altLang="en-US" dirty="0"/>
          </a:p>
        </p:txBody>
      </p:sp>
      <p:sp>
        <p:nvSpPr>
          <p:cNvPr id="23" name="슬라이드 번호 개체 틀 19">
            <a:extLst>
              <a:ext uri="{FF2B5EF4-FFF2-40B4-BE49-F238E27FC236}">
                <a16:creationId xmlns:a16="http://schemas.microsoft.com/office/drawing/2014/main" id="{EE5C45BF-C936-4CC4-9DD6-1F75083EDA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151457" y="6253074"/>
            <a:ext cx="5036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75397A-7516-403F-881B-84879BD0A3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71918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CD54FA48-1544-4F23-A3D5-DA6D47CB25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8"/>
            <a:ext cx="10515600" cy="6739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latin typeface="Kigelia" panose="020B0503040502020203" pitchFamily="34" charset="0"/>
                <a:cs typeface="Kigelia" panose="020B0503040502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바닥글 개체 틀 18">
            <a:extLst>
              <a:ext uri="{FF2B5EF4-FFF2-40B4-BE49-F238E27FC236}">
                <a16:creationId xmlns:a16="http://schemas.microsoft.com/office/drawing/2014/main" id="{A4FB9667-26C4-4631-A4CC-CCD12E051E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29891" y="6253074"/>
            <a:ext cx="20296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 dirty="0"/>
              <a:t>STAT7 Discussion Section</a:t>
            </a:r>
            <a:endParaRPr lang="ko-KR" altLang="en-US" dirty="0"/>
          </a:p>
        </p:txBody>
      </p:sp>
      <p:sp>
        <p:nvSpPr>
          <p:cNvPr id="11" name="슬라이드 번호 개체 틀 19">
            <a:extLst>
              <a:ext uri="{FF2B5EF4-FFF2-40B4-BE49-F238E27FC236}">
                <a16:creationId xmlns:a16="http://schemas.microsoft.com/office/drawing/2014/main" id="{E50756F6-E6B1-449D-AD2A-C1F7EDB83D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151457" y="6253074"/>
            <a:ext cx="5036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75397A-7516-403F-881B-84879BD0A3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06049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1851" y="1709740"/>
            <a:ext cx="10515600" cy="2852737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320883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0" y="106363"/>
            <a:ext cx="12192000" cy="5895425"/>
          </a:xfr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8983496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213658"/>
            <a:ext cx="5181600" cy="47050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213658"/>
            <a:ext cx="5181600" cy="47050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AAAA6256-845B-40A7-B190-0D416E6A0B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8"/>
            <a:ext cx="10515600" cy="6739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0" name="바닥글 개체 틀 18">
            <a:extLst>
              <a:ext uri="{FF2B5EF4-FFF2-40B4-BE49-F238E27FC236}">
                <a16:creationId xmlns:a16="http://schemas.microsoft.com/office/drawing/2014/main" id="{B6DAB59F-D8B1-4CFC-A80A-653EE208D1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29891" y="6253074"/>
            <a:ext cx="20296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 dirty="0"/>
              <a:t>STAT7 Discussion Section</a:t>
            </a:r>
            <a:endParaRPr lang="ko-KR" altLang="en-US" dirty="0"/>
          </a:p>
        </p:txBody>
      </p:sp>
      <p:sp>
        <p:nvSpPr>
          <p:cNvPr id="11" name="슬라이드 번호 개체 틀 19">
            <a:extLst>
              <a:ext uri="{FF2B5EF4-FFF2-40B4-BE49-F238E27FC236}">
                <a16:creationId xmlns:a16="http://schemas.microsoft.com/office/drawing/2014/main" id="{182DDBED-E126-4B50-9C46-13479EE78E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151457" y="6253074"/>
            <a:ext cx="5036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75397A-7516-403F-881B-84879BD0A3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06456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207339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031251"/>
            <a:ext cx="5157787" cy="391234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207339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031251"/>
            <a:ext cx="5183188" cy="391234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3E9EE7C0-3A3D-42BB-93A8-9D998D556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8"/>
            <a:ext cx="10515600" cy="6739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2" name="바닥글 개체 틀 18">
            <a:extLst>
              <a:ext uri="{FF2B5EF4-FFF2-40B4-BE49-F238E27FC236}">
                <a16:creationId xmlns:a16="http://schemas.microsoft.com/office/drawing/2014/main" id="{B6FA34FE-072F-4169-8CE9-0A87848B2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29891" y="6253074"/>
            <a:ext cx="20296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 dirty="0"/>
              <a:t>STAT7 Discussion Section</a:t>
            </a:r>
            <a:endParaRPr lang="ko-KR" altLang="en-US" dirty="0"/>
          </a:p>
        </p:txBody>
      </p:sp>
      <p:sp>
        <p:nvSpPr>
          <p:cNvPr id="13" name="슬라이드 번호 개체 틀 19">
            <a:extLst>
              <a:ext uri="{FF2B5EF4-FFF2-40B4-BE49-F238E27FC236}">
                <a16:creationId xmlns:a16="http://schemas.microsoft.com/office/drawing/2014/main" id="{01B333E4-6FBA-4157-B49D-91C27EA55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151457" y="6253074"/>
            <a:ext cx="5036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75397A-7516-403F-881B-84879BD0A3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14011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바닥글 개체 틀 18">
            <a:extLst>
              <a:ext uri="{FF2B5EF4-FFF2-40B4-BE49-F238E27FC236}">
                <a16:creationId xmlns:a16="http://schemas.microsoft.com/office/drawing/2014/main" id="{12D6DCC6-A444-4CB9-8EB6-466946AC42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29891" y="6253074"/>
            <a:ext cx="20296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 dirty="0"/>
              <a:t>STAT7 Discussion Section</a:t>
            </a:r>
            <a:endParaRPr lang="ko-KR" altLang="en-US" dirty="0"/>
          </a:p>
        </p:txBody>
      </p:sp>
      <p:sp>
        <p:nvSpPr>
          <p:cNvPr id="8" name="슬라이드 번호 개체 틀 19">
            <a:extLst>
              <a:ext uri="{FF2B5EF4-FFF2-40B4-BE49-F238E27FC236}">
                <a16:creationId xmlns:a16="http://schemas.microsoft.com/office/drawing/2014/main" id="{745B35B9-1F1C-4B48-B218-67D5C66BD4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151457" y="6253074"/>
            <a:ext cx="5036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75397A-7516-403F-881B-84879BD0A3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367879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바닥글 개체 틀 18">
            <a:extLst>
              <a:ext uri="{FF2B5EF4-FFF2-40B4-BE49-F238E27FC236}">
                <a16:creationId xmlns:a16="http://schemas.microsoft.com/office/drawing/2014/main" id="{92EAD88A-B5EA-4580-B460-FBEBE4FA08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29891" y="6253074"/>
            <a:ext cx="20296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 dirty="0"/>
              <a:t>STAT7 Discussion Section</a:t>
            </a:r>
            <a:endParaRPr lang="ko-KR" altLang="en-US" dirty="0"/>
          </a:p>
        </p:txBody>
      </p:sp>
      <p:sp>
        <p:nvSpPr>
          <p:cNvPr id="4" name="슬라이드 번호 개체 틀 19">
            <a:extLst>
              <a:ext uri="{FF2B5EF4-FFF2-40B4-BE49-F238E27FC236}">
                <a16:creationId xmlns:a16="http://schemas.microsoft.com/office/drawing/2014/main" id="{D3E0D3F3-69C1-4815-BB83-CA0F91A941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151457" y="6253074"/>
            <a:ext cx="5036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75397A-7516-403F-881B-84879BD0A3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30767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바닥글 개체 틀 18">
            <a:extLst>
              <a:ext uri="{FF2B5EF4-FFF2-40B4-BE49-F238E27FC236}">
                <a16:creationId xmlns:a16="http://schemas.microsoft.com/office/drawing/2014/main" id="{9C9B5751-67D7-4869-979A-C57370DD17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29891" y="6253074"/>
            <a:ext cx="20296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 dirty="0"/>
              <a:t>STAT7 Discussion Section</a:t>
            </a:r>
            <a:endParaRPr lang="ko-KR" altLang="en-US" dirty="0"/>
          </a:p>
        </p:txBody>
      </p:sp>
      <p:sp>
        <p:nvSpPr>
          <p:cNvPr id="10" name="슬라이드 번호 개체 틀 19">
            <a:extLst>
              <a:ext uri="{FF2B5EF4-FFF2-40B4-BE49-F238E27FC236}">
                <a16:creationId xmlns:a16="http://schemas.microsoft.com/office/drawing/2014/main" id="{37180B4B-D14D-4DDD-B922-82F2996592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151457" y="6253074"/>
            <a:ext cx="5036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75397A-7516-403F-881B-84879BD0A3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01220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97B445-077E-1D8A-99EA-1836F94C1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798E958-F8D5-53A1-0561-D33EAA172C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BD40931-0AD6-AE7C-2544-16DB346842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40A2E-65ED-4D31-88E2-1B7FAA4A6C05}" type="datetimeFigureOut">
              <a:rPr lang="zh-CN" altLang="en-US" smtClean="0"/>
              <a:t>2022/5/15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562C9F6-1694-398F-47B1-04509615C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5C27801-CF91-8146-4756-5AB093CA5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8FFCF-4315-43D7-BA86-220E2DF228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827185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바닥글 개체 틀 18">
            <a:extLst>
              <a:ext uri="{FF2B5EF4-FFF2-40B4-BE49-F238E27FC236}">
                <a16:creationId xmlns:a16="http://schemas.microsoft.com/office/drawing/2014/main" id="{25B73B03-F5F1-4593-9C80-89BCA2A2E7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29891" y="6253074"/>
            <a:ext cx="20296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 dirty="0"/>
              <a:t>STAT7 Discussion Section</a:t>
            </a:r>
            <a:endParaRPr lang="ko-KR" altLang="en-US" dirty="0"/>
          </a:p>
        </p:txBody>
      </p:sp>
      <p:sp>
        <p:nvSpPr>
          <p:cNvPr id="10" name="슬라이드 번호 개체 틀 19">
            <a:extLst>
              <a:ext uri="{FF2B5EF4-FFF2-40B4-BE49-F238E27FC236}">
                <a16:creationId xmlns:a16="http://schemas.microsoft.com/office/drawing/2014/main" id="{B105C182-5BB7-44A3-85D6-0468577B65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151457" y="6253074"/>
            <a:ext cx="5036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75397A-7516-403F-881B-84879BD0A3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8195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B08BC8-2F9F-3388-ED67-7CF0D9906F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797C7A0-D3FD-B44B-9FDC-8D0D070928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B5C0DBE-0A65-762E-7EEF-298B5F6611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40A2E-65ED-4D31-88E2-1B7FAA4A6C05}" type="datetimeFigureOut">
              <a:rPr lang="zh-CN" altLang="en-US" smtClean="0"/>
              <a:t>2022/5/15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8F78326-D102-011C-5E00-868BB235B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C1DC9C4-0FCF-D591-CDB0-82BF95B25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8FFCF-4315-43D7-BA86-220E2DF228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5081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100457-2D07-B115-33C7-F330A4634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5907C2-69F6-843F-19E8-A960E71161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D3FACA4-F518-740A-729F-21F6A2823D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BF17A0C-1414-FD91-4570-D485998DE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40A2E-65ED-4D31-88E2-1B7FAA4A6C05}" type="datetimeFigureOut">
              <a:rPr lang="zh-CN" altLang="en-US" smtClean="0"/>
              <a:t>2022/5/15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BE13F4F-D77A-62CF-E59E-3AF05C12F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50F63AF-A649-0039-004A-BFB1A9C07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8FFCF-4315-43D7-BA86-220E2DF228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35259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992BAB-49CA-8557-9E3F-B6F40ED89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973559F-5BCE-BA2E-2998-9D710FEF8A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7AAD10B-3A64-313F-B037-265C801BD2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BC85FB3-F34B-FE7D-75FD-5F07685CEB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0DA9C86-EC21-FDE5-7EF7-5B8ABA0A59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432D132-2CB2-7C15-5463-1262E132A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40A2E-65ED-4D31-88E2-1B7FAA4A6C05}" type="datetimeFigureOut">
              <a:rPr lang="zh-CN" altLang="en-US" smtClean="0"/>
              <a:t>2022/5/15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4C96D37-8247-8F17-2E37-EE55BC311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2805BCF-6D24-DBD3-1B9D-52579AE03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8FFCF-4315-43D7-BA86-220E2DF228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32730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5649CD-3618-E541-4A27-D405D4554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05494CF-5466-20EB-7069-5DEA0C5733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40A2E-65ED-4D31-88E2-1B7FAA4A6C05}" type="datetimeFigureOut">
              <a:rPr lang="zh-CN" altLang="en-US" smtClean="0"/>
              <a:t>2022/5/15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E5E947C-E1FD-E40A-E48C-B5599CFA9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AB220B3-41EA-FB7F-7F13-DCD0FF366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8FFCF-4315-43D7-BA86-220E2DF228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27752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E1C9DC8-104A-2FAF-956B-ACB0BA101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40A2E-65ED-4D31-88E2-1B7FAA4A6C05}" type="datetimeFigureOut">
              <a:rPr lang="zh-CN" altLang="en-US" smtClean="0"/>
              <a:t>2022/5/15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C544A11-18BE-5E41-1923-7A35B88CD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CE72FA0-D87F-C87F-A8C6-BDBB33B8E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8FFCF-4315-43D7-BA86-220E2DF228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4622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CF82A9-E0B2-DE20-90A7-13498A13D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34B2ECD-8F8B-5C97-282D-60DAA4E460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25D4DF3-C5BE-0CE9-D4FC-2FDA0516F8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AC56941-4F83-9420-033B-A4C8DD428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40A2E-65ED-4D31-88E2-1B7FAA4A6C05}" type="datetimeFigureOut">
              <a:rPr lang="zh-CN" altLang="en-US" smtClean="0"/>
              <a:t>2022/5/15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C80BAAD-2EA3-06AD-3987-C1566BF61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770A7BF-E78C-6D95-CA41-8D4052B86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8FFCF-4315-43D7-BA86-220E2DF228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591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99D945-C8E6-5383-6889-D41C620C0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FC88265-0FDD-ACB9-4DDB-DEB639BF0A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03A8B2A-D466-9695-D3BA-4C0F051ECE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B080EAB-B705-23EE-902D-F88D45C6F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40A2E-65ED-4D31-88E2-1B7FAA4A6C05}" type="datetimeFigureOut">
              <a:rPr lang="zh-CN" altLang="en-US" smtClean="0"/>
              <a:t>2022/5/15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D6ED415-0C86-E55D-14AE-20C5EC1CD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1782997-05AB-4E59-9174-42E198BCE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8FFCF-4315-43D7-BA86-220E2DF228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68253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16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804091C-DB6A-6E05-D3A6-0DAF1DBA2B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151BE33-BD7C-6448-AF84-7BE45433E3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CEE1D6F-E6CC-F2DF-3757-FC017918AB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240A2E-65ED-4D31-88E2-1B7FAA4A6C05}" type="datetimeFigureOut">
              <a:rPr lang="zh-CN" altLang="en-US" smtClean="0"/>
              <a:t>2022/5/15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A3C8DD1-C455-EEF2-733C-FAEF27C953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0C62B3E-F466-A9A7-120C-C2D6E6A42E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88FFCF-4315-43D7-BA86-220E2DF228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433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8"/>
            <a:ext cx="10515600" cy="6739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205345"/>
            <a:ext cx="10515600" cy="46963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9C61766-F84B-674E-88A4-13A4D1DD0E6C}"/>
              </a:ext>
            </a:extLst>
          </p:cNvPr>
          <p:cNvSpPr/>
          <p:nvPr userDrawn="1"/>
        </p:nvSpPr>
        <p:spPr bwMode="auto">
          <a:xfrm>
            <a:off x="0" y="5995365"/>
            <a:ext cx="12192000" cy="908671"/>
          </a:xfrm>
          <a:prstGeom prst="rect">
            <a:avLst/>
          </a:prstGeom>
          <a:solidFill>
            <a:srgbClr val="FDC7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3C68"/>
              </a:solidFill>
              <a:latin typeface="Arial" charset="0"/>
              <a:ea typeface="ヒラギノ角ゴ Pro W3" charset="-128"/>
              <a:cs typeface="ヒラギノ角ゴ Pro W3" charset="-128"/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9032634" y="5901701"/>
            <a:ext cx="2927770" cy="1095998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202C9BCF-E56E-F147-A78E-9173EF6556CE}"/>
              </a:ext>
            </a:extLst>
          </p:cNvPr>
          <p:cNvSpPr/>
          <p:nvPr userDrawn="1"/>
        </p:nvSpPr>
        <p:spPr>
          <a:xfrm>
            <a:off x="1" y="0"/>
            <a:ext cx="12192000" cy="123687"/>
          </a:xfrm>
          <a:prstGeom prst="rect">
            <a:avLst/>
          </a:prstGeom>
          <a:solidFill>
            <a:srgbClr val="003C6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바닥글 개체 틀 18">
            <a:extLst>
              <a:ext uri="{FF2B5EF4-FFF2-40B4-BE49-F238E27FC236}">
                <a16:creationId xmlns:a16="http://schemas.microsoft.com/office/drawing/2014/main" id="{90AC1D83-28EB-4D83-B34C-82B13557D7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29891" y="6253074"/>
            <a:ext cx="20296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 dirty="0"/>
              <a:t>STAT7 Discussion Section</a:t>
            </a:r>
            <a:endParaRPr lang="ko-KR" altLang="en-US" dirty="0"/>
          </a:p>
        </p:txBody>
      </p:sp>
      <p:sp>
        <p:nvSpPr>
          <p:cNvPr id="20" name="슬라이드 번호 개체 틀 19">
            <a:extLst>
              <a:ext uri="{FF2B5EF4-FFF2-40B4-BE49-F238E27FC236}">
                <a16:creationId xmlns:a16="http://schemas.microsoft.com/office/drawing/2014/main" id="{0BC1C439-5961-42FE-890E-0B99B4204E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151457" y="6253074"/>
            <a:ext cx="5036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75397A-7516-403F-881B-84879BD0A3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67727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700" b="1" kern="1200">
          <a:solidFill>
            <a:schemeClr val="tx1"/>
          </a:solidFill>
          <a:latin typeface="Kigelia" panose="020B0503040502020203" pitchFamily="34" charset="0"/>
          <a:ea typeface="+mj-ea"/>
          <a:cs typeface="Kigelia" panose="020B0503040502020203" pitchFamily="34" charset="0"/>
        </a:defRPr>
      </a:lvl1pPr>
    </p:titleStyle>
    <p:bodyStyle>
      <a:lvl1pPr marL="457200" indent="-4572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400" kern="1200">
          <a:solidFill>
            <a:schemeClr val="tx1"/>
          </a:solidFill>
          <a:latin typeface="Kigelia Light" panose="020B0502040204020203" pitchFamily="34" charset="0"/>
          <a:ea typeface="+mn-ea"/>
          <a:cs typeface="Kigelia Light" panose="020B0502040204020203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SzPct val="90000"/>
        <a:buFont typeface="Lucida Grande"/>
        <a:buChar char="–"/>
        <a:defRPr sz="2000" kern="1200">
          <a:solidFill>
            <a:schemeClr val="tx1"/>
          </a:solidFill>
          <a:latin typeface="Kigelia Light" panose="020B0502040204020203" pitchFamily="34" charset="0"/>
          <a:ea typeface="+mn-ea"/>
          <a:cs typeface="Kigelia Light" panose="020B0502040204020203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charset="2"/>
        <a:buChar char="§"/>
        <a:defRPr sz="1800" kern="1200">
          <a:solidFill>
            <a:schemeClr val="tx1"/>
          </a:solidFill>
          <a:latin typeface="Kigelia Light" panose="020B0502040204020203" pitchFamily="34" charset="0"/>
          <a:ea typeface="+mn-ea"/>
          <a:cs typeface="Kigelia Light" panose="020B0502040204020203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charset="2"/>
        <a:buChar char=""/>
        <a:defRPr sz="1800" kern="1200">
          <a:solidFill>
            <a:schemeClr val="tx1"/>
          </a:solidFill>
          <a:latin typeface="Kigelia Light" panose="020B0502040204020203" pitchFamily="34" charset="0"/>
          <a:ea typeface="+mn-ea"/>
          <a:cs typeface="Kigelia Light" panose="020B0502040204020203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Kigelia Light" panose="020B0502040204020203" pitchFamily="34" charset="0"/>
          <a:ea typeface="+mn-ea"/>
          <a:cs typeface="Kigelia Light" panose="020B0502040204020203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내용 개체 틀 1">
                <a:extLst>
                  <a:ext uri="{FF2B5EF4-FFF2-40B4-BE49-F238E27FC236}">
                    <a16:creationId xmlns:a16="http://schemas.microsoft.com/office/drawing/2014/main" id="{9F8C7AC6-91A5-4255-A924-273747CED2B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altLang="ko-KR" dirty="0"/>
                  <a:t>Point estimator of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altLang="ko-KR" dirty="0"/>
                  <a:t>: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altLang="ko-KR" dirty="0"/>
                  <a:t> (unbiased)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altLang="ko-KR" dirty="0"/>
                  <a:t>Interval estimator of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altLang="ko-KR" dirty="0"/>
                  <a:t> when we don’t know the true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dirty="0"/>
                  <a:t>: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US" altLang="ko-KR" dirty="0"/>
                  <a:t>The </a:t>
                </a:r>
                <a14:m>
                  <m:oMath xmlns:m="http://schemas.openxmlformats.org/officeDocument/2006/math"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altLang="ko-KR" dirty="0"/>
                  <a:t> probability </a:t>
                </a:r>
                <a:r>
                  <a:rPr lang="en-US" altLang="ko-KR" dirty="0">
                    <a:solidFill>
                      <a:schemeClr val="accent6"/>
                    </a:solidFill>
                  </a:rPr>
                  <a:t>Confidence Interval 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of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altLang="ko-KR" dirty="0">
                    <a:solidFill>
                      <a:schemeClr val="tx1"/>
                    </a:solidFill>
                  </a:rPr>
                  <a:t>, </a:t>
                </a:r>
              </a:p>
              <a:p>
                <a:pPr lvl="2">
                  <a:buFont typeface="Arial" panose="020B0604020202020204" pitchFamily="34" charset="0"/>
                  <a:buChar char="•"/>
                </a:pPr>
                <a:r>
                  <a:rPr lang="en-US" altLang="ko-KR" dirty="0">
                    <a:solidFill>
                      <a:schemeClr val="tx1"/>
                    </a:solidFill>
                  </a:rPr>
                  <a:t>When the sample size n is greater than 30, or population is normally distributed</a:t>
                </a:r>
              </a:p>
              <a:p>
                <a:pPr lvl="2">
                  <a:buFont typeface="Arial" panose="020B0604020202020204" pitchFamily="34" charset="0"/>
                  <a:buChar char="•"/>
                </a:pPr>
                <a:r>
                  <a:rPr lang="en-US" altLang="ko-KR" dirty="0">
                    <a:solidFill>
                      <a:schemeClr val="tx1"/>
                    </a:solidFill>
                  </a:rPr>
                  <a:t>And </a:t>
                </a:r>
                <a:r>
                  <a:rPr lang="en-US" altLang="ko-KR" dirty="0">
                    <a:solidFill>
                      <a:schemeClr val="accent6"/>
                    </a:solidFill>
                  </a:rPr>
                  <a:t>when we do NOT know the true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altLang="ko-KR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dirty="0">
                    <a:solidFill>
                      <a:schemeClr val="accent6"/>
                    </a:solidFill>
                  </a:rPr>
                  <a:t>value</a:t>
                </a:r>
                <a:br>
                  <a:rPr lang="en-US" altLang="ko-KR" dirty="0">
                    <a:solidFill>
                      <a:schemeClr val="accent6"/>
                    </a:solidFill>
                  </a:rPr>
                </a:br>
                <a:br>
                  <a:rPr lang="en-US" altLang="ko-KR" dirty="0">
                    <a:solidFill>
                      <a:schemeClr val="accent1"/>
                    </a:solidFill>
                  </a:rPr>
                </a:br>
                <a14:m>
                  <m:oMath xmlns:m="http://schemas.openxmlformats.org/officeDocument/2006/math">
                    <m:d>
                      <m:dPr>
                        <m:ctrlP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en-US" altLang="ko-KR" sz="22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2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r>
                          <a:rPr lang="en-US" altLang="ko-KR" sz="2200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ko-KR" sz="2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f>
                              <m:fPr>
                                <m:ctrlPr>
                                  <a:rPr lang="en-US" altLang="ko-KR" sz="2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sz="2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num>
                              <m:den>
                                <m:r>
                                  <a:rPr lang="en-US" altLang="ko-KR" sz="2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sub>
                        </m:sSub>
                        <m:rad>
                          <m:radPr>
                            <m:degHide m:val="on"/>
                            <m:ctrlPr>
                              <a:rPr lang="en-US" altLang="ko-KR" sz="2200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f>
                              <m:fPr>
                                <m:ctrlPr>
                                  <a:rPr lang="en-US" altLang="ko-KR" sz="2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altLang="ko-KR" sz="22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22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p>
                                    <m:r>
                                      <a:rPr lang="en-US" altLang="ko-KR" sz="22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US" altLang="ko-KR" sz="22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den>
                            </m:f>
                          </m:e>
                        </m:rad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̅"/>
                            <m:ctrlPr>
                              <a:rPr lang="en-US" altLang="ko-KR" sz="22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22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ko-KR" sz="2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ko-KR" sz="220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f>
                              <m:fPr>
                                <m:ctrlPr>
                                  <a:rPr lang="en-US" altLang="ko-KR" sz="2200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sz="2200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num>
                              <m:den>
                                <m:r>
                                  <a:rPr lang="en-US" altLang="ko-KR" sz="2200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sub>
                        </m:sSub>
                        <m:rad>
                          <m:radPr>
                            <m:degHide m:val="on"/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f>
                              <m:fPr>
                                <m:ctrlP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altLang="ko-KR" sz="22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22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p>
                                    <m:r>
                                      <a:rPr lang="en-US" altLang="ko-KR" sz="22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den>
                            </m:f>
                          </m:e>
                        </m:rad>
                      </m:e>
                    </m:d>
                  </m:oMath>
                </a14:m>
                <a:endParaRPr lang="en-US" altLang="ko-KR" dirty="0"/>
              </a:p>
              <a:p>
                <a:pPr lvl="1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e>
                    </m:ra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dirty="0"/>
                  <a:t>is the (estimated) SE of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altLang="ko-KR" dirty="0"/>
                  <a:t>,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i="1" dirty="0">
                    <a:latin typeface="Cambria Math" panose="02040503050406030204" pitchFamily="18" charset="0"/>
                  </a:rPr>
                  <a:t>: </a:t>
                </a:r>
                <a:r>
                  <a:rPr lang="en-US" altLang="ko-KR" dirty="0"/>
                  <a:t>sample variance)</a:t>
                </a:r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pPr lvl="1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f>
                          <m:f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num>
                          <m:den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dirty="0"/>
                  <a:t> is the </a:t>
                </a:r>
                <a14:m>
                  <m:oMath xmlns:m="http://schemas.openxmlformats.org/officeDocument/2006/math"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/>
                  <a:t>th quantile of </a:t>
                </a:r>
                <a:r>
                  <a:rPr lang="en-US" altLang="ko-KR" dirty="0">
                    <a:solidFill>
                      <a:schemeClr val="accent6"/>
                    </a:solidFill>
                  </a:rPr>
                  <a:t>Student’s t-distribution </a:t>
                </a:r>
                <a:r>
                  <a:rPr lang="en-US" altLang="ko-KR" dirty="0"/>
                  <a:t>with degrees of freedom </a:t>
                </a:r>
                <a:r>
                  <a:rPr lang="en-US" altLang="ko-KR" dirty="0">
                    <a:solidFill>
                      <a:schemeClr val="accent6"/>
                    </a:solidFill>
                  </a:rPr>
                  <a:t>n-1</a:t>
                </a:r>
                <a:r>
                  <a:rPr lang="en-US" altLang="ko-KR" dirty="0"/>
                  <a:t>.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f>
                          <m:f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num>
                          <m:den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b>
                    </m:sSub>
                    <m:rad>
                      <m:radPr>
                        <m:degHide m:val="on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e>
                    </m:rad>
                  </m:oMath>
                </a14:m>
                <a:r>
                  <a:rPr lang="en-US" altLang="ko-KR" dirty="0"/>
                  <a:t> is called the ‘</a:t>
                </a:r>
                <a:r>
                  <a:rPr lang="en-US" altLang="ko-KR" dirty="0">
                    <a:solidFill>
                      <a:schemeClr val="accent6"/>
                    </a:solidFill>
                  </a:rPr>
                  <a:t>margin of error</a:t>
                </a:r>
                <a:r>
                  <a:rPr lang="en-US" altLang="ko-KR" dirty="0"/>
                  <a:t>’ for the confidence level.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US" altLang="ko-KR" dirty="0"/>
                  <a:t>Interpretation: </a:t>
                </a:r>
                <a:r>
                  <a:rPr lang="en-US" altLang="ko-KR" dirty="0">
                    <a:solidFill>
                      <a:schemeClr val="accent6"/>
                    </a:solidFill>
                  </a:rPr>
                  <a:t>We are </a:t>
                </a:r>
                <a14:m>
                  <m:oMath xmlns:m="http://schemas.openxmlformats.org/officeDocument/2006/math">
                    <m:r>
                      <a:rPr lang="en-US" altLang="ko-KR" b="0" i="0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ko-KR" b="0" i="0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b="0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altLang="ko-KR" dirty="0">
                    <a:solidFill>
                      <a:schemeClr val="accent6"/>
                    </a:solidFill>
                  </a:rPr>
                  <a:t> confident that the interval from A to B contain the true value of the population mean </a:t>
                </a:r>
                <a:r>
                  <a:rPr lang="ko-KR" altLang="en-US" dirty="0">
                    <a:solidFill>
                      <a:schemeClr val="accent6"/>
                    </a:solidFill>
                  </a:rPr>
                  <a:t>𝜇</a:t>
                </a:r>
                <a:r>
                  <a:rPr lang="en-US" altLang="ko-KR" dirty="0">
                    <a:solidFill>
                      <a:schemeClr val="accent6"/>
                    </a:solidFill>
                  </a:rPr>
                  <a:t>.</a:t>
                </a:r>
              </a:p>
              <a:p>
                <a:pPr lvl="2">
                  <a:buFont typeface="Arial" panose="020B0604020202020204" pitchFamily="34" charset="0"/>
                  <a:buChar char="•"/>
                </a:pPr>
                <a:r>
                  <a:rPr lang="en-US" altLang="ko-KR" dirty="0"/>
                  <a:t>It does NOT mean that there is </a:t>
                </a:r>
                <a14:m>
                  <m:oMath xmlns:m="http://schemas.openxmlformats.org/officeDocument/2006/math"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altLang="ko-KR" dirty="0"/>
                  <a:t> chance that the true population mean will fall between A and B. It does NOT mean that </a:t>
                </a:r>
                <a14:m>
                  <m:oMath xmlns:m="http://schemas.openxmlformats.org/officeDocument/2006/math"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altLang="ko-KR" dirty="0"/>
                  <a:t> of sample means will fall between A and B.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2" name="내용 개체 틀 1">
                <a:extLst>
                  <a:ext uri="{FF2B5EF4-FFF2-40B4-BE49-F238E27FC236}">
                    <a16:creationId xmlns:a16="http://schemas.microsoft.com/office/drawing/2014/main" id="{9F8C7AC6-91A5-4255-A924-273747CED2B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96" t="-272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제목 2">
            <a:extLst>
              <a:ext uri="{FF2B5EF4-FFF2-40B4-BE49-F238E27FC236}">
                <a16:creationId xmlns:a16="http://schemas.microsoft.com/office/drawing/2014/main" id="{6A00DAE9-A87D-4967-9FEB-B531EFC40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Ch9.2 Estimating a Population Mean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8387C27-C40A-4F0A-A05E-DF3FBFD099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/>
                <a:ea typeface="굴림" panose="020B0600000101010101" pitchFamily="34" charset="-127"/>
                <a:cs typeface="+mn-cs"/>
              </a:rPr>
              <a:t>STAT7 Discussion Section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Arial"/>
              <a:ea typeface="굴림" panose="020B0600000101010101" pitchFamily="34" charset="-127"/>
              <a:cs typeface="+mn-cs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DBDE2E8-7F3B-4DB6-BF1C-26F3B5334F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B75397A-7516-403F-881B-84879BD0A30E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/>
                <a:ea typeface="굴림" panose="020B0600000101010101" pitchFamily="34" charset="-127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Arial"/>
              <a:ea typeface="굴림" panose="020B0600000101010101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41158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내용 개체 틀 1">
                <a:extLst>
                  <a:ext uri="{FF2B5EF4-FFF2-40B4-BE49-F238E27FC236}">
                    <a16:creationId xmlns:a16="http://schemas.microsoft.com/office/drawing/2014/main" id="{3EF0733B-AA2E-4D54-AD8E-551BA59E3BD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>
                    <a:solidFill>
                      <a:schemeClr val="accent6"/>
                    </a:solidFill>
                  </a:rPr>
                  <a:t>Hypothesis testing </a:t>
                </a:r>
                <a:r>
                  <a:rPr lang="en-US" altLang="ko-KR" dirty="0"/>
                  <a:t>is a procedure used to test statements regarding a characteristic of one or more populations.</a:t>
                </a:r>
              </a:p>
              <a:p>
                <a:pPr lvl="1"/>
                <a:r>
                  <a:rPr lang="en-US" altLang="ko-KR" dirty="0"/>
                  <a:t>The </a:t>
                </a:r>
                <a:r>
                  <a:rPr lang="en-US" altLang="ko-KR" dirty="0">
                    <a:solidFill>
                      <a:schemeClr val="accent6"/>
                    </a:solidFill>
                  </a:rPr>
                  <a:t>null hypothesis</a:t>
                </a:r>
                <a14:m>
                  <m:oMath xmlns:m="http://schemas.openxmlformats.org/officeDocument/2006/math"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ko-KR" dirty="0"/>
                  <a:t> is a statement to be tested, of no change, no effect, or no difference and is assumed true until evidence indicates otherwise.</a:t>
                </a:r>
              </a:p>
              <a:p>
                <a:pPr lvl="1"/>
                <a:r>
                  <a:rPr lang="en-US" altLang="ko-KR" dirty="0"/>
                  <a:t>The </a:t>
                </a:r>
                <a:r>
                  <a:rPr lang="en-US" altLang="ko-KR" dirty="0">
                    <a:solidFill>
                      <a:schemeClr val="accent6"/>
                    </a:solidFill>
                  </a:rPr>
                  <a:t>alternative hypothesis</a:t>
                </a:r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dirty="0"/>
                  <a:t> is a statement we are trying to find evidence to support.</a:t>
                </a:r>
              </a:p>
              <a:p>
                <a:pPr lvl="1"/>
                <a:r>
                  <a:rPr lang="en-US" altLang="ko-KR" dirty="0"/>
                  <a:t>Three ways to set up hypotheses:</a:t>
                </a:r>
              </a:p>
              <a:p>
                <a:pPr lvl="2"/>
                <a:r>
                  <a:rPr lang="en-US" altLang="ko-KR" dirty="0"/>
                  <a:t>H0: parameter = some value vs H1: parameter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≠</m:t>
                    </m:r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some value (two-tailed)</a:t>
                </a:r>
              </a:p>
              <a:p>
                <a:pPr lvl="2"/>
                <a:r>
                  <a:rPr lang="en-US" altLang="ko-KR" dirty="0"/>
                  <a:t>H0: parameter = some value vs H1: parameter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&lt;</m:t>
                    </m:r>
                  </m:oMath>
                </a14:m>
                <a:r>
                  <a:rPr lang="en-US" altLang="ko-KR" dirty="0"/>
                  <a:t> some value (left-tailed)</a:t>
                </a:r>
              </a:p>
              <a:p>
                <a:pPr lvl="2"/>
                <a:r>
                  <a:rPr lang="en-US" altLang="ko-KR" dirty="0"/>
                  <a:t>H0: parameter = some value vs H1: parameter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some value (right-tailed)</a:t>
                </a:r>
              </a:p>
              <a:p>
                <a:pPr lvl="1"/>
                <a:r>
                  <a:rPr lang="en-US" altLang="ko-KR" dirty="0"/>
                  <a:t>decisions</a:t>
                </a:r>
              </a:p>
            </p:txBody>
          </p:sp>
        </mc:Choice>
        <mc:Fallback xmlns="">
          <p:sp>
            <p:nvSpPr>
              <p:cNvPr id="2" name="내용 개체 틀 1">
                <a:extLst>
                  <a:ext uri="{FF2B5EF4-FFF2-40B4-BE49-F238E27FC236}">
                    <a16:creationId xmlns:a16="http://schemas.microsoft.com/office/drawing/2014/main" id="{3EF0733B-AA2E-4D54-AD8E-551BA59E3BD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81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제목 2">
            <a:extLst>
              <a:ext uri="{FF2B5EF4-FFF2-40B4-BE49-F238E27FC236}">
                <a16:creationId xmlns:a16="http://schemas.microsoft.com/office/drawing/2014/main" id="{5FA839A7-4720-4512-B965-E64FC783F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Ch 10.1 The Language of Hypothesis Testing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136CF78-A490-4728-8AB7-0DAFF313BD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/>
                <a:ea typeface="굴림" panose="020B0600000101010101" pitchFamily="34" charset="-127"/>
                <a:cs typeface="+mn-cs"/>
              </a:rPr>
              <a:t>STAT7 Discussion Section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Arial"/>
              <a:ea typeface="굴림" panose="020B0600000101010101" pitchFamily="34" charset="-127"/>
              <a:cs typeface="+mn-cs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9BA61E8-3BFD-4DF0-800C-97D6950B81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B75397A-7516-403F-881B-84879BD0A30E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/>
                <a:ea typeface="굴림" panose="020B0600000101010101" pitchFamily="34" charset="-127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Arial"/>
              <a:ea typeface="굴림" panose="020B0600000101010101" pitchFamily="34" charset="-127"/>
              <a:cs typeface="+mn-cs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C76A01EC-A20A-458B-BDC3-94263EB77D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9579" y="4215788"/>
            <a:ext cx="4175401" cy="1784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7142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내용 개체 틀 1">
                <a:extLst>
                  <a:ext uri="{FF2B5EF4-FFF2-40B4-BE49-F238E27FC236}">
                    <a16:creationId xmlns:a16="http://schemas.microsoft.com/office/drawing/2014/main" id="{2C89780C-368A-44C5-8D03-A6F219D56A7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(a) determine the null and alternative hypotheses, </a:t>
                </a:r>
                <a:br>
                  <a:rPr lang="en-US" altLang="ko-KR" dirty="0"/>
                </a:br>
                <a:r>
                  <a:rPr lang="en-US" altLang="ko-KR" dirty="0"/>
                  <a:t>(b) explain what it would mean to make a Type I error, and </a:t>
                </a:r>
                <a:br>
                  <a:rPr lang="en-US" altLang="ko-KR" dirty="0"/>
                </a:br>
                <a:r>
                  <a:rPr lang="en-US" altLang="ko-KR" dirty="0"/>
                  <a:t>(c) explain what it would mean to make a Type II error.</a:t>
                </a:r>
              </a:p>
              <a:p>
                <a:pPr lvl="1"/>
                <a:r>
                  <a:rPr lang="en-US" altLang="ko-KR" dirty="0"/>
                  <a:t>[10.1.19] The standard deviation in the pressure required to open a certain valve is known to be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=0.7</m:t>
                    </m:r>
                  </m:oMath>
                </a14:m>
                <a:r>
                  <a:rPr lang="en-US" altLang="ko-KR" dirty="0"/>
                  <a:t> psi. Due to changes in the manufacturing process, the quality-control manager feels that the pressure variability has been reduced.</a:t>
                </a:r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pPr lvl="1"/>
                <a:r>
                  <a:rPr lang="en-US" altLang="ko-KR" dirty="0"/>
                  <a:t>[10.1.20] According to the Centers for Disease Control and Prevention, 19.6% of children aged 6 to 11 years are overweight. A school nurse thinks that the percentage of 6- to 11-year-olds who are overweight is different in her school district.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2" name="내용 개체 틀 1">
                <a:extLst>
                  <a:ext uri="{FF2B5EF4-FFF2-40B4-BE49-F238E27FC236}">
                    <a16:creationId xmlns:a16="http://schemas.microsoft.com/office/drawing/2014/main" id="{2C89780C-368A-44C5-8D03-A6F219D56A7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812" t="-1818" r="-63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제목 2">
            <a:extLst>
              <a:ext uri="{FF2B5EF4-FFF2-40B4-BE49-F238E27FC236}">
                <a16:creationId xmlns:a16="http://schemas.microsoft.com/office/drawing/2014/main" id="{15D3F118-78AB-4E59-9689-B854E7804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Ch 10.1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FB022C9-B727-40BE-9747-8EE46FC078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/>
                <a:ea typeface="굴림" panose="020B0600000101010101" pitchFamily="34" charset="-127"/>
                <a:cs typeface="+mn-cs"/>
              </a:rPr>
              <a:t>STAT7 Discussion Section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Arial"/>
              <a:ea typeface="굴림" panose="020B0600000101010101" pitchFamily="34" charset="-127"/>
              <a:cs typeface="+mn-cs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0938792-F71B-40DE-985F-D927DF1CF4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B75397A-7516-403F-881B-84879BD0A30E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/>
                <a:ea typeface="굴림" panose="020B0600000101010101" pitchFamily="34" charset="-127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Arial"/>
              <a:ea typeface="굴림" panose="020B0600000101010101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472033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내용 개체 틀 1">
                <a:extLst>
                  <a:ext uri="{FF2B5EF4-FFF2-40B4-BE49-F238E27FC236}">
                    <a16:creationId xmlns:a16="http://schemas.microsoft.com/office/drawing/2014/main" id="{30D287AE-6E6B-4A7F-9608-07CF5CE9F1A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en-US" altLang="ko-KR" dirty="0"/>
                  <a:t>For population proportion,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ko-KR" dirty="0"/>
                  <a:t>: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ko-KR" dirty="0"/>
                  <a:t> vs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dirty="0"/>
                  <a:t>: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ko-KR" dirty="0"/>
                  <a:t> (two sided),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ko-KR" dirty="0"/>
                  <a:t> or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ko-KR" dirty="0"/>
                  <a:t> (one sided)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altLang="ko-KR" dirty="0"/>
                  <a:t>Under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ko-KR" dirty="0"/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3200" b="0" i="0" smtClean="0">
                        <a:latin typeface="Cambria Math" panose="02040503050406030204" pitchFamily="18" charset="0"/>
                      </a:rPr>
                      <m:t>z</m:t>
                    </m:r>
                    <m:r>
                      <a:rPr lang="en-US" altLang="ko-KR" sz="3200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acc>
                          <m:accPr>
                            <m:chr m:val="̂"/>
                            <m:ctrlPr>
                              <a:rPr lang="en-US" altLang="ko-KR" sz="32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32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  <m: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ko-KR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32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ko-KR" sz="3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ko-KR" sz="3200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f>
                              <m:fPr>
                                <m:ctrlPr>
                                  <a:rPr lang="en-US" altLang="ko-KR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altLang="ko-KR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32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ko-KR" sz="32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altLang="ko-KR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3200" b="0" i="1" smtClean="0">
                                        <a:latin typeface="Cambria Math" panose="02040503050406030204" pitchFamily="18" charset="0"/>
                                      </a:rPr>
                                      <m:t>1−</m:t>
                                    </m:r>
                                    <m:sSub>
                                      <m:sSubPr>
                                        <m:ctrlPr>
                                          <a:rPr lang="en-US" altLang="ko-KR" sz="3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3200" b="0" i="1" smtClean="0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altLang="ko-KR" sz="3200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</m:d>
                              </m:num>
                              <m:den>
                                <m:r>
                                  <a:rPr lang="en-US" altLang="ko-KR" sz="32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den>
                            </m:f>
                          </m:e>
                        </m:rad>
                      </m:den>
                    </m:f>
                  </m:oMath>
                </a14:m>
                <a:r>
                  <a:rPr lang="en-US" altLang="ko-KR" dirty="0"/>
                  <a:t> follows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0, 1</m:t>
                        </m:r>
                      </m:e>
                    </m:d>
                  </m:oMath>
                </a14:m>
                <a:r>
                  <a:rPr lang="en-US" altLang="ko-KR" dirty="0"/>
                  <a:t> when the assumptions of the CLT are satisfied.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altLang="ko-KR" dirty="0"/>
                  <a:t>Procedure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US" altLang="ko-KR" dirty="0"/>
                  <a:t>Determine the null and alternative hypotheses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US" altLang="ko-KR" dirty="0"/>
                  <a:t>Select a level of significance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altLang="ko-KR" dirty="0"/>
                  <a:t>, depending on the seriousness of making a Type I error.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US" altLang="ko-KR" dirty="0"/>
                  <a:t>Compute the test statistic z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US" altLang="ko-KR" dirty="0"/>
                  <a:t>(way1) determine the critical value (one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𝛼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f>
                          <m:f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num>
                          <m:den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b>
                    </m:sSub>
                  </m:oMath>
                </a14:m>
                <a:r>
                  <a:rPr lang="en-US" altLang="ko-KR" b="0" dirty="0"/>
                  <a:t>)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US" altLang="ko-KR" dirty="0"/>
                  <a:t>(way1) if z is in the rejection region, reject H0. Else, do not reject H0.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US" altLang="ko-KR" dirty="0"/>
                  <a:t>(way2) calculate p-value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US" altLang="ko-KR" dirty="0"/>
                  <a:t>(way2) if p-value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altLang="ko-KR" dirty="0"/>
                  <a:t>, reject H0, Else, do not reject H0.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2" name="내용 개체 틀 1">
                <a:extLst>
                  <a:ext uri="{FF2B5EF4-FFF2-40B4-BE49-F238E27FC236}">
                    <a16:creationId xmlns:a16="http://schemas.microsoft.com/office/drawing/2014/main" id="{30D287AE-6E6B-4A7F-9608-07CF5CE9F1A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2468" b="-207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제목 2">
            <a:extLst>
              <a:ext uri="{FF2B5EF4-FFF2-40B4-BE49-F238E27FC236}">
                <a16:creationId xmlns:a16="http://schemas.microsoft.com/office/drawing/2014/main" id="{440099AD-F942-47A6-818C-5961939D0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Ch 10.2 Hypothesis Tests for a Population Proportion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ABD36B9-48F8-4857-A03A-12A4385693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/>
                <a:ea typeface="굴림" panose="020B0600000101010101" pitchFamily="34" charset="-127"/>
                <a:cs typeface="+mn-cs"/>
              </a:rPr>
              <a:t>STAT7 Discussion Section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Arial"/>
              <a:ea typeface="굴림" panose="020B0600000101010101" pitchFamily="34" charset="-127"/>
              <a:cs typeface="+mn-cs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009080D-B085-4302-A8DC-2FCB58493A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B75397A-7516-403F-881B-84879BD0A30E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/>
                <a:ea typeface="굴림" panose="020B0600000101010101" pitchFamily="34" charset="-127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Arial"/>
              <a:ea typeface="굴림" panose="020B0600000101010101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993620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Custom 10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3B6A"/>
      </a:accent1>
      <a:accent2>
        <a:srgbClr val="FDC701"/>
      </a:accent2>
      <a:accent3>
        <a:srgbClr val="0069AD"/>
      </a:accent3>
      <a:accent4>
        <a:srgbClr val="13A5DC"/>
      </a:accent4>
      <a:accent5>
        <a:srgbClr val="007888"/>
      </a:accent5>
      <a:accent6>
        <a:srgbClr val="FF9F15"/>
      </a:accent6>
      <a:hlink>
        <a:srgbClr val="FFC003"/>
      </a:hlink>
      <a:folHlink>
        <a:srgbClr val="DA206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CSC Template (Widescreen Edition)" id="{9F8A7A27-C923-5646-822B-F56B55A0414F}" vid="{B3A8500F-76B8-0B4B-8D86-BD2EECB1A19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669</Words>
  <Application>Microsoft Office PowerPoint</Application>
  <PresentationFormat>宽屏</PresentationFormat>
  <Paragraphs>50</Paragraphs>
  <Slides>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4</vt:i4>
      </vt:variant>
    </vt:vector>
  </HeadingPairs>
  <TitlesOfParts>
    <vt:vector size="15" baseType="lpstr">
      <vt:lpstr>Lucida Grande</vt:lpstr>
      <vt:lpstr>等线</vt:lpstr>
      <vt:lpstr>等线 Light</vt:lpstr>
      <vt:lpstr>Arial</vt:lpstr>
      <vt:lpstr>Calibri</vt:lpstr>
      <vt:lpstr>Cambria Math</vt:lpstr>
      <vt:lpstr>Kigelia</vt:lpstr>
      <vt:lpstr>Kigelia Light</vt:lpstr>
      <vt:lpstr>Wingdings</vt:lpstr>
      <vt:lpstr>Office 主题​​</vt:lpstr>
      <vt:lpstr>Office Theme</vt:lpstr>
      <vt:lpstr>Ch9.2 Estimating a Population Mean</vt:lpstr>
      <vt:lpstr>Ch 10.1 The Language of Hypothesis Testing</vt:lpstr>
      <vt:lpstr>Ch 10.1</vt:lpstr>
      <vt:lpstr>Ch 10.2 Hypothesis Tests for a Population Proportion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Ch9.2 Estimating a Population Mean</dc:title>
  <dc:creator>奇 王</dc:creator>
  <cp:lastModifiedBy>奇 王</cp:lastModifiedBy>
  <cp:revision>1</cp:revision>
  <dcterms:created xsi:type="dcterms:W3CDTF">2022-05-15T18:19:16Z</dcterms:created>
  <dcterms:modified xsi:type="dcterms:W3CDTF">2022-05-15T18:20:37Z</dcterms:modified>
</cp:coreProperties>
</file>