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356" r:id="rId2"/>
    <p:sldId id="361" r:id="rId3"/>
    <p:sldId id="360" r:id="rId4"/>
    <p:sldId id="362" r:id="rId5"/>
    <p:sldId id="36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0"/>
            <a:ext cx="12192000" cy="603504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7472" y="3602038"/>
            <a:ext cx="9144000" cy="1655762"/>
          </a:xfrm>
          <a:ln>
            <a:noFill/>
          </a:ln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3168323" y="1447952"/>
            <a:ext cx="5868737" cy="1800557"/>
          </a:xfr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바닥글 개체 틀 18">
            <a:extLst>
              <a:ext uri="{FF2B5EF4-FFF2-40B4-BE49-F238E27FC236}">
                <a16:creationId xmlns:a16="http://schemas.microsoft.com/office/drawing/2014/main" id="{D41CFD30-E9AC-45D7-BF9F-85DAA4851A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9891" y="6253074"/>
            <a:ext cx="20296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STAT7 Discussion Section</a:t>
            </a:r>
            <a:endParaRPr lang="ko-KR" altLang="en-US" dirty="0"/>
          </a:p>
        </p:txBody>
      </p:sp>
      <p:sp>
        <p:nvSpPr>
          <p:cNvPr id="23" name="슬라이드 번호 개체 틀 19">
            <a:extLst>
              <a:ext uri="{FF2B5EF4-FFF2-40B4-BE49-F238E27FC236}">
                <a16:creationId xmlns:a16="http://schemas.microsoft.com/office/drawing/2014/main" id="{EE5C45BF-C936-4CC4-9DD6-1F75083ED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51457" y="6253074"/>
            <a:ext cx="50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397A-7516-403F-881B-84879BD0A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88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D54FA48-1544-4F23-A3D5-DA6D47CB2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673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Kigelia" panose="020B0503040502020203" pitchFamily="34" charset="0"/>
                <a:cs typeface="Kigelia" panose="020B0503040502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바닥글 개체 틀 18">
            <a:extLst>
              <a:ext uri="{FF2B5EF4-FFF2-40B4-BE49-F238E27FC236}">
                <a16:creationId xmlns:a16="http://schemas.microsoft.com/office/drawing/2014/main" id="{A4FB9667-26C4-4631-A4CC-CCD12E051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9891" y="6253074"/>
            <a:ext cx="20296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STAT7 Discussion Section</a:t>
            </a:r>
            <a:endParaRPr lang="ko-KR" altLang="en-US" dirty="0"/>
          </a:p>
        </p:txBody>
      </p:sp>
      <p:sp>
        <p:nvSpPr>
          <p:cNvPr id="11" name="슬라이드 번호 개체 틀 19">
            <a:extLst>
              <a:ext uri="{FF2B5EF4-FFF2-40B4-BE49-F238E27FC236}">
                <a16:creationId xmlns:a16="http://schemas.microsoft.com/office/drawing/2014/main" id="{E50756F6-E6B1-449D-AD2A-C1F7EDB83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51457" y="6253074"/>
            <a:ext cx="50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397A-7516-403F-881B-84879BD0A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351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32088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106363"/>
            <a:ext cx="12192000" cy="5895425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12744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13658"/>
            <a:ext cx="5181600" cy="47050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13658"/>
            <a:ext cx="5181600" cy="47050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AAA6256-845B-40A7-B190-0D416E6A0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673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바닥글 개체 틀 18">
            <a:extLst>
              <a:ext uri="{FF2B5EF4-FFF2-40B4-BE49-F238E27FC236}">
                <a16:creationId xmlns:a16="http://schemas.microsoft.com/office/drawing/2014/main" id="{B6DAB59F-D8B1-4CFC-A80A-653EE208D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9891" y="6253074"/>
            <a:ext cx="20296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STAT7 Discussion Section</a:t>
            </a:r>
            <a:endParaRPr lang="ko-KR" altLang="en-US" dirty="0"/>
          </a:p>
        </p:txBody>
      </p:sp>
      <p:sp>
        <p:nvSpPr>
          <p:cNvPr id="11" name="슬라이드 번호 개체 틀 19">
            <a:extLst>
              <a:ext uri="{FF2B5EF4-FFF2-40B4-BE49-F238E27FC236}">
                <a16:creationId xmlns:a16="http://schemas.microsoft.com/office/drawing/2014/main" id="{182DDBED-E126-4B50-9C46-13479EE78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51457" y="6253074"/>
            <a:ext cx="50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397A-7516-403F-881B-84879BD0A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76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20733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031251"/>
            <a:ext cx="5157787" cy="39123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20733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031251"/>
            <a:ext cx="5183188" cy="39123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E9EE7C0-3A3D-42BB-93A8-9D998D556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673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바닥글 개체 틀 18">
            <a:extLst>
              <a:ext uri="{FF2B5EF4-FFF2-40B4-BE49-F238E27FC236}">
                <a16:creationId xmlns:a16="http://schemas.microsoft.com/office/drawing/2014/main" id="{B6FA34FE-072F-4169-8CE9-0A87848B2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9891" y="6253074"/>
            <a:ext cx="20296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STAT7 Discussion Section</a:t>
            </a:r>
            <a:endParaRPr lang="ko-KR" altLang="en-US" dirty="0"/>
          </a:p>
        </p:txBody>
      </p:sp>
      <p:sp>
        <p:nvSpPr>
          <p:cNvPr id="13" name="슬라이드 번호 개체 틀 19">
            <a:extLst>
              <a:ext uri="{FF2B5EF4-FFF2-40B4-BE49-F238E27FC236}">
                <a16:creationId xmlns:a16="http://schemas.microsoft.com/office/drawing/2014/main" id="{01B333E4-6FBA-4157-B49D-91C27EA5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151457" y="6253074"/>
            <a:ext cx="50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397A-7516-403F-881B-84879BD0A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255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바닥글 개체 틀 18">
            <a:extLst>
              <a:ext uri="{FF2B5EF4-FFF2-40B4-BE49-F238E27FC236}">
                <a16:creationId xmlns:a16="http://schemas.microsoft.com/office/drawing/2014/main" id="{12D6DCC6-A444-4CB9-8EB6-466946AC4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9891" y="6253074"/>
            <a:ext cx="20296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STAT7 Discussion Section</a:t>
            </a:r>
            <a:endParaRPr lang="ko-KR" altLang="en-US" dirty="0"/>
          </a:p>
        </p:txBody>
      </p:sp>
      <p:sp>
        <p:nvSpPr>
          <p:cNvPr id="8" name="슬라이드 번호 개체 틀 19">
            <a:extLst>
              <a:ext uri="{FF2B5EF4-FFF2-40B4-BE49-F238E27FC236}">
                <a16:creationId xmlns:a16="http://schemas.microsoft.com/office/drawing/2014/main" id="{745B35B9-1F1C-4B48-B218-67D5C66BD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51457" y="6253074"/>
            <a:ext cx="50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397A-7516-403F-881B-84879BD0A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638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18">
            <a:extLst>
              <a:ext uri="{FF2B5EF4-FFF2-40B4-BE49-F238E27FC236}">
                <a16:creationId xmlns:a16="http://schemas.microsoft.com/office/drawing/2014/main" id="{92EAD88A-B5EA-4580-B460-FBEBE4FA08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9891" y="6253074"/>
            <a:ext cx="20296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STAT7 Discussion Section</a:t>
            </a:r>
            <a:endParaRPr lang="ko-KR" altLang="en-US" dirty="0"/>
          </a:p>
        </p:txBody>
      </p:sp>
      <p:sp>
        <p:nvSpPr>
          <p:cNvPr id="4" name="슬라이드 번호 개체 틀 19">
            <a:extLst>
              <a:ext uri="{FF2B5EF4-FFF2-40B4-BE49-F238E27FC236}">
                <a16:creationId xmlns:a16="http://schemas.microsoft.com/office/drawing/2014/main" id="{D3E0D3F3-69C1-4815-BB83-CA0F91A941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51457" y="6253074"/>
            <a:ext cx="50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397A-7516-403F-881B-84879BD0A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879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바닥글 개체 틀 18">
            <a:extLst>
              <a:ext uri="{FF2B5EF4-FFF2-40B4-BE49-F238E27FC236}">
                <a16:creationId xmlns:a16="http://schemas.microsoft.com/office/drawing/2014/main" id="{9C9B5751-67D7-4869-979A-C57370DD1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9891" y="6253074"/>
            <a:ext cx="20296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STAT7 Discussion Section</a:t>
            </a:r>
            <a:endParaRPr lang="ko-KR" altLang="en-US" dirty="0"/>
          </a:p>
        </p:txBody>
      </p:sp>
      <p:sp>
        <p:nvSpPr>
          <p:cNvPr id="10" name="슬라이드 번호 개체 틀 19">
            <a:extLst>
              <a:ext uri="{FF2B5EF4-FFF2-40B4-BE49-F238E27FC236}">
                <a16:creationId xmlns:a16="http://schemas.microsoft.com/office/drawing/2014/main" id="{37180B4B-D14D-4DDD-B922-82F299659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51457" y="6253074"/>
            <a:ext cx="50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397A-7516-403F-881B-84879BD0A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366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바닥글 개체 틀 18">
            <a:extLst>
              <a:ext uri="{FF2B5EF4-FFF2-40B4-BE49-F238E27FC236}">
                <a16:creationId xmlns:a16="http://schemas.microsoft.com/office/drawing/2014/main" id="{25B73B03-F5F1-4593-9C80-89BCA2A2E7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9891" y="6253074"/>
            <a:ext cx="20296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STAT7 Discussion Section</a:t>
            </a:r>
            <a:endParaRPr lang="ko-KR" altLang="en-US" dirty="0"/>
          </a:p>
        </p:txBody>
      </p:sp>
      <p:sp>
        <p:nvSpPr>
          <p:cNvPr id="10" name="슬라이드 번호 개체 틀 19">
            <a:extLst>
              <a:ext uri="{FF2B5EF4-FFF2-40B4-BE49-F238E27FC236}">
                <a16:creationId xmlns:a16="http://schemas.microsoft.com/office/drawing/2014/main" id="{B105C182-5BB7-44A3-85D6-0468577B6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51457" y="6253074"/>
            <a:ext cx="50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397A-7516-403F-881B-84879BD0A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112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673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05345"/>
            <a:ext cx="10515600" cy="4696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C61766-F84B-674E-88A4-13A4D1DD0E6C}"/>
              </a:ext>
            </a:extLst>
          </p:cNvPr>
          <p:cNvSpPr/>
          <p:nvPr userDrawn="1"/>
        </p:nvSpPr>
        <p:spPr bwMode="auto">
          <a:xfrm>
            <a:off x="0" y="5995365"/>
            <a:ext cx="12192000" cy="908671"/>
          </a:xfrm>
          <a:prstGeom prst="rect">
            <a:avLst/>
          </a:prstGeom>
          <a:solidFill>
            <a:srgbClr val="FDC7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3C68"/>
              </a:solidFill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032634" y="5901701"/>
            <a:ext cx="2927770" cy="109599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02C9BCF-E56E-F147-A78E-9173EF6556CE}"/>
              </a:ext>
            </a:extLst>
          </p:cNvPr>
          <p:cNvSpPr/>
          <p:nvPr userDrawn="1"/>
        </p:nvSpPr>
        <p:spPr>
          <a:xfrm>
            <a:off x="1" y="0"/>
            <a:ext cx="12192000" cy="123687"/>
          </a:xfrm>
          <a:prstGeom prst="rect">
            <a:avLst/>
          </a:prstGeom>
          <a:solidFill>
            <a:srgbClr val="003C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90AC1D83-28EB-4D83-B34C-82B13557D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9891" y="6253074"/>
            <a:ext cx="20296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STAT7 Discussion Section</a:t>
            </a:r>
            <a:endParaRPr lang="ko-KR" altLang="en-US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0BC1C439-5961-42FE-890E-0B99B4204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51457" y="6253074"/>
            <a:ext cx="50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397A-7516-403F-881B-84879BD0A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77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700" b="1" kern="1200">
          <a:solidFill>
            <a:schemeClr val="tx1"/>
          </a:solidFill>
          <a:latin typeface="Kigelia" panose="020B0503040502020203" pitchFamily="34" charset="0"/>
          <a:ea typeface="+mj-ea"/>
          <a:cs typeface="Kigelia" panose="020B0503040502020203" pitchFamily="34" charset="0"/>
        </a:defRPr>
      </a:lvl1pPr>
    </p:titleStyle>
    <p:bodyStyle>
      <a:lvl1pPr marL="457200" indent="-4572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400" kern="1200">
          <a:solidFill>
            <a:schemeClr val="tx1"/>
          </a:solidFill>
          <a:latin typeface="Kigelia Light" panose="020B0502040204020203" pitchFamily="34" charset="0"/>
          <a:ea typeface="+mn-ea"/>
          <a:cs typeface="Kigelia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90000"/>
        <a:buFont typeface="Lucida Grande"/>
        <a:buChar char="–"/>
        <a:defRPr sz="2000" kern="1200">
          <a:solidFill>
            <a:schemeClr val="tx1"/>
          </a:solidFill>
          <a:latin typeface="Kigelia Light" panose="020B0502040204020203" pitchFamily="34" charset="0"/>
          <a:ea typeface="+mn-ea"/>
          <a:cs typeface="Kigelia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1800" kern="1200">
          <a:solidFill>
            <a:schemeClr val="tx1"/>
          </a:solidFill>
          <a:latin typeface="Kigelia Light" panose="020B0502040204020203" pitchFamily="34" charset="0"/>
          <a:ea typeface="+mn-ea"/>
          <a:cs typeface="Kigelia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"/>
        <a:defRPr sz="1800" kern="1200">
          <a:solidFill>
            <a:schemeClr val="tx1"/>
          </a:solidFill>
          <a:latin typeface="Kigelia Light" panose="020B0502040204020203" pitchFamily="34" charset="0"/>
          <a:ea typeface="+mn-ea"/>
          <a:cs typeface="Kigelia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igelia Light" panose="020B0502040204020203" pitchFamily="34" charset="0"/>
          <a:ea typeface="+mn-ea"/>
          <a:cs typeface="Kigelia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30D287AE-6E6B-4A7F-9608-07CF5CE9F1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For population mean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 (two sided),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 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 (one sided)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32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ko-KR" sz="32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3200" dirty="0"/>
                  <a:t> </a:t>
                </a:r>
                <a:r>
                  <a:rPr lang="en-US" altLang="ko-KR" dirty="0"/>
                  <a:t>follows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ko-KR" dirty="0"/>
                  <a:t> when the assumptions of the CLT are satisfied.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Procedure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Determine the null and alternative hypotheses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Select a level of significance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/>
                  <a:t>, depending on the seriousness of making a Type I error.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Compute the test statistic t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(way1) determine the critical value (one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en-US" altLang="ko-KR" b="0" dirty="0"/>
                  <a:t>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(way1) if t is in the rejection region, reject H0. Else, do not reject H0.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(way2) calculate p-value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(way2) if p-value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/>
                  <a:t>, reject H0, Else, do not reject H0.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30D287AE-6E6B-4A7F-9608-07CF5CE9F1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468" r="-1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440099AD-F942-47A6-818C-5961939D0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 10.3 Hypothesis Test for a Population Mean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BD36B9-48F8-4857-A03A-12A4385693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STAT7 Discussion Section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09080D-B085-4302-A8DC-2FCB58493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75397A-7516-403F-881B-84879BD0A30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781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1F0FD958-0C70-4EB6-B60D-45D69B2814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For two dependent population means,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Re-express data as difference values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dirty="0"/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dirty="0"/>
                  <a:t>(two sided),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dirty="0"/>
                  <a:t> or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dirty="0"/>
                  <a:t> (one sided)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32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320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ko-KR" sz="32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  <m:r>
                          <a:rPr lang="en-US" altLang="ko-KR" sz="32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3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f>
                          <m:f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r>
                  <a:rPr lang="en-US" altLang="ko-KR" sz="3200" dirty="0"/>
                  <a:t>, </a:t>
                </a:r>
                <a:r>
                  <a:rPr lang="en-US" altLang="ko-KR" dirty="0"/>
                  <a:t>follows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  <a:br>
                  <a:rPr lang="en-US" altLang="ko-KR" dirty="0"/>
                </a:br>
                <a:r>
                  <a:rPr lang="en-US" altLang="ko-KR" dirty="0"/>
                  <a:t>when the assumptions of the CLT are satisfied.</a:t>
                </a:r>
              </a:p>
              <a:p>
                <a:r>
                  <a:rPr lang="en-US" altLang="ko-KR" dirty="0"/>
                  <a:t>Confidence interval for the difference: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altLang="ko-KR" dirty="0"/>
              </a:p>
              <a:p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1F0FD958-0C70-4EB6-B60D-45D69B281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D577065B-1B60-4B91-A179-DAA12E3EB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 11.1 Inference about Two Means: Dependent Samples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E9E871-6788-461B-B60F-738FB018CD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STAT7 Discussion Section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84BF27-E7BB-4EC3-B977-E7254D5262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75397A-7516-403F-881B-84879BD0A30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580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B54CE16E-1227-4C4C-906F-8A7C96F49D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For two population proportions,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(two sided),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(one sided)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Re-express it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dirty="0"/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&gt;≠&lt;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ko-KR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32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320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ko-KR" sz="32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acc>
                              <m:accPr>
                                <m:chr m:val="̂"/>
                                <m:ctrlP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altLang="ko-KR" sz="32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3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32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sz="3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3200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altLang="ko-KR" sz="3200" b="0" i="1" dirty="0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f>
                              <m:fPr>
                                <m:ctrlPr>
                                  <a:rPr lang="en-US" altLang="ko-KR" sz="3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32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sz="3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3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sz="32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ko-KR" sz="32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sz="3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32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sz="3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3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sz="3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ko-KR" sz="32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3200" dirty="0"/>
                  <a:t>, </a:t>
                </a:r>
                <a:r>
                  <a:rPr lang="en-US" altLang="ko-KR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dirty="0"/>
                  <a:t> follows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ko-KR" dirty="0"/>
                  <a:t> </a:t>
                </a:r>
                <a:br>
                  <a:rPr lang="en-US" altLang="ko-KR" dirty="0"/>
                </a:br>
                <a:r>
                  <a:rPr lang="en-US" altLang="ko-KR" dirty="0"/>
                  <a:t>when the assumptions of the CLT are satisfied.</a:t>
                </a:r>
              </a:p>
              <a:p>
                <a:r>
                  <a:rPr lang="en-US" altLang="ko-KR" dirty="0"/>
                  <a:t>Confidence interval for the difference: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B54CE16E-1227-4C4C-906F-8A7C96F49D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22B1A363-B3F1-4F10-97F8-D7BC96BB3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 11.2 Inference about Two Population Proportions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B547AA-5A38-4E6A-8E2C-CD93AD04F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굴림" panose="020B0600000101010101" pitchFamily="34" charset="-127"/>
                <a:cs typeface="+mn-cs"/>
              </a:rPr>
              <a:t>STAT7 Discussion Section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3A2F4C-F061-4B17-A27F-0F3076B34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75397A-7516-403F-881B-84879BD0A30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굴림" panose="020B0600000101010101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굴림" panose="020B0600000101010101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0604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1F0FD958-0C70-4EB6-B60D-45D69B2814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For two dependent population means,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Re-express data as difference values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dirty="0"/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dirty="0"/>
                  <a:t>(two sided),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dirty="0"/>
                  <a:t> or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dirty="0"/>
                  <a:t> (one sided)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32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320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ko-KR" sz="32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  <m:r>
                          <a:rPr lang="en-US" altLang="ko-KR" sz="32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3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f>
                          <m:f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r>
                  <a:rPr lang="en-US" altLang="ko-KR" sz="3200" dirty="0"/>
                  <a:t>, </a:t>
                </a:r>
                <a:r>
                  <a:rPr lang="en-US" altLang="ko-KR" dirty="0"/>
                  <a:t>follows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  <a:br>
                  <a:rPr lang="en-US" altLang="ko-KR" dirty="0"/>
                </a:br>
                <a:r>
                  <a:rPr lang="en-US" altLang="ko-KR" dirty="0"/>
                  <a:t>when the assumptions of the CLT are satisfied.</a:t>
                </a:r>
              </a:p>
              <a:p>
                <a:r>
                  <a:rPr lang="en-US" altLang="ko-KR" dirty="0"/>
                  <a:t>Confidence interval for the difference: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altLang="ko-KR" dirty="0"/>
              </a:p>
              <a:p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1F0FD958-0C70-4EB6-B60D-45D69B281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D577065B-1B60-4B91-A179-DAA12E3EB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 11.2 Inference about Two Means: Dependent Samples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E9E871-6788-461B-B60F-738FB018CD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STAT7 Discussion Section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84BF27-E7BB-4EC3-B977-E7254D5262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75397A-7516-403F-881B-84879BD0A30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094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EB9D9CCA-E73E-4A0F-9FCD-259B78E7A1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For two population proportions,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(two sided),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(one sided)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Re-express it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dirty="0"/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&gt;≠&lt;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ko-KR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32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320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ko-KR" sz="32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3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32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32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3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sz="3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32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32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3200" b="0" i="1" dirty="0" smtClean="0">
                            <a:latin typeface="Cambria Math" panose="02040503050406030204" pitchFamily="18" charset="0"/>
                          </a:rPr>
                          <m:t>−(</m:t>
                        </m:r>
                        <m:sSub>
                          <m:sSubPr>
                            <m:ctrlPr>
                              <a:rPr lang="en-US" altLang="ko-KR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0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3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32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0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3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32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altLang="ko-KR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32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altLang="ko-KR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32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dirty="0"/>
                  <a:t> follows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altLang="ko-KR" dirty="0"/>
                  <a:t> </a:t>
                </a:r>
                <a:br>
                  <a:rPr lang="en-US" altLang="ko-KR" dirty="0"/>
                </a:br>
                <a:r>
                  <a:rPr lang="en-US" altLang="ko-KR" dirty="0"/>
                  <a:t>when the assumptions of the CLT are satisfied.</a:t>
                </a:r>
              </a:p>
              <a:p>
                <a:r>
                  <a:rPr lang="en-US" altLang="ko-KR" dirty="0"/>
                  <a:t>Confidence interval for the difference: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ad>
                      <m:radPr>
                        <m:deg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ra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EB9D9CCA-E73E-4A0F-9FCD-259B78E7A1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63E22FCF-0431-46F4-83DD-EC3791F3A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 11.3 Inference about Two Means: Independent Samples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616717-FF20-492C-9781-F6875AA98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STAT7 Discussion Section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3620FA-BC9C-465A-AE44-73A12F692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75397A-7516-403F-881B-84879BD0A30E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84E2310-C7B4-4F54-A8C5-F68BEF4E1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014" y="3087365"/>
            <a:ext cx="1800476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658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3B6A"/>
      </a:accent1>
      <a:accent2>
        <a:srgbClr val="FDC701"/>
      </a:accent2>
      <a:accent3>
        <a:srgbClr val="0069AD"/>
      </a:accent3>
      <a:accent4>
        <a:srgbClr val="13A5DC"/>
      </a:accent4>
      <a:accent5>
        <a:srgbClr val="007888"/>
      </a:accent5>
      <a:accent6>
        <a:srgbClr val="FF9F15"/>
      </a:accent6>
      <a:hlink>
        <a:srgbClr val="FFC003"/>
      </a:hlink>
      <a:folHlink>
        <a:srgbClr val="DA206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SC Template (Widescreen Edition)" id="{9F8A7A27-C923-5646-822B-F56B55A0414F}" vid="{B3A8500F-76B8-0B4B-8D86-BD2EECB1A1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525</Words>
  <Application>Microsoft Office PowerPoint</Application>
  <PresentationFormat>宽屏</PresentationFormat>
  <Paragraphs>46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Lucida Grande</vt:lpstr>
      <vt:lpstr>Arial</vt:lpstr>
      <vt:lpstr>Cambria Math</vt:lpstr>
      <vt:lpstr>Kigelia</vt:lpstr>
      <vt:lpstr>Kigelia Light</vt:lpstr>
      <vt:lpstr>Wingdings</vt:lpstr>
      <vt:lpstr>Office Theme</vt:lpstr>
      <vt:lpstr>Ch 10.3 Hypothesis Test for a Population Mean</vt:lpstr>
      <vt:lpstr>Ch 11.1 Inference about Two Means: Dependent Samples</vt:lpstr>
      <vt:lpstr>Ch 11.2 Inference about Two Population Proportions</vt:lpstr>
      <vt:lpstr>Ch 11.2 Inference about Two Means: Dependent Samples</vt:lpstr>
      <vt:lpstr>Ch 11.3 Inference about Two Means: Independent Samples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 11.1 Inference about Two Means: Dependent Samples</dc:title>
  <dc:creator>奇 王</dc:creator>
  <cp:lastModifiedBy>奇 王</cp:lastModifiedBy>
  <cp:revision>2</cp:revision>
  <dcterms:created xsi:type="dcterms:W3CDTF">2022-05-24T04:10:51Z</dcterms:created>
  <dcterms:modified xsi:type="dcterms:W3CDTF">2022-05-24T04:21:14Z</dcterms:modified>
</cp:coreProperties>
</file>