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>
              <a:solidFill>
                <a:schemeClr val="accent2"/>
              </a:solidFill>
              <a:prstDash val="solid"/>
              <a:miter lim="800000"/>
            </a:ln>
          </a:left>
          <a:right>
            <a:ln w="6350" cap="flat">
              <a:solidFill>
                <a:schemeClr val="accent2"/>
              </a:solidFill>
              <a:prstDash val="solid"/>
              <a:miter lim="800000"/>
            </a:ln>
          </a:right>
          <a:top>
            <a:ln w="6350" cap="flat">
              <a:solidFill>
                <a:schemeClr val="accent2"/>
              </a:solidFill>
              <a:prstDash val="solid"/>
              <a:miter lim="800000"/>
            </a:ln>
          </a:top>
          <a:bottom>
            <a:ln w="6350" cap="flat">
              <a:solidFill>
                <a:schemeClr val="accent2"/>
              </a:solidFill>
              <a:prstDash val="solid"/>
              <a:miter lim="800000"/>
            </a:ln>
          </a:bottom>
          <a:insideH>
            <a:ln w="6350" cap="flat">
              <a:solidFill>
                <a:schemeClr val="accent2"/>
              </a:solidFill>
              <a:prstDash val="solid"/>
              <a:miter lim="800000"/>
            </a:ln>
          </a:insideH>
          <a:insideV>
            <a:ln w="6350" cap="flat">
              <a:solidFill>
                <a:schemeClr val="accent2"/>
              </a:solidFill>
              <a:prstDash val="solid"/>
              <a:miter lim="800000"/>
            </a:ln>
          </a:insideV>
        </a:tcBdr>
        <a:fill>
          <a:solidFill>
            <a:schemeClr val="accent2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>
              <a:solidFill>
                <a:schemeClr val="accent2"/>
              </a:solidFill>
              <a:prstDash val="solid"/>
              <a:miter lim="800000"/>
            </a:ln>
          </a:left>
          <a:right>
            <a:ln w="12700" cap="flat">
              <a:solidFill>
                <a:schemeClr val="accent2"/>
              </a:solidFill>
              <a:prstDash val="solid"/>
              <a:miter lim="800000"/>
            </a:ln>
          </a:right>
          <a:top>
            <a:ln w="6350" cap="flat">
              <a:solidFill>
                <a:schemeClr val="accent2"/>
              </a:solidFill>
              <a:prstDash val="solid"/>
              <a:miter lim="800000"/>
            </a:ln>
          </a:top>
          <a:bottom>
            <a:ln w="6350" cap="flat">
              <a:solidFill>
                <a:schemeClr val="accent2"/>
              </a:solidFill>
              <a:prstDash val="solid"/>
              <a:miter lim="800000"/>
            </a:ln>
          </a:bottom>
          <a:insideH>
            <a:ln w="6350" cap="flat">
              <a:solidFill>
                <a:schemeClr val="accent2"/>
              </a:solidFill>
              <a:prstDash val="solid"/>
              <a:miter lim="800000"/>
            </a:ln>
          </a:insideH>
          <a:insideV>
            <a:ln w="6350" cap="flat">
              <a:solidFill>
                <a:schemeClr val="accent2"/>
              </a:solidFill>
              <a:prstDash val="solid"/>
              <a:miter lim="800000"/>
            </a:ln>
          </a:insideV>
        </a:tcBdr>
        <a:fill>
          <a:solidFill>
            <a:schemeClr val="accent2">
              <a:alpha val="4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miter lim="800000"/>
            </a:ln>
          </a:top>
          <a:bottom>
            <a:ln w="12700" cap="flat">
              <a:solidFill>
                <a:schemeClr val="accent2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chemeClr val="accent2"/>
              </a:solidFill>
              <a:prstDash val="solid"/>
              <a:miter lim="800000"/>
            </a:ln>
          </a:top>
          <a:bottom>
            <a:ln w="12700" cap="flat">
              <a:solidFill>
                <a:srgbClr val="FFFFF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3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2"/>
          </a:solidFill>
        </a:fill>
      </a:tcStyle>
    </a:wholeTbl>
    <a:band2H>
      <a:tcTxStyle b="def" i="def"/>
      <a:tcStyle>
        <a:tcBdr/>
        <a:fill>
          <a:solidFill>
            <a:srgbClr val="E6EA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EF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/>
          <p:nvPr>
            <p:ph type="pic" idx="21"/>
          </p:nvPr>
        </p:nvSpPr>
        <p:spPr>
          <a:xfrm>
            <a:off x="0" y="0"/>
            <a:ext cx="12192000" cy="603504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577472" y="3602037"/>
            <a:ext cx="9144001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CLICK TO EDIT MASTER TITLE STYLE"/>
          <p:cNvSpPr txBox="1"/>
          <p:nvPr>
            <p:ph type="title" hasCustomPrompt="1"/>
          </p:nvPr>
        </p:nvSpPr>
        <p:spPr>
          <a:xfrm>
            <a:off x="3168323" y="1447952"/>
            <a:ext cx="5868738" cy="1800557"/>
          </a:xfrm>
          <a:prstGeom prst="rect">
            <a:avLst/>
          </a:prstGeom>
          <a:ln w="9525">
            <a:solidFill>
              <a:srgbClr val="FFFFFF"/>
            </a:solidFill>
            <a:round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3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CLICK TO EDIT MASTER TITLE STYLE"/>
          <p:cNvSpPr txBox="1"/>
          <p:nvPr>
            <p:ph type="title" hasCustomPrompt="1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831850" y="4589464"/>
            <a:ext cx="10515601" cy="132088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icture Placeholder 9"/>
          <p:cNvSpPr/>
          <p:nvPr>
            <p:ph type="pic" idx="21"/>
          </p:nvPr>
        </p:nvSpPr>
        <p:spPr>
          <a:xfrm>
            <a:off x="0" y="106362"/>
            <a:ext cx="12192000" cy="589542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4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838200" y="1213657"/>
            <a:ext cx="5181600" cy="470500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5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839788" y="1207338"/>
            <a:ext cx="5157789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21"/>
          </p:nvPr>
        </p:nvSpPr>
        <p:spPr>
          <a:xfrm>
            <a:off x="6172201" y="1207338"/>
            <a:ext cx="5183189" cy="82391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7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CLICK TO EDIT MASTER TITLE STY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8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9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CLICK TO EDIT MASTER TITLE STYLE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10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Picture Placeholder 2"/>
          <p:cNvSpPr/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5995365"/>
            <a:ext cx="12192000" cy="908672"/>
          </a:xfrm>
          <a:prstGeom prst="rect">
            <a:avLst/>
          </a:prstGeom>
          <a:solidFill>
            <a:srgbClr val="FDC70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>
                <a:solidFill>
                  <a:srgbClr val="003C68"/>
                </a:solidFill>
              </a:defRPr>
            </a:pPr>
          </a:p>
        </p:txBody>
      </p:sp>
      <p:pic>
        <p:nvPicPr>
          <p:cNvPr id="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2633" y="5901701"/>
            <a:ext cx="2927771" cy="10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9"/>
          <p:cNvSpPr/>
          <p:nvPr/>
        </p:nvSpPr>
        <p:spPr>
          <a:xfrm>
            <a:off x="1" y="0"/>
            <a:ext cx="12192001" cy="123687"/>
          </a:xfrm>
          <a:prstGeom prst="rect">
            <a:avLst/>
          </a:prstGeom>
          <a:solidFill>
            <a:srgbClr val="003C68"/>
          </a:solidFill>
          <a:ln w="12700">
            <a:solidFill>
              <a:srgbClr val="002B4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838200" y="1205345"/>
            <a:ext cx="10515600" cy="469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838200" y="365128"/>
            <a:ext cx="10515600" cy="67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381475" y="6303509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Kigelia"/>
          <a:ea typeface="Kigelia"/>
          <a:cs typeface="Kigelia"/>
          <a:sym typeface="Kigelia"/>
        </a:defRPr>
      </a:lvl9pPr>
    </p:titleStyle>
    <p:bodyStyle>
      <a:lvl1pPr marL="4572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Arial"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★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Kigelia Light"/>
          <a:ea typeface="Kigelia Light"/>
          <a:cs typeface="Kigelia Light"/>
          <a:sym typeface="Kigelia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Placeholder 5" descr="Picture Placeholder 5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59" r="0" b="159"/>
          <a:stretch>
            <a:fillRect/>
          </a:stretch>
        </p:blipFill>
        <p:spPr>
          <a:xfrm>
            <a:off x="0" y="-1"/>
            <a:ext cx="12192000" cy="6035042"/>
          </a:xfrm>
          <a:prstGeom prst="rect">
            <a:avLst/>
          </a:prstGeom>
        </p:spPr>
      </p:pic>
      <p:sp>
        <p:nvSpPr>
          <p:cNvPr id="121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STAT7:</a:t>
            </a:r>
            <a:br/>
            <a:r>
              <a:t>Discussion Section #2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QR = 41 - 36.85 = 4.15…"/>
          <p:cNvSpPr txBox="1"/>
          <p:nvPr>
            <p:ph type="body" sz="half" idx="1"/>
          </p:nvPr>
        </p:nvSpPr>
        <p:spPr>
          <a:xfrm>
            <a:off x="5181988" y="868595"/>
            <a:ext cx="6171812" cy="4696357"/>
          </a:xfrm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36.3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38.775</m:t>
                      </m:r>
                    </m:num>
                    <m:den>
                      <m:r>
                        <a:rPr xmlns:a="http://schemas.openxmlformats.org/drawingml/2006/main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3.42</m:t>
                      </m:r>
                    </m:den>
                  </m:f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0.72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36.85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38.35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3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41</m:t>
                  </m:r>
                </m:oMath>
              </m:oMathPara>
            </a14:m>
          </a:p>
          <a:p>
            <a:pPr/>
            <a:r>
              <a:t>IQR = 41 - 36.85 = 4.15</a:t>
            </a:r>
          </a:p>
          <a:p>
            <a:pPr/>
            <a:r>
              <a:t>UF = 36.85 - 1.5(4.15) = 30.625</a:t>
            </a:r>
          </a:p>
          <a:p>
            <a:pPr/>
            <a:r>
              <a:t>LF = 41 + 6.225(4.15) = 47.225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8" name="Screen Shot 2022-01-21 at 5.08.42 PM.png" descr="Screen Shot 2022-01-21 at 5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693" y="727419"/>
            <a:ext cx="4793884" cy="3824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he five-number summary of a set of data consists of the smallest data value,  , the median,  , and the largest data value. We organize the five-number summary as follows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five-number summary of a set of data consists of the smallest data value,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the median,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t>, and the largest data value. We organize the five-number summary as follows: </a:t>
            </a:r>
          </a:p>
        </p:txBody>
      </p:sp>
      <p:sp>
        <p:nvSpPr>
          <p:cNvPr id="171" name="3.5 The Five-Number Summary and Box Pl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3.5 The Five-Number Summary and Box Plots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4392786" y="6303509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Screen Shot 2022-01-21 at 7.34.09 PM.png" descr="Screen Shot 2022-01-21 at 7.34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2079" y="2031155"/>
            <a:ext cx="5515037" cy="1310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22-01-21 at 7.41.14 PM.png" descr="Screen Shot 2022-01-21 at 7.41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060" y="3983496"/>
            <a:ext cx="3466489" cy="1151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22-01-21 at 7.43.09 PM.png" descr="Screen Shot 2022-01-21 at 7.43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72592" y="4202446"/>
            <a:ext cx="3653238" cy="93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22-01-21 at 7.43.34 PM.png" descr="Screen Shot 2022-01-21 at 7.43.3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46873" y="4199408"/>
            <a:ext cx="3179733" cy="84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Arrow"/>
          <p:cNvSpPr/>
          <p:nvPr/>
        </p:nvSpPr>
        <p:spPr>
          <a:xfrm>
            <a:off x="3551251" y="4146213"/>
            <a:ext cx="772947" cy="578115"/>
          </a:xfrm>
          <a:prstGeom prst="rightArrow">
            <a:avLst>
              <a:gd name="adj1" fmla="val 32000"/>
              <a:gd name="adj2" fmla="val 96600"/>
            </a:avLst>
          </a:prstGeom>
          <a:solidFill>
            <a:schemeClr val="accent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8" name="Arrow"/>
          <p:cNvSpPr/>
          <p:nvPr/>
        </p:nvSpPr>
        <p:spPr>
          <a:xfrm>
            <a:off x="7897303" y="4212883"/>
            <a:ext cx="772947" cy="578115"/>
          </a:xfrm>
          <a:prstGeom prst="rightArrow">
            <a:avLst>
              <a:gd name="adj1" fmla="val 32000"/>
              <a:gd name="adj2" fmla="val 96600"/>
            </a:avLst>
          </a:prstGeom>
          <a:solidFill>
            <a:schemeClr val="accent6"/>
          </a:soli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3.5: How Boxplots Visualize Distributional Character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3.5: How Boxplots Visualize Distributional Characteristics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Screen Shot 2022-01-21 at 7.54.18 PM.png" descr="Screen Shot 2022-01-21 at 7.54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491" y="1438773"/>
            <a:ext cx="9410701" cy="35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3.5.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3.5. Example 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6" name="Screen Shot 2022-01-21 at 8.02.52 PM.png" descr="Screen Shot 2022-01-21 at 8.02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015" y="1274182"/>
            <a:ext cx="5228531" cy="386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catter diagram is a graph that shows the relationship between two qualitative variables measured on the same individual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>
                <a:solidFill>
                  <a:schemeClr val="accent6"/>
                </a:solidFill>
              </a:rPr>
              <a:t>scatter diagram</a:t>
            </a:r>
            <a:r>
              <a:t> is a graph that shows the relationship between two qualitative variables measured on the same individual. </a:t>
            </a:r>
          </a:p>
        </p:txBody>
      </p:sp>
      <p:sp>
        <p:nvSpPr>
          <p:cNvPr id="189" name="4.1: Scatter Diagrams and Cor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4.1: Scatter Diagrams and Correlative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Screen Shot 2022-01-21 at 8.12.40 PM.png" descr="Screen Shot 2022-01-21 at 8.12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209" y="2517896"/>
            <a:ext cx="88392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 linear correlation coefficient is a measure of the strength and direction of the linear relation between two quantitative variabl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6"/>
                </a:solidFill>
              </a:rPr>
              <a:t>linear correlation coefficient</a:t>
            </a:r>
            <a:r>
              <a:t> is a measure of the strength and direction of the linear relation between two quantitative variables. </a:t>
            </a:r>
          </a:p>
        </p:txBody>
      </p:sp>
      <p:sp>
        <p:nvSpPr>
          <p:cNvPr id="194" name="4.1: Sample Linear Correlation Coeffic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4.1: Sample Linear Correlation Coefficient 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6" name="Screen Shot 2022-01-21 at 8.51.52 PM.png" descr="Screen Shot 2022-01-21 at 8.5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334" y="2499223"/>
            <a:ext cx="3759201" cy="143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he linear correlation coefficient is always between -1 and 1inclusive.…"/>
          <p:cNvSpPr txBox="1"/>
          <p:nvPr/>
        </p:nvSpPr>
        <p:spPr>
          <a:xfrm>
            <a:off x="5618543" y="2343731"/>
            <a:ext cx="6030590" cy="2217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The linear correlation </a:t>
            </a:r>
            <a:r>
              <a:rPr sz="1700"/>
              <a:t>coefficient</a:t>
            </a:r>
            <a:r>
              <a:t> is always between -1 and 1inclusive. </a:t>
            </a:r>
          </a:p>
          <a:p>
            <a:pPr marL="180473" indent="-180473">
              <a:buSzPct val="100000"/>
              <a:buChar char="•"/>
            </a:pPr>
            <a:r>
              <a:t>The </a:t>
            </a:r>
            <a:r>
              <a:rPr>
                <a:solidFill>
                  <a:schemeClr val="accent6"/>
                </a:solidFill>
              </a:rPr>
              <a:t>closer r is to +1</a:t>
            </a:r>
            <a:r>
              <a:t>, the stronger the evidence of positive association between the two variables. </a:t>
            </a:r>
          </a:p>
          <a:p>
            <a:pPr marL="180473" indent="-180473">
              <a:buSzPct val="100000"/>
              <a:buChar char="•"/>
            </a:pPr>
            <a:r>
              <a:t>The </a:t>
            </a:r>
            <a:r>
              <a:rPr>
                <a:solidFill>
                  <a:schemeClr val="accent6"/>
                </a:solidFill>
              </a:rPr>
              <a:t>closer r is to -1</a:t>
            </a:r>
            <a:r>
              <a:t>, the stronger the evidence of negative association between the two variables. </a:t>
            </a:r>
          </a:p>
          <a:p>
            <a:pPr marL="180473" indent="-180473">
              <a:buSzPct val="100000"/>
              <a:buChar char="•"/>
            </a:pPr>
            <a:r>
              <a:t>If </a:t>
            </a:r>
            <a:r>
              <a:rPr>
                <a:solidFill>
                  <a:schemeClr val="accent6"/>
                </a:solidFill>
              </a:rPr>
              <a:t>r is close to 0</a:t>
            </a:r>
            <a:r>
              <a:t>, then little or not evidence exists of a linear relation between the two variables.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4.1: Example-Linear Correlation Coeffic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4.1: Example-Linear Correlation Coefficient 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Screen Shot 2022-01-21 at 8.56.49 PM.png" descr="Screen Shot 2022-01-21 at 8.56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83" y="1274182"/>
            <a:ext cx="7785101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2-01-21 at 8.57.21 PM.png" descr="Screen Shot 2022-01-21 at 8.57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3610" y="2437409"/>
            <a:ext cx="2654051" cy="155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22-01-21 at 8.57.36 PM.png" descr="Screen Shot 2022-01-21 at 8.57.3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1722" y="2437409"/>
            <a:ext cx="2190460" cy="1558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22-01-21 at 8.57.47 PM.png" descr="Screen Shot 2022-01-21 at 8.57.4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3850" y="4122135"/>
            <a:ext cx="2266765" cy="1653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 Shot 2022-01-21 at 8.58.02 PM.png" descr="Screen Shot 2022-01-21 at 8.58.0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9541" y="4139255"/>
            <a:ext cx="2190460" cy="1619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4.1: Example: Conceptualizing 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4.1: Example: Conceptualizing Correlation 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9" name="Screen Shot 2022-01-21 at 9.13.04 PM.png" descr="Screen Shot 2022-01-21 at 9.13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11" y="1695648"/>
            <a:ext cx="7252425" cy="3706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he least-squares regression line is the line that minimizes the sum of the squares errors (or residuals).…"/>
          <p:cNvSpPr txBox="1"/>
          <p:nvPr>
            <p:ph type="body" sz="half" idx="1"/>
          </p:nvPr>
        </p:nvSpPr>
        <p:spPr>
          <a:xfrm>
            <a:off x="838200" y="1205345"/>
            <a:ext cx="10515600" cy="1706834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6"/>
                </a:solidFill>
              </a:rPr>
              <a:t>least-squares regression line</a:t>
            </a:r>
            <a:r>
              <a:t> is the line that minimizes the sum of the squares errors (or residuals). </a:t>
            </a:r>
          </a:p>
          <a:p>
            <a:pPr lvl="1" marL="914400" indent="-457200">
              <a:buSzPct val="100000"/>
              <a:buChar char="•"/>
            </a:pPr>
            <a:r>
              <a:t>This line minimizes the sum of the squares vertical distance between the observed values </a:t>
            </a:r>
            <a14:m>
              <m:oMath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and those predicted by the line </a:t>
            </a:r>
            <a14:m>
              <m:oMath>
                <m:limUpp>
                  <m:e>
                    <m:r>
                      <a:rPr xmlns:a="http://schemas.openxmlformats.org/drawingml/2006/main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lim>
                    <m:r>
                      <a:rPr xmlns:a="http://schemas.openxmlformats.org/drawingml/2006/main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(read “y-hat”)</a:t>
            </a:r>
          </a:p>
        </p:txBody>
      </p:sp>
      <p:sp>
        <p:nvSpPr>
          <p:cNvPr id="212" name="4.2: Least Squares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4.2: Least Squares Regression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4" name="Screen Shot 2022-01-21 at 9.18.14 PM.png" descr="Screen Shot 2022-01-21 at 9.18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5335" y="2899281"/>
            <a:ext cx="4048495" cy="254133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"/>
          <p:cNvSpPr txBox="1"/>
          <p:nvPr/>
        </p:nvSpPr>
        <p:spPr>
          <a:xfrm>
            <a:off x="788357" y="3078431"/>
            <a:ext cx="2112842" cy="140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</a:p>
          <a:p>
            <a:pPr marL="228600" indent="-228600">
              <a:buSzPct val="100000"/>
              <a:buChar char="•"/>
            </a:pP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f>
                  <m:f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den>
                </m:f>
              </m:oMath>
            </a14:m>
            <a:r>
              <a:t> </a:t>
            </a:r>
          </a:p>
          <a:p>
            <a:pPr marL="228600" indent="-228600">
              <a:buSzPct val="100000"/>
              <a:buChar char="•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bar>
                    <m:bar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bar>
                    <m:bar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ba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4.2: Linear Regress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4.2: Linear Regression Example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Screen Shot 2022-01-21 at 9.33.03 PM.png" descr="Screen Shot 2022-01-21 at 9.33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610" y="1274182"/>
            <a:ext cx="7380649" cy="4036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页脚占位符 4"/>
          <p:cNvSpPr txBox="1"/>
          <p:nvPr/>
        </p:nvSpPr>
        <p:spPr>
          <a:xfrm>
            <a:off x="875610" y="6303509"/>
            <a:ext cx="193825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STAT7 Discussion Section</a:t>
            </a:r>
          </a:p>
        </p:txBody>
      </p:sp>
      <p:sp>
        <p:nvSpPr>
          <p:cNvPr id="124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3.4: Measures of Position and Outliers</a:t>
            </a:r>
          </a:p>
        </p:txBody>
      </p:sp>
      <p:sp>
        <p:nvSpPr>
          <p:cNvPr id="125" name="灯片编号占位符 5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6" name="Screen Shot 2022-01-21 at 4.03.36 PM.png" descr="Screen Shot 2022-01-21 at 4.03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201" y="1616484"/>
            <a:ext cx="6258804" cy="410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22-01-21 at 4.04.34 PM.png" descr="Screen Shot 2022-01-21 at 4.04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9993" y="3963113"/>
            <a:ext cx="5184284" cy="134829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In this section we are now interested in describing the relative position of a certain data value within the entire set of data.…"/>
          <p:cNvSpPr txBox="1"/>
          <p:nvPr/>
        </p:nvSpPr>
        <p:spPr>
          <a:xfrm>
            <a:off x="810992" y="1034723"/>
            <a:ext cx="11037374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In this section we are now interested in describing the </a:t>
            </a:r>
            <a:r>
              <a:rPr>
                <a:solidFill>
                  <a:schemeClr val="accent6"/>
                </a:solidFill>
              </a:rPr>
              <a:t>relative position</a:t>
            </a:r>
            <a:r>
              <a:t> of a certain data value within the entire set of data.</a:t>
            </a:r>
          </a:p>
          <a:p>
            <a:pPr marL="180473" indent="-180473">
              <a:buSzPct val="100000"/>
              <a:buChar char="•"/>
            </a:pPr>
            <a:r>
              <a:t>We can accomplish position detecting using the </a:t>
            </a:r>
            <a:r>
              <a:rPr>
                <a:solidFill>
                  <a:schemeClr val="accent6"/>
                </a:solidFill>
              </a:rPr>
              <a:t>z-score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e coefficient of determination  , measures the proportion of total variation in the response variable is explained by the least-squares regression l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6"/>
                </a:solidFill>
              </a:rPr>
              <a:t>coefficient of determination </a:t>
            </a:r>
            <a14:m>
              <m:oMath>
                <m:sSup>
                  <m:e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rPr>
                <a:solidFill>
                  <a:schemeClr val="accent1">
                    <a:lumOff val="-4156"/>
                  </a:schemeClr>
                </a:solidFill>
              </a:rPr>
              <a:t>, measures the proportion of total variation in the response variable is explained by the least-squares regression line. </a:t>
            </a:r>
            <a:endParaRPr>
              <a:solidFill>
                <a:schemeClr val="accent1">
                  <a:lumOff val="-4156"/>
                </a:schemeClr>
              </a:solidFill>
            </a:endParaRPr>
          </a:p>
          <a:p>
            <a:pPr/>
            <a:r>
              <a:rPr>
                <a:solidFill>
                  <a:schemeClr val="accent1">
                    <a:lumOff val="-4156"/>
                  </a:schemeClr>
                </a:solidFill>
              </a:rPr>
              <a:t>The coefficient of determination is a number between 0 and 1, inclusive. </a:t>
            </a:r>
            <a:endParaRPr>
              <a:solidFill>
                <a:schemeClr val="accent1">
                  <a:lumOff val="-4156"/>
                </a:schemeClr>
              </a:solidFill>
            </a:endParaRPr>
          </a:p>
          <a:p>
            <a:pPr/>
            <a14:m>
              <m:oMath>
                <m:sSup>
                  <m:e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rPr>
                <a:solidFill>
                  <a:schemeClr val="accent1">
                    <a:lumOff val="-4156"/>
                  </a:schemeClr>
                </a:solidFill>
              </a:rPr>
              <a:t> is a measure of how well the least-squares regression line describes the relation between the explanatory and response variables. </a:t>
            </a:r>
            <a:endParaRPr>
              <a:solidFill>
                <a:schemeClr val="accent1">
                  <a:lumOff val="-4156"/>
                </a:schemeClr>
              </a:solidFill>
            </a:endParaRPr>
          </a:p>
          <a:p>
            <a:pPr/>
            <a:r>
              <a:rPr>
                <a:solidFill>
                  <a:schemeClr val="accent1">
                    <a:lumOff val="-4156"/>
                  </a:schemeClr>
                </a:solidFill>
              </a:rPr>
              <a:t>In the least-squares linear regression context: </a:t>
            </a:r>
            <a14:m>
              <m:oMath>
                <m:sSup>
                  <m:e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900" i="1">
                    <a:solidFill>
                      <a:srgbClr val="002F54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900" i="1">
                        <a:solidFill>
                          <a:srgbClr val="002F5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>
              <a:solidFill>
                <a:schemeClr val="accent1">
                  <a:lumOff val="-4156"/>
                </a:schemeClr>
              </a:solidFill>
            </a:endParaRPr>
          </a:p>
          <a:p>
            <a:pPr lvl="1" marL="914400" indent="-457200">
              <a:buSzPct val="100000"/>
              <a:buChar char="•"/>
            </a:pPr>
            <a:r>
              <a:rPr>
                <a:solidFill>
                  <a:srgbClr val="C41A00"/>
                </a:solidFill>
              </a:rPr>
              <a:t>NOTE</a:t>
            </a:r>
            <a:r>
              <a:rPr>
                <a:solidFill>
                  <a:schemeClr val="accent1">
                    <a:lumOff val="-4156"/>
                  </a:schemeClr>
                </a:solidFill>
              </a:rPr>
              <a:t>: This method does not work in general and is a property of the working in the least-squares context as we do in this course. </a:t>
            </a:r>
          </a:p>
        </p:txBody>
      </p:sp>
      <p:sp>
        <p:nvSpPr>
          <p:cNvPr id="222" name="4.3: The Coefficient of Deter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4.3: The Coefficient of Determination 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pre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p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Interpretation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Screen Shot 2022-01-21 at 9.42.52 PM.png" descr="Screen Shot 2022-01-21 at 9.42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864" y="1303223"/>
            <a:ext cx="6243352" cy="4251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p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Example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1" name="Screen Shot 2022-01-21 at 9.44.16 PM.png" descr="Screen Shot 2022-01-21 at 9.4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07" y="970095"/>
            <a:ext cx="7561656" cy="2623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22-01-21 at 9.45.01 PM.png" descr="Screen Shot 2022-01-21 at 9.45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8586" y="1928570"/>
            <a:ext cx="2454962" cy="1664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22-01-21 at 9.45.11 PM.png" descr="Screen Shot 2022-01-21 at 9.45.1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17365" y="1585878"/>
            <a:ext cx="2927771" cy="2101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22-01-21 at 9.45.21 PM.png" descr="Screen Shot 2022-01-21 at 9.45.2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73371" y="3730057"/>
            <a:ext cx="2454962" cy="2128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22-01-21 at 9.45.42 PM.png" descr="Screen Shot 2022-01-21 at 9.45.4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53769" y="3848263"/>
            <a:ext cx="2454962" cy="1892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 marginal distribution of a variable is a frequency or relative frequency distribution of either the row or column variable in the contingency table.…"/>
          <p:cNvSpPr txBox="1"/>
          <p:nvPr>
            <p:ph type="body" sz="half" idx="1"/>
          </p:nvPr>
        </p:nvSpPr>
        <p:spPr>
          <a:xfrm>
            <a:off x="237016" y="1169050"/>
            <a:ext cx="4867107" cy="4696357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>
                <a:solidFill>
                  <a:schemeClr val="accent6"/>
                </a:solidFill>
              </a:rPr>
              <a:t>marginal distribution</a:t>
            </a:r>
            <a:r>
              <a:t> of a variable is a frequency or relative frequency distribution of either the row or column variable in the contingency table. </a:t>
            </a:r>
          </a:p>
          <a:p>
            <a:pPr/>
            <a:r>
              <a:t>A </a:t>
            </a:r>
            <a:r>
              <a:rPr>
                <a:solidFill>
                  <a:schemeClr val="accent6"/>
                </a:solidFill>
              </a:rPr>
              <a:t>conditional distribution</a:t>
            </a:r>
            <a:r>
              <a:t> lists the relative frequency of each category of the response variable, given a specific value of the explanatory variable in the contingency table. </a:t>
            </a:r>
          </a:p>
        </p:txBody>
      </p:sp>
      <p:sp>
        <p:nvSpPr>
          <p:cNvPr id="238" name="4.4: Contingency Tables and Association"/>
          <p:cNvSpPr txBox="1"/>
          <p:nvPr>
            <p:ph type="title"/>
          </p:nvPr>
        </p:nvSpPr>
        <p:spPr>
          <a:xfrm>
            <a:off x="633797" y="365128"/>
            <a:ext cx="6557372" cy="673965"/>
          </a:xfrm>
          <a:prstGeom prst="rect">
            <a:avLst/>
          </a:prstGeom>
        </p:spPr>
        <p:txBody>
          <a:bodyPr/>
          <a:lstStyle>
            <a:lvl1pPr defTabSz="886968">
              <a:defRPr sz="2619"/>
            </a:lvl1pPr>
          </a:lstStyle>
          <a:p>
            <a:pPr/>
            <a:r>
              <a:t>4.4: Contingency Tables and Association 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0" name="Screen Shot 2022-01-21 at 10.16.56 PM.png" descr="Screen Shot 2022-01-21 at 10.16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8287" y="493199"/>
            <a:ext cx="4627283" cy="4172992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Example of inspecting conditional distributions and deriving associations between variables."/>
          <p:cNvSpPr txBox="1"/>
          <p:nvPr/>
        </p:nvSpPr>
        <p:spPr>
          <a:xfrm>
            <a:off x="7553690" y="4841914"/>
            <a:ext cx="4366576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Example of inspecting conditional distributions and deriving associations between variables.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4.4 Example of Deriving Dis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4.4 Example of Deriving Distributions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5" name="Screen Shot 2022-01-21 at 10.07.43 PM.png" descr="Screen Shot 2022-01-21 at 10.07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259" y="1431356"/>
            <a:ext cx="6683868" cy="3570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Z-score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Z-score Practice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Screen Shot 2022-01-21 at 5.53.40 PM.png" descr="Screen Shot 2022-01-21 at 5.5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43" y="1550919"/>
            <a:ext cx="6828661" cy="2799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22-01-21 at 5.54.14 PM.png" descr="Screen Shot 2022-01-21 at 5.54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55" y="1932400"/>
            <a:ext cx="4129248" cy="1305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Z-score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Z-score Practice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Screen Shot 2022-01-21 at 5.53.40 PM.png" descr="Screen Shot 2022-01-21 at 5.5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43" y="1550919"/>
            <a:ext cx="6828661" cy="279932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40-week period weighs less due a to a farther standard deviation from the mean"/>
          <p:cNvSpPr txBox="1"/>
          <p:nvPr/>
        </p:nvSpPr>
        <p:spPr>
          <a:xfrm>
            <a:off x="7164490" y="1376721"/>
            <a:ext cx="4146588" cy="2110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2400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2600</m:t>
                      </m:r>
                    </m:num>
                    <m:den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660</m:t>
                      </m:r>
                    </m:den>
                  </m:f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0.30</m:t>
                  </m:r>
                </m:oMath>
              </m:oMathPara>
            </a14:m>
          </a:p>
          <a:p>
            <a:pPr marL="228600" indent="-228600">
              <a:buSzPct val="100000"/>
              <a:buChar char="•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3300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3500</m:t>
                      </m:r>
                    </m:num>
                    <m:den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470</m:t>
                      </m:r>
                    </m:den>
                  </m:f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0.43</m:t>
                  </m:r>
                </m:oMath>
              </m:oMathPara>
            </a14:m>
          </a:p>
          <a:p>
            <a:pPr marL="228600" indent="-228600">
              <a:buSzPct val="100000"/>
              <a:buChar char="•"/>
            </a:pPr>
            <a:r>
              <a:t>40-week period weighs less due a to a farther standard deviation from the mean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e kth percentile, denoted  , of a set of data is a value such that k percent of the observations are less than or equal to that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6"/>
                </a:solidFill>
              </a:rPr>
              <a:t>kth percentile</a:t>
            </a:r>
            <a:r>
              <a:t>, denoted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, of a set of data is a value such that k percent of the observations are less than or equal to that value. </a:t>
            </a:r>
          </a:p>
          <a:p>
            <a:pPr lvl="1" marL="914400" indent="-457200">
              <a:buSzPct val="100000"/>
              <a:buChar char="•"/>
            </a:pPr>
            <a:r>
              <a:t>Percentiles divide a set of data that is written in ascending order into 100 parts. For example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divides the bottom 1% of the observations from the top 99%. </a:t>
            </a:r>
            <a14:m>
              <m:oMath>
                <m:sSub>
                  <m:e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divides the bottom 2% of the observations from the top 98% and so on. </a:t>
            </a:r>
          </a:p>
        </p:txBody>
      </p:sp>
      <p:sp>
        <p:nvSpPr>
          <p:cNvPr id="141" name="3.4: Percent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3.4: Percentiles 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Screen Shot 2022-01-21 at 4.26.46 PM.png" descr="Screen Shot 2022-01-21 at 4.2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3623135"/>
            <a:ext cx="6629400" cy="161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he most common percentiles are quartiles. Quartiles divide data sets into fourths, or four equal parts.…"/>
          <p:cNvSpPr txBox="1"/>
          <p:nvPr>
            <p:ph type="body" idx="1"/>
          </p:nvPr>
        </p:nvSpPr>
        <p:spPr>
          <a:xfrm>
            <a:off x="838200" y="1169050"/>
            <a:ext cx="10515600" cy="4696357"/>
          </a:xfrm>
          <a:prstGeom prst="rect">
            <a:avLst/>
          </a:prstGeom>
        </p:spPr>
        <p:txBody>
          <a:bodyPr/>
          <a:lstStyle/>
          <a:p>
            <a:pPr/>
            <a:r>
              <a:t>The most common percentiles are quartiles. </a:t>
            </a:r>
            <a:r>
              <a:rPr>
                <a:solidFill>
                  <a:schemeClr val="accent6"/>
                </a:solidFill>
              </a:rPr>
              <a:t>Quartiles</a:t>
            </a:r>
            <a:r>
              <a:t> divide data sets into fourths, or four equal parts. </a:t>
            </a:r>
          </a:p>
          <a:p>
            <a:pPr lvl="1" marL="914400" indent="-457200">
              <a:buSzPct val="100000"/>
              <a:buChar char="•"/>
            </a:pPr>
            <a:r>
              <a:t>The first quartile, denoted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divides the bottom 25% of the data from the top 75%. There for the first quartile is equivalent to the 25th percentile. </a:t>
            </a:r>
          </a:p>
          <a:p>
            <a:pPr lvl="1" marL="914400" indent="-457200">
              <a:buSzPct val="100000"/>
              <a:buChar char="•"/>
            </a:pPr>
            <a:r>
              <a:t>The second quartile (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) is equivalent to the 50th percentile or the median. </a:t>
            </a:r>
          </a:p>
          <a:p>
            <a:pPr lvl="1" marL="914400" indent="-457200">
              <a:buSzPct val="100000"/>
              <a:buChar char="•"/>
            </a:pPr>
            <a:r>
              <a:t>The third quartile (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t>) divides is equivalent to the 75th percentile. </a:t>
            </a:r>
          </a:p>
        </p:txBody>
      </p:sp>
      <p:sp>
        <p:nvSpPr>
          <p:cNvPr id="146" name="3.4 Quart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3.4 Quartiles 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Screen Shot 2022-01-21 at 4.29.58 PM.png" descr="Screen Shot 2022-01-21 at 4.29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691" y="4660122"/>
            <a:ext cx="5937430" cy="1129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o calculate quartiles the data must first be arranged in ascending order. Then we can apply the following equations.…"/>
          <p:cNvSpPr txBox="1"/>
          <p:nvPr>
            <p:ph type="body" idx="1"/>
          </p:nvPr>
        </p:nvSpPr>
        <p:spPr>
          <a:xfrm>
            <a:off x="838200" y="1009489"/>
            <a:ext cx="10515600" cy="4696357"/>
          </a:xfrm>
          <a:prstGeom prst="rect">
            <a:avLst/>
          </a:prstGeom>
        </p:spPr>
        <p:txBody>
          <a:bodyPr/>
          <a:lstStyle/>
          <a:p>
            <a:pPr/>
            <a:r>
              <a:t>To calculate quartiles the data must first be arranged in ascending order. Then we can apply the following equations. </a:t>
            </a:r>
          </a:p>
          <a:p>
            <a:pPr/>
            <a:r>
              <a:t>Step 1: Arrange the data in ascending order. </a:t>
            </a:r>
          </a:p>
          <a:p>
            <a:pPr/>
            <a:r>
              <a:t>Step 2: Determine the median, M, or second quartile,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</a:t>
            </a:r>
          </a:p>
          <a:p>
            <a:pPr/>
            <a:r>
              <a:t>Step 3: Divide the data set into halves: the observations below (to the left of) M and the observations above M. The first quartile,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is the median of the bottom half of the data and the third quartile,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t>, is the median of the top half of the data. </a:t>
            </a:r>
          </a:p>
        </p:txBody>
      </p:sp>
      <p:sp>
        <p:nvSpPr>
          <p:cNvPr id="151" name="3.4: Calculating Quart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3.4: Calculating Quartiles 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he interquartile range (IQR) is the range of the middle 50% of the observations in the datas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chemeClr val="accent6"/>
                </a:solidFill>
              </a:rPr>
              <a:t>interquartile range</a:t>
            </a:r>
            <a:r>
              <a:t> (IQR) is the range of the middle 50% of the observations in the dataset. </a:t>
            </a:r>
          </a:p>
          <a:p>
            <a:pPr/>
            <a:r>
              <a:t>Outliers are detected via the upper fence and lower fence of a dataset. If a data value is less than the lower fence or greater than the upper fence, it is considered an outlier. </a:t>
            </a:r>
          </a:p>
          <a:p>
            <a:pPr lvl="1" marL="914400" indent="-457200">
              <a:buSzPct val="100000"/>
              <a:buChar char="•"/>
            </a:pPr>
            <a:r>
              <a:t>Lower fence =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- 1.5 (IQR)</a:t>
            </a:r>
          </a:p>
          <a:p>
            <a:pPr lvl="1" marL="914400" indent="-457200">
              <a:buSzPct val="100000"/>
              <a:buChar char="•"/>
            </a:pPr>
            <a:r>
              <a:t>Upper fence =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t> + 1.5(IQR)</a:t>
            </a:r>
          </a:p>
        </p:txBody>
      </p:sp>
      <p:sp>
        <p:nvSpPr>
          <p:cNvPr id="155" name="3.4: Interquartile and 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3.4: Interquartile and Outliers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7" name="Screen Shot 2022-01-21 at 5.06.29 PM.png" descr="Screen Shot 2022-01-21 at 5.06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9656" y="3005524"/>
            <a:ext cx="2709552" cy="1095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alculate z-score for an individual who obtained 36.3 mpg.…"/>
          <p:cNvSpPr txBox="1"/>
          <p:nvPr>
            <p:ph type="body" sz="half" idx="1"/>
          </p:nvPr>
        </p:nvSpPr>
        <p:spPr>
          <a:xfrm>
            <a:off x="5338539" y="1122218"/>
            <a:ext cx="6121350" cy="4696357"/>
          </a:xfrm>
          <a:prstGeom prst="rect">
            <a:avLst/>
          </a:prstGeom>
        </p:spPr>
        <p:txBody>
          <a:bodyPr/>
          <a:lstStyle/>
          <a:p>
            <a:pPr/>
            <a:r>
              <a:t>Calculate z-score for an individual who obtained 36.3 mpg. </a:t>
            </a:r>
          </a:p>
          <a:p>
            <a:pPr lvl="1" marL="914400" indent="-457200">
              <a:buSzPct val="100000"/>
              <a:buChar char="•"/>
            </a:pPr>
            <a:r>
              <a:rPr>
                <a:solidFill>
                  <a:schemeClr val="accent6"/>
                </a:solidFill>
              </a:rPr>
              <a:t>Hint</a:t>
            </a:r>
            <a:r>
              <a:t>: You need the sample mean and sample standard deviation</a:t>
            </a:r>
          </a:p>
          <a:p>
            <a:pPr/>
            <a:r>
              <a:t>Need to calculate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, and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t>. </a:t>
            </a:r>
          </a:p>
          <a:p>
            <a:pPr/>
            <a:r>
              <a:t>Recall: </a:t>
            </a:r>
          </a:p>
        </p:txBody>
      </p:sp>
      <p:sp>
        <p:nvSpPr>
          <p:cNvPr id="160" name="3.4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3.4: Example 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4466233" y="6303509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Screen Shot 2022-01-21 at 5.08.42 PM.png" descr="Screen Shot 2022-01-21 at 5.08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709" y="1274182"/>
            <a:ext cx="4793884" cy="3824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22-01-21 at 5.38.43 PM.png" descr="Screen Shot 2022-01-21 at 5.38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3858" y="3838609"/>
            <a:ext cx="3192802" cy="73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22-01-21 at 5.39.19 PM.png" descr="Screen Shot 2022-01-21 at 5.39.1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79925" y="3932789"/>
            <a:ext cx="2525288" cy="546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