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7" r:id="rId3"/>
    <p:sldId id="318" r:id="rId4"/>
    <p:sldId id="319" r:id="rId6"/>
    <p:sldId id="320" r:id="rId7"/>
    <p:sldId id="321" r:id="rId8"/>
    <p:sldId id="322" r:id="rId9"/>
    <p:sldId id="323" r:id="rId10"/>
    <p:sldId id="324" r:id="rId11"/>
    <p:sldId id="325" r:id="rId12"/>
    <p:sldId id="327" r:id="rId13"/>
    <p:sldId id="326" r:id="rId14"/>
    <p:sldId id="329" r:id="rId15"/>
    <p:sldId id="330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8"/>
    <a:srgbClr val="FDC700"/>
    <a:srgbClr val="F8B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726" autoAdjust="0"/>
  </p:normalViewPr>
  <p:slideViewPr>
    <p:cSldViewPr snapToGrid="0" snapToObjects="1">
      <p:cViewPr varScale="1">
        <p:scale>
          <a:sx n="143" d="100"/>
          <a:sy n="143" d="100"/>
        </p:scale>
        <p:origin x="9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59018-6AF1-E143-86C9-CA28F167CE2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E1EE-CD29-2047-8800-BBF04764B3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E1EE-CD29-2047-8800-BBF04764B3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03504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72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168323" y="1447952"/>
            <a:ext cx="5868737" cy="1800557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2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23" name="슬라이드 번호 개체 틀 19"/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Kigelia" panose="020B0503040502020203" pitchFamily="34" charset="0"/>
                <a:cs typeface="Kigelia" panose="020B0503040502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1" name="슬라이드 번호 개체 틀 19"/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32088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06363"/>
            <a:ext cx="12192000" cy="5895425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3658"/>
            <a:ext cx="5181600" cy="470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3658"/>
            <a:ext cx="5181600" cy="4705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1" name="슬라이드 번호 개체 틀 19"/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733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31251"/>
            <a:ext cx="5157787" cy="3912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20733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31251"/>
            <a:ext cx="5183188" cy="3912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3" name="슬라이드 번호 개체 틀 19"/>
          <p:cNvSpPr>
            <a:spLocks noGrp="1"/>
          </p:cNvSpPr>
          <p:nvPr>
            <p:ph type="sldNum" sz="quarter" idx="12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8" name="슬라이드 번호 개체 틀 19"/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4" name="슬라이드 번호 개체 틀 19"/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0" name="슬라이드 번호 개체 틀 19"/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10" name="슬라이드 번호 개체 틀 19"/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673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05345"/>
            <a:ext cx="10515600" cy="469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5995365"/>
            <a:ext cx="12192000" cy="908671"/>
          </a:xfrm>
          <a:prstGeom prst="rect">
            <a:avLst/>
          </a:prstGeom>
          <a:solidFill>
            <a:srgbClr val="FDC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C68"/>
              </a:solidFill>
              <a:latin typeface="Arial" panose="020B0604020202020204" pitchFamily="34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32634" y="5901701"/>
            <a:ext cx="2927770" cy="109599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0"/>
            <a:ext cx="12192000" cy="123687"/>
          </a:xfrm>
          <a:prstGeom prst="rect">
            <a:avLst/>
          </a:prstGeom>
          <a:solidFill>
            <a:srgbClr val="003C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829891" y="6253074"/>
            <a:ext cx="2029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4"/>
          </p:nvPr>
        </p:nvSpPr>
        <p:spPr>
          <a:xfrm>
            <a:off x="4151457" y="6253074"/>
            <a:ext cx="50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Kigelia" panose="020B0503040502020203" pitchFamily="34" charset="0"/>
          <a:ea typeface="+mj-ea"/>
          <a:cs typeface="Kigelia" panose="020B0503040502020203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Lucida Grande"/>
        <a:buChar char="–"/>
        <a:defRPr sz="20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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igelia Light" panose="020B0502040204020203" pitchFamily="34" charset="0"/>
          <a:ea typeface="+mn-ea"/>
          <a:cs typeface="Kigelia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view_students.jpg"/>
          <p:cNvPicPr>
            <a:picLocks noGrp="1" noChangeAspect="1"/>
          </p:cNvPicPr>
          <p:nvPr>
            <p:ph type="pic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b="159"/>
          <a:stretch>
            <a:fillRect/>
          </a:stretch>
        </p:blipFill>
        <p:spPr>
          <a:xfrm>
            <a:off x="6985" y="0"/>
            <a:ext cx="12192000" cy="603504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STAT7:</a:t>
            </a:r>
            <a:br>
              <a:rPr lang="en-US" dirty="0"/>
            </a:br>
            <a:r>
              <a:rPr lang="en-US" dirty="0"/>
              <a:t>Discussion Section </a:t>
            </a:r>
            <a:endParaRPr 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Ch7.3 Assessing Normality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STAT7 Discussion Section</a:t>
            </a:r>
            <a:endParaRPr lang="ko-KR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0841" y="1039092"/>
            <a:ext cx="10825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judge from the plot?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If the points approximately are on a straight line, the slope is approximately 1 for quantile-quantile plot, then it satisfies perfect normality.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562" y="2418130"/>
            <a:ext cx="4494062" cy="29376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280" y="2418130"/>
            <a:ext cx="4362867" cy="2936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Ch7.3 Assessing Normality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STAT7 Discussion Section</a:t>
            </a:r>
            <a:endParaRPr lang="ko-KR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745" y="1713056"/>
            <a:ext cx="6238875" cy="2524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592" y="2749431"/>
            <a:ext cx="4250208" cy="297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216" y="181054"/>
            <a:ext cx="4168584" cy="25550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0654" y="4545302"/>
            <a:ext cx="6187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 normal. Also, we can judge the correlation coefficient (you will learn later) between theoretical and true z-score. If the correlation is greater than 0.951, then we can say it is normally distributed. But the correlation in this case is: 0.88 </a:t>
            </a:r>
            <a:r>
              <a:rPr lang="en-US" altLang="zh-CN" dirty="0"/>
              <a:t>&lt;</a:t>
            </a:r>
            <a:r>
              <a:rPr lang="en-US" altLang="zh-CN" dirty="0" smtClean="0"/>
              <a:t> 0.951.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979093" y="569112"/>
            <a:ext cx="5868737" cy="1800557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</a:rPr>
              <a:t>Law of Large Number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720" y="3454400"/>
            <a:ext cx="10835005" cy="1299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en-US" altLang="ko-KR" dirty="0"/>
              <a:t>STAT7 Discussion Section</a:t>
            </a:r>
            <a:endParaRPr lang="ko-KR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9093" y="569112"/>
            <a:ext cx="5868737" cy="1800557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</a:rPr>
              <a:t>Central Limit Theorem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0" name="图片占位符 9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379095" y="2938780"/>
            <a:ext cx="6304915" cy="2905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035" y="3644265"/>
            <a:ext cx="4292600" cy="738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Ch7.1 </a:t>
            </a:r>
            <a:r>
              <a:rPr lang="en-US" altLang="zh-CN" dirty="0" smtClean="0"/>
              <a:t>Normal Distribution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Normal Distribution: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 A </a:t>
            </a:r>
            <a:r>
              <a:rPr lang="en-US" altLang="zh-CN" dirty="0"/>
              <a:t>continuous random variable is </a:t>
            </a:r>
            <a:r>
              <a:rPr lang="en-US" altLang="zh-CN" b="1" dirty="0">
                <a:solidFill>
                  <a:srgbClr val="FFC000"/>
                </a:solidFill>
              </a:rPr>
              <a:t>normally distributed</a:t>
            </a:r>
            <a:r>
              <a:rPr lang="en-US" altLang="zh-CN" dirty="0"/>
              <a:t>, or has a </a:t>
            </a:r>
            <a:r>
              <a:rPr lang="en-US" altLang="zh-CN" b="1" dirty="0">
                <a:solidFill>
                  <a:srgbClr val="FFC000"/>
                </a:solidFill>
              </a:rPr>
              <a:t>normal probability </a:t>
            </a:r>
            <a:r>
              <a:rPr lang="en-US" altLang="zh-CN" b="1" dirty="0">
                <a:solidFill>
                  <a:srgbClr val="FFC000"/>
                </a:solidFill>
              </a:rPr>
              <a:t>distribution</a:t>
            </a:r>
            <a:r>
              <a:rPr lang="en-US" altLang="zh-CN" dirty="0"/>
              <a:t>, if its relative frequency histogram has the shape of a normal curve</a:t>
            </a:r>
            <a:r>
              <a:rPr lang="en-US" altLang="zh-CN" dirty="0" smtClean="0"/>
              <a:t>. (Approximately a bell-shaped curve)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036" y="2896712"/>
            <a:ext cx="2834202" cy="25765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612" y="2783246"/>
            <a:ext cx="6080188" cy="30049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76" y="508396"/>
            <a:ext cx="43910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Ch7.1 </a:t>
            </a:r>
            <a:r>
              <a:rPr lang="en-US" altLang="zh-CN" dirty="0" smtClean="0"/>
              <a:t>Normal Distribution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003" y="1361588"/>
            <a:ext cx="4213943" cy="3487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7264" y="1768729"/>
            <a:ext cx="53128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How to specify the mean from the picture?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</a:t>
            </a:r>
            <a:r>
              <a:rPr lang="en-US" altLang="zh-CN" sz="2400" b="1" dirty="0" smtClean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peak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How to specify the standard deviation?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range of X.</a:t>
            </a:r>
            <a:endParaRPr lang="zh-CN" altLang="en-US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Ch7.1 </a:t>
            </a:r>
            <a:r>
              <a:rPr lang="en-US" altLang="zh-CN" dirty="0" smtClean="0"/>
              <a:t>Normal Distribution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692" y="1141330"/>
            <a:ext cx="4169347" cy="44772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53261" y="1399513"/>
            <a:ext cx="61271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What is the sum of the area under the normal curve?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One</a:t>
            </a:r>
            <a:endParaRPr lang="en-US" altLang="zh-CN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Why does the sum of the area sum to one?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Axiom of probability.</a:t>
            </a:r>
            <a:endParaRPr lang="en-US" altLang="zh-CN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What does certain partition of area under the curve mean?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Probability of x belongs to certain set</a:t>
            </a:r>
            <a:endParaRPr lang="en-US" altLang="zh-CN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Ch7.1 </a:t>
            </a:r>
            <a:r>
              <a:rPr lang="en-US" altLang="zh-CN" dirty="0" smtClean="0"/>
              <a:t>Normal Distribution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003" y="1361588"/>
            <a:ext cx="4213943" cy="34874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7264" y="1768729"/>
            <a:ext cx="53128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How to specify the mean from the picture?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</a:t>
            </a:r>
            <a:r>
              <a:rPr lang="en-US" altLang="zh-CN" sz="2400" b="1" dirty="0" smtClean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peak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How to specify the standard deviation?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range of X.</a:t>
            </a:r>
            <a:endParaRPr lang="zh-CN" altLang="en-US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Ch7.2 Application of </a:t>
            </a:r>
            <a:r>
              <a:rPr lang="en-US" altLang="zh-CN" dirty="0" smtClean="0"/>
              <a:t>Normal Distribution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STAT7 Discussion Section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1751" y="3013926"/>
            <a:ext cx="5581650" cy="1104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33" y="1181378"/>
            <a:ext cx="3783768" cy="41760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51" y="1508976"/>
            <a:ext cx="5638800" cy="1504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38861" y="4282771"/>
            <a:ext cx="7528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Remember: 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All the area under the curve sums to </a:t>
            </a:r>
            <a:r>
              <a:rPr lang="en-US" altLang="zh-CN" sz="2400" b="1" dirty="0">
                <a:solidFill>
                  <a:srgbClr val="FF0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1</a:t>
            </a: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.</a:t>
            </a:r>
            <a:endParaRPr lang="en-US" altLang="zh-CN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The distribution is symmetric about the </a:t>
            </a:r>
            <a:r>
              <a:rPr lang="en-US" altLang="zh-CN" sz="2400" b="1" dirty="0">
                <a:solidFill>
                  <a:srgbClr val="FF0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mean</a:t>
            </a: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.</a:t>
            </a:r>
            <a:endParaRPr lang="zh-CN" altLang="en-US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Ch7.2 Application of </a:t>
            </a:r>
            <a:r>
              <a:rPr lang="en-US" altLang="zh-CN" dirty="0"/>
              <a:t>Normal Distribution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STAT7 Discussion Section</a:t>
            </a:r>
            <a:endParaRPr lang="ko-KR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68414"/>
            <a:ext cx="5629275" cy="3267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54896" y="1354914"/>
            <a:ext cx="47989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How to calculate when you are only provided standard normal table, but not a table that you want? 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Transfer to </a:t>
            </a:r>
            <a:r>
              <a:rPr lang="en-US" altLang="zh-CN" sz="2400" b="1" dirty="0">
                <a:solidFill>
                  <a:srgbClr val="FF0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z-score</a:t>
            </a: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!</a:t>
            </a:r>
            <a:endParaRPr lang="en-US" altLang="zh-CN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Screen Shot 2022-01-21 at 5.54.14 PM.png" descr="Screen Shot 2022-01-21 at 5.54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72" y="2715166"/>
            <a:ext cx="3077779" cy="972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6717835" y="3627493"/>
            <a:ext cx="5473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Remember: </a:t>
            </a:r>
            <a:endParaRPr lang="en-US" altLang="zh-CN" dirty="0" smtClean="0"/>
          </a:p>
          <a:p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z-score follows an approximately </a:t>
            </a:r>
            <a:r>
              <a:rPr lang="en-US" altLang="zh-CN" sz="2400" b="1" dirty="0">
                <a:solidFill>
                  <a:srgbClr val="FF0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standard normal distribution</a:t>
            </a:r>
            <a:r>
              <a:rPr lang="en-US" altLang="zh-CN" sz="2400" b="1" dirty="0">
                <a:solidFill>
                  <a:srgbClr val="FFC000"/>
                </a:solidFill>
                <a:latin typeface="Kigelia Light" panose="020B0502040204020203" pitchFamily="34" charset="0"/>
                <a:cs typeface="Kigelia Light" panose="020B0502040204020203" pitchFamily="34" charset="0"/>
              </a:rPr>
              <a:t>.</a:t>
            </a:r>
            <a:endParaRPr lang="zh-CN" altLang="en-US" sz="2400" b="1" dirty="0">
              <a:solidFill>
                <a:srgbClr val="FFC000"/>
              </a:solidFill>
              <a:latin typeface="Kigelia Light" panose="020B0502040204020203" pitchFamily="34" charset="0"/>
              <a:cs typeface="Kigelia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Ch7.2 Application of </a:t>
            </a:r>
            <a:r>
              <a:rPr lang="en-US" altLang="zh-CN" dirty="0"/>
              <a:t>Normal Distribution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STAT7 Discussion Section</a:t>
            </a:r>
            <a:endParaRPr lang="ko-KR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8595" y="1039092"/>
            <a:ext cx="5638800" cy="1504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87351" y="2823293"/>
                <a:ext cx="9657933" cy="1997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Both"/>
                </a:pPr>
                <a:r>
                  <a:rPr lang="en-US" altLang="zh-CN" dirty="0" smtClean="0"/>
                  <a:t>What </a:t>
                </a:r>
                <a:r>
                  <a:rPr lang="en-US" altLang="zh-CN" dirty="0"/>
                  <a:t>proportion of pregnancies lasts more than 270 days</a:t>
                </a:r>
                <a:r>
                  <a:rPr lang="en-US" altLang="zh-CN" dirty="0" smtClean="0"/>
                  <a:t>?</a:t>
                </a:r>
                <a:endParaRPr lang="en-US" altLang="zh-CN" dirty="0" smtClean="0"/>
              </a:p>
              <a:p>
                <a:pPr marL="342900" indent="-342900">
                  <a:buAutoNum type="alphaLcParenBoth"/>
                </a:pP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266,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16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266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266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𝟐𝟔𝟔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266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51" y="2823293"/>
                <a:ext cx="9657933" cy="1997726"/>
              </a:xfrm>
              <a:prstGeom prst="rect">
                <a:avLst/>
              </a:prstGeom>
              <a:blipFill rotWithShape="1">
                <a:blip r:embed="rId2"/>
                <a:stretch>
                  <a:fillRect l="-6" t="-4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408365" y="4724124"/>
            <a:ext cx="737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Check the table again to get the number, or by technical methods.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Other questions similar, leave for your exercise.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Ch7.3 Assessing Normality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STAT7 Discussion Section</a:t>
            </a:r>
            <a:endParaRPr lang="ko-KR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75397A-7516-403F-881B-84879BD0A30E}" type="slidenum">
              <a:rPr lang="ko-KR" altLang="en-US" smtClean="0"/>
            </a:fld>
            <a:endParaRPr lang="ko-KR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0841" y="1039092"/>
            <a:ext cx="10825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Why do we need to assess normality?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Traditional judgement from common sense is not rigorous enough. Need clear and more scientific method.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3784" y="2275919"/>
            <a:ext cx="8220075" cy="3067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347,&quot;width&quot;:11231}"/>
</p:tagLst>
</file>

<file path=ppt/tags/tag2.xml><?xml version="1.0" encoding="utf-8"?>
<p:tagLst xmlns:p="http://schemas.openxmlformats.org/presentationml/2006/main">
  <p:tag name="COMMONDATA" val="eyJoZGlkIjoiNjkzMTlmZTkwMjdiODBhYjU5MDY0MjNkM2UyYTE2MjcifQ=="/>
</p:tagLst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FFC003"/>
      </a:hlink>
      <a:folHlink>
        <a:srgbClr val="DA206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2405</Words>
  <Application>WPS 演示</Application>
  <PresentationFormat>宽屏</PresentationFormat>
  <Paragraphs>138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SimSun</vt:lpstr>
      <vt:lpstr>Wingdings</vt:lpstr>
      <vt:lpstr>ヒラギノ角ゴ Pro W3</vt:lpstr>
      <vt:lpstr>Kigelia</vt:lpstr>
      <vt:lpstr>DejaVu Math TeX Gyre</vt:lpstr>
      <vt:lpstr>Arial</vt:lpstr>
      <vt:lpstr>Kigelia Light</vt:lpstr>
      <vt:lpstr>Segoe UI Symbol</vt:lpstr>
      <vt:lpstr>Lucida Grande</vt:lpstr>
      <vt:lpstr>Cambria Math</vt:lpstr>
      <vt:lpstr>SimHei</vt:lpstr>
      <vt:lpstr>Microsoft YaHei</vt:lpstr>
      <vt:lpstr>Arial Unicode MS</vt:lpstr>
      <vt:lpstr>Calibri</vt:lpstr>
      <vt:lpstr>Malgun Gothic</vt:lpstr>
      <vt:lpstr>Yu Gothic</vt:lpstr>
      <vt:lpstr>Office Theme</vt:lpstr>
      <vt:lpstr>STAT7: Discussion Section #5</vt:lpstr>
      <vt:lpstr>Ch7.1 Normal Distribution</vt:lpstr>
      <vt:lpstr>Ch7.1 Normal Distribution</vt:lpstr>
      <vt:lpstr>Ch7.1 Normal Distribution</vt:lpstr>
      <vt:lpstr>Ch7.1 Normal Distribution</vt:lpstr>
      <vt:lpstr>Ch7.2 Application of Normal Distribution</vt:lpstr>
      <vt:lpstr>Ch7.2 Application of Normal Distribution</vt:lpstr>
      <vt:lpstr>Ch7.2 Application of Normal Distribution</vt:lpstr>
      <vt:lpstr>Ch7.3 Assessing Normality</vt:lpstr>
      <vt:lpstr>Ch7.3 Assessing Normality</vt:lpstr>
      <vt:lpstr>Ch7.3 Assessing Normality</vt:lpstr>
      <vt:lpstr>PowerPoint 演示文稿</vt:lpstr>
      <vt:lpstr>Law of Large Number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oodiase@ucsc.edu</dc:creator>
  <cp:lastModifiedBy>lix23</cp:lastModifiedBy>
  <cp:revision>21</cp:revision>
  <cp:lastPrinted>2018-05-03T22:16:00Z</cp:lastPrinted>
  <dcterms:created xsi:type="dcterms:W3CDTF">2018-05-03T19:26:00Z</dcterms:created>
  <dcterms:modified xsi:type="dcterms:W3CDTF">2022-08-15T19:11:45Z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6897AAAE1B62459F9B58B34F1ED40144</vt:lpwstr>
  </property>
  <property fmtid="{D5CDD505-2E9C-101B-9397-08002B2CF9AE}" pid="3" name="KSOProductBuildVer">
    <vt:lpwstr>2052-11.1.0.12313</vt:lpwstr>
  </property>
</Properties>
</file>