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8"/>
  </p:notesMasterIdLst>
  <p:sldIdLst>
    <p:sldId id="297" r:id="rId2"/>
    <p:sldId id="344" r:id="rId3"/>
    <p:sldId id="348" r:id="rId4"/>
    <p:sldId id="347" r:id="rId5"/>
    <p:sldId id="270" r:id="rId6"/>
    <p:sldId id="271" r:id="rId7"/>
    <p:sldId id="349" r:id="rId8"/>
    <p:sldId id="275" r:id="rId9"/>
    <p:sldId id="276" r:id="rId10"/>
    <p:sldId id="350" r:id="rId11"/>
    <p:sldId id="351" r:id="rId12"/>
    <p:sldId id="352" r:id="rId13"/>
    <p:sldId id="353" r:id="rId14"/>
    <p:sldId id="354" r:id="rId15"/>
    <p:sldId id="356" r:id="rId16"/>
    <p:sldId id="355" r:id="rId17"/>
    <p:sldId id="357" r:id="rId18"/>
    <p:sldId id="358" r:id="rId19"/>
    <p:sldId id="359" r:id="rId20"/>
    <p:sldId id="360" r:id="rId21"/>
    <p:sldId id="361" r:id="rId22"/>
    <p:sldId id="362" r:id="rId23"/>
    <p:sldId id="363" r:id="rId24"/>
    <p:sldId id="364" r:id="rId25"/>
    <p:sldId id="365" r:id="rId26"/>
    <p:sldId id="298" r:id="rId27"/>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68"/>
    <a:srgbClr val="FDC700"/>
    <a:srgbClr val="F8B3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36698-9E67-40FF-B49F-6A2F4C089F54}" v="1180" dt="2022-03-07T19:34:23.861"/>
  </p1510:revLst>
</p1510:revInfo>
</file>

<file path=ppt/tableStyles.xml><?xml version="1.0" encoding="utf-8"?>
<a:tblStyleLst xmlns:a="http://schemas.openxmlformats.org/drawingml/2006/main" def="{5C22544A-7EE6-4342-B048-85BDC9FD1C3A}">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보통 스타일 1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76744" autoAdjust="0"/>
  </p:normalViewPr>
  <p:slideViewPr>
    <p:cSldViewPr snapToGrid="0" snapToObjects="1">
      <p:cViewPr varScale="1">
        <p:scale>
          <a:sx n="64" d="100"/>
          <a:sy n="64" d="100"/>
        </p:scale>
        <p:origin x="1747" y="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최 석준" userId="6f687b8e7e57ada7" providerId="LiveId" clId="{73736698-9E67-40FF-B49F-6A2F4C089F54}"/>
    <pc:docChg chg="undo custSel addSld delSld modSld">
      <pc:chgData name="최 석준" userId="6f687b8e7e57ada7" providerId="LiveId" clId="{73736698-9E67-40FF-B49F-6A2F4C089F54}" dt="2022-03-07T19:46:31.730" v="2970" actId="20577"/>
      <pc:docMkLst>
        <pc:docMk/>
      </pc:docMkLst>
      <pc:sldChg chg="del">
        <pc:chgData name="최 석준" userId="6f687b8e7e57ada7" providerId="LiveId" clId="{73736698-9E67-40FF-B49F-6A2F4C089F54}" dt="2022-03-07T04:57:19.657" v="0" actId="47"/>
        <pc:sldMkLst>
          <pc:docMk/>
          <pc:sldMk cId="0" sldId="261"/>
        </pc:sldMkLst>
      </pc:sldChg>
      <pc:sldChg chg="del">
        <pc:chgData name="최 석준" userId="6f687b8e7e57ada7" providerId="LiveId" clId="{73736698-9E67-40FF-B49F-6A2F4C089F54}" dt="2022-03-07T04:57:19.657" v="0" actId="47"/>
        <pc:sldMkLst>
          <pc:docMk/>
          <pc:sldMk cId="0" sldId="262"/>
        </pc:sldMkLst>
      </pc:sldChg>
      <pc:sldChg chg="del">
        <pc:chgData name="최 석준" userId="6f687b8e7e57ada7" providerId="LiveId" clId="{73736698-9E67-40FF-B49F-6A2F4C089F54}" dt="2022-03-07T04:57:19.657" v="0" actId="47"/>
        <pc:sldMkLst>
          <pc:docMk/>
          <pc:sldMk cId="0" sldId="264"/>
        </pc:sldMkLst>
      </pc:sldChg>
      <pc:sldChg chg="del">
        <pc:chgData name="최 석준" userId="6f687b8e7e57ada7" providerId="LiveId" clId="{73736698-9E67-40FF-B49F-6A2F4C089F54}" dt="2022-03-07T04:57:19.657" v="0" actId="47"/>
        <pc:sldMkLst>
          <pc:docMk/>
          <pc:sldMk cId="0" sldId="265"/>
        </pc:sldMkLst>
      </pc:sldChg>
      <pc:sldChg chg="modSp mod">
        <pc:chgData name="최 석준" userId="6f687b8e7e57ada7" providerId="LiveId" clId="{73736698-9E67-40FF-B49F-6A2F4C089F54}" dt="2022-03-07T07:22:54.348" v="2467" actId="20577"/>
        <pc:sldMkLst>
          <pc:docMk/>
          <pc:sldMk cId="4268282566" sldId="297"/>
        </pc:sldMkLst>
        <pc:spChg chg="mod">
          <ac:chgData name="최 석준" userId="6f687b8e7e57ada7" providerId="LiveId" clId="{73736698-9E67-40FF-B49F-6A2F4C089F54}" dt="2022-03-07T07:20:20.687" v="2465" actId="20577"/>
          <ac:spMkLst>
            <pc:docMk/>
            <pc:sldMk cId="4268282566" sldId="297"/>
            <ac:spMk id="3" creationId="{00000000-0000-0000-0000-000000000000}"/>
          </ac:spMkLst>
        </pc:spChg>
        <pc:spChg chg="mod">
          <ac:chgData name="최 석준" userId="6f687b8e7e57ada7" providerId="LiveId" clId="{73736698-9E67-40FF-B49F-6A2F4C089F54}" dt="2022-03-07T07:22:54.348" v="2467" actId="20577"/>
          <ac:spMkLst>
            <pc:docMk/>
            <pc:sldMk cId="4268282566" sldId="297"/>
            <ac:spMk id="4" creationId="{00000000-0000-0000-0000-000000000000}"/>
          </ac:spMkLst>
        </pc:spChg>
      </pc:sldChg>
      <pc:sldChg chg="modSp mod">
        <pc:chgData name="최 석준" userId="6f687b8e7e57ada7" providerId="LiveId" clId="{73736698-9E67-40FF-B49F-6A2F4C089F54}" dt="2022-03-07T07:23:04.228" v="2471" actId="20577"/>
        <pc:sldMkLst>
          <pc:docMk/>
          <pc:sldMk cId="1441547136" sldId="298"/>
        </pc:sldMkLst>
        <pc:spChg chg="mod">
          <ac:chgData name="최 석준" userId="6f687b8e7e57ada7" providerId="LiveId" clId="{73736698-9E67-40FF-B49F-6A2F4C089F54}" dt="2022-03-07T07:23:04.228" v="2471" actId="20577"/>
          <ac:spMkLst>
            <pc:docMk/>
            <pc:sldMk cId="1441547136" sldId="298"/>
            <ac:spMk id="2" creationId="{30D1F55B-AEFC-4AD7-AC51-B33C1996BEE6}"/>
          </ac:spMkLst>
        </pc:spChg>
      </pc:sldChg>
      <pc:sldChg chg="del">
        <pc:chgData name="최 석준" userId="6f687b8e7e57ada7" providerId="LiveId" clId="{73736698-9E67-40FF-B49F-6A2F4C089F54}" dt="2022-03-07T04:57:22.078" v="1" actId="47"/>
        <pc:sldMkLst>
          <pc:docMk/>
          <pc:sldMk cId="2657762514" sldId="318"/>
        </pc:sldMkLst>
      </pc:sldChg>
      <pc:sldChg chg="del">
        <pc:chgData name="최 석준" userId="6f687b8e7e57ada7" providerId="LiveId" clId="{73736698-9E67-40FF-B49F-6A2F4C089F54}" dt="2022-03-07T04:57:19.657" v="0" actId="47"/>
        <pc:sldMkLst>
          <pc:docMk/>
          <pc:sldMk cId="3559546180" sldId="320"/>
        </pc:sldMkLst>
      </pc:sldChg>
      <pc:sldChg chg="del">
        <pc:chgData name="최 석준" userId="6f687b8e7e57ada7" providerId="LiveId" clId="{73736698-9E67-40FF-B49F-6A2F4C089F54}" dt="2022-03-07T04:57:19.657" v="0" actId="47"/>
        <pc:sldMkLst>
          <pc:docMk/>
          <pc:sldMk cId="2978754398" sldId="322"/>
        </pc:sldMkLst>
      </pc:sldChg>
      <pc:sldChg chg="del">
        <pc:chgData name="최 석준" userId="6f687b8e7e57ada7" providerId="LiveId" clId="{73736698-9E67-40FF-B49F-6A2F4C089F54}" dt="2022-03-07T04:57:19.657" v="0" actId="47"/>
        <pc:sldMkLst>
          <pc:docMk/>
          <pc:sldMk cId="1871796649" sldId="337"/>
        </pc:sldMkLst>
      </pc:sldChg>
      <pc:sldChg chg="del">
        <pc:chgData name="최 석준" userId="6f687b8e7e57ada7" providerId="LiveId" clId="{73736698-9E67-40FF-B49F-6A2F4C089F54}" dt="2022-03-07T04:57:19.657" v="0" actId="47"/>
        <pc:sldMkLst>
          <pc:docMk/>
          <pc:sldMk cId="1802587670" sldId="338"/>
        </pc:sldMkLst>
      </pc:sldChg>
      <pc:sldChg chg="del">
        <pc:chgData name="최 석준" userId="6f687b8e7e57ada7" providerId="LiveId" clId="{73736698-9E67-40FF-B49F-6A2F4C089F54}" dt="2022-03-07T04:57:19.657" v="0" actId="47"/>
        <pc:sldMkLst>
          <pc:docMk/>
          <pc:sldMk cId="2845247808" sldId="339"/>
        </pc:sldMkLst>
      </pc:sldChg>
      <pc:sldChg chg="del">
        <pc:chgData name="최 석준" userId="6f687b8e7e57ada7" providerId="LiveId" clId="{73736698-9E67-40FF-B49F-6A2F4C089F54}" dt="2022-03-07T04:57:19.657" v="0" actId="47"/>
        <pc:sldMkLst>
          <pc:docMk/>
          <pc:sldMk cId="1929630380" sldId="340"/>
        </pc:sldMkLst>
      </pc:sldChg>
      <pc:sldChg chg="del">
        <pc:chgData name="최 석준" userId="6f687b8e7e57ada7" providerId="LiveId" clId="{73736698-9E67-40FF-B49F-6A2F4C089F54}" dt="2022-03-07T04:57:19.657" v="0" actId="47"/>
        <pc:sldMkLst>
          <pc:docMk/>
          <pc:sldMk cId="4173931522" sldId="341"/>
        </pc:sldMkLst>
      </pc:sldChg>
      <pc:sldChg chg="del">
        <pc:chgData name="최 석준" userId="6f687b8e7e57ada7" providerId="LiveId" clId="{73736698-9E67-40FF-B49F-6A2F4C089F54}" dt="2022-03-07T04:57:19.657" v="0" actId="47"/>
        <pc:sldMkLst>
          <pc:docMk/>
          <pc:sldMk cId="201338405" sldId="342"/>
        </pc:sldMkLst>
      </pc:sldChg>
      <pc:sldChg chg="del">
        <pc:chgData name="최 석준" userId="6f687b8e7e57ada7" providerId="LiveId" clId="{73736698-9E67-40FF-B49F-6A2F4C089F54}" dt="2022-03-07T04:57:19.657" v="0" actId="47"/>
        <pc:sldMkLst>
          <pc:docMk/>
          <pc:sldMk cId="3797556157" sldId="343"/>
        </pc:sldMkLst>
      </pc:sldChg>
      <pc:sldChg chg="addSp delSp modSp mod">
        <pc:chgData name="최 석준" userId="6f687b8e7e57ada7" providerId="LiveId" clId="{73736698-9E67-40FF-B49F-6A2F4C089F54}" dt="2022-03-07T07:41:59.220" v="2588" actId="15"/>
        <pc:sldMkLst>
          <pc:docMk/>
          <pc:sldMk cId="3627416038" sldId="344"/>
        </pc:sldMkLst>
        <pc:spChg chg="mod">
          <ac:chgData name="최 석준" userId="6f687b8e7e57ada7" providerId="LiveId" clId="{73736698-9E67-40FF-B49F-6A2F4C089F54}" dt="2022-03-07T07:41:59.220" v="2588" actId="15"/>
          <ac:spMkLst>
            <pc:docMk/>
            <pc:sldMk cId="3627416038" sldId="344"/>
            <ac:spMk id="2" creationId="{337D0224-BD70-4681-8484-BF26852CAAFB}"/>
          </ac:spMkLst>
        </pc:spChg>
        <pc:spChg chg="add del">
          <ac:chgData name="최 석준" userId="6f687b8e7e57ada7" providerId="LiveId" clId="{73736698-9E67-40FF-B49F-6A2F4C089F54}" dt="2022-03-07T07:41:30.991" v="2479"/>
          <ac:spMkLst>
            <pc:docMk/>
            <pc:sldMk cId="3627416038" sldId="344"/>
            <ac:spMk id="6" creationId="{1E7A2CE3-C9C5-449B-97A2-EAF621E73DE3}"/>
          </ac:spMkLst>
        </pc:spChg>
      </pc:sldChg>
      <pc:sldChg chg="del">
        <pc:chgData name="최 석준" userId="6f687b8e7e57ada7" providerId="LiveId" clId="{73736698-9E67-40FF-B49F-6A2F4C089F54}" dt="2022-03-07T04:57:19.657" v="0" actId="47"/>
        <pc:sldMkLst>
          <pc:docMk/>
          <pc:sldMk cId="1745431581" sldId="345"/>
        </pc:sldMkLst>
      </pc:sldChg>
      <pc:sldChg chg="del">
        <pc:chgData name="최 석준" userId="6f687b8e7e57ada7" providerId="LiveId" clId="{73736698-9E67-40FF-B49F-6A2F4C089F54}" dt="2022-03-07T04:57:19.657" v="0" actId="47"/>
        <pc:sldMkLst>
          <pc:docMk/>
          <pc:sldMk cId="1834675862" sldId="346"/>
        </pc:sldMkLst>
      </pc:sldChg>
      <pc:sldChg chg="modSp">
        <pc:chgData name="최 석준" userId="6f687b8e7e57ada7" providerId="LiveId" clId="{73736698-9E67-40FF-B49F-6A2F4C089F54}" dt="2022-03-07T05:44:39.851" v="1579" actId="403"/>
        <pc:sldMkLst>
          <pc:docMk/>
          <pc:sldMk cId="174115832" sldId="349"/>
        </pc:sldMkLst>
        <pc:spChg chg="mod">
          <ac:chgData name="최 석준" userId="6f687b8e7e57ada7" providerId="LiveId" clId="{73736698-9E67-40FF-B49F-6A2F4C089F54}" dt="2022-03-07T05:44:39.851" v="1579" actId="403"/>
          <ac:spMkLst>
            <pc:docMk/>
            <pc:sldMk cId="174115832" sldId="349"/>
            <ac:spMk id="2" creationId="{9F8C7AC6-91A5-4255-A924-273747CED2BD}"/>
          </ac:spMkLst>
        </pc:spChg>
      </pc:sldChg>
      <pc:sldChg chg="addSp delSp modSp new mod modClrScheme chgLayout">
        <pc:chgData name="최 석준" userId="6f687b8e7e57ada7" providerId="LiveId" clId="{73736698-9E67-40FF-B49F-6A2F4C089F54}" dt="2022-03-07T05:07:04.197" v="267" actId="14100"/>
        <pc:sldMkLst>
          <pc:docMk/>
          <pc:sldMk cId="821714204" sldId="350"/>
        </pc:sldMkLst>
        <pc:spChg chg="mod">
          <ac:chgData name="최 석준" userId="6f687b8e7e57ada7" providerId="LiveId" clId="{73736698-9E67-40FF-B49F-6A2F4C089F54}" dt="2022-03-07T05:06:54.024" v="265" actId="6549"/>
          <ac:spMkLst>
            <pc:docMk/>
            <pc:sldMk cId="821714204" sldId="350"/>
            <ac:spMk id="2" creationId="{3EF0733B-AA2E-4D54-AD8E-551BA59E3BDC}"/>
          </ac:spMkLst>
        </pc:spChg>
        <pc:spChg chg="mod">
          <ac:chgData name="최 석준" userId="6f687b8e7e57ada7" providerId="LiveId" clId="{73736698-9E67-40FF-B49F-6A2F4C089F54}" dt="2022-03-07T05:03:06.990" v="230" actId="26606"/>
          <ac:spMkLst>
            <pc:docMk/>
            <pc:sldMk cId="821714204" sldId="350"/>
            <ac:spMk id="3" creationId="{5FA839A7-4720-4512-B965-E64FC783FB47}"/>
          </ac:spMkLst>
        </pc:spChg>
        <pc:spChg chg="mod">
          <ac:chgData name="최 석준" userId="6f687b8e7e57ada7" providerId="LiveId" clId="{73736698-9E67-40FF-B49F-6A2F4C089F54}" dt="2022-03-07T05:03:06.990" v="230" actId="26606"/>
          <ac:spMkLst>
            <pc:docMk/>
            <pc:sldMk cId="821714204" sldId="350"/>
            <ac:spMk id="4" creationId="{F136CF78-A490-4728-8AB7-0DAFF313BDE2}"/>
          </ac:spMkLst>
        </pc:spChg>
        <pc:spChg chg="mod">
          <ac:chgData name="최 석준" userId="6f687b8e7e57ada7" providerId="LiveId" clId="{73736698-9E67-40FF-B49F-6A2F4C089F54}" dt="2022-03-07T05:03:06.990" v="230" actId="26606"/>
          <ac:spMkLst>
            <pc:docMk/>
            <pc:sldMk cId="821714204" sldId="350"/>
            <ac:spMk id="5" creationId="{19BA61E8-3BFD-4DF0-800C-97D6950B814D}"/>
          </ac:spMkLst>
        </pc:spChg>
        <pc:picChg chg="add del mod ord">
          <ac:chgData name="최 석준" userId="6f687b8e7e57ada7" providerId="LiveId" clId="{73736698-9E67-40FF-B49F-6A2F4C089F54}" dt="2022-03-07T05:06:10.382" v="260" actId="478"/>
          <ac:picMkLst>
            <pc:docMk/>
            <pc:sldMk cId="821714204" sldId="350"/>
            <ac:picMk id="7" creationId="{88995C10-6F30-4C80-9A91-C98C75C6CA26}"/>
          </ac:picMkLst>
        </pc:picChg>
        <pc:picChg chg="add mod">
          <ac:chgData name="최 석준" userId="6f687b8e7e57ada7" providerId="LiveId" clId="{73736698-9E67-40FF-B49F-6A2F4C089F54}" dt="2022-03-07T05:07:04.197" v="267" actId="14100"/>
          <ac:picMkLst>
            <pc:docMk/>
            <pc:sldMk cId="821714204" sldId="350"/>
            <ac:picMk id="9" creationId="{C76A01EC-A20A-458B-BDC3-94263EB77DC1}"/>
          </ac:picMkLst>
        </pc:picChg>
      </pc:sldChg>
      <pc:sldChg chg="modSp new mod modNotesTx">
        <pc:chgData name="최 석준" userId="6f687b8e7e57ada7" providerId="LiveId" clId="{73736698-9E67-40FF-B49F-6A2F4C089F54}" dt="2022-03-07T19:31:08.941" v="2597" actId="20577"/>
        <pc:sldMkLst>
          <pc:docMk/>
          <pc:sldMk cId="1447203343" sldId="351"/>
        </pc:sldMkLst>
        <pc:spChg chg="mod">
          <ac:chgData name="최 석준" userId="6f687b8e7e57ada7" providerId="LiveId" clId="{73736698-9E67-40FF-B49F-6A2F4C089F54}" dt="2022-03-07T05:09:44.370" v="327" actId="20577"/>
          <ac:spMkLst>
            <pc:docMk/>
            <pc:sldMk cId="1447203343" sldId="351"/>
            <ac:spMk id="2" creationId="{2C89780C-368A-44C5-8D03-A6F219D56A7C}"/>
          </ac:spMkLst>
        </pc:spChg>
        <pc:spChg chg="mod">
          <ac:chgData name="최 석준" userId="6f687b8e7e57ada7" providerId="LiveId" clId="{73736698-9E67-40FF-B49F-6A2F4C089F54}" dt="2022-03-07T05:09:53.971" v="334" actId="20577"/>
          <ac:spMkLst>
            <pc:docMk/>
            <pc:sldMk cId="1447203343" sldId="351"/>
            <ac:spMk id="3" creationId="{15D3F118-78AB-4E59-9689-B854E7804D98}"/>
          </ac:spMkLst>
        </pc:spChg>
      </pc:sldChg>
      <pc:sldChg chg="modSp new mod">
        <pc:chgData name="최 석준" userId="6f687b8e7e57ada7" providerId="LiveId" clId="{73736698-9E67-40FF-B49F-6A2F4C089F54}" dt="2022-03-07T06:14:39.948" v="2414" actId="20577"/>
        <pc:sldMkLst>
          <pc:docMk/>
          <pc:sldMk cId="3099362097" sldId="352"/>
        </pc:sldMkLst>
        <pc:spChg chg="mod">
          <ac:chgData name="최 석준" userId="6f687b8e7e57ada7" providerId="LiveId" clId="{73736698-9E67-40FF-B49F-6A2F4C089F54}" dt="2022-03-07T06:14:39.948" v="2414" actId="20577"/>
          <ac:spMkLst>
            <pc:docMk/>
            <pc:sldMk cId="3099362097" sldId="352"/>
            <ac:spMk id="2" creationId="{30D287AE-6E6B-4A7F-9608-07CF5CE9F1A3}"/>
          </ac:spMkLst>
        </pc:spChg>
        <pc:spChg chg="mod">
          <ac:chgData name="최 석준" userId="6f687b8e7e57ada7" providerId="LiveId" clId="{73736698-9E67-40FF-B49F-6A2F4C089F54}" dt="2022-03-07T05:11:35.219" v="348" actId="20577"/>
          <ac:spMkLst>
            <pc:docMk/>
            <pc:sldMk cId="3099362097" sldId="352"/>
            <ac:spMk id="3" creationId="{440099AD-F942-47A6-818C-5961939D0004}"/>
          </ac:spMkLst>
        </pc:spChg>
      </pc:sldChg>
      <pc:sldChg chg="modSp new mod modNotesTx">
        <pc:chgData name="최 석준" userId="6f687b8e7e57ada7" providerId="LiveId" clId="{73736698-9E67-40FF-B49F-6A2F4C089F54}" dt="2022-03-07T19:33:05.216" v="2603" actId="5793"/>
        <pc:sldMkLst>
          <pc:docMk/>
          <pc:sldMk cId="2802304690" sldId="353"/>
        </pc:sldMkLst>
        <pc:spChg chg="mod">
          <ac:chgData name="최 석준" userId="6f687b8e7e57ada7" providerId="LiveId" clId="{73736698-9E67-40FF-B49F-6A2F4C089F54}" dt="2022-03-07T05:20:25.863" v="850" actId="207"/>
          <ac:spMkLst>
            <pc:docMk/>
            <pc:sldMk cId="2802304690" sldId="353"/>
            <ac:spMk id="2" creationId="{DD591937-A785-4D27-A432-C4103F7A9CAB}"/>
          </ac:spMkLst>
        </pc:spChg>
        <pc:spChg chg="mod">
          <ac:chgData name="최 석준" userId="6f687b8e7e57ada7" providerId="LiveId" clId="{73736698-9E67-40FF-B49F-6A2F4C089F54}" dt="2022-03-07T05:21:30.479" v="875" actId="20577"/>
          <ac:spMkLst>
            <pc:docMk/>
            <pc:sldMk cId="2802304690" sldId="353"/>
            <ac:spMk id="3" creationId="{6E03889E-3188-4107-8263-F5AD1201413D}"/>
          </ac:spMkLst>
        </pc:spChg>
      </pc:sldChg>
      <pc:sldChg chg="modSp new mod">
        <pc:chgData name="최 석준" userId="6f687b8e7e57ada7" providerId="LiveId" clId="{73736698-9E67-40FF-B49F-6A2F4C089F54}" dt="2022-03-07T05:22:04.231" v="898" actId="207"/>
        <pc:sldMkLst>
          <pc:docMk/>
          <pc:sldMk cId="1212624803" sldId="354"/>
        </pc:sldMkLst>
        <pc:spChg chg="mod">
          <ac:chgData name="최 석준" userId="6f687b8e7e57ada7" providerId="LiveId" clId="{73736698-9E67-40FF-B49F-6A2F4C089F54}" dt="2022-03-07T05:22:04.231" v="898" actId="207"/>
          <ac:spMkLst>
            <pc:docMk/>
            <pc:sldMk cId="1212624803" sldId="354"/>
            <ac:spMk id="2" creationId="{1AF33312-A957-4472-87A2-9FD2400F8004}"/>
          </ac:spMkLst>
        </pc:spChg>
        <pc:spChg chg="mod">
          <ac:chgData name="최 석준" userId="6f687b8e7e57ada7" providerId="LiveId" clId="{73736698-9E67-40FF-B49F-6A2F4C089F54}" dt="2022-03-07T05:21:38.790" v="885" actId="20577"/>
          <ac:spMkLst>
            <pc:docMk/>
            <pc:sldMk cId="1212624803" sldId="354"/>
            <ac:spMk id="3" creationId="{DA7881AC-3DF8-42C3-9377-8F790D658276}"/>
          </ac:spMkLst>
        </pc:spChg>
      </pc:sldChg>
      <pc:sldChg chg="modSp new add del mod modNotesTx">
        <pc:chgData name="최 석준" userId="6f687b8e7e57ada7" providerId="LiveId" clId="{73736698-9E67-40FF-B49F-6A2F4C089F54}" dt="2022-03-07T19:34:23.861" v="2608" actId="207"/>
        <pc:sldMkLst>
          <pc:docMk/>
          <pc:sldMk cId="2578244241" sldId="355"/>
        </pc:sldMkLst>
        <pc:spChg chg="mod">
          <ac:chgData name="최 석준" userId="6f687b8e7e57ada7" providerId="LiveId" clId="{73736698-9E67-40FF-B49F-6A2F4C089F54}" dt="2022-03-07T19:34:23.861" v="2608" actId="207"/>
          <ac:spMkLst>
            <pc:docMk/>
            <pc:sldMk cId="2578244241" sldId="355"/>
            <ac:spMk id="2" creationId="{D32CE0FB-2C69-487F-A350-5CEFD75DEFBB}"/>
          </ac:spMkLst>
        </pc:spChg>
        <pc:spChg chg="mod">
          <ac:chgData name="최 석준" userId="6f687b8e7e57ada7" providerId="LiveId" clId="{73736698-9E67-40FF-B49F-6A2F4C089F54}" dt="2022-03-07T05:27:06.828" v="998" actId="20577"/>
          <ac:spMkLst>
            <pc:docMk/>
            <pc:sldMk cId="2578244241" sldId="355"/>
            <ac:spMk id="3" creationId="{F159F078-1DEE-4A78-8304-ED8AC3D17298}"/>
          </ac:spMkLst>
        </pc:spChg>
      </pc:sldChg>
      <pc:sldChg chg="modSp add mod">
        <pc:chgData name="최 석준" userId="6f687b8e7e57ada7" providerId="LiveId" clId="{73736698-9E67-40FF-B49F-6A2F4C089F54}" dt="2022-03-07T06:14:53.469" v="2423" actId="20577"/>
        <pc:sldMkLst>
          <pc:docMk/>
          <pc:sldMk cId="1440781949" sldId="356"/>
        </pc:sldMkLst>
        <pc:spChg chg="mod">
          <ac:chgData name="최 석준" userId="6f687b8e7e57ada7" providerId="LiveId" clId="{73736698-9E67-40FF-B49F-6A2F4C089F54}" dt="2022-03-07T06:14:53.469" v="2423" actId="20577"/>
          <ac:spMkLst>
            <pc:docMk/>
            <pc:sldMk cId="1440781949" sldId="356"/>
            <ac:spMk id="2" creationId="{30D287AE-6E6B-4A7F-9608-07CF5CE9F1A3}"/>
          </ac:spMkLst>
        </pc:spChg>
        <pc:spChg chg="mod">
          <ac:chgData name="최 석준" userId="6f687b8e7e57ada7" providerId="LiveId" clId="{73736698-9E67-40FF-B49F-6A2F4C089F54}" dt="2022-03-07T05:23:43.003" v="949"/>
          <ac:spMkLst>
            <pc:docMk/>
            <pc:sldMk cId="1440781949" sldId="356"/>
            <ac:spMk id="3" creationId="{440099AD-F942-47A6-818C-5961939D0004}"/>
          </ac:spMkLst>
        </pc:spChg>
      </pc:sldChg>
      <pc:sldChg chg="modSp new mod">
        <pc:chgData name="최 석준" userId="6f687b8e7e57ada7" providerId="LiveId" clId="{73736698-9E67-40FF-B49F-6A2F4C089F54}" dt="2022-03-07T05:33:48.755" v="1097" actId="6549"/>
        <pc:sldMkLst>
          <pc:docMk/>
          <pc:sldMk cId="1662130226" sldId="357"/>
        </pc:sldMkLst>
        <pc:spChg chg="mod">
          <ac:chgData name="최 석준" userId="6f687b8e7e57ada7" providerId="LiveId" clId="{73736698-9E67-40FF-B49F-6A2F4C089F54}" dt="2022-03-07T05:33:25.325" v="1095" actId="207"/>
          <ac:spMkLst>
            <pc:docMk/>
            <pc:sldMk cId="1662130226" sldId="357"/>
            <ac:spMk id="2" creationId="{4EE07A95-CE42-4988-BA8C-ED12D4F8E8B1}"/>
          </ac:spMkLst>
        </pc:spChg>
        <pc:spChg chg="mod">
          <ac:chgData name="최 석준" userId="6f687b8e7e57ada7" providerId="LiveId" clId="{73736698-9E67-40FF-B49F-6A2F4C089F54}" dt="2022-03-07T05:33:48.755" v="1097" actId="6549"/>
          <ac:spMkLst>
            <pc:docMk/>
            <pc:sldMk cId="1662130226" sldId="357"/>
            <ac:spMk id="3" creationId="{F95488CE-A45D-4A1B-922B-3FD8C75B1C3A}"/>
          </ac:spMkLst>
        </pc:spChg>
      </pc:sldChg>
      <pc:sldChg chg="modSp new mod">
        <pc:chgData name="최 석준" userId="6f687b8e7e57ada7" providerId="LiveId" clId="{73736698-9E67-40FF-B49F-6A2F4C089F54}" dt="2022-03-07T05:43:59.987" v="1572" actId="20577"/>
        <pc:sldMkLst>
          <pc:docMk/>
          <pc:sldMk cId="832443033" sldId="358"/>
        </pc:sldMkLst>
        <pc:spChg chg="mod">
          <ac:chgData name="최 석준" userId="6f687b8e7e57ada7" providerId="LiveId" clId="{73736698-9E67-40FF-B49F-6A2F4C089F54}" dt="2022-03-07T05:43:59.987" v="1572" actId="20577"/>
          <ac:spMkLst>
            <pc:docMk/>
            <pc:sldMk cId="832443033" sldId="358"/>
            <ac:spMk id="2" creationId="{B54CE16E-1227-4C4C-906F-8A7C96F49DD3}"/>
          </ac:spMkLst>
        </pc:spChg>
        <pc:spChg chg="mod">
          <ac:chgData name="최 석준" userId="6f687b8e7e57ada7" providerId="LiveId" clId="{73736698-9E67-40FF-B49F-6A2F4C089F54}" dt="2022-03-07T05:35:31.007" v="1152" actId="6549"/>
          <ac:spMkLst>
            <pc:docMk/>
            <pc:sldMk cId="832443033" sldId="358"/>
            <ac:spMk id="3" creationId="{22B1A363-B3F1-4F10-97F8-D7BC96BB3DC1}"/>
          </ac:spMkLst>
        </pc:spChg>
      </pc:sldChg>
      <pc:sldChg chg="modSp new mod modNotesTx">
        <pc:chgData name="최 석준" userId="6f687b8e7e57ada7" providerId="LiveId" clId="{73736698-9E67-40FF-B49F-6A2F4C089F54}" dt="2022-03-07T19:36:27.019" v="2616" actId="20577"/>
        <pc:sldMkLst>
          <pc:docMk/>
          <pc:sldMk cId="3478119931" sldId="359"/>
        </pc:sldMkLst>
        <pc:spChg chg="mod">
          <ac:chgData name="최 석준" userId="6f687b8e7e57ada7" providerId="LiveId" clId="{73736698-9E67-40FF-B49F-6A2F4C089F54}" dt="2022-03-07T05:49:17.482" v="1652" actId="20577"/>
          <ac:spMkLst>
            <pc:docMk/>
            <pc:sldMk cId="3478119931" sldId="359"/>
            <ac:spMk id="2" creationId="{D04A4B65-A3D9-4196-A10E-78C3F188C24E}"/>
          </ac:spMkLst>
        </pc:spChg>
        <pc:spChg chg="mod">
          <ac:chgData name="최 석준" userId="6f687b8e7e57ada7" providerId="LiveId" clId="{73736698-9E67-40FF-B49F-6A2F4C089F54}" dt="2022-03-07T05:47:18.216" v="1606" actId="20577"/>
          <ac:spMkLst>
            <pc:docMk/>
            <pc:sldMk cId="3478119931" sldId="359"/>
            <ac:spMk id="3" creationId="{8AE57528-282A-411C-8106-A0DC08DDD326}"/>
          </ac:spMkLst>
        </pc:spChg>
      </pc:sldChg>
      <pc:sldChg chg="modSp new mod">
        <pc:chgData name="최 석준" userId="6f687b8e7e57ada7" providerId="LiveId" clId="{73736698-9E67-40FF-B49F-6A2F4C089F54}" dt="2022-03-07T05:50:42.242" v="1692" actId="207"/>
        <pc:sldMkLst>
          <pc:docMk/>
          <pc:sldMk cId="1102313597" sldId="360"/>
        </pc:sldMkLst>
        <pc:spChg chg="mod">
          <ac:chgData name="최 석준" userId="6f687b8e7e57ada7" providerId="LiveId" clId="{73736698-9E67-40FF-B49F-6A2F4C089F54}" dt="2022-03-07T05:50:42.242" v="1692" actId="207"/>
          <ac:spMkLst>
            <pc:docMk/>
            <pc:sldMk cId="1102313597" sldId="360"/>
            <ac:spMk id="2" creationId="{DE71A610-394D-44D2-8A12-4877B4A3E6EB}"/>
          </ac:spMkLst>
        </pc:spChg>
        <pc:spChg chg="mod">
          <ac:chgData name="최 석준" userId="6f687b8e7e57ada7" providerId="LiveId" clId="{73736698-9E67-40FF-B49F-6A2F4C089F54}" dt="2022-03-07T05:49:37.128" v="1660" actId="20577"/>
          <ac:spMkLst>
            <pc:docMk/>
            <pc:sldMk cId="1102313597" sldId="360"/>
            <ac:spMk id="3" creationId="{4BE1A74C-381A-41F0-ABF4-FBE6B1156742}"/>
          </ac:spMkLst>
        </pc:spChg>
      </pc:sldChg>
      <pc:sldChg chg="modSp new mod">
        <pc:chgData name="최 석준" userId="6f687b8e7e57ada7" providerId="LiveId" clId="{73736698-9E67-40FF-B49F-6A2F4C089F54}" dt="2022-03-07T05:55:45.626" v="1921" actId="20577"/>
        <pc:sldMkLst>
          <pc:docMk/>
          <pc:sldMk cId="3324580140" sldId="361"/>
        </pc:sldMkLst>
        <pc:spChg chg="mod">
          <ac:chgData name="최 석준" userId="6f687b8e7e57ada7" providerId="LiveId" clId="{73736698-9E67-40FF-B49F-6A2F4C089F54}" dt="2022-03-07T05:55:45.626" v="1921" actId="20577"/>
          <ac:spMkLst>
            <pc:docMk/>
            <pc:sldMk cId="3324580140" sldId="361"/>
            <ac:spMk id="2" creationId="{1F0FD958-0C70-4EB6-B60D-45D69B281498}"/>
          </ac:spMkLst>
        </pc:spChg>
        <pc:spChg chg="mod">
          <ac:chgData name="최 석준" userId="6f687b8e7e57ada7" providerId="LiveId" clId="{73736698-9E67-40FF-B49F-6A2F4C089F54}" dt="2022-03-07T05:51:36.776" v="1755" actId="20577"/>
          <ac:spMkLst>
            <pc:docMk/>
            <pc:sldMk cId="3324580140" sldId="361"/>
            <ac:spMk id="3" creationId="{D577065B-1B60-4B91-A179-DAA12E3EBCC3}"/>
          </ac:spMkLst>
        </pc:spChg>
      </pc:sldChg>
      <pc:sldChg chg="addSp delSp modSp new mod modNotesTx">
        <pc:chgData name="최 석준" userId="6f687b8e7e57ada7" providerId="LiveId" clId="{73736698-9E67-40FF-B49F-6A2F4C089F54}" dt="2022-03-07T19:43:44.111" v="2842"/>
        <pc:sldMkLst>
          <pc:docMk/>
          <pc:sldMk cId="2800663204" sldId="362"/>
        </pc:sldMkLst>
        <pc:spChg chg="add del mod">
          <ac:chgData name="최 석준" userId="6f687b8e7e57ada7" providerId="LiveId" clId="{73736698-9E67-40FF-B49F-6A2F4C089F54}" dt="2022-03-07T05:59:19.172" v="2038"/>
          <ac:spMkLst>
            <pc:docMk/>
            <pc:sldMk cId="2800663204" sldId="362"/>
            <ac:spMk id="2" creationId="{91B68389-AA30-4C1C-A848-371487BD1642}"/>
          </ac:spMkLst>
        </pc:spChg>
        <pc:spChg chg="mod">
          <ac:chgData name="최 석준" userId="6f687b8e7e57ada7" providerId="LiveId" clId="{73736698-9E67-40FF-B49F-6A2F4C089F54}" dt="2022-03-07T05:57:06.427" v="1944" actId="20577"/>
          <ac:spMkLst>
            <pc:docMk/>
            <pc:sldMk cId="2800663204" sldId="362"/>
            <ac:spMk id="3" creationId="{EE6E066D-AD99-4728-9B1B-444F2EBE81BD}"/>
          </ac:spMkLst>
        </pc:spChg>
        <pc:picChg chg="add del mod ord">
          <ac:chgData name="최 석준" userId="6f687b8e7e57ada7" providerId="LiveId" clId="{73736698-9E67-40FF-B49F-6A2F4C089F54}" dt="2022-03-07T05:57:09.124" v="1946" actId="22"/>
          <ac:picMkLst>
            <pc:docMk/>
            <pc:sldMk cId="2800663204" sldId="362"/>
            <ac:picMk id="7" creationId="{0B4C32C1-8FFE-4553-A51F-0F555D639FA0}"/>
          </ac:picMkLst>
        </pc:picChg>
        <pc:picChg chg="add mod">
          <ac:chgData name="최 석준" userId="6f687b8e7e57ada7" providerId="LiveId" clId="{73736698-9E67-40FF-B49F-6A2F4C089F54}" dt="2022-03-07T05:58:02.499" v="1972" actId="1076"/>
          <ac:picMkLst>
            <pc:docMk/>
            <pc:sldMk cId="2800663204" sldId="362"/>
            <ac:picMk id="9" creationId="{B0907B57-6934-4917-B4B9-E6FED1C8C1F3}"/>
          </ac:picMkLst>
        </pc:picChg>
      </pc:sldChg>
      <pc:sldChg chg="addSp modSp new mod">
        <pc:chgData name="최 석준" userId="6f687b8e7e57ada7" providerId="LiveId" clId="{73736698-9E67-40FF-B49F-6A2F4C089F54}" dt="2022-03-07T06:07:09.033" v="2295"/>
        <pc:sldMkLst>
          <pc:docMk/>
          <pc:sldMk cId="1862658100" sldId="363"/>
        </pc:sldMkLst>
        <pc:spChg chg="mod">
          <ac:chgData name="최 석준" userId="6f687b8e7e57ada7" providerId="LiveId" clId="{73736698-9E67-40FF-B49F-6A2F4C089F54}" dt="2022-03-07T06:07:09.033" v="2295"/>
          <ac:spMkLst>
            <pc:docMk/>
            <pc:sldMk cId="1862658100" sldId="363"/>
            <ac:spMk id="2" creationId="{EB9D9CCA-E73E-4A0F-9FCD-259B78E7A13E}"/>
          </ac:spMkLst>
        </pc:spChg>
        <pc:spChg chg="mod">
          <ac:chgData name="최 석준" userId="6f687b8e7e57ada7" providerId="LiveId" clId="{73736698-9E67-40FF-B49F-6A2F4C089F54}" dt="2022-03-07T06:00:10.540" v="2096" actId="20577"/>
          <ac:spMkLst>
            <pc:docMk/>
            <pc:sldMk cId="1862658100" sldId="363"/>
            <ac:spMk id="3" creationId="{63E22FCF-0431-46F4-83DD-EC3791F3AAD6}"/>
          </ac:spMkLst>
        </pc:spChg>
        <pc:picChg chg="add mod">
          <ac:chgData name="최 석준" userId="6f687b8e7e57ada7" providerId="LiveId" clId="{73736698-9E67-40FF-B49F-6A2F4C089F54}" dt="2022-03-07T06:06:35.621" v="2291" actId="1076"/>
          <ac:picMkLst>
            <pc:docMk/>
            <pc:sldMk cId="1862658100" sldId="363"/>
            <ac:picMk id="7" creationId="{284E2310-C7B4-4F54-A8C5-F68BEF4E1AB0}"/>
          </ac:picMkLst>
        </pc:picChg>
      </pc:sldChg>
      <pc:sldChg chg="addSp modSp new mod modNotesTx">
        <pc:chgData name="최 석준" userId="6f687b8e7e57ada7" providerId="LiveId" clId="{73736698-9E67-40FF-B49F-6A2F4C089F54}" dt="2022-03-07T19:46:31.730" v="2970" actId="20577"/>
        <pc:sldMkLst>
          <pc:docMk/>
          <pc:sldMk cId="3446183703" sldId="364"/>
        </pc:sldMkLst>
        <pc:spChg chg="mod">
          <ac:chgData name="최 석준" userId="6f687b8e7e57ada7" providerId="LiveId" clId="{73736698-9E67-40FF-B49F-6A2F4C089F54}" dt="2022-03-07T06:10:04.847" v="2340" actId="20577"/>
          <ac:spMkLst>
            <pc:docMk/>
            <pc:sldMk cId="3446183703" sldId="364"/>
            <ac:spMk id="2" creationId="{452E3469-DED1-4B98-95FE-76FA4E3DC73F}"/>
          </ac:spMkLst>
        </pc:spChg>
        <pc:spChg chg="mod">
          <ac:chgData name="최 석준" userId="6f687b8e7e57ada7" providerId="LiveId" clId="{73736698-9E67-40FF-B49F-6A2F4C089F54}" dt="2022-03-07T06:08:59.160" v="2318" actId="20577"/>
          <ac:spMkLst>
            <pc:docMk/>
            <pc:sldMk cId="3446183703" sldId="364"/>
            <ac:spMk id="3" creationId="{44A3430F-F930-4B8A-A0D6-504EB6037197}"/>
          </ac:spMkLst>
        </pc:spChg>
        <pc:spChg chg="add mod">
          <ac:chgData name="최 석준" userId="6f687b8e7e57ada7" providerId="LiveId" clId="{73736698-9E67-40FF-B49F-6A2F4C089F54}" dt="2022-03-07T06:11:01.636" v="2350" actId="14100"/>
          <ac:spMkLst>
            <pc:docMk/>
            <pc:sldMk cId="3446183703" sldId="364"/>
            <ac:spMk id="9" creationId="{AAEF4FF3-8E83-4329-B0AE-F3D93528A4FE}"/>
          </ac:spMkLst>
        </pc:spChg>
        <pc:picChg chg="add mod">
          <ac:chgData name="최 석준" userId="6f687b8e7e57ada7" providerId="LiveId" clId="{73736698-9E67-40FF-B49F-6A2F4C089F54}" dt="2022-03-07T06:10:22.565" v="2342" actId="1076"/>
          <ac:picMkLst>
            <pc:docMk/>
            <pc:sldMk cId="3446183703" sldId="364"/>
            <ac:picMk id="7" creationId="{57814A1E-0BB9-4F5E-9D82-390A31133FF1}"/>
          </ac:picMkLst>
        </pc:picChg>
      </pc:sldChg>
      <pc:sldChg chg="addSp delSp modSp new mod">
        <pc:chgData name="최 석준" userId="6f687b8e7e57ada7" providerId="LiveId" clId="{73736698-9E67-40FF-B49F-6A2F4C089F54}" dt="2022-03-07T06:13:52.983" v="2405" actId="207"/>
        <pc:sldMkLst>
          <pc:docMk/>
          <pc:sldMk cId="2999905249" sldId="365"/>
        </pc:sldMkLst>
        <pc:spChg chg="mod">
          <ac:chgData name="최 석준" userId="6f687b8e7e57ada7" providerId="LiveId" clId="{73736698-9E67-40FF-B49F-6A2F4C089F54}" dt="2022-03-07T06:12:05.573" v="2383" actId="207"/>
          <ac:spMkLst>
            <pc:docMk/>
            <pc:sldMk cId="2999905249" sldId="365"/>
            <ac:spMk id="2" creationId="{20F776DA-AC4D-4607-BA16-76DE93DF2DA5}"/>
          </ac:spMkLst>
        </pc:spChg>
        <pc:spChg chg="mod">
          <ac:chgData name="최 석준" userId="6f687b8e7e57ada7" providerId="LiveId" clId="{73736698-9E67-40FF-B49F-6A2F4C089F54}" dt="2022-03-07T06:11:46.508" v="2372" actId="20577"/>
          <ac:spMkLst>
            <pc:docMk/>
            <pc:sldMk cId="2999905249" sldId="365"/>
            <ac:spMk id="3" creationId="{E552D2A3-A486-4DA0-B99B-39DE609A4C9C}"/>
          </ac:spMkLst>
        </pc:spChg>
        <pc:spChg chg="add mod">
          <ac:chgData name="최 석준" userId="6f687b8e7e57ada7" providerId="LiveId" clId="{73736698-9E67-40FF-B49F-6A2F4C089F54}" dt="2022-03-07T06:13:52.983" v="2405" actId="207"/>
          <ac:spMkLst>
            <pc:docMk/>
            <pc:sldMk cId="2999905249" sldId="365"/>
            <ac:spMk id="9" creationId="{2F6DA1A0-B03D-4F67-A4A5-5EA44B9ED89A}"/>
          </ac:spMkLst>
        </pc:spChg>
        <pc:spChg chg="add del mod">
          <ac:chgData name="최 석준" userId="6f687b8e7e57ada7" providerId="LiveId" clId="{73736698-9E67-40FF-B49F-6A2F4C089F54}" dt="2022-03-07T06:13:13.917" v="2396"/>
          <ac:spMkLst>
            <pc:docMk/>
            <pc:sldMk cId="2999905249" sldId="365"/>
            <ac:spMk id="11" creationId="{4FA91021-745A-4F28-AA84-C894334D5F32}"/>
          </ac:spMkLst>
        </pc:spChg>
        <pc:spChg chg="add mod">
          <ac:chgData name="최 석준" userId="6f687b8e7e57ada7" providerId="LiveId" clId="{73736698-9E67-40FF-B49F-6A2F4C089F54}" dt="2022-03-07T06:13:26.209" v="2400" actId="1076"/>
          <ac:spMkLst>
            <pc:docMk/>
            <pc:sldMk cId="2999905249" sldId="365"/>
            <ac:spMk id="13" creationId="{C73603F7-1DFC-4B29-BE51-2E330BD50DCD}"/>
          </ac:spMkLst>
        </pc:spChg>
        <pc:graphicFrameChg chg="add del mod">
          <ac:chgData name="최 석준" userId="6f687b8e7e57ada7" providerId="LiveId" clId="{73736698-9E67-40FF-B49F-6A2F4C089F54}" dt="2022-03-07T06:13:13.917" v="2396"/>
          <ac:graphicFrameMkLst>
            <pc:docMk/>
            <pc:sldMk cId="2999905249" sldId="365"/>
            <ac:graphicFrameMk id="10" creationId="{17719885-35A7-4002-9BC6-4205BBEC400F}"/>
          </ac:graphicFrameMkLst>
        </pc:graphicFrameChg>
        <pc:picChg chg="add mod">
          <ac:chgData name="최 석준" userId="6f687b8e7e57ada7" providerId="LiveId" clId="{73736698-9E67-40FF-B49F-6A2F4C089F54}" dt="2022-03-07T06:12:37.453" v="2386" actId="14100"/>
          <ac:picMkLst>
            <pc:docMk/>
            <pc:sldMk cId="2999905249" sldId="365"/>
            <ac:picMk id="7" creationId="{96E06510-6F7A-4F70-88FC-75717C584A0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en-US"/>
          </a:p>
        </p:txBody>
      </p:sp>
      <p:sp>
        <p:nvSpPr>
          <p:cNvPr id="3" name="Date Placeholder 2"/>
          <p:cNvSpPr>
            <a:spLocks noGrp="1"/>
          </p:cNvSpPr>
          <p:nvPr>
            <p:ph type="dt" idx="1"/>
          </p:nvPr>
        </p:nvSpPr>
        <p:spPr>
          <a:xfrm>
            <a:off x="4023092" y="0"/>
            <a:ext cx="3077739" cy="511731"/>
          </a:xfrm>
          <a:prstGeom prst="rect">
            <a:avLst/>
          </a:prstGeom>
        </p:spPr>
        <p:txBody>
          <a:bodyPr vert="horz" lIns="99066" tIns="49533" rIns="99066" bIns="49533" rtlCol="0"/>
          <a:lstStyle>
            <a:lvl1pPr algn="r">
              <a:defRPr sz="1300"/>
            </a:lvl1pPr>
          </a:lstStyle>
          <a:p>
            <a:fld id="{14D59018-6AF1-E143-86C9-CA28F167CE25}" type="datetimeFigureOut">
              <a:rPr lang="en-US" smtClean="0"/>
              <a:t>3/6/2022</a:t>
            </a:fld>
            <a:endParaRPr lang="en-US"/>
          </a:p>
        </p:txBody>
      </p:sp>
      <p:sp>
        <p:nvSpPr>
          <p:cNvPr id="4" name="Slide Image Placehold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endParaRPr lang="en-US"/>
          </a:p>
        </p:txBody>
      </p:sp>
      <p:sp>
        <p:nvSpPr>
          <p:cNvPr id="5" name="Notes Placeholder 4"/>
          <p:cNvSpPr>
            <a:spLocks noGrp="1"/>
          </p:cNvSpPr>
          <p:nvPr>
            <p:ph type="body" sz="quarter" idx="3"/>
          </p:nvPr>
        </p:nvSpPr>
        <p:spPr>
          <a:xfrm>
            <a:off x="710248" y="4861441"/>
            <a:ext cx="5681980" cy="4605576"/>
          </a:xfrm>
          <a:prstGeom prst="rect">
            <a:avLst/>
          </a:prstGeom>
        </p:spPr>
        <p:txBody>
          <a:bodyPr vert="horz" lIns="99066" tIns="49533" rIns="99066" bIns="4953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7739" cy="511731"/>
          </a:xfrm>
          <a:prstGeom prst="rect">
            <a:avLst/>
          </a:prstGeom>
        </p:spPr>
        <p:txBody>
          <a:bodyPr vert="horz" lIns="99066" tIns="49533" rIns="99066" bIns="49533" rtlCol="0" anchor="b"/>
          <a:lstStyle>
            <a:lvl1pPr algn="l">
              <a:defRPr sz="1300"/>
            </a:lvl1pPr>
          </a:lstStyle>
          <a:p>
            <a:endParaRPr lang="en-US"/>
          </a:p>
        </p:txBody>
      </p:sp>
      <p:sp>
        <p:nvSpPr>
          <p:cNvPr id="7" name="Slide Number Placeholder 6"/>
          <p:cNvSpPr>
            <a:spLocks noGrp="1"/>
          </p:cNvSpPr>
          <p:nvPr>
            <p:ph type="sldNum" sz="quarter" idx="5"/>
          </p:nvPr>
        </p:nvSpPr>
        <p:spPr>
          <a:xfrm>
            <a:off x="4023092" y="9721106"/>
            <a:ext cx="3077739" cy="511731"/>
          </a:xfrm>
          <a:prstGeom prst="rect">
            <a:avLst/>
          </a:prstGeom>
        </p:spPr>
        <p:txBody>
          <a:bodyPr vert="horz" lIns="99066" tIns="49533" rIns="99066" bIns="49533" rtlCol="0" anchor="b"/>
          <a:lstStyle>
            <a:lvl1pPr algn="r">
              <a:defRPr sz="1300"/>
            </a:lvl1pPr>
          </a:lstStyle>
          <a:p>
            <a:fld id="{4B1BE1EE-CD29-2047-8800-BBF04764B399}" type="slidenum">
              <a:rPr lang="en-US" smtClean="0"/>
              <a:t>‹#›</a:t>
            </a:fld>
            <a:endParaRPr lang="en-US"/>
          </a:p>
        </p:txBody>
      </p:sp>
    </p:spTree>
    <p:extLst>
      <p:ext uri="{BB962C8B-B14F-4D97-AF65-F5344CB8AC3E}">
        <p14:creationId xmlns:p14="http://schemas.microsoft.com/office/powerpoint/2010/main" val="34534030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2</a:t>
            </a:fld>
            <a:endParaRPr lang="en-US"/>
          </a:p>
        </p:txBody>
      </p:sp>
    </p:spTree>
    <p:extLst>
      <p:ext uri="{BB962C8B-B14F-4D97-AF65-F5344CB8AC3E}">
        <p14:creationId xmlns:p14="http://schemas.microsoft.com/office/powerpoint/2010/main" val="924281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p_hat</a:t>
            </a:r>
            <a:r>
              <a:rPr lang="en-US" altLang="ko-KR" dirty="0"/>
              <a:t>=26/234 = 0.111</a:t>
            </a:r>
          </a:p>
          <a:p>
            <a:r>
              <a:rPr lang="en-US" altLang="ko-KR" dirty="0"/>
              <a:t>-&gt; </a:t>
            </a:r>
            <a:r>
              <a:rPr lang="en-US" altLang="ko-KR" dirty="0" err="1"/>
              <a:t>p_hat</a:t>
            </a:r>
            <a:r>
              <a:rPr lang="en-US" altLang="ko-KR" dirty="0"/>
              <a:t> +- z*sqrt(</a:t>
            </a:r>
            <a:r>
              <a:rPr lang="en-US" altLang="ko-KR" dirty="0" err="1"/>
              <a:t>p_hat</a:t>
            </a:r>
            <a:r>
              <a:rPr lang="en-US" altLang="ko-KR" dirty="0"/>
              <a:t>(1-p_hat)/n) = 0.111 +- z*0.02053546</a:t>
            </a:r>
          </a:p>
          <a:p>
            <a:r>
              <a:rPr lang="en-US" altLang="ko-KR" dirty="0"/>
              <a:t>For 95% </a:t>
            </a:r>
            <a:r>
              <a:rPr lang="en-US" altLang="ko-KR" dirty="0" err="1"/>
              <a:t>conf.interval</a:t>
            </a:r>
            <a:r>
              <a:rPr lang="en-US" altLang="ko-KR" dirty="0"/>
              <a:t>, z=</a:t>
            </a:r>
            <a:r>
              <a:rPr lang="en-US" altLang="ko-KR" dirty="0" err="1"/>
              <a:t>qnorm</a:t>
            </a:r>
            <a:r>
              <a:rPr lang="en-US" altLang="ko-KR" dirty="0"/>
              <a:t>(0.975)=1.96 =&gt; interval: 0.111 +- 0.0402495</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dirty="0"/>
              <a:t>For 99% </a:t>
            </a:r>
            <a:r>
              <a:rPr lang="en-US" altLang="ko-KR" dirty="0" err="1"/>
              <a:t>conf.interval</a:t>
            </a:r>
            <a:r>
              <a:rPr lang="en-US" altLang="ko-KR" dirty="0"/>
              <a:t>, z=</a:t>
            </a:r>
            <a:r>
              <a:rPr lang="en-US" altLang="ko-KR" dirty="0" err="1"/>
              <a:t>qnorm</a:t>
            </a:r>
            <a:r>
              <a:rPr lang="en-US" altLang="ko-KR" dirty="0"/>
              <a:t>(0.995)=2.58 =&gt; interval: 0.111 +- 0.05298149</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5</a:t>
            </a:fld>
            <a:endParaRPr lang="en-US"/>
          </a:p>
        </p:txBody>
      </p:sp>
    </p:spTree>
    <p:extLst>
      <p:ext uri="{BB962C8B-B14F-4D97-AF65-F5344CB8AC3E}">
        <p14:creationId xmlns:p14="http://schemas.microsoft.com/office/powerpoint/2010/main" val="4116781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X_bar</a:t>
            </a:r>
            <a:r>
              <a:rPr lang="en-US" altLang="ko-KR" dirty="0"/>
              <a:t> +- t * s/sqrt(n)</a:t>
            </a:r>
          </a:p>
          <a:p>
            <a:pPr marL="228600" indent="-228600">
              <a:buAutoNum type="alphaLcPeriod"/>
            </a:pPr>
            <a:r>
              <a:rPr lang="en-US" altLang="ko-KR" dirty="0"/>
              <a:t>18.4 +- qt(0.975,34) * 4.5 / sqrt(35) = 18.4 +- 2.032245 * 4.5 / 5.91608 = 18.4 +- 1.545804</a:t>
            </a:r>
          </a:p>
          <a:p>
            <a:pPr marL="228600" marR="0" lvl="0" indent="-228600" algn="l" defTabSz="457200" rtl="0" eaLnBrk="1" fontAlgn="auto" latinLnBrk="0" hangingPunct="1">
              <a:lnSpc>
                <a:spcPct val="100000"/>
              </a:lnSpc>
              <a:spcBef>
                <a:spcPts val="0"/>
              </a:spcBef>
              <a:spcAft>
                <a:spcPts val="0"/>
              </a:spcAft>
              <a:buClrTx/>
              <a:buSzTx/>
              <a:buFontTx/>
              <a:buAutoNum type="alphaLcPeriod"/>
              <a:tabLst/>
              <a:defRPr/>
            </a:pPr>
            <a:r>
              <a:rPr lang="en-US" altLang="ko-KR" dirty="0"/>
              <a:t>18.4 +- qt(0.975,49) * 4.5 / sqrt(50) = 18.4 +- 2.009575 * 4.5 / 7.071068 = 18.4 +- 1.278886</a:t>
            </a:r>
          </a:p>
          <a:p>
            <a:pPr marL="228600" marR="0" lvl="0" indent="-228600" algn="l" defTabSz="457200" rtl="0" eaLnBrk="1" fontAlgn="auto" latinLnBrk="0" hangingPunct="1">
              <a:lnSpc>
                <a:spcPct val="100000"/>
              </a:lnSpc>
              <a:spcBef>
                <a:spcPts val="0"/>
              </a:spcBef>
              <a:spcAft>
                <a:spcPts val="0"/>
              </a:spcAft>
              <a:buClrTx/>
              <a:buSzTx/>
              <a:buFontTx/>
              <a:buAutoNum type="alphaLcPeriod"/>
              <a:tabLst/>
              <a:defRPr/>
            </a:pPr>
            <a:r>
              <a:rPr lang="en-US" altLang="ko-KR" dirty="0"/>
              <a:t>18.4 +- qt(0.995,34) * 4.5 / sqrt(35) = 18.4 +- 2.728394 * 4.5 / 5.91608 = 18.4 +- 2.075323</a:t>
            </a:r>
          </a:p>
          <a:p>
            <a:pPr marL="228600" marR="0" lvl="0" indent="-228600" algn="l" defTabSz="457200" rtl="0" eaLnBrk="1" fontAlgn="auto" latinLnBrk="0" hangingPunct="1">
              <a:lnSpc>
                <a:spcPct val="100000"/>
              </a:lnSpc>
              <a:spcBef>
                <a:spcPts val="0"/>
              </a:spcBef>
              <a:spcAft>
                <a:spcPts val="0"/>
              </a:spcAft>
              <a:buClrTx/>
              <a:buSzTx/>
              <a:buFontTx/>
              <a:buAutoNum type="alphaLcPeriod"/>
              <a:tabLst/>
              <a:defRPr/>
            </a:pPr>
            <a:r>
              <a:rPr lang="en-US" altLang="ko-KR" dirty="0"/>
              <a:t>Population should be normal (we can apply CLT)</a:t>
            </a:r>
          </a:p>
          <a:p>
            <a:pPr marL="228600" indent="-228600">
              <a:buAutoNum type="alphaLcPeriod"/>
            </a:pPr>
            <a:endParaRPr lang="en-US" altLang="ko-KR" dirty="0"/>
          </a:p>
          <a:p>
            <a:pPr marL="228600" indent="-228600">
              <a:buAutoNum type="alphaLcPeriod"/>
            </a:pPr>
            <a:endParaRPr lang="en-US" altLang="ko-KR" dirty="0"/>
          </a:p>
          <a:p>
            <a:pPr marL="228600" indent="-228600">
              <a:buAutoNum type="alphaLcPeriod"/>
            </a:pP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8</a:t>
            </a:fld>
            <a:endParaRPr lang="en-US"/>
          </a:p>
        </p:txBody>
      </p:sp>
    </p:spTree>
    <p:extLst>
      <p:ext uri="{BB962C8B-B14F-4D97-AF65-F5344CB8AC3E}">
        <p14:creationId xmlns:p14="http://schemas.microsoft.com/office/powerpoint/2010/main" val="523850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AutoNum type="alphaLcParenBoth"/>
            </a:pPr>
            <a:r>
              <a:rPr lang="en-US" altLang="ko-KR" dirty="0"/>
              <a:t>H0: σ = 0.7 psi, H1: σ &lt; 0.7 psi</a:t>
            </a:r>
          </a:p>
          <a:p>
            <a:pPr marL="228600" indent="-228600">
              <a:buAutoNum type="alphaLcParenBoth"/>
            </a:pPr>
            <a:r>
              <a:rPr lang="en-US" altLang="ko-KR" dirty="0"/>
              <a:t>The quality-control manager rejects the hypothesis that the variability in the pressure required is 0.7 psi, when the true variability is 0.7 psi.</a:t>
            </a:r>
          </a:p>
          <a:p>
            <a:pPr marL="228600" indent="-228600">
              <a:buAutoNum type="alphaLcParenBoth"/>
            </a:pPr>
            <a:r>
              <a:rPr lang="en-US" altLang="ko-KR" dirty="0"/>
              <a:t>The quality-control manager fails to reject that the variability in the pressure required is 0.7 psi, when the variability is less than 0.7 psi.</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11</a:t>
            </a:fld>
            <a:endParaRPr lang="en-US"/>
          </a:p>
        </p:txBody>
      </p:sp>
    </p:spTree>
    <p:extLst>
      <p:ext uri="{BB962C8B-B14F-4D97-AF65-F5344CB8AC3E}">
        <p14:creationId xmlns:p14="http://schemas.microsoft.com/office/powerpoint/2010/main" val="3748687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fontAlgn="base"/>
            <a:r>
              <a:rPr lang="en-US" altLang="ko-KR" b="0" i="1" dirty="0">
                <a:solidFill>
                  <a:srgbClr val="333333"/>
                </a:solidFill>
                <a:effectLst/>
                <a:latin typeface="inherit"/>
              </a:rPr>
              <a:t>np</a:t>
            </a:r>
            <a:r>
              <a:rPr lang="en-US" altLang="ko-KR" b="0" i="0" baseline="-25000" dirty="0">
                <a:solidFill>
                  <a:srgbClr val="333333"/>
                </a:solidFill>
                <a:effectLst/>
                <a:latin typeface="inherit"/>
              </a:rPr>
              <a:t>0</a:t>
            </a:r>
            <a:r>
              <a:rPr lang="en-US" altLang="ko-KR" b="0" i="0" dirty="0">
                <a:solidFill>
                  <a:srgbClr val="333333"/>
                </a:solidFill>
                <a:effectLst/>
                <a:latin typeface="Helvetica Neue"/>
              </a:rPr>
              <a:t>(1 − </a:t>
            </a:r>
            <a:r>
              <a:rPr lang="en-US" altLang="ko-KR" b="0" i="1" dirty="0">
                <a:solidFill>
                  <a:srgbClr val="333333"/>
                </a:solidFill>
                <a:effectLst/>
                <a:latin typeface="inherit"/>
              </a:rPr>
              <a:t>p</a:t>
            </a:r>
            <a:r>
              <a:rPr lang="en-US" altLang="ko-KR" b="0" i="0" baseline="-25000" dirty="0">
                <a:solidFill>
                  <a:srgbClr val="333333"/>
                </a:solidFill>
                <a:effectLst/>
                <a:latin typeface="inherit"/>
              </a:rPr>
              <a:t>0</a:t>
            </a:r>
            <a:r>
              <a:rPr lang="en-US" altLang="ko-KR" b="0" i="0" dirty="0">
                <a:solidFill>
                  <a:srgbClr val="333333"/>
                </a:solidFill>
                <a:effectLst/>
                <a:latin typeface="Helvetica Neue"/>
              </a:rPr>
              <a:t>) = 16.1 &gt; 10 and </a:t>
            </a:r>
            <a:r>
              <a:rPr lang="en-US" altLang="ko-KR" b="0" i="1" dirty="0">
                <a:solidFill>
                  <a:srgbClr val="333333"/>
                </a:solidFill>
                <a:effectLst/>
                <a:latin typeface="inherit"/>
              </a:rPr>
              <a:t>n</a:t>
            </a:r>
            <a:r>
              <a:rPr lang="en-US" altLang="ko-KR" b="0" i="0" dirty="0">
                <a:solidFill>
                  <a:srgbClr val="333333"/>
                </a:solidFill>
                <a:effectLst/>
                <a:latin typeface="Helvetica Neue"/>
              </a:rPr>
              <a:t> ≤ 0.05 </a:t>
            </a:r>
            <a:r>
              <a:rPr lang="en-US" altLang="ko-KR" b="0" i="1" dirty="0">
                <a:solidFill>
                  <a:srgbClr val="333333"/>
                </a:solidFill>
                <a:effectLst/>
                <a:latin typeface="inherit"/>
              </a:rPr>
              <a:t>N</a:t>
            </a:r>
            <a:r>
              <a:rPr lang="en-US" altLang="ko-KR" b="0" i="0" dirty="0">
                <a:solidFill>
                  <a:srgbClr val="333333"/>
                </a:solidFill>
                <a:effectLst/>
                <a:latin typeface="Helvetica Neue"/>
              </a:rPr>
              <a:t>. </a:t>
            </a:r>
          </a:p>
          <a:p>
            <a:pPr algn="l" fontAlgn="base"/>
            <a:r>
              <a:rPr lang="en-US" altLang="ko-KR" b="0" i="0" dirty="0">
                <a:solidFill>
                  <a:srgbClr val="333333"/>
                </a:solidFill>
                <a:effectLst/>
                <a:latin typeface="Helvetica Neue"/>
              </a:rPr>
              <a:t>Hypotheses: </a:t>
            </a:r>
            <a:r>
              <a:rPr lang="en-US" altLang="ko-KR" b="0" i="1" dirty="0">
                <a:solidFill>
                  <a:srgbClr val="333333"/>
                </a:solidFill>
                <a:effectLst/>
                <a:latin typeface="inherit"/>
              </a:rPr>
              <a:t>H</a:t>
            </a:r>
            <a:r>
              <a:rPr lang="en-US" altLang="ko-KR" b="0" i="0" baseline="-25000" dirty="0">
                <a:solidFill>
                  <a:srgbClr val="333333"/>
                </a:solidFill>
                <a:effectLst/>
                <a:latin typeface="inherit"/>
              </a:rPr>
              <a:t>0</a:t>
            </a:r>
            <a:r>
              <a:rPr lang="en-US" altLang="ko-KR" b="0" i="0" dirty="0">
                <a:solidFill>
                  <a:srgbClr val="333333"/>
                </a:solidFill>
                <a:effectLst/>
                <a:latin typeface="Helvetica Neue"/>
              </a:rPr>
              <a:t>: </a:t>
            </a:r>
            <a:r>
              <a:rPr lang="en-US" altLang="ko-KR" b="0" i="1" dirty="0">
                <a:solidFill>
                  <a:srgbClr val="333333"/>
                </a:solidFill>
                <a:effectLst/>
                <a:latin typeface="inherit"/>
              </a:rPr>
              <a:t>p</a:t>
            </a:r>
            <a:r>
              <a:rPr lang="en-US" altLang="ko-KR" b="0" i="0" dirty="0">
                <a:solidFill>
                  <a:srgbClr val="333333"/>
                </a:solidFill>
                <a:effectLst/>
                <a:latin typeface="Helvetica Neue"/>
              </a:rPr>
              <a:t> = 0.019, </a:t>
            </a:r>
            <a:r>
              <a:rPr lang="en-US" altLang="ko-KR" b="0" i="1" dirty="0">
                <a:solidFill>
                  <a:srgbClr val="333333"/>
                </a:solidFill>
                <a:effectLst/>
                <a:latin typeface="inherit"/>
              </a:rPr>
              <a:t>H</a:t>
            </a:r>
            <a:r>
              <a:rPr lang="en-US" altLang="ko-KR" b="0" i="0" baseline="-25000" dirty="0">
                <a:solidFill>
                  <a:srgbClr val="333333"/>
                </a:solidFill>
                <a:effectLst/>
                <a:latin typeface="inherit"/>
              </a:rPr>
              <a:t>1</a:t>
            </a:r>
            <a:r>
              <a:rPr lang="en-US" altLang="ko-KR" b="0" i="0" dirty="0">
                <a:solidFill>
                  <a:srgbClr val="333333"/>
                </a:solidFill>
                <a:effectLst/>
                <a:latin typeface="Helvetica Neue"/>
              </a:rPr>
              <a:t>: </a:t>
            </a:r>
            <a:r>
              <a:rPr lang="en-US" altLang="ko-KR" b="0" i="1" dirty="0">
                <a:solidFill>
                  <a:srgbClr val="333333"/>
                </a:solidFill>
                <a:effectLst/>
                <a:latin typeface="inherit"/>
              </a:rPr>
              <a:t>p</a:t>
            </a:r>
            <a:r>
              <a:rPr lang="en-US" altLang="ko-KR" b="0" i="0" dirty="0">
                <a:solidFill>
                  <a:srgbClr val="333333"/>
                </a:solidFill>
                <a:effectLst/>
                <a:latin typeface="Helvetica Neue"/>
              </a:rPr>
              <a:t> &gt; 0.019</a:t>
            </a:r>
          </a:p>
          <a:p>
            <a:pPr algn="l" fontAlgn="base">
              <a:buFont typeface="+mj-lt"/>
              <a:buAutoNum type="alphaLcPeriod"/>
            </a:pPr>
            <a:r>
              <a:rPr lang="en-US" altLang="ko-KR" b="0" i="0" dirty="0">
                <a:solidFill>
                  <a:srgbClr val="333333"/>
                </a:solidFill>
                <a:effectLst/>
                <a:latin typeface="Helvetica Neue"/>
              </a:rPr>
              <a:t>Classical approach: </a:t>
            </a:r>
            <a:r>
              <a:rPr lang="en-US" altLang="ko-KR" b="0" i="1" dirty="0">
                <a:solidFill>
                  <a:srgbClr val="333333"/>
                </a:solidFill>
                <a:effectLst/>
                <a:latin typeface="inherit"/>
              </a:rPr>
              <a:t>z</a:t>
            </a:r>
            <a:r>
              <a:rPr lang="en-US" altLang="ko-KR" b="0" i="0" baseline="-25000" dirty="0">
                <a:solidFill>
                  <a:srgbClr val="333333"/>
                </a:solidFill>
                <a:effectLst/>
                <a:latin typeface="inherit"/>
              </a:rPr>
              <a:t>0</a:t>
            </a:r>
            <a:r>
              <a:rPr lang="en-US" altLang="ko-KR" b="0" i="0" dirty="0">
                <a:solidFill>
                  <a:srgbClr val="333333"/>
                </a:solidFill>
                <a:effectLst/>
                <a:latin typeface="Helvetica Neue"/>
              </a:rPr>
              <a:t> = 0.65 &lt; </a:t>
            </a:r>
            <a:r>
              <a:rPr lang="en-US" altLang="ko-KR" b="0" i="1" dirty="0">
                <a:solidFill>
                  <a:srgbClr val="333333"/>
                </a:solidFill>
                <a:effectLst/>
                <a:latin typeface="inherit"/>
              </a:rPr>
              <a:t>z</a:t>
            </a:r>
            <a:r>
              <a:rPr lang="en-US" altLang="ko-KR" b="0" i="0" baseline="-25000" dirty="0">
                <a:solidFill>
                  <a:srgbClr val="333333"/>
                </a:solidFill>
                <a:effectLst/>
                <a:latin typeface="inherit"/>
              </a:rPr>
              <a:t>0.01</a:t>
            </a:r>
            <a:r>
              <a:rPr lang="en-US" altLang="ko-KR" b="0" i="0" dirty="0">
                <a:solidFill>
                  <a:srgbClr val="333333"/>
                </a:solidFill>
                <a:effectLst/>
                <a:latin typeface="Helvetica Neue"/>
              </a:rPr>
              <a:t> = 2.33; do not reject the null hypothesis.</a:t>
            </a:r>
          </a:p>
          <a:p>
            <a:pPr algn="l" fontAlgn="base">
              <a:buFont typeface="+mj-lt"/>
              <a:buAutoNum type="alphaLcPeriod"/>
            </a:pPr>
            <a:r>
              <a:rPr lang="en-US" altLang="ko-KR" b="0" i="1" dirty="0">
                <a:solidFill>
                  <a:srgbClr val="333333"/>
                </a:solidFill>
                <a:effectLst/>
                <a:latin typeface="inherit"/>
              </a:rPr>
              <a:t>P</a:t>
            </a:r>
            <a:r>
              <a:rPr lang="en-US" altLang="ko-KR" b="0" i="0" dirty="0">
                <a:solidFill>
                  <a:srgbClr val="333333"/>
                </a:solidFill>
                <a:effectLst/>
                <a:latin typeface="Helvetica Neue"/>
              </a:rPr>
              <a:t>-value approach: </a:t>
            </a:r>
            <a:r>
              <a:rPr lang="en-US" altLang="ko-KR" b="0" i="1" dirty="0">
                <a:solidFill>
                  <a:srgbClr val="333333"/>
                </a:solidFill>
                <a:effectLst/>
                <a:latin typeface="inherit"/>
              </a:rPr>
              <a:t>P</a:t>
            </a:r>
            <a:r>
              <a:rPr lang="en-US" altLang="ko-KR" b="0" i="0" dirty="0">
                <a:solidFill>
                  <a:srgbClr val="333333"/>
                </a:solidFill>
                <a:effectLst/>
                <a:latin typeface="Helvetica Neue"/>
              </a:rPr>
              <a:t>-value 0.2578 [Tech: 0.2582] &gt; α = 0.01; do not reject the null hypothesis. </a:t>
            </a:r>
          </a:p>
          <a:p>
            <a:pPr algn="l" fontAlgn="base">
              <a:buFont typeface="+mj-lt"/>
              <a:buNone/>
            </a:pPr>
            <a:r>
              <a:rPr lang="en-US" altLang="ko-KR" b="0" i="0" dirty="0">
                <a:solidFill>
                  <a:srgbClr val="333333"/>
                </a:solidFill>
                <a:effectLst/>
                <a:latin typeface="Helvetica Neue"/>
              </a:rPr>
              <a:t>There is not sufficient evidence at the α = 0.01 level of significance to conclude that more than 1.9% of Lipitor users experience flulike symptoms as a side effect.</a:t>
            </a:r>
          </a:p>
          <a:p>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13</a:t>
            </a:fld>
            <a:endParaRPr lang="en-US"/>
          </a:p>
        </p:txBody>
      </p:sp>
    </p:spTree>
    <p:extLst>
      <p:ext uri="{BB962C8B-B14F-4D97-AF65-F5344CB8AC3E}">
        <p14:creationId xmlns:p14="http://schemas.microsoft.com/office/powerpoint/2010/main" val="2914886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333333"/>
                </a:solidFill>
                <a:effectLst/>
                <a:latin typeface="Helvetica Neue"/>
              </a:rPr>
              <a:t>Hypotheses: </a:t>
            </a:r>
            <a:r>
              <a:rPr lang="en-US" altLang="ko-KR" b="0" i="1" dirty="0">
                <a:solidFill>
                  <a:srgbClr val="333333"/>
                </a:solidFill>
                <a:effectLst/>
                <a:latin typeface="Helvetica Neue"/>
              </a:rPr>
              <a:t>H</a:t>
            </a:r>
            <a:r>
              <a:rPr lang="en-US" altLang="ko-KR" b="0" i="0" baseline="-25000" dirty="0">
                <a:solidFill>
                  <a:srgbClr val="333333"/>
                </a:solidFill>
                <a:effectLst/>
                <a:latin typeface="Helvetica Neue"/>
              </a:rPr>
              <a:t>0</a:t>
            </a:r>
            <a:r>
              <a:rPr lang="en-US" altLang="ko-KR" b="0" i="0" dirty="0">
                <a:solidFill>
                  <a:srgbClr val="333333"/>
                </a:solidFill>
                <a:effectLst/>
                <a:latin typeface="Helvetica Neue"/>
              </a:rPr>
              <a:t>: </a:t>
            </a:r>
            <a:r>
              <a:rPr lang="en-US" altLang="ko-KR" b="0" i="1" dirty="0">
                <a:solidFill>
                  <a:srgbClr val="333333"/>
                </a:solidFill>
                <a:effectLst/>
                <a:latin typeface="Helvetica Neue"/>
              </a:rPr>
              <a:t>μ</a:t>
            </a:r>
            <a:r>
              <a:rPr lang="en-US" altLang="ko-KR" b="0" i="0" dirty="0">
                <a:solidFill>
                  <a:srgbClr val="333333"/>
                </a:solidFill>
                <a:effectLst/>
                <a:latin typeface="Helvetica Neue"/>
              </a:rPr>
              <a:t> = 9.02 cm</a:t>
            </a:r>
            <a:r>
              <a:rPr lang="en-US" altLang="ko-KR" b="0" i="0" baseline="30000" dirty="0">
                <a:solidFill>
                  <a:srgbClr val="333333"/>
                </a:solidFill>
                <a:effectLst/>
                <a:latin typeface="Helvetica Neue"/>
              </a:rPr>
              <a:t>3</a:t>
            </a:r>
            <a:r>
              <a:rPr lang="en-US" altLang="ko-KR" b="0" i="0" dirty="0">
                <a:solidFill>
                  <a:srgbClr val="333333"/>
                </a:solidFill>
                <a:effectLst/>
                <a:latin typeface="Helvetica Neue"/>
              </a:rPr>
              <a:t>, </a:t>
            </a:r>
            <a:r>
              <a:rPr lang="en-US" altLang="ko-KR" b="0" i="1" dirty="0">
                <a:solidFill>
                  <a:srgbClr val="333333"/>
                </a:solidFill>
                <a:effectLst/>
                <a:latin typeface="Helvetica Neue"/>
              </a:rPr>
              <a:t>H</a:t>
            </a:r>
            <a:r>
              <a:rPr lang="en-US" altLang="ko-KR" b="0" i="0" baseline="-25000" dirty="0">
                <a:solidFill>
                  <a:srgbClr val="333333"/>
                </a:solidFill>
                <a:effectLst/>
                <a:latin typeface="Helvetica Neue"/>
              </a:rPr>
              <a:t>1</a:t>
            </a:r>
            <a:r>
              <a:rPr lang="en-US" altLang="ko-KR" b="0" i="0" dirty="0">
                <a:solidFill>
                  <a:srgbClr val="333333"/>
                </a:solidFill>
                <a:effectLst/>
                <a:latin typeface="Helvetica Neue"/>
              </a:rPr>
              <a:t>: </a:t>
            </a:r>
            <a:r>
              <a:rPr lang="en-US" altLang="ko-KR" b="0" i="1" dirty="0">
                <a:solidFill>
                  <a:srgbClr val="333333"/>
                </a:solidFill>
                <a:effectLst/>
                <a:latin typeface="Helvetica Neue"/>
              </a:rPr>
              <a:t>μ</a:t>
            </a:r>
            <a:r>
              <a:rPr lang="en-US" altLang="ko-KR" b="0" i="0" dirty="0">
                <a:solidFill>
                  <a:srgbClr val="333333"/>
                </a:solidFill>
                <a:effectLst/>
                <a:latin typeface="Helvetica Neue"/>
              </a:rPr>
              <a:t> &lt; 9.02 cm</a:t>
            </a:r>
            <a:r>
              <a:rPr lang="en-US" altLang="ko-KR" b="0" i="0" baseline="30000" dirty="0">
                <a:solidFill>
                  <a:srgbClr val="333333"/>
                </a:solidFill>
                <a:effectLst/>
                <a:latin typeface="Helvetica Neue"/>
              </a:rPr>
              <a:t>3</a:t>
            </a:r>
            <a:r>
              <a:rPr lang="en-US" altLang="ko-KR" b="0" i="0" dirty="0">
                <a:solidFill>
                  <a:srgbClr val="333333"/>
                </a:solidFill>
                <a:effectLst/>
                <a:latin typeface="Helvetica Neue"/>
              </a:rPr>
              <a:t>. </a:t>
            </a:r>
          </a:p>
          <a:p>
            <a:r>
              <a:rPr lang="en-US" altLang="ko-KR" b="0" i="0" dirty="0">
                <a:solidFill>
                  <a:srgbClr val="333333"/>
                </a:solidFill>
                <a:effectLst/>
                <a:latin typeface="Helvetica Neue"/>
              </a:rPr>
              <a:t>Classical approach: </a:t>
            </a:r>
            <a:r>
              <a:rPr lang="en-US" altLang="ko-KR" b="0" i="1" dirty="0">
                <a:solidFill>
                  <a:srgbClr val="333333"/>
                </a:solidFill>
                <a:effectLst/>
                <a:latin typeface="Helvetica Neue"/>
              </a:rPr>
              <a:t>t</a:t>
            </a:r>
            <a:r>
              <a:rPr lang="en-US" altLang="ko-KR" b="0" i="0" baseline="-25000" dirty="0">
                <a:solidFill>
                  <a:srgbClr val="333333"/>
                </a:solidFill>
                <a:effectLst/>
                <a:latin typeface="Helvetica Neue"/>
              </a:rPr>
              <a:t>0</a:t>
            </a:r>
            <a:r>
              <a:rPr lang="en-US" altLang="ko-KR" b="0" i="0" dirty="0">
                <a:solidFill>
                  <a:srgbClr val="333333"/>
                </a:solidFill>
                <a:effectLst/>
                <a:latin typeface="Helvetica Neue"/>
              </a:rPr>
              <a:t> = −4.553 &lt; −</a:t>
            </a:r>
            <a:r>
              <a:rPr lang="en-US" altLang="ko-KR" b="0" i="1" dirty="0">
                <a:solidFill>
                  <a:srgbClr val="333333"/>
                </a:solidFill>
                <a:effectLst/>
                <a:latin typeface="Helvetica Neue"/>
              </a:rPr>
              <a:t>t</a:t>
            </a:r>
            <a:r>
              <a:rPr lang="en-US" altLang="ko-KR" b="0" i="0" baseline="-25000" dirty="0">
                <a:solidFill>
                  <a:srgbClr val="333333"/>
                </a:solidFill>
                <a:effectLst/>
                <a:latin typeface="Helvetica Neue"/>
              </a:rPr>
              <a:t>0.01</a:t>
            </a:r>
            <a:r>
              <a:rPr lang="en-US" altLang="ko-KR" b="0" i="0" dirty="0">
                <a:solidFill>
                  <a:srgbClr val="333333"/>
                </a:solidFill>
                <a:effectLst/>
                <a:latin typeface="Helvetica Neue"/>
              </a:rPr>
              <a:t> = −2.718 cm</a:t>
            </a:r>
            <a:r>
              <a:rPr lang="en-US" altLang="ko-KR" b="0" i="0" baseline="30000" dirty="0">
                <a:solidFill>
                  <a:srgbClr val="333333"/>
                </a:solidFill>
                <a:effectLst/>
                <a:latin typeface="Helvetica Neue"/>
              </a:rPr>
              <a:t>2</a:t>
            </a:r>
            <a:r>
              <a:rPr lang="en-US" altLang="ko-KR" b="0" i="0" dirty="0">
                <a:solidFill>
                  <a:srgbClr val="333333"/>
                </a:solidFill>
                <a:effectLst/>
                <a:latin typeface="Helvetica Neue"/>
              </a:rPr>
              <a:t>; reject the null hypothesis. </a:t>
            </a:r>
          </a:p>
          <a:p>
            <a:r>
              <a:rPr lang="en-US" altLang="ko-KR" b="0" i="1" dirty="0">
                <a:solidFill>
                  <a:srgbClr val="333333"/>
                </a:solidFill>
                <a:effectLst/>
                <a:latin typeface="Helvetica Neue"/>
              </a:rPr>
              <a:t>P</a:t>
            </a:r>
            <a:r>
              <a:rPr lang="en-US" altLang="ko-KR" b="0" i="0" dirty="0">
                <a:solidFill>
                  <a:srgbClr val="333333"/>
                </a:solidFill>
                <a:effectLst/>
                <a:latin typeface="Helvetica Neue"/>
              </a:rPr>
              <a:t>-value approach: </a:t>
            </a:r>
            <a:r>
              <a:rPr lang="en-US" altLang="ko-KR" b="0" i="1" dirty="0">
                <a:solidFill>
                  <a:srgbClr val="333333"/>
                </a:solidFill>
                <a:effectLst/>
                <a:latin typeface="Helvetica Neue"/>
              </a:rPr>
              <a:t>P</a:t>
            </a:r>
            <a:r>
              <a:rPr lang="en-US" altLang="ko-KR" b="0" i="0" dirty="0">
                <a:solidFill>
                  <a:srgbClr val="333333"/>
                </a:solidFill>
                <a:effectLst/>
                <a:latin typeface="Helvetica Neue"/>
              </a:rPr>
              <a:t>-value &lt; 0.0005 [Tech: </a:t>
            </a:r>
            <a:r>
              <a:rPr lang="en-US" altLang="ko-KR" b="0" i="1" dirty="0">
                <a:solidFill>
                  <a:srgbClr val="333333"/>
                </a:solidFill>
                <a:effectLst/>
                <a:latin typeface="Helvetica Neue"/>
              </a:rPr>
              <a:t>P</a:t>
            </a:r>
            <a:r>
              <a:rPr lang="en-US" altLang="ko-KR" b="0" i="0" dirty="0">
                <a:solidFill>
                  <a:srgbClr val="333333"/>
                </a:solidFill>
                <a:effectLst/>
                <a:latin typeface="Helvetica Neue"/>
              </a:rPr>
              <a:t>-value = 0.0004] &lt; α = 0.01; </a:t>
            </a:r>
          </a:p>
          <a:p>
            <a:r>
              <a:rPr lang="en-US" altLang="ko-KR" b="0" i="0" dirty="0">
                <a:solidFill>
                  <a:srgbClr val="333333"/>
                </a:solidFill>
                <a:effectLst/>
                <a:latin typeface="Helvetica Neue"/>
              </a:rPr>
              <a:t>reject the null hypothesis. There is sufficient evidence to conclude that the mean hippocampal volume in alcoholic adolescents is less than the normal mean volume of 9.02 cm</a:t>
            </a:r>
            <a:r>
              <a:rPr lang="en-US" altLang="ko-KR" b="0" i="0" baseline="30000" dirty="0">
                <a:solidFill>
                  <a:srgbClr val="333333"/>
                </a:solidFill>
                <a:effectLst/>
                <a:latin typeface="Helvetica Neue"/>
              </a:rPr>
              <a:t>3</a:t>
            </a:r>
            <a:r>
              <a:rPr lang="en-US" altLang="ko-KR" b="0" i="0" dirty="0">
                <a:solidFill>
                  <a:srgbClr val="333333"/>
                </a:solidFill>
                <a:effectLst/>
                <a:latin typeface="Helvetica Neue"/>
              </a:rPr>
              <a:t>.</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16</a:t>
            </a:fld>
            <a:endParaRPr lang="en-US"/>
          </a:p>
        </p:txBody>
      </p:sp>
    </p:spTree>
    <p:extLst>
      <p:ext uri="{BB962C8B-B14F-4D97-AF65-F5344CB8AC3E}">
        <p14:creationId xmlns:p14="http://schemas.microsoft.com/office/powerpoint/2010/main" val="1004882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333333"/>
                </a:solidFill>
                <a:effectLst/>
                <a:latin typeface="Helvetica Neue"/>
              </a:rPr>
              <a:t>Each sample is the result of a completely randomized design experiment; the response variable is qualitative with two outcomes. </a:t>
            </a:r>
          </a:p>
          <a:p>
            <a:r>
              <a:rPr lang="en-US" altLang="ko-KR" b="0" i="0" dirty="0">
                <a:solidFill>
                  <a:srgbClr val="333333"/>
                </a:solidFill>
                <a:effectLst/>
                <a:latin typeface="Helvetica Neue"/>
              </a:rPr>
              <a:t>n1p^(1−p^1)=91≥10 and n2p^2(1−p^2)=60≥10; and each sample is less than 5% of the population size. </a:t>
            </a:r>
          </a:p>
          <a:p>
            <a:r>
              <a:rPr lang="en-US" altLang="ko-KR" b="0" i="1" dirty="0">
                <a:solidFill>
                  <a:srgbClr val="333333"/>
                </a:solidFill>
                <a:effectLst/>
                <a:latin typeface="Helvetica Neue"/>
              </a:rPr>
              <a:t>H</a:t>
            </a:r>
            <a:r>
              <a:rPr lang="en-US" altLang="ko-KR" b="0" i="0" baseline="-25000" dirty="0">
                <a:solidFill>
                  <a:srgbClr val="333333"/>
                </a:solidFill>
                <a:effectLst/>
                <a:latin typeface="Helvetica Neue"/>
              </a:rPr>
              <a:t>0</a:t>
            </a:r>
            <a:r>
              <a:rPr lang="en-US" altLang="ko-KR" b="0" i="0" dirty="0">
                <a:solidFill>
                  <a:srgbClr val="333333"/>
                </a:solidFill>
                <a:effectLst/>
                <a:latin typeface="Helvetica Neue"/>
              </a:rPr>
              <a:t>: </a:t>
            </a:r>
            <a:r>
              <a:rPr lang="en-US" altLang="ko-KR" b="0" i="1" dirty="0">
                <a:solidFill>
                  <a:srgbClr val="333333"/>
                </a:solidFill>
                <a:effectLst/>
                <a:latin typeface="Helvetica Neue"/>
              </a:rPr>
              <a:t>p</a:t>
            </a:r>
            <a:r>
              <a:rPr lang="en-US" altLang="ko-KR" b="0" i="0" baseline="-25000" dirty="0">
                <a:solidFill>
                  <a:srgbClr val="333333"/>
                </a:solidFill>
                <a:effectLst/>
                <a:latin typeface="Helvetica Neue"/>
              </a:rPr>
              <a:t>1</a:t>
            </a:r>
            <a:r>
              <a:rPr lang="en-US" altLang="ko-KR" b="0" i="0" dirty="0">
                <a:solidFill>
                  <a:srgbClr val="333333"/>
                </a:solidFill>
                <a:effectLst/>
                <a:latin typeface="Helvetica Neue"/>
              </a:rPr>
              <a:t> = </a:t>
            </a:r>
            <a:r>
              <a:rPr lang="en-US" altLang="ko-KR" b="0" i="1" dirty="0">
                <a:solidFill>
                  <a:srgbClr val="333333"/>
                </a:solidFill>
                <a:effectLst/>
                <a:latin typeface="Helvetica Neue"/>
              </a:rPr>
              <a:t>p</a:t>
            </a:r>
            <a:r>
              <a:rPr lang="en-US" altLang="ko-KR" b="0" i="0" baseline="-25000" dirty="0">
                <a:solidFill>
                  <a:srgbClr val="333333"/>
                </a:solidFill>
                <a:effectLst/>
                <a:latin typeface="Helvetica Neue"/>
              </a:rPr>
              <a:t>2</a:t>
            </a:r>
            <a:r>
              <a:rPr lang="en-US" altLang="ko-KR" b="0" i="0" dirty="0">
                <a:solidFill>
                  <a:srgbClr val="333333"/>
                </a:solidFill>
                <a:effectLst/>
                <a:latin typeface="Helvetica Neue"/>
              </a:rPr>
              <a:t>: </a:t>
            </a:r>
            <a:r>
              <a:rPr lang="en-US" altLang="ko-KR" b="0" i="1" dirty="0">
                <a:solidFill>
                  <a:srgbClr val="333333"/>
                </a:solidFill>
                <a:effectLst/>
                <a:latin typeface="Helvetica Neue"/>
              </a:rPr>
              <a:t>H</a:t>
            </a:r>
            <a:r>
              <a:rPr lang="en-US" altLang="ko-KR" b="0" i="0" baseline="-25000" dirty="0">
                <a:solidFill>
                  <a:srgbClr val="333333"/>
                </a:solidFill>
                <a:effectLst/>
                <a:latin typeface="Helvetica Neue"/>
              </a:rPr>
              <a:t>1</a:t>
            </a:r>
            <a:r>
              <a:rPr lang="en-US" altLang="ko-KR" b="0" i="0" dirty="0">
                <a:solidFill>
                  <a:srgbClr val="333333"/>
                </a:solidFill>
                <a:effectLst/>
                <a:latin typeface="Helvetica Neue"/>
              </a:rPr>
              <a:t>: </a:t>
            </a:r>
            <a:r>
              <a:rPr lang="en-US" altLang="ko-KR" b="0" i="1" dirty="0">
                <a:solidFill>
                  <a:srgbClr val="333333"/>
                </a:solidFill>
                <a:effectLst/>
                <a:latin typeface="Helvetica Neue"/>
              </a:rPr>
              <a:t>p</a:t>
            </a:r>
            <a:r>
              <a:rPr lang="en-US" altLang="ko-KR" b="0" i="0" baseline="-25000" dirty="0">
                <a:solidFill>
                  <a:srgbClr val="333333"/>
                </a:solidFill>
                <a:effectLst/>
                <a:latin typeface="Helvetica Neue"/>
              </a:rPr>
              <a:t>1</a:t>
            </a:r>
            <a:r>
              <a:rPr lang="en-US" altLang="ko-KR" b="0" i="0" dirty="0">
                <a:solidFill>
                  <a:srgbClr val="333333"/>
                </a:solidFill>
                <a:effectLst/>
                <a:latin typeface="Helvetica Neue"/>
              </a:rPr>
              <a:t> &gt; </a:t>
            </a:r>
            <a:r>
              <a:rPr lang="en-US" altLang="ko-KR" b="0" i="1" dirty="0">
                <a:solidFill>
                  <a:srgbClr val="333333"/>
                </a:solidFill>
                <a:effectLst/>
                <a:latin typeface="Helvetica Neue"/>
              </a:rPr>
              <a:t>p</a:t>
            </a:r>
            <a:r>
              <a:rPr lang="en-US" altLang="ko-KR" b="0" i="0" baseline="-25000" dirty="0">
                <a:solidFill>
                  <a:srgbClr val="333333"/>
                </a:solidFill>
                <a:effectLst/>
                <a:latin typeface="Helvetica Neue"/>
              </a:rPr>
              <a:t>2</a:t>
            </a:r>
            <a:r>
              <a:rPr lang="en-US" altLang="ko-KR" b="0" i="0" dirty="0">
                <a:solidFill>
                  <a:srgbClr val="333333"/>
                </a:solidFill>
                <a:effectLst/>
                <a:latin typeface="Helvetica Neue"/>
              </a:rPr>
              <a:t>. </a:t>
            </a:r>
          </a:p>
          <a:p>
            <a:r>
              <a:rPr lang="en-US" altLang="ko-KR" b="0" i="0" dirty="0">
                <a:solidFill>
                  <a:srgbClr val="333333"/>
                </a:solidFill>
                <a:effectLst/>
                <a:latin typeface="Helvetica Neue"/>
              </a:rPr>
              <a:t>Classical approach: </a:t>
            </a:r>
            <a:r>
              <a:rPr lang="en-US" altLang="ko-KR" b="0" i="1" dirty="0">
                <a:solidFill>
                  <a:srgbClr val="333333"/>
                </a:solidFill>
                <a:effectLst/>
                <a:latin typeface="Helvetica Neue"/>
              </a:rPr>
              <a:t>z</a:t>
            </a:r>
            <a:r>
              <a:rPr lang="en-US" altLang="ko-KR" b="0" i="0" baseline="-25000" dirty="0">
                <a:solidFill>
                  <a:srgbClr val="333333"/>
                </a:solidFill>
                <a:effectLst/>
                <a:latin typeface="Helvetica Neue"/>
              </a:rPr>
              <a:t>0</a:t>
            </a:r>
            <a:r>
              <a:rPr lang="en-US" altLang="ko-KR" b="0" i="0" dirty="0">
                <a:solidFill>
                  <a:srgbClr val="333333"/>
                </a:solidFill>
                <a:effectLst/>
                <a:latin typeface="Helvetica Neue"/>
              </a:rPr>
              <a:t> = 2.20 &gt; </a:t>
            </a:r>
            <a:r>
              <a:rPr lang="en-US" altLang="ko-KR" b="0" i="1" dirty="0">
                <a:solidFill>
                  <a:srgbClr val="333333"/>
                </a:solidFill>
                <a:effectLst/>
                <a:latin typeface="Helvetica Neue"/>
              </a:rPr>
              <a:t>z</a:t>
            </a:r>
            <a:r>
              <a:rPr lang="en-US" altLang="ko-KR" b="0" i="0" baseline="-25000" dirty="0">
                <a:solidFill>
                  <a:srgbClr val="333333"/>
                </a:solidFill>
                <a:effectLst/>
                <a:latin typeface="Helvetica Neue"/>
              </a:rPr>
              <a:t>0.05</a:t>
            </a:r>
            <a:r>
              <a:rPr lang="en-US" altLang="ko-KR" b="0" i="0" dirty="0">
                <a:solidFill>
                  <a:srgbClr val="333333"/>
                </a:solidFill>
                <a:effectLst/>
                <a:latin typeface="Helvetica Neue"/>
              </a:rPr>
              <a:t> = 1.645; reject </a:t>
            </a:r>
            <a:r>
              <a:rPr lang="en-US" altLang="ko-KR" b="0" i="1" dirty="0">
                <a:solidFill>
                  <a:srgbClr val="333333"/>
                </a:solidFill>
                <a:effectLst/>
                <a:latin typeface="Helvetica Neue"/>
              </a:rPr>
              <a:t>H</a:t>
            </a:r>
            <a:r>
              <a:rPr lang="en-US" altLang="ko-KR" b="0" i="0" baseline="-25000" dirty="0">
                <a:solidFill>
                  <a:srgbClr val="333333"/>
                </a:solidFill>
                <a:effectLst/>
                <a:latin typeface="Helvetica Neue"/>
              </a:rPr>
              <a:t>0</a:t>
            </a:r>
            <a:r>
              <a:rPr lang="en-US" altLang="ko-KR" b="0" i="0" dirty="0">
                <a:solidFill>
                  <a:srgbClr val="333333"/>
                </a:solidFill>
                <a:effectLst/>
                <a:latin typeface="Helvetica Neue"/>
              </a:rPr>
              <a:t>. </a:t>
            </a:r>
            <a:r>
              <a:rPr lang="en-US" altLang="ko-KR" b="0" i="1" dirty="0">
                <a:solidFill>
                  <a:srgbClr val="333333"/>
                </a:solidFill>
                <a:effectLst/>
                <a:latin typeface="Helvetica Neue"/>
              </a:rPr>
              <a:t>P</a:t>
            </a:r>
            <a:r>
              <a:rPr lang="en-US" altLang="ko-KR" b="0" i="0" dirty="0">
                <a:solidFill>
                  <a:srgbClr val="333333"/>
                </a:solidFill>
                <a:effectLst/>
                <a:latin typeface="Helvetica Neue"/>
              </a:rPr>
              <a:t>-value approach: </a:t>
            </a:r>
          </a:p>
          <a:p>
            <a:r>
              <a:rPr lang="en-US" altLang="ko-KR" b="0" i="1" dirty="0">
                <a:solidFill>
                  <a:srgbClr val="333333"/>
                </a:solidFill>
                <a:effectLst/>
                <a:latin typeface="Helvetica Neue"/>
              </a:rPr>
              <a:t>P</a:t>
            </a:r>
            <a:r>
              <a:rPr lang="en-US" altLang="ko-KR" b="0" i="0" dirty="0">
                <a:solidFill>
                  <a:srgbClr val="333333"/>
                </a:solidFill>
                <a:effectLst/>
                <a:latin typeface="Helvetica Neue"/>
              </a:rPr>
              <a:t>-value = 0.0139 &lt; α = 0.05; reject </a:t>
            </a:r>
            <a:r>
              <a:rPr lang="en-US" altLang="ko-KR" b="0" i="1" dirty="0">
                <a:solidFill>
                  <a:srgbClr val="333333"/>
                </a:solidFill>
                <a:effectLst/>
                <a:latin typeface="Helvetica Neue"/>
              </a:rPr>
              <a:t>H</a:t>
            </a:r>
            <a:r>
              <a:rPr lang="en-US" altLang="ko-KR" b="0" i="0" baseline="-25000" dirty="0">
                <a:solidFill>
                  <a:srgbClr val="333333"/>
                </a:solidFill>
                <a:effectLst/>
                <a:latin typeface="Helvetica Neue"/>
              </a:rPr>
              <a:t>0</a:t>
            </a:r>
            <a:r>
              <a:rPr lang="en-US" altLang="ko-KR" b="0" i="0" dirty="0">
                <a:solidFill>
                  <a:srgbClr val="333333"/>
                </a:solidFill>
                <a:effectLst/>
                <a:latin typeface="Helvetica Neue"/>
              </a:rPr>
              <a:t>. </a:t>
            </a:r>
          </a:p>
          <a:p>
            <a:r>
              <a:rPr lang="en-US" altLang="ko-KR" b="0" i="0" dirty="0">
                <a:solidFill>
                  <a:srgbClr val="333333"/>
                </a:solidFill>
                <a:effectLst/>
                <a:latin typeface="Helvetica Neue"/>
              </a:rPr>
              <a:t>There is sufficient evidence at the α = 0.05 level of significance to conclude that a higher proportion of subjects in the treatment group (taking Prevnar) experienced fever as a side effect than in the control (placebo) group.</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19</a:t>
            </a:fld>
            <a:endParaRPr lang="en-US"/>
          </a:p>
        </p:txBody>
      </p:sp>
    </p:spTree>
    <p:extLst>
      <p:ext uri="{BB962C8B-B14F-4D97-AF65-F5344CB8AC3E}">
        <p14:creationId xmlns:p14="http://schemas.microsoft.com/office/powerpoint/2010/main" val="3052455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X-Y = -0.4  1.5  1.0 -1.3 -2.3 -6.9  5.1 -5.3</a:t>
            </a:r>
          </a:p>
          <a:p>
            <a:r>
              <a:rPr lang="en-US" altLang="ko-KR" dirty="0" err="1"/>
              <a:t>Diff.mean</a:t>
            </a:r>
            <a:r>
              <a:rPr lang="en-US" altLang="ko-KR" dirty="0"/>
              <a:t>: -1.075</a:t>
            </a:r>
          </a:p>
          <a:p>
            <a:r>
              <a:rPr lang="en-US" altLang="ko-KR" dirty="0"/>
              <a:t>Diff.sd : 3.833219</a:t>
            </a:r>
          </a:p>
          <a:p>
            <a:r>
              <a:rPr lang="en-US" altLang="ko-KR" dirty="0"/>
              <a:t>Alpha_0.005 = -2.575829</a:t>
            </a:r>
          </a:p>
          <a:p>
            <a:r>
              <a:rPr lang="en-US" altLang="ko-KR" dirty="0"/>
              <a:t>Test statistic for test : -0.7932129, qt(0.005,7) = -3.499483, p-value:0.226848*2=0.453696</a:t>
            </a:r>
          </a:p>
          <a:p>
            <a:r>
              <a:rPr lang="en-US" altLang="ko-KR" dirty="0"/>
              <a:t>Margin of error : 4.742667</a:t>
            </a:r>
          </a:p>
          <a:p>
            <a:r>
              <a:rPr lang="en-US" altLang="ko-KR" dirty="0"/>
              <a:t>CI = -1.075 +- 4.742667</a:t>
            </a:r>
          </a:p>
          <a:p>
            <a:endParaRPr lang="en-US" altLang="ko-KR"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22</a:t>
            </a:fld>
            <a:endParaRPr lang="en-US"/>
          </a:p>
        </p:txBody>
      </p:sp>
    </p:spTree>
    <p:extLst>
      <p:ext uri="{BB962C8B-B14F-4D97-AF65-F5344CB8AC3E}">
        <p14:creationId xmlns:p14="http://schemas.microsoft.com/office/powerpoint/2010/main" val="325796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1" dirty="0">
                <a:solidFill>
                  <a:srgbClr val="333333"/>
                </a:solidFill>
                <a:effectLst/>
                <a:latin typeface="Helvetica Neue"/>
              </a:rPr>
              <a:t>H</a:t>
            </a:r>
            <a:r>
              <a:rPr lang="en-US" altLang="ko-KR" b="0" i="0" baseline="-25000" dirty="0">
                <a:solidFill>
                  <a:srgbClr val="333333"/>
                </a:solidFill>
                <a:effectLst/>
                <a:latin typeface="Helvetica Neue"/>
              </a:rPr>
              <a:t>0</a:t>
            </a:r>
            <a:r>
              <a:rPr lang="en-US" altLang="ko-KR" b="0" i="0" dirty="0">
                <a:solidFill>
                  <a:srgbClr val="333333"/>
                </a:solidFill>
                <a:effectLst/>
                <a:latin typeface="Helvetica Neue"/>
              </a:rPr>
              <a:t>: </a:t>
            </a:r>
            <a:r>
              <a:rPr lang="en-US" altLang="ko-KR" b="0" i="1" dirty="0" err="1">
                <a:solidFill>
                  <a:srgbClr val="333333"/>
                </a:solidFill>
                <a:effectLst/>
                <a:latin typeface="Helvetica Neue"/>
              </a:rPr>
              <a:t>μ</a:t>
            </a:r>
            <a:r>
              <a:rPr lang="en-US" altLang="ko-KR" b="0" i="0" baseline="-25000" dirty="0" err="1">
                <a:solidFill>
                  <a:srgbClr val="333333"/>
                </a:solidFill>
                <a:effectLst/>
                <a:latin typeface="Helvetica Neue"/>
              </a:rPr>
              <a:t>carpet</a:t>
            </a:r>
            <a:r>
              <a:rPr lang="en-US" altLang="ko-KR" b="0" i="0" dirty="0">
                <a:solidFill>
                  <a:srgbClr val="333333"/>
                </a:solidFill>
                <a:effectLst/>
                <a:latin typeface="Helvetica Neue"/>
              </a:rPr>
              <a:t> = </a:t>
            </a:r>
            <a:r>
              <a:rPr lang="en-US" altLang="ko-KR" b="0" i="1" dirty="0" err="1">
                <a:solidFill>
                  <a:srgbClr val="333333"/>
                </a:solidFill>
                <a:effectLst/>
                <a:latin typeface="Helvetica Neue"/>
              </a:rPr>
              <a:t>μ</a:t>
            </a:r>
            <a:r>
              <a:rPr lang="en-US" altLang="ko-KR" b="0" i="0" baseline="-25000" dirty="0" err="1">
                <a:solidFill>
                  <a:srgbClr val="333333"/>
                </a:solidFill>
                <a:effectLst/>
                <a:latin typeface="Helvetica Neue"/>
              </a:rPr>
              <a:t>no</a:t>
            </a:r>
            <a:r>
              <a:rPr lang="en-US" altLang="ko-KR" b="0" i="0" baseline="-25000" dirty="0">
                <a:solidFill>
                  <a:srgbClr val="333333"/>
                </a:solidFill>
                <a:effectLst/>
                <a:latin typeface="Helvetica Neue"/>
              </a:rPr>
              <a:t> carpet</a:t>
            </a:r>
            <a:r>
              <a:rPr lang="en-US" altLang="ko-KR" b="0" i="0" dirty="0">
                <a:solidFill>
                  <a:srgbClr val="333333"/>
                </a:solidFill>
                <a:effectLst/>
                <a:latin typeface="Helvetica Neue"/>
              </a:rPr>
              <a:t>, </a:t>
            </a:r>
            <a:r>
              <a:rPr lang="en-US" altLang="ko-KR" b="0" i="1" dirty="0">
                <a:solidFill>
                  <a:srgbClr val="333333"/>
                </a:solidFill>
                <a:effectLst/>
                <a:latin typeface="Helvetica Neue"/>
              </a:rPr>
              <a:t>H</a:t>
            </a:r>
            <a:r>
              <a:rPr lang="en-US" altLang="ko-KR" b="0" i="0" baseline="-25000" dirty="0">
                <a:solidFill>
                  <a:srgbClr val="333333"/>
                </a:solidFill>
                <a:effectLst/>
                <a:latin typeface="Helvetica Neue"/>
              </a:rPr>
              <a:t>1</a:t>
            </a:r>
            <a:r>
              <a:rPr lang="en-US" altLang="ko-KR" b="0" i="0" dirty="0">
                <a:solidFill>
                  <a:srgbClr val="333333"/>
                </a:solidFill>
                <a:effectLst/>
                <a:latin typeface="Helvetica Neue"/>
              </a:rPr>
              <a:t>: </a:t>
            </a:r>
            <a:r>
              <a:rPr lang="en-US" altLang="ko-KR" b="0" i="1" dirty="0" err="1">
                <a:solidFill>
                  <a:srgbClr val="333333"/>
                </a:solidFill>
                <a:effectLst/>
                <a:latin typeface="Helvetica Neue"/>
              </a:rPr>
              <a:t>μ</a:t>
            </a:r>
            <a:r>
              <a:rPr lang="en-US" altLang="ko-KR" b="0" i="0" baseline="-25000" dirty="0" err="1">
                <a:solidFill>
                  <a:srgbClr val="333333"/>
                </a:solidFill>
                <a:effectLst/>
                <a:latin typeface="Helvetica Neue"/>
              </a:rPr>
              <a:t>carpet</a:t>
            </a:r>
            <a:r>
              <a:rPr lang="en-US" altLang="ko-KR" b="0" i="0" dirty="0">
                <a:solidFill>
                  <a:srgbClr val="333333"/>
                </a:solidFill>
                <a:effectLst/>
                <a:latin typeface="Helvetica Neue"/>
              </a:rPr>
              <a:t> &gt; </a:t>
            </a:r>
            <a:r>
              <a:rPr lang="en-US" altLang="ko-KR" b="0" i="1" dirty="0" err="1">
                <a:solidFill>
                  <a:srgbClr val="333333"/>
                </a:solidFill>
                <a:effectLst/>
                <a:latin typeface="Helvetica Neue"/>
              </a:rPr>
              <a:t>μ</a:t>
            </a:r>
            <a:r>
              <a:rPr lang="en-US" altLang="ko-KR" b="0" i="0" baseline="-25000" dirty="0" err="1">
                <a:solidFill>
                  <a:srgbClr val="333333"/>
                </a:solidFill>
                <a:effectLst/>
                <a:latin typeface="Helvetica Neue"/>
              </a:rPr>
              <a:t>no</a:t>
            </a:r>
            <a:r>
              <a:rPr lang="en-US" altLang="ko-KR" b="0" i="0" baseline="-25000" dirty="0">
                <a:solidFill>
                  <a:srgbClr val="333333"/>
                </a:solidFill>
                <a:effectLst/>
                <a:latin typeface="Helvetica Neue"/>
              </a:rPr>
              <a:t> carpet</a:t>
            </a:r>
            <a:r>
              <a:rPr lang="en-US" altLang="ko-KR" b="0" i="0" dirty="0">
                <a:solidFill>
                  <a:srgbClr val="333333"/>
                </a:solidFill>
                <a:effectLst/>
                <a:latin typeface="Helvetica Neue"/>
              </a:rPr>
              <a:t>. </a:t>
            </a:r>
          </a:p>
          <a:p>
            <a:r>
              <a:rPr lang="en-US" altLang="ko-KR" b="0" i="0" dirty="0">
                <a:solidFill>
                  <a:srgbClr val="333333"/>
                </a:solidFill>
                <a:effectLst/>
                <a:latin typeface="Helvetica Neue"/>
              </a:rPr>
              <a:t>carpeted – mean 11.2, </a:t>
            </a:r>
            <a:r>
              <a:rPr lang="en-US" altLang="ko-KR" b="0" i="0" dirty="0" err="1">
                <a:solidFill>
                  <a:srgbClr val="333333"/>
                </a:solidFill>
                <a:effectLst/>
                <a:latin typeface="Helvetica Neue"/>
              </a:rPr>
              <a:t>sd</a:t>
            </a:r>
            <a:r>
              <a:rPr lang="en-US" altLang="ko-KR" b="0" i="0" dirty="0">
                <a:solidFill>
                  <a:srgbClr val="333333"/>
                </a:solidFill>
                <a:effectLst/>
                <a:latin typeface="Helvetica Neue"/>
              </a:rPr>
              <a:t> 2.677419</a:t>
            </a:r>
          </a:p>
          <a:p>
            <a:r>
              <a:rPr lang="en-US" altLang="ko-KR" b="0" i="0" dirty="0">
                <a:solidFill>
                  <a:srgbClr val="333333"/>
                </a:solidFill>
                <a:effectLst/>
                <a:latin typeface="Helvetica Neue"/>
              </a:rPr>
              <a:t>Uncarpeted – mean 9.7875, </a:t>
            </a:r>
            <a:r>
              <a:rPr lang="en-US" altLang="ko-KR" b="0" i="0" dirty="0" err="1">
                <a:solidFill>
                  <a:srgbClr val="333333"/>
                </a:solidFill>
                <a:effectLst/>
                <a:latin typeface="Helvetica Neue"/>
              </a:rPr>
              <a:t>sd</a:t>
            </a:r>
            <a:r>
              <a:rPr lang="en-US" altLang="ko-KR" b="0" i="0" dirty="0">
                <a:solidFill>
                  <a:srgbClr val="333333"/>
                </a:solidFill>
                <a:effectLst/>
                <a:latin typeface="Helvetica Neue"/>
              </a:rPr>
              <a:t> 3.210001</a:t>
            </a:r>
          </a:p>
          <a:p>
            <a:r>
              <a:rPr lang="en-US" altLang="ko-KR" b="0" i="0">
                <a:solidFill>
                  <a:srgbClr val="333333"/>
                </a:solidFill>
                <a:effectLst/>
                <a:latin typeface="Helvetica Neue"/>
              </a:rPr>
              <a:t>Using t(7),</a:t>
            </a:r>
            <a:endParaRPr lang="en-US" altLang="ko-KR" b="0" i="0" dirty="0">
              <a:solidFill>
                <a:srgbClr val="333333"/>
              </a:solidFill>
              <a:effectLst/>
              <a:latin typeface="Helvetica Neue"/>
            </a:endParaRPr>
          </a:p>
          <a:p>
            <a:r>
              <a:rPr lang="en-US" altLang="ko-KR" b="0" i="0" dirty="0">
                <a:solidFill>
                  <a:srgbClr val="333333"/>
                </a:solidFill>
                <a:effectLst/>
                <a:latin typeface="Helvetica Neue"/>
              </a:rPr>
              <a:t>Classical approach: </a:t>
            </a:r>
            <a:r>
              <a:rPr lang="en-US" altLang="ko-KR" b="0" i="1" dirty="0">
                <a:solidFill>
                  <a:srgbClr val="333333"/>
                </a:solidFill>
                <a:effectLst/>
                <a:latin typeface="Helvetica Neue"/>
              </a:rPr>
              <a:t>t</a:t>
            </a:r>
            <a:r>
              <a:rPr lang="en-US" altLang="ko-KR" b="0" i="0" baseline="-25000" dirty="0">
                <a:solidFill>
                  <a:srgbClr val="333333"/>
                </a:solidFill>
                <a:effectLst/>
                <a:latin typeface="Helvetica Neue"/>
              </a:rPr>
              <a:t>0</a:t>
            </a:r>
            <a:r>
              <a:rPr lang="en-US" altLang="ko-KR" b="0" i="0" dirty="0">
                <a:solidFill>
                  <a:srgbClr val="333333"/>
                </a:solidFill>
                <a:effectLst/>
                <a:latin typeface="Helvetica Neue"/>
              </a:rPr>
              <a:t> = 0.956 &lt; </a:t>
            </a:r>
            <a:r>
              <a:rPr lang="en-US" altLang="ko-KR" b="0" i="1" dirty="0">
                <a:solidFill>
                  <a:srgbClr val="333333"/>
                </a:solidFill>
                <a:effectLst/>
                <a:latin typeface="Helvetica Neue"/>
              </a:rPr>
              <a:t>t</a:t>
            </a:r>
            <a:r>
              <a:rPr lang="en-US" altLang="ko-KR" b="0" i="0" baseline="-25000" dirty="0">
                <a:solidFill>
                  <a:srgbClr val="333333"/>
                </a:solidFill>
                <a:effectLst/>
                <a:latin typeface="Helvetica Neue"/>
              </a:rPr>
              <a:t>0.05</a:t>
            </a:r>
            <a:r>
              <a:rPr lang="en-US" altLang="ko-KR" b="0" i="0" dirty="0">
                <a:solidFill>
                  <a:srgbClr val="333333"/>
                </a:solidFill>
                <a:effectLst/>
                <a:latin typeface="Helvetica Neue"/>
              </a:rPr>
              <a:t> = 1.895; do not reject </a:t>
            </a:r>
            <a:r>
              <a:rPr lang="en-US" altLang="ko-KR" b="0" i="1" dirty="0">
                <a:solidFill>
                  <a:srgbClr val="333333"/>
                </a:solidFill>
                <a:effectLst/>
                <a:latin typeface="Helvetica Neue"/>
              </a:rPr>
              <a:t>H</a:t>
            </a:r>
            <a:r>
              <a:rPr lang="en-US" altLang="ko-KR" b="0" i="0" baseline="-25000" dirty="0">
                <a:solidFill>
                  <a:srgbClr val="333333"/>
                </a:solidFill>
                <a:effectLst/>
                <a:latin typeface="Helvetica Neue"/>
              </a:rPr>
              <a:t>0</a:t>
            </a:r>
            <a:r>
              <a:rPr lang="en-US" altLang="ko-KR" b="0" i="0" dirty="0">
                <a:solidFill>
                  <a:srgbClr val="333333"/>
                </a:solidFill>
                <a:effectLst/>
                <a:latin typeface="Helvetica Neue"/>
              </a:rPr>
              <a:t>. </a:t>
            </a:r>
          </a:p>
          <a:p>
            <a:r>
              <a:rPr lang="en-US" altLang="ko-KR" b="0" i="1" dirty="0">
                <a:solidFill>
                  <a:srgbClr val="333333"/>
                </a:solidFill>
                <a:effectLst/>
                <a:latin typeface="Helvetica Neue"/>
              </a:rPr>
              <a:t>P</a:t>
            </a:r>
            <a:r>
              <a:rPr lang="en-US" altLang="ko-KR" b="0" i="0" dirty="0">
                <a:solidFill>
                  <a:srgbClr val="333333"/>
                </a:solidFill>
                <a:effectLst/>
                <a:latin typeface="Helvetica Neue"/>
              </a:rPr>
              <a:t>-value approach: 0.20 &gt; </a:t>
            </a:r>
            <a:r>
              <a:rPr lang="en-US" altLang="ko-KR" b="0" i="1" dirty="0">
                <a:solidFill>
                  <a:srgbClr val="333333"/>
                </a:solidFill>
                <a:effectLst/>
                <a:latin typeface="Helvetica Neue"/>
              </a:rPr>
              <a:t>P</a:t>
            </a:r>
            <a:r>
              <a:rPr lang="en-US" altLang="ko-KR" b="0" i="0" dirty="0">
                <a:solidFill>
                  <a:srgbClr val="333333"/>
                </a:solidFill>
                <a:effectLst/>
                <a:latin typeface="Helvetica Neue"/>
              </a:rPr>
              <a:t>-value &gt; 0.15 [Tech: </a:t>
            </a:r>
            <a:r>
              <a:rPr lang="en-US" altLang="ko-KR" b="0" i="1" dirty="0">
                <a:solidFill>
                  <a:srgbClr val="333333"/>
                </a:solidFill>
                <a:effectLst/>
                <a:latin typeface="Helvetica Neue"/>
              </a:rPr>
              <a:t>P</a:t>
            </a:r>
            <a:r>
              <a:rPr lang="en-US" altLang="ko-KR" b="0" i="0" dirty="0">
                <a:solidFill>
                  <a:srgbClr val="333333"/>
                </a:solidFill>
                <a:effectLst/>
                <a:latin typeface="Helvetica Neue"/>
              </a:rPr>
              <a:t>-value = 0.1780] &gt; α = 0.05; do not reject </a:t>
            </a:r>
            <a:r>
              <a:rPr lang="en-US" altLang="ko-KR" b="0" i="1" dirty="0">
                <a:solidFill>
                  <a:srgbClr val="333333"/>
                </a:solidFill>
                <a:effectLst/>
                <a:latin typeface="Helvetica Neue"/>
              </a:rPr>
              <a:t>H</a:t>
            </a:r>
            <a:r>
              <a:rPr lang="en-US" altLang="ko-KR" b="0" i="0" baseline="-25000" dirty="0">
                <a:solidFill>
                  <a:srgbClr val="333333"/>
                </a:solidFill>
                <a:effectLst/>
                <a:latin typeface="Helvetica Neue"/>
              </a:rPr>
              <a:t>0</a:t>
            </a:r>
            <a:r>
              <a:rPr lang="en-US" altLang="ko-KR" b="0" i="0" dirty="0">
                <a:solidFill>
                  <a:srgbClr val="333333"/>
                </a:solidFill>
                <a:effectLst/>
                <a:latin typeface="Helvetica Neue"/>
              </a:rPr>
              <a:t>. </a:t>
            </a:r>
          </a:p>
          <a:p>
            <a:r>
              <a:rPr lang="en-US" altLang="ko-KR" b="0" i="0" dirty="0">
                <a:solidFill>
                  <a:srgbClr val="333333"/>
                </a:solidFill>
                <a:effectLst/>
                <a:latin typeface="Helvetica Neue"/>
              </a:rPr>
              <a:t>There is not sufficient evidence at the α = 0.05 level of significance to conclude that carpeted rooms have more bacteria than uncarpeted rooms.</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24</a:t>
            </a:fld>
            <a:endParaRPr lang="en-US"/>
          </a:p>
        </p:txBody>
      </p:sp>
    </p:spTree>
    <p:extLst>
      <p:ext uri="{BB962C8B-B14F-4D97-AF65-F5344CB8AC3E}">
        <p14:creationId xmlns:p14="http://schemas.microsoft.com/office/powerpoint/2010/main" val="182664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2"/>
          <p:cNvSpPr>
            <a:spLocks noGrp="1" noChangeAspect="1"/>
          </p:cNvSpPr>
          <p:nvPr>
            <p:ph type="pic" idx="13"/>
          </p:nvPr>
        </p:nvSpPr>
        <p:spPr>
          <a:xfrm>
            <a:off x="0" y="0"/>
            <a:ext cx="12192000" cy="603504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 name="Subtitle 2"/>
          <p:cNvSpPr>
            <a:spLocks noGrp="1"/>
          </p:cNvSpPr>
          <p:nvPr>
            <p:ph type="subTitle" idx="1"/>
          </p:nvPr>
        </p:nvSpPr>
        <p:spPr>
          <a:xfrm>
            <a:off x="1577472" y="3602038"/>
            <a:ext cx="9144000" cy="1655762"/>
          </a:xfrm>
          <a:ln>
            <a:noFill/>
          </a:ln>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Title 11"/>
          <p:cNvSpPr>
            <a:spLocks noGrp="1"/>
          </p:cNvSpPr>
          <p:nvPr>
            <p:ph type="title" hasCustomPrompt="1"/>
          </p:nvPr>
        </p:nvSpPr>
        <p:spPr>
          <a:xfrm>
            <a:off x="3168323" y="1447952"/>
            <a:ext cx="5868737" cy="1800557"/>
          </a:xfrm>
          <a:ln>
            <a:solidFill>
              <a:schemeClr val="bg1"/>
            </a:solidFill>
          </a:ln>
          <a:effectLst>
            <a:outerShdw blurRad="50800" dist="38100" dir="2700000" algn="tl" rotWithShape="0">
              <a:prstClr val="black">
                <a:alpha val="40000"/>
              </a:prstClr>
            </a:outerShdw>
          </a:effectLst>
        </p:spPr>
        <p:txBody>
          <a:bodyPr>
            <a:normAutofit/>
          </a:bodyPr>
          <a:lstStyle>
            <a:lvl1pPr algn="ctr">
              <a:defRPr sz="2800">
                <a:solidFill>
                  <a:srgbClr val="FFFFFF"/>
                </a:solidFill>
              </a:defRPr>
            </a:lvl1pPr>
          </a:lstStyle>
          <a:p>
            <a:r>
              <a:rPr lang="en-US" dirty="0"/>
              <a:t>CLICK TO EDIT MASTER TITLE STYLE</a:t>
            </a:r>
          </a:p>
        </p:txBody>
      </p:sp>
      <p:sp>
        <p:nvSpPr>
          <p:cNvPr id="22" name="바닥글 개체 틀 18">
            <a:extLst>
              <a:ext uri="{FF2B5EF4-FFF2-40B4-BE49-F238E27FC236}">
                <a16:creationId xmlns:a16="http://schemas.microsoft.com/office/drawing/2014/main" id="{D41CFD30-E9AC-45D7-BF9F-85DAA4851A47}"/>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23" name="슬라이드 번호 개체 틀 19">
            <a:extLst>
              <a:ext uri="{FF2B5EF4-FFF2-40B4-BE49-F238E27FC236}">
                <a16:creationId xmlns:a16="http://schemas.microsoft.com/office/drawing/2014/main" id="{EE5C45BF-C936-4CC4-9DD6-1F75083EDA1F}"/>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4835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a:extLst>
              <a:ext uri="{FF2B5EF4-FFF2-40B4-BE49-F238E27FC236}">
                <a16:creationId xmlns:a16="http://schemas.microsoft.com/office/drawing/2014/main" id="{CD54FA48-1544-4F23-A3D5-DA6D47CB25EB}"/>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lvl1pPr>
              <a:defRPr>
                <a:latin typeface="Kigelia" panose="020B0503040502020203" pitchFamily="34" charset="0"/>
                <a:cs typeface="Kigelia" panose="020B0503040502020203" pitchFamily="34" charset="0"/>
              </a:defRPr>
            </a:lvl1pPr>
          </a:lstStyle>
          <a:p>
            <a:r>
              <a:rPr lang="en-US"/>
              <a:t>Click to edit Master title style</a:t>
            </a:r>
            <a:endParaRPr lang="en-US" dirty="0"/>
          </a:p>
        </p:txBody>
      </p:sp>
      <p:sp>
        <p:nvSpPr>
          <p:cNvPr id="10" name="바닥글 개체 틀 18">
            <a:extLst>
              <a:ext uri="{FF2B5EF4-FFF2-40B4-BE49-F238E27FC236}">
                <a16:creationId xmlns:a16="http://schemas.microsoft.com/office/drawing/2014/main" id="{A4FB9667-26C4-4631-A4CC-CCD12E051E26}"/>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1" name="슬라이드 번호 개체 틀 19">
            <a:extLst>
              <a:ext uri="{FF2B5EF4-FFF2-40B4-BE49-F238E27FC236}">
                <a16:creationId xmlns:a16="http://schemas.microsoft.com/office/drawing/2014/main" id="{E50756F6-E6B1-449D-AD2A-C1F7EDB83DA2}"/>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172644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normAutofit/>
          </a:bodyPr>
          <a:lstStyle>
            <a:lvl1pPr>
              <a:defRPr sz="4400"/>
            </a:lvl1pPr>
          </a:lstStyle>
          <a:p>
            <a:r>
              <a:rPr lang="en-US" dirty="0"/>
              <a:t>CLICK TO EDIT MASTER TITLE STYLE</a:t>
            </a:r>
          </a:p>
        </p:txBody>
      </p:sp>
      <p:sp>
        <p:nvSpPr>
          <p:cNvPr id="3" name="Text Placeholder 2"/>
          <p:cNvSpPr>
            <a:spLocks noGrp="1"/>
          </p:cNvSpPr>
          <p:nvPr>
            <p:ph type="body" idx="1"/>
          </p:nvPr>
        </p:nvSpPr>
        <p:spPr>
          <a:xfrm>
            <a:off x="831851" y="4589465"/>
            <a:ext cx="10515600" cy="1320883"/>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9"/>
          <p:cNvSpPr>
            <a:spLocks noGrp="1"/>
          </p:cNvSpPr>
          <p:nvPr>
            <p:ph type="pic" sz="quarter" idx="13"/>
          </p:nvPr>
        </p:nvSpPr>
        <p:spPr>
          <a:xfrm>
            <a:off x="0" y="106363"/>
            <a:ext cx="12192000" cy="5895425"/>
          </a:xfrm>
        </p:spPr>
        <p:txBody>
          <a:bodyPr/>
          <a:lstStyle/>
          <a:p>
            <a:r>
              <a:rPr lang="en-US" dirty="0"/>
              <a:t>Click icon to add picture</a:t>
            </a:r>
          </a:p>
        </p:txBody>
      </p:sp>
    </p:spTree>
    <p:extLst>
      <p:ext uri="{BB962C8B-B14F-4D97-AF65-F5344CB8AC3E}">
        <p14:creationId xmlns:p14="http://schemas.microsoft.com/office/powerpoint/2010/main" val="183753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213658"/>
            <a:ext cx="5181600" cy="4705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13658"/>
            <a:ext cx="5181600" cy="4705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a:extLst>
              <a:ext uri="{FF2B5EF4-FFF2-40B4-BE49-F238E27FC236}">
                <a16:creationId xmlns:a16="http://schemas.microsoft.com/office/drawing/2014/main" id="{AAAA6256-845B-40A7-B190-0D416E6A0B19}"/>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10" name="바닥글 개체 틀 18">
            <a:extLst>
              <a:ext uri="{FF2B5EF4-FFF2-40B4-BE49-F238E27FC236}">
                <a16:creationId xmlns:a16="http://schemas.microsoft.com/office/drawing/2014/main" id="{B6DAB59F-D8B1-4CFC-A80A-653EE208D1E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1" name="슬라이드 번호 개체 틀 19">
            <a:extLst>
              <a:ext uri="{FF2B5EF4-FFF2-40B4-BE49-F238E27FC236}">
                <a16:creationId xmlns:a16="http://schemas.microsoft.com/office/drawing/2014/main" id="{182DDBED-E126-4B50-9C46-13479EE78EAD}"/>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17667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20733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031251"/>
            <a:ext cx="5157787" cy="39123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20733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031251"/>
            <a:ext cx="5183188" cy="39123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a:extLst>
              <a:ext uri="{FF2B5EF4-FFF2-40B4-BE49-F238E27FC236}">
                <a16:creationId xmlns:a16="http://schemas.microsoft.com/office/drawing/2014/main" id="{3E9EE7C0-3A3D-42BB-93A8-9D998D5564D0}"/>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12" name="바닥글 개체 틀 18">
            <a:extLst>
              <a:ext uri="{FF2B5EF4-FFF2-40B4-BE49-F238E27FC236}">
                <a16:creationId xmlns:a16="http://schemas.microsoft.com/office/drawing/2014/main" id="{B6FA34FE-072F-4169-8CE9-0A87848B2B1A}"/>
              </a:ext>
            </a:extLst>
          </p:cNvPr>
          <p:cNvSpPr>
            <a:spLocks noGrp="1"/>
          </p:cNvSpPr>
          <p:nvPr>
            <p:ph type="ftr" sz="quarter" idx="11"/>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3" name="슬라이드 번호 개체 틀 19">
            <a:extLst>
              <a:ext uri="{FF2B5EF4-FFF2-40B4-BE49-F238E27FC236}">
                <a16:creationId xmlns:a16="http://schemas.microsoft.com/office/drawing/2014/main" id="{01B333E4-6FBA-4157-B49D-91C27EA557FF}"/>
              </a:ext>
            </a:extLst>
          </p:cNvPr>
          <p:cNvSpPr>
            <a:spLocks noGrp="1"/>
          </p:cNvSpPr>
          <p:nvPr>
            <p:ph type="sldNum" sz="quarter" idx="12"/>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865587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7" name="바닥글 개체 틀 18">
            <a:extLst>
              <a:ext uri="{FF2B5EF4-FFF2-40B4-BE49-F238E27FC236}">
                <a16:creationId xmlns:a16="http://schemas.microsoft.com/office/drawing/2014/main" id="{12D6DCC6-A444-4CB9-8EB6-466946AC422E}"/>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8" name="슬라이드 번호 개체 틀 19">
            <a:extLst>
              <a:ext uri="{FF2B5EF4-FFF2-40B4-BE49-F238E27FC236}">
                <a16:creationId xmlns:a16="http://schemas.microsoft.com/office/drawing/2014/main" id="{745B35B9-1F1C-4B48-B218-67D5C66BD407}"/>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21111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바닥글 개체 틀 18">
            <a:extLst>
              <a:ext uri="{FF2B5EF4-FFF2-40B4-BE49-F238E27FC236}">
                <a16:creationId xmlns:a16="http://schemas.microsoft.com/office/drawing/2014/main" id="{92EAD88A-B5EA-4580-B460-FBEBE4FA080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4" name="슬라이드 번호 개체 틀 19">
            <a:extLst>
              <a:ext uri="{FF2B5EF4-FFF2-40B4-BE49-F238E27FC236}">
                <a16:creationId xmlns:a16="http://schemas.microsoft.com/office/drawing/2014/main" id="{D3E0D3F3-69C1-4815-BB83-CA0F91A9416C}"/>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253741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바닥글 개체 틀 18">
            <a:extLst>
              <a:ext uri="{FF2B5EF4-FFF2-40B4-BE49-F238E27FC236}">
                <a16:creationId xmlns:a16="http://schemas.microsoft.com/office/drawing/2014/main" id="{9C9B5751-67D7-4869-979A-C57370DD1728}"/>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0" name="슬라이드 번호 개체 틀 19">
            <a:extLst>
              <a:ext uri="{FF2B5EF4-FFF2-40B4-BE49-F238E27FC236}">
                <a16:creationId xmlns:a16="http://schemas.microsoft.com/office/drawing/2014/main" id="{37180B4B-D14D-4DDD-B922-82F2996592AD}"/>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198236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바닥글 개체 틀 18">
            <a:extLst>
              <a:ext uri="{FF2B5EF4-FFF2-40B4-BE49-F238E27FC236}">
                <a16:creationId xmlns:a16="http://schemas.microsoft.com/office/drawing/2014/main" id="{25B73B03-F5F1-4593-9C80-89BCA2A2E7DD}"/>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0" name="슬라이드 번호 개체 틀 19">
            <a:extLst>
              <a:ext uri="{FF2B5EF4-FFF2-40B4-BE49-F238E27FC236}">
                <a16:creationId xmlns:a16="http://schemas.microsoft.com/office/drawing/2014/main" id="{B105C182-5BB7-44A3-85D6-0468577B6578}"/>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32555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05345"/>
            <a:ext cx="10515600" cy="469635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89C61766-F84B-674E-88A4-13A4D1DD0E6C}"/>
              </a:ext>
            </a:extLst>
          </p:cNvPr>
          <p:cNvSpPr/>
          <p:nvPr userDrawn="1"/>
        </p:nvSpPr>
        <p:spPr bwMode="auto">
          <a:xfrm>
            <a:off x="0" y="5995365"/>
            <a:ext cx="12192000" cy="908671"/>
          </a:xfrm>
          <a:prstGeom prst="rect">
            <a:avLst/>
          </a:prstGeom>
          <a:solidFill>
            <a:srgbClr val="FDC7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3C68"/>
              </a:solidFill>
              <a:latin typeface="Arial" charset="0"/>
              <a:ea typeface="ヒラギノ角ゴ Pro W3" charset="-128"/>
              <a:cs typeface="ヒラギノ角ゴ Pro W3" charset="-128"/>
            </a:endParaRPr>
          </a:p>
        </p:txBody>
      </p:sp>
      <p:pic>
        <p:nvPicPr>
          <p:cNvPr id="9" name="Picture 8"/>
          <p:cNvPicPr>
            <a:picLocks noChangeAspect="1"/>
          </p:cNvPicPr>
          <p:nvPr userDrawn="1"/>
        </p:nvPicPr>
        <p:blipFill>
          <a:blip r:embed="rId11"/>
          <a:stretch>
            <a:fillRect/>
          </a:stretch>
        </p:blipFill>
        <p:spPr>
          <a:xfrm>
            <a:off x="9032634" y="5901701"/>
            <a:ext cx="2927770" cy="1095998"/>
          </a:xfrm>
          <a:prstGeom prst="rect">
            <a:avLst/>
          </a:prstGeom>
        </p:spPr>
      </p:pic>
      <p:sp>
        <p:nvSpPr>
          <p:cNvPr id="10" name="Rectangle 9">
            <a:extLst>
              <a:ext uri="{FF2B5EF4-FFF2-40B4-BE49-F238E27FC236}">
                <a16:creationId xmlns:a16="http://schemas.microsoft.com/office/drawing/2014/main" id="{202C9BCF-E56E-F147-A78E-9173EF6556CE}"/>
              </a:ext>
            </a:extLst>
          </p:cNvPr>
          <p:cNvSpPr/>
          <p:nvPr userDrawn="1"/>
        </p:nvSpPr>
        <p:spPr>
          <a:xfrm>
            <a:off x="1" y="0"/>
            <a:ext cx="12192000" cy="123687"/>
          </a:xfrm>
          <a:prstGeom prst="rect">
            <a:avLst/>
          </a:prstGeom>
          <a:solidFill>
            <a:srgbClr val="003C6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바닥글 개체 틀 18">
            <a:extLst>
              <a:ext uri="{FF2B5EF4-FFF2-40B4-BE49-F238E27FC236}">
                <a16:creationId xmlns:a16="http://schemas.microsoft.com/office/drawing/2014/main" id="{90AC1D83-28EB-4D83-B34C-82B13557D70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20" name="슬라이드 번호 개체 틀 19">
            <a:extLst>
              <a:ext uri="{FF2B5EF4-FFF2-40B4-BE49-F238E27FC236}">
                <a16:creationId xmlns:a16="http://schemas.microsoft.com/office/drawing/2014/main" id="{0BC1C439-5961-42FE-890E-0B99B4204EF1}"/>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43778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l" defTabSz="914400" rtl="0" eaLnBrk="1" latinLnBrk="0" hangingPunct="1">
        <a:lnSpc>
          <a:spcPct val="90000"/>
        </a:lnSpc>
        <a:spcBef>
          <a:spcPct val="0"/>
        </a:spcBef>
        <a:buNone/>
        <a:defRPr sz="2700" b="1" kern="1200">
          <a:solidFill>
            <a:schemeClr val="tx1"/>
          </a:solidFill>
          <a:latin typeface="Kigelia" panose="020B0503040502020203" pitchFamily="34" charset="0"/>
          <a:ea typeface="+mj-ea"/>
          <a:cs typeface="Kigelia" panose="020B0503040502020203" pitchFamily="34" charset="0"/>
        </a:defRPr>
      </a:lvl1pPr>
    </p:titleStyle>
    <p:body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forms/d/e/1FAIpQLSdDugcFIkjCI18ss9xWP4tx4ywojAjno9ga5ngJX1ikDAQztw/viewform?usp=sf_lin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google.com/forms/d/e/1FAIpQLScOSxLzJw0W3941U58RWsOaGA6cteXL6riBHYxjr4qMUIq-JQ/viewform?usp=sf_li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view_students.jpg"/>
          <p:cNvPicPr>
            <a:picLocks noGrp="1" noChangeAspect="1"/>
          </p:cNvPicPr>
          <p:nvPr>
            <p:ph type="pic" idx="13"/>
          </p:nvPr>
        </p:nvPicPr>
        <p:blipFill>
          <a:blip r:embed="rId2">
            <a:extLst>
              <a:ext uri="{28A0092B-C50C-407E-A947-70E740481C1C}">
                <a14:useLocalDpi xmlns:a14="http://schemas.microsoft.com/office/drawing/2010/main" val="0"/>
              </a:ext>
            </a:extLst>
          </a:blip>
          <a:srcRect t="159" b="159"/>
          <a:stretch>
            <a:fillRect/>
          </a:stretch>
        </p:blipFill>
        <p:spPr/>
      </p:pic>
      <p:sp>
        <p:nvSpPr>
          <p:cNvPr id="3" name="Subtitle 2"/>
          <p:cNvSpPr>
            <a:spLocks noGrp="1"/>
          </p:cNvSpPr>
          <p:nvPr>
            <p:ph type="subTitle" idx="1"/>
          </p:nvPr>
        </p:nvSpPr>
        <p:spPr/>
        <p:txBody>
          <a:bodyPr/>
          <a:lstStyle/>
          <a:p>
            <a:r>
              <a:rPr lang="en-US" dirty="0"/>
              <a:t>Mar 6, 2022</a:t>
            </a:r>
          </a:p>
        </p:txBody>
      </p:sp>
      <p:sp>
        <p:nvSpPr>
          <p:cNvPr id="4" name="Title 3"/>
          <p:cNvSpPr>
            <a:spLocks noGrp="1"/>
          </p:cNvSpPr>
          <p:nvPr>
            <p:ph type="title"/>
          </p:nvPr>
        </p:nvSpPr>
        <p:spPr/>
        <p:txBody>
          <a:bodyPr/>
          <a:lstStyle/>
          <a:p>
            <a:r>
              <a:rPr lang="en-US" dirty="0"/>
              <a:t>STAT7:</a:t>
            </a:r>
            <a:br>
              <a:rPr lang="en-US" dirty="0"/>
            </a:br>
            <a:r>
              <a:rPr lang="en-US" dirty="0"/>
              <a:t>Discussion Section #9</a:t>
            </a:r>
          </a:p>
        </p:txBody>
      </p:sp>
    </p:spTree>
    <p:extLst>
      <p:ext uri="{BB962C8B-B14F-4D97-AF65-F5344CB8AC3E}">
        <p14:creationId xmlns:p14="http://schemas.microsoft.com/office/powerpoint/2010/main" val="4268282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3EF0733B-AA2E-4D54-AD8E-551BA59E3BDC}"/>
                  </a:ext>
                </a:extLst>
              </p:cNvPr>
              <p:cNvSpPr>
                <a:spLocks noGrp="1"/>
              </p:cNvSpPr>
              <p:nvPr>
                <p:ph idx="1"/>
              </p:nvPr>
            </p:nvSpPr>
            <p:spPr/>
            <p:txBody>
              <a:bodyPr/>
              <a:lstStyle/>
              <a:p>
                <a:r>
                  <a:rPr lang="en-US" altLang="ko-KR" dirty="0">
                    <a:solidFill>
                      <a:schemeClr val="accent6"/>
                    </a:solidFill>
                  </a:rPr>
                  <a:t>Hypothesis testing </a:t>
                </a:r>
                <a:r>
                  <a:rPr lang="en-US" altLang="ko-KR" dirty="0"/>
                  <a:t>is a procedure used to test statements regarding a characteristic of one or more populations.</a:t>
                </a:r>
              </a:p>
              <a:p>
                <a:pPr lvl="1"/>
                <a:r>
                  <a:rPr lang="en-US" altLang="ko-KR" dirty="0"/>
                  <a:t>The </a:t>
                </a:r>
                <a:r>
                  <a:rPr lang="en-US" altLang="ko-KR" dirty="0">
                    <a:solidFill>
                      <a:schemeClr val="accent6"/>
                    </a:solidFill>
                  </a:rPr>
                  <a:t>null hypothesis</a:t>
                </a:r>
                <a14:m>
                  <m:oMath xmlns:m="http://schemas.openxmlformats.org/officeDocument/2006/math">
                    <m:r>
                      <a:rPr lang="en-US" altLang="ko-KR" b="0" i="0"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0</m:t>
                        </m:r>
                      </m:sub>
                    </m:sSub>
                  </m:oMath>
                </a14:m>
                <a:r>
                  <a:rPr lang="en-US" altLang="ko-KR" dirty="0"/>
                  <a:t> is a statement to be tested, of no change, no effect, or no difference and is assumed true until evidence indicates otherwise.</a:t>
                </a:r>
              </a:p>
              <a:p>
                <a:pPr lvl="1"/>
                <a:r>
                  <a:rPr lang="en-US" altLang="ko-KR" dirty="0"/>
                  <a:t>The </a:t>
                </a:r>
                <a:r>
                  <a:rPr lang="en-US" altLang="ko-KR" dirty="0">
                    <a:solidFill>
                      <a:schemeClr val="accent6"/>
                    </a:solidFill>
                  </a:rPr>
                  <a:t>alternative hypothesis</a:t>
                </a:r>
                <a:r>
                  <a:rPr lang="en-US" altLang="ko-KR" dirty="0"/>
                  <a:t>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1</m:t>
                        </m:r>
                      </m:sub>
                    </m:sSub>
                  </m:oMath>
                </a14:m>
                <a:r>
                  <a:rPr lang="en-US" altLang="ko-KR" dirty="0"/>
                  <a:t> is a statement we are trying to find evidence to support.</a:t>
                </a:r>
              </a:p>
              <a:p>
                <a:pPr lvl="1"/>
                <a:r>
                  <a:rPr lang="en-US" altLang="ko-KR" dirty="0"/>
                  <a:t>Three ways to set up hypotheses:</a:t>
                </a:r>
              </a:p>
              <a:p>
                <a:pPr lvl="2"/>
                <a:r>
                  <a:rPr lang="en-US" altLang="ko-KR" dirty="0"/>
                  <a:t>H0: parameter = some value vs H1: parameter </a:t>
                </a:r>
                <a14:m>
                  <m:oMath xmlns:m="http://schemas.openxmlformats.org/officeDocument/2006/math">
                    <m:r>
                      <a:rPr lang="en-US" altLang="ko-KR" b="0" i="1" smtClean="0">
                        <a:latin typeface="Cambria Math" panose="02040503050406030204" pitchFamily="18" charset="0"/>
                      </a:rPr>
                      <m:t>≠</m:t>
                    </m:r>
                  </m:oMath>
                </a14:m>
                <a:r>
                  <a:rPr lang="ko-KR" altLang="en-US" dirty="0"/>
                  <a:t> </a:t>
                </a:r>
                <a:r>
                  <a:rPr lang="en-US" altLang="ko-KR" dirty="0"/>
                  <a:t>some value (two-tailed)</a:t>
                </a:r>
              </a:p>
              <a:p>
                <a:pPr lvl="2"/>
                <a:r>
                  <a:rPr lang="en-US" altLang="ko-KR" dirty="0"/>
                  <a:t>H0: parameter = some value vs H1: parameter </a:t>
                </a:r>
                <a14:m>
                  <m:oMath xmlns:m="http://schemas.openxmlformats.org/officeDocument/2006/math">
                    <m:r>
                      <a:rPr lang="en-US" altLang="ko-KR" b="0" i="1" smtClean="0">
                        <a:latin typeface="Cambria Math" panose="02040503050406030204" pitchFamily="18" charset="0"/>
                      </a:rPr>
                      <m:t>&lt;</m:t>
                    </m:r>
                  </m:oMath>
                </a14:m>
                <a:r>
                  <a:rPr lang="en-US" altLang="ko-KR" dirty="0"/>
                  <a:t> some value (left-tailed)</a:t>
                </a:r>
              </a:p>
              <a:p>
                <a:pPr lvl="2"/>
                <a:r>
                  <a:rPr lang="en-US" altLang="ko-KR" dirty="0"/>
                  <a:t>H0: parameter = some value vs H1: parameter </a:t>
                </a:r>
                <a14:m>
                  <m:oMath xmlns:m="http://schemas.openxmlformats.org/officeDocument/2006/math">
                    <m:r>
                      <a:rPr lang="en-US" altLang="ko-KR" b="0" i="1" smtClean="0">
                        <a:latin typeface="Cambria Math" panose="02040503050406030204" pitchFamily="18" charset="0"/>
                      </a:rPr>
                      <m:t>&gt;</m:t>
                    </m:r>
                  </m:oMath>
                </a14:m>
                <a:r>
                  <a:rPr lang="ko-KR" altLang="en-US" dirty="0"/>
                  <a:t> </a:t>
                </a:r>
                <a:r>
                  <a:rPr lang="en-US" altLang="ko-KR" dirty="0"/>
                  <a:t>some value (right-tailed)</a:t>
                </a:r>
              </a:p>
              <a:p>
                <a:pPr lvl="1"/>
                <a:r>
                  <a:rPr lang="en-US" altLang="ko-KR" dirty="0"/>
                  <a:t>decisions</a:t>
                </a:r>
              </a:p>
            </p:txBody>
          </p:sp>
        </mc:Choice>
        <mc:Fallback xmlns="">
          <p:sp>
            <p:nvSpPr>
              <p:cNvPr id="2" name="내용 개체 틀 1">
                <a:extLst>
                  <a:ext uri="{FF2B5EF4-FFF2-40B4-BE49-F238E27FC236}">
                    <a16:creationId xmlns:a16="http://schemas.microsoft.com/office/drawing/2014/main" id="{3EF0733B-AA2E-4D54-AD8E-551BA59E3BDC}"/>
                  </a:ext>
                </a:extLst>
              </p:cNvPr>
              <p:cNvSpPr>
                <a:spLocks noGrp="1" noRot="1" noChangeAspect="1" noMove="1" noResize="1" noEditPoints="1" noAdjustHandles="1" noChangeArrowheads="1" noChangeShapeType="1" noTextEdit="1"/>
              </p:cNvSpPr>
              <p:nvPr>
                <p:ph idx="1"/>
              </p:nvPr>
            </p:nvSpPr>
            <p:spPr>
              <a:blipFill>
                <a:blip r:embed="rId2"/>
                <a:stretch>
                  <a:fillRect l="-812" t="-181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5FA839A7-4720-4512-B965-E64FC783FB47}"/>
              </a:ext>
            </a:extLst>
          </p:cNvPr>
          <p:cNvSpPr>
            <a:spLocks noGrp="1"/>
          </p:cNvSpPr>
          <p:nvPr>
            <p:ph type="title"/>
          </p:nvPr>
        </p:nvSpPr>
        <p:spPr/>
        <p:txBody>
          <a:bodyPr/>
          <a:lstStyle/>
          <a:p>
            <a:r>
              <a:rPr lang="en-US" altLang="ko-KR" dirty="0"/>
              <a:t>Ch 10.1 The Language of Hypothesis Testing</a:t>
            </a:r>
            <a:endParaRPr lang="ko-KR" altLang="en-US" dirty="0"/>
          </a:p>
        </p:txBody>
      </p:sp>
      <p:sp>
        <p:nvSpPr>
          <p:cNvPr id="4" name="바닥글 개체 틀 3">
            <a:extLst>
              <a:ext uri="{FF2B5EF4-FFF2-40B4-BE49-F238E27FC236}">
                <a16:creationId xmlns:a16="http://schemas.microsoft.com/office/drawing/2014/main" id="{F136CF78-A490-4728-8AB7-0DAFF313BDE2}"/>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19BA61E8-3BFD-4DF0-800C-97D6950B814D}"/>
              </a:ext>
            </a:extLst>
          </p:cNvPr>
          <p:cNvSpPr>
            <a:spLocks noGrp="1"/>
          </p:cNvSpPr>
          <p:nvPr>
            <p:ph type="sldNum" sz="quarter" idx="4"/>
          </p:nvPr>
        </p:nvSpPr>
        <p:spPr/>
        <p:txBody>
          <a:bodyPr/>
          <a:lstStyle/>
          <a:p>
            <a:fld id="{6B75397A-7516-403F-881B-84879BD0A30E}" type="slidenum">
              <a:rPr lang="ko-KR" altLang="en-US" smtClean="0"/>
              <a:t>10</a:t>
            </a:fld>
            <a:endParaRPr lang="ko-KR" altLang="en-US"/>
          </a:p>
        </p:txBody>
      </p:sp>
      <p:pic>
        <p:nvPicPr>
          <p:cNvPr id="9" name="그림 8">
            <a:extLst>
              <a:ext uri="{FF2B5EF4-FFF2-40B4-BE49-F238E27FC236}">
                <a16:creationId xmlns:a16="http://schemas.microsoft.com/office/drawing/2014/main" id="{C76A01EC-A20A-458B-BDC3-94263EB77DC1}"/>
              </a:ext>
            </a:extLst>
          </p:cNvPr>
          <p:cNvPicPr>
            <a:picLocks noChangeAspect="1"/>
          </p:cNvPicPr>
          <p:nvPr/>
        </p:nvPicPr>
        <p:blipFill>
          <a:blip r:embed="rId3"/>
          <a:stretch>
            <a:fillRect/>
          </a:stretch>
        </p:blipFill>
        <p:spPr>
          <a:xfrm>
            <a:off x="2859579" y="4215788"/>
            <a:ext cx="4175401" cy="1784779"/>
          </a:xfrm>
          <a:prstGeom prst="rect">
            <a:avLst/>
          </a:prstGeom>
        </p:spPr>
      </p:pic>
    </p:spTree>
    <p:extLst>
      <p:ext uri="{BB962C8B-B14F-4D97-AF65-F5344CB8AC3E}">
        <p14:creationId xmlns:p14="http://schemas.microsoft.com/office/powerpoint/2010/main" val="82171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2C89780C-368A-44C5-8D03-A6F219D56A7C}"/>
                  </a:ext>
                </a:extLst>
              </p:cNvPr>
              <p:cNvSpPr>
                <a:spLocks noGrp="1"/>
              </p:cNvSpPr>
              <p:nvPr>
                <p:ph idx="1"/>
              </p:nvPr>
            </p:nvSpPr>
            <p:spPr/>
            <p:txBody>
              <a:bodyPr/>
              <a:lstStyle/>
              <a:p>
                <a:r>
                  <a:rPr lang="en-US" altLang="ko-KR" dirty="0"/>
                  <a:t>(a) determine the null and alternative hypotheses, </a:t>
                </a:r>
                <a:br>
                  <a:rPr lang="en-US" altLang="ko-KR" dirty="0"/>
                </a:br>
                <a:r>
                  <a:rPr lang="en-US" altLang="ko-KR" dirty="0"/>
                  <a:t>(b) explain what it would mean to make a Type I error, and </a:t>
                </a:r>
                <a:br>
                  <a:rPr lang="en-US" altLang="ko-KR" dirty="0"/>
                </a:br>
                <a:r>
                  <a:rPr lang="en-US" altLang="ko-KR" dirty="0"/>
                  <a:t>(c) explain what it would mean to make a Type II error.</a:t>
                </a:r>
              </a:p>
              <a:p>
                <a:pPr lvl="1"/>
                <a:r>
                  <a:rPr lang="en-US" altLang="ko-KR" dirty="0"/>
                  <a:t>[10.1.19] The standard deviation in the pressure required to open a certain valve is known to be </a:t>
                </a:r>
                <a14:m>
                  <m:oMath xmlns:m="http://schemas.openxmlformats.org/officeDocument/2006/math">
                    <m:r>
                      <a:rPr lang="en-US" altLang="ko-KR" b="0" i="1" smtClean="0">
                        <a:latin typeface="Cambria Math" panose="02040503050406030204" pitchFamily="18" charset="0"/>
                      </a:rPr>
                      <m:t>𝜎</m:t>
                    </m:r>
                    <m:r>
                      <a:rPr lang="en-US" altLang="ko-KR" b="0" i="1" smtClean="0">
                        <a:latin typeface="Cambria Math" panose="02040503050406030204" pitchFamily="18" charset="0"/>
                      </a:rPr>
                      <m:t>=</m:t>
                    </m:r>
                    <m:r>
                      <a:rPr lang="en-US" altLang="ko-KR" b="0" i="1" smtClean="0">
                        <a:latin typeface="Cambria Math" panose="02040503050406030204" pitchFamily="18" charset="0"/>
                      </a:rPr>
                      <m:t>0</m:t>
                    </m:r>
                    <m:r>
                      <a:rPr lang="en-US" altLang="ko-KR" b="0" i="1" smtClean="0">
                        <a:latin typeface="Cambria Math" panose="02040503050406030204" pitchFamily="18" charset="0"/>
                      </a:rPr>
                      <m:t>.</m:t>
                    </m:r>
                    <m:r>
                      <a:rPr lang="en-US" altLang="ko-KR" b="0" i="1" smtClean="0">
                        <a:latin typeface="Cambria Math" panose="02040503050406030204" pitchFamily="18" charset="0"/>
                      </a:rPr>
                      <m:t>7</m:t>
                    </m:r>
                  </m:oMath>
                </a14:m>
                <a:r>
                  <a:rPr lang="en-US" altLang="ko-KR" dirty="0"/>
                  <a:t> psi. Due to changes in the manufacturing process, the quality-control manager feels that the pressure variability has been reduced.</a:t>
                </a:r>
              </a:p>
              <a:p>
                <a:endParaRPr lang="en-US" altLang="ko-KR" dirty="0"/>
              </a:p>
              <a:p>
                <a:endParaRPr lang="en-US" altLang="ko-KR" dirty="0"/>
              </a:p>
              <a:p>
                <a:pPr lvl="1"/>
                <a:r>
                  <a:rPr lang="en-US" altLang="ko-KR" dirty="0"/>
                  <a:t>[10.1.20] According to the Centers for Disease Control and Prevention, 19.6% of children aged 6 to 11 years are overweight. A school nurse thinks that the percentage of 6- to 11-year-olds who are overweight is different in her school district.</a:t>
                </a:r>
                <a:endParaRPr lang="ko-KR" altLang="en-US" dirty="0"/>
              </a:p>
            </p:txBody>
          </p:sp>
        </mc:Choice>
        <mc:Fallback xmlns="">
          <p:sp>
            <p:nvSpPr>
              <p:cNvPr id="2" name="내용 개체 틀 1">
                <a:extLst>
                  <a:ext uri="{FF2B5EF4-FFF2-40B4-BE49-F238E27FC236}">
                    <a16:creationId xmlns:a16="http://schemas.microsoft.com/office/drawing/2014/main" id="{2C89780C-368A-44C5-8D03-A6F219D56A7C}"/>
                  </a:ext>
                </a:extLst>
              </p:cNvPr>
              <p:cNvSpPr>
                <a:spLocks noGrp="1" noRot="1" noChangeAspect="1" noMove="1" noResize="1" noEditPoints="1" noAdjustHandles="1" noChangeArrowheads="1" noChangeShapeType="1" noTextEdit="1"/>
              </p:cNvSpPr>
              <p:nvPr>
                <p:ph idx="1"/>
              </p:nvPr>
            </p:nvSpPr>
            <p:spPr>
              <a:blipFill>
                <a:blip r:embed="rId3"/>
                <a:stretch>
                  <a:fillRect l="-812" t="-1818" r="-63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15D3F118-78AB-4E59-9689-B854E7804D98}"/>
              </a:ext>
            </a:extLst>
          </p:cNvPr>
          <p:cNvSpPr>
            <a:spLocks noGrp="1"/>
          </p:cNvSpPr>
          <p:nvPr>
            <p:ph type="title"/>
          </p:nvPr>
        </p:nvSpPr>
        <p:spPr/>
        <p:txBody>
          <a:bodyPr/>
          <a:lstStyle/>
          <a:p>
            <a:r>
              <a:rPr lang="en-US" altLang="ko-KR" dirty="0"/>
              <a:t>Ch 10.1</a:t>
            </a:r>
            <a:endParaRPr lang="ko-KR" altLang="en-US" dirty="0"/>
          </a:p>
        </p:txBody>
      </p:sp>
      <p:sp>
        <p:nvSpPr>
          <p:cNvPr id="4" name="바닥글 개체 틀 3">
            <a:extLst>
              <a:ext uri="{FF2B5EF4-FFF2-40B4-BE49-F238E27FC236}">
                <a16:creationId xmlns:a16="http://schemas.microsoft.com/office/drawing/2014/main" id="{AFB022C9-B727-40BE-9747-8EE46FC078C3}"/>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C0938792-F71B-40DE-985F-D927DF1CF434}"/>
              </a:ext>
            </a:extLst>
          </p:cNvPr>
          <p:cNvSpPr>
            <a:spLocks noGrp="1"/>
          </p:cNvSpPr>
          <p:nvPr>
            <p:ph type="sldNum" sz="quarter" idx="4"/>
          </p:nvPr>
        </p:nvSpPr>
        <p:spPr/>
        <p:txBody>
          <a:bodyPr/>
          <a:lstStyle/>
          <a:p>
            <a:fld id="{6B75397A-7516-403F-881B-84879BD0A30E}" type="slidenum">
              <a:rPr lang="ko-KR" altLang="en-US" smtClean="0"/>
              <a:t>11</a:t>
            </a:fld>
            <a:endParaRPr lang="ko-KR" altLang="en-US"/>
          </a:p>
        </p:txBody>
      </p:sp>
    </p:spTree>
    <p:extLst>
      <p:ext uri="{BB962C8B-B14F-4D97-AF65-F5344CB8AC3E}">
        <p14:creationId xmlns:p14="http://schemas.microsoft.com/office/powerpoint/2010/main" val="1447203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30D287AE-6E6B-4A7F-9608-07CF5CE9F1A3}"/>
                  </a:ext>
                </a:extLst>
              </p:cNvPr>
              <p:cNvSpPr>
                <a:spLocks noGrp="1"/>
              </p:cNvSpPr>
              <p:nvPr>
                <p:ph idx="1"/>
              </p:nvPr>
            </p:nvSpPr>
            <p:spPr/>
            <p:txBody>
              <a:bodyPr>
                <a:normAutofit lnSpcReduction="10000"/>
              </a:bodyPr>
              <a:lstStyle/>
              <a:p>
                <a:pPr>
                  <a:buFont typeface="Arial" panose="020B0604020202020204" pitchFamily="34" charset="0"/>
                  <a:buChar char="•"/>
                </a:pPr>
                <a:r>
                  <a:rPr lang="en-US" altLang="ko-KR" dirty="0"/>
                  <a:t>For population proportion,</a:t>
                </a:r>
              </a:p>
              <a:p>
                <a:pPr lvl="1">
                  <a:buFont typeface="Arial" panose="020B0604020202020204" pitchFamily="34" charset="0"/>
                  <a:buChar char="•"/>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0</m:t>
                        </m:r>
                      </m:sub>
                    </m:sSub>
                  </m:oMath>
                </a14:m>
                <a:r>
                  <a:rPr lang="en-US" altLang="ko-KR" dirty="0"/>
                  <a:t>: </a:t>
                </a:r>
                <a14:m>
                  <m:oMath xmlns:m="http://schemas.openxmlformats.org/officeDocument/2006/math">
                    <m:r>
                      <a:rPr lang="en-US" altLang="ko-KR" b="0" i="1" smtClean="0">
                        <a:latin typeface="Cambria Math" panose="02040503050406030204" pitchFamily="18" charset="0"/>
                      </a:rPr>
                      <m:t>𝑝</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0</m:t>
                        </m:r>
                      </m:sub>
                    </m:sSub>
                  </m:oMath>
                </a14:m>
                <a:r>
                  <a:rPr lang="en-US" altLang="ko-KR" dirty="0"/>
                  <a:t> vs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1</m:t>
                        </m:r>
                      </m:sub>
                    </m:sSub>
                  </m:oMath>
                </a14:m>
                <a:r>
                  <a:rPr lang="en-US" altLang="ko-KR" dirty="0"/>
                  <a:t>: </a:t>
                </a:r>
                <a14:m>
                  <m:oMath xmlns:m="http://schemas.openxmlformats.org/officeDocument/2006/math">
                    <m:r>
                      <a:rPr lang="en-US" altLang="ko-KR" b="0" i="1" smtClean="0">
                        <a:latin typeface="Cambria Math" panose="02040503050406030204" pitchFamily="18" charset="0"/>
                      </a:rPr>
                      <m:t>𝑝</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0</m:t>
                        </m:r>
                      </m:sub>
                    </m:sSub>
                  </m:oMath>
                </a14:m>
                <a:r>
                  <a:rPr lang="en-US" altLang="ko-KR" dirty="0"/>
                  <a:t> (two sided), </a:t>
                </a:r>
                <a14:m>
                  <m:oMath xmlns:m="http://schemas.openxmlformats.org/officeDocument/2006/math">
                    <m:r>
                      <a:rPr lang="en-US" altLang="ko-KR" i="1">
                        <a:latin typeface="Cambria Math" panose="02040503050406030204" pitchFamily="18" charset="0"/>
                      </a:rPr>
                      <m:t>𝑝</m:t>
                    </m:r>
                    <m:r>
                      <a:rPr lang="en-US" altLang="ko-KR" b="0" i="1" smtClean="0">
                        <a:latin typeface="Cambria Math" panose="02040503050406030204" pitchFamily="18" charset="0"/>
                      </a:rPr>
                      <m:t>&gt;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𝑝</m:t>
                        </m:r>
                      </m:e>
                      <m:sub>
                        <m:r>
                          <a:rPr lang="en-US" altLang="ko-KR" i="1">
                            <a:latin typeface="Cambria Math" panose="02040503050406030204" pitchFamily="18" charset="0"/>
                          </a:rPr>
                          <m:t>0</m:t>
                        </m:r>
                      </m:sub>
                    </m:sSub>
                  </m:oMath>
                </a14:m>
                <a:r>
                  <a:rPr lang="en-US" altLang="ko-KR" dirty="0"/>
                  <a:t> or </a:t>
                </a:r>
                <a14:m>
                  <m:oMath xmlns:m="http://schemas.openxmlformats.org/officeDocument/2006/math">
                    <m:r>
                      <a:rPr lang="en-US" altLang="ko-KR" i="1">
                        <a:latin typeface="Cambria Math" panose="02040503050406030204" pitchFamily="18" charset="0"/>
                      </a:rPr>
                      <m:t>𝑝</m:t>
                    </m:r>
                    <m:r>
                      <a:rPr lang="en-US" altLang="ko-KR" b="0" i="1" smtClean="0">
                        <a:latin typeface="Cambria Math" panose="02040503050406030204" pitchFamily="18" charset="0"/>
                      </a:rPr>
                      <m:t>&lt;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𝑝</m:t>
                        </m:r>
                      </m:e>
                      <m:sub>
                        <m:r>
                          <a:rPr lang="en-US" altLang="ko-KR" i="1">
                            <a:latin typeface="Cambria Math" panose="02040503050406030204" pitchFamily="18" charset="0"/>
                          </a:rPr>
                          <m:t>0</m:t>
                        </m:r>
                      </m:sub>
                    </m:sSub>
                  </m:oMath>
                </a14:m>
                <a:r>
                  <a:rPr lang="en-US" altLang="ko-KR" dirty="0"/>
                  <a:t> (one sided)</a:t>
                </a:r>
              </a:p>
              <a:p>
                <a:pPr>
                  <a:buFont typeface="Arial" panose="020B0604020202020204" pitchFamily="34" charset="0"/>
                  <a:buChar char="•"/>
                </a:pPr>
                <a:r>
                  <a:rPr lang="en-US" altLang="ko-KR" dirty="0"/>
                  <a:t>Under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0</m:t>
                        </m:r>
                      </m:sub>
                    </m:sSub>
                  </m:oMath>
                </a14:m>
                <a:r>
                  <a:rPr lang="en-US" altLang="ko-KR" dirty="0"/>
                  <a:t>, </a:t>
                </a:r>
                <a14:m>
                  <m:oMath xmlns:m="http://schemas.openxmlformats.org/officeDocument/2006/math">
                    <m:r>
                      <m:rPr>
                        <m:sty m:val="p"/>
                      </m:rPr>
                      <a:rPr lang="en-US" altLang="ko-KR" sz="3200" b="0" i="0" smtClean="0">
                        <a:latin typeface="Cambria Math" panose="02040503050406030204" pitchFamily="18" charset="0"/>
                      </a:rPr>
                      <m:t>z</m:t>
                    </m:r>
                    <m:r>
                      <a:rPr lang="en-US" altLang="ko-KR" sz="3200" b="0" i="0" smtClean="0">
                        <a:latin typeface="Cambria Math" panose="02040503050406030204" pitchFamily="18" charset="0"/>
                      </a:rPr>
                      <m:t>=</m:t>
                    </m:r>
                    <m:f>
                      <m:fPr>
                        <m:ctrlPr>
                          <a:rPr lang="en-US" altLang="ko-KR" sz="3200" b="0" i="1" smtClean="0">
                            <a:latin typeface="Cambria Math" panose="02040503050406030204" pitchFamily="18" charset="0"/>
                          </a:rPr>
                        </m:ctrlPr>
                      </m:fPr>
                      <m:num>
                        <m:acc>
                          <m:accPr>
                            <m:chr m:val="̂"/>
                            <m:ctrlPr>
                              <a:rPr lang="en-US" altLang="ko-KR" sz="3200" b="0" i="1" smtClean="0">
                                <a:latin typeface="Cambria Math" panose="02040503050406030204" pitchFamily="18" charset="0"/>
                              </a:rPr>
                            </m:ctrlPr>
                          </m:accPr>
                          <m:e>
                            <m:r>
                              <a:rPr lang="en-US" altLang="ko-KR" sz="3200" b="0" i="1" smtClean="0">
                                <a:latin typeface="Cambria Math" panose="02040503050406030204" pitchFamily="18" charset="0"/>
                              </a:rPr>
                              <m:t>𝑝</m:t>
                            </m:r>
                          </m:e>
                        </m:acc>
                        <m:r>
                          <a:rPr lang="en-US" altLang="ko-KR" sz="3200" b="0" i="1" smtClean="0">
                            <a:latin typeface="Cambria Math" panose="02040503050406030204" pitchFamily="18" charset="0"/>
                          </a:rPr>
                          <m:t>−</m:t>
                        </m:r>
                        <m:sSub>
                          <m:sSubPr>
                            <m:ctrlPr>
                              <a:rPr lang="en-US" altLang="ko-KR" sz="3200" b="0" i="1" smtClean="0">
                                <a:latin typeface="Cambria Math" panose="02040503050406030204" pitchFamily="18" charset="0"/>
                              </a:rPr>
                            </m:ctrlPr>
                          </m:sSubPr>
                          <m:e>
                            <m:r>
                              <a:rPr lang="en-US" altLang="ko-KR" sz="3200" b="0" i="1" smtClean="0">
                                <a:latin typeface="Cambria Math" panose="02040503050406030204" pitchFamily="18" charset="0"/>
                              </a:rPr>
                              <m:t>𝑝</m:t>
                            </m:r>
                          </m:e>
                          <m:sub>
                            <m:r>
                              <a:rPr lang="en-US" altLang="ko-KR" sz="3200" b="0" i="1" smtClean="0">
                                <a:latin typeface="Cambria Math" panose="02040503050406030204" pitchFamily="18" charset="0"/>
                              </a:rPr>
                              <m:t>0</m:t>
                            </m:r>
                          </m:sub>
                        </m:sSub>
                      </m:num>
                      <m:den>
                        <m:rad>
                          <m:radPr>
                            <m:degHide m:val="on"/>
                            <m:ctrlPr>
                              <a:rPr lang="en-US" altLang="ko-KR" sz="3200" b="0" i="1" smtClean="0">
                                <a:latin typeface="Cambria Math" panose="02040503050406030204" pitchFamily="18" charset="0"/>
                              </a:rPr>
                            </m:ctrlPr>
                          </m:radPr>
                          <m:deg/>
                          <m:e>
                            <m:f>
                              <m:fPr>
                                <m:ctrlPr>
                                  <a:rPr lang="en-US" altLang="ko-KR" sz="3200" b="0" i="1" smtClean="0">
                                    <a:latin typeface="Cambria Math" panose="02040503050406030204" pitchFamily="18" charset="0"/>
                                  </a:rPr>
                                </m:ctrlPr>
                              </m:fPr>
                              <m:num>
                                <m:sSub>
                                  <m:sSubPr>
                                    <m:ctrlPr>
                                      <a:rPr lang="en-US" altLang="ko-KR" sz="3200" b="0" i="1" smtClean="0">
                                        <a:latin typeface="Cambria Math" panose="02040503050406030204" pitchFamily="18" charset="0"/>
                                      </a:rPr>
                                    </m:ctrlPr>
                                  </m:sSubPr>
                                  <m:e>
                                    <m:r>
                                      <a:rPr lang="en-US" altLang="ko-KR" sz="3200" b="0" i="1" smtClean="0">
                                        <a:latin typeface="Cambria Math" panose="02040503050406030204" pitchFamily="18" charset="0"/>
                                      </a:rPr>
                                      <m:t>𝑝</m:t>
                                    </m:r>
                                  </m:e>
                                  <m:sub>
                                    <m:r>
                                      <a:rPr lang="en-US" altLang="ko-KR" sz="3200" b="0" i="1" smtClean="0">
                                        <a:latin typeface="Cambria Math" panose="02040503050406030204" pitchFamily="18" charset="0"/>
                                      </a:rPr>
                                      <m:t>0</m:t>
                                    </m:r>
                                  </m:sub>
                                </m:sSub>
                                <m:d>
                                  <m:dPr>
                                    <m:ctrlPr>
                                      <a:rPr lang="en-US" altLang="ko-KR" sz="3200" b="0" i="1" smtClean="0">
                                        <a:latin typeface="Cambria Math" panose="02040503050406030204" pitchFamily="18" charset="0"/>
                                      </a:rPr>
                                    </m:ctrlPr>
                                  </m:dPr>
                                  <m:e>
                                    <m:r>
                                      <a:rPr lang="en-US" altLang="ko-KR" sz="3200" b="0" i="1" smtClean="0">
                                        <a:latin typeface="Cambria Math" panose="02040503050406030204" pitchFamily="18" charset="0"/>
                                      </a:rPr>
                                      <m:t>1</m:t>
                                    </m:r>
                                    <m:r>
                                      <a:rPr lang="en-US" altLang="ko-KR" sz="3200" b="0" i="1" smtClean="0">
                                        <a:latin typeface="Cambria Math" panose="02040503050406030204" pitchFamily="18" charset="0"/>
                                      </a:rPr>
                                      <m:t>−</m:t>
                                    </m:r>
                                    <m:sSub>
                                      <m:sSubPr>
                                        <m:ctrlPr>
                                          <a:rPr lang="en-US" altLang="ko-KR" sz="3200" b="0" i="1" smtClean="0">
                                            <a:latin typeface="Cambria Math" panose="02040503050406030204" pitchFamily="18" charset="0"/>
                                          </a:rPr>
                                        </m:ctrlPr>
                                      </m:sSubPr>
                                      <m:e>
                                        <m:r>
                                          <a:rPr lang="en-US" altLang="ko-KR" sz="3200" b="0" i="1" smtClean="0">
                                            <a:latin typeface="Cambria Math" panose="02040503050406030204" pitchFamily="18" charset="0"/>
                                          </a:rPr>
                                          <m:t>𝑝</m:t>
                                        </m:r>
                                      </m:e>
                                      <m:sub>
                                        <m:r>
                                          <a:rPr lang="en-US" altLang="ko-KR" sz="3200" b="0" i="1" smtClean="0">
                                            <a:latin typeface="Cambria Math" panose="02040503050406030204" pitchFamily="18" charset="0"/>
                                          </a:rPr>
                                          <m:t>0</m:t>
                                        </m:r>
                                      </m:sub>
                                    </m:sSub>
                                  </m:e>
                                </m:d>
                              </m:num>
                              <m:den>
                                <m:r>
                                  <a:rPr lang="en-US" altLang="ko-KR" sz="3200" b="0" i="1" smtClean="0">
                                    <a:latin typeface="Cambria Math" panose="02040503050406030204" pitchFamily="18" charset="0"/>
                                  </a:rPr>
                                  <m:t>𝑛</m:t>
                                </m:r>
                              </m:den>
                            </m:f>
                          </m:e>
                        </m:rad>
                      </m:den>
                    </m:f>
                  </m:oMath>
                </a14:m>
                <a:r>
                  <a:rPr lang="en-US" altLang="ko-KR" dirty="0"/>
                  <a:t> follows </a:t>
                </a:r>
                <a14:m>
                  <m:oMath xmlns:m="http://schemas.openxmlformats.org/officeDocument/2006/math">
                    <m:r>
                      <a:rPr lang="en-US" altLang="ko-KR" b="0" i="1" smtClean="0">
                        <a:latin typeface="Cambria Math" panose="02040503050406030204" pitchFamily="18" charset="0"/>
                      </a:rPr>
                      <m:t>𝑁</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m:t>
                        </m:r>
                        <m:r>
                          <a:rPr lang="en-US" altLang="ko-KR" b="0" i="1" smtClean="0">
                            <a:latin typeface="Cambria Math" panose="02040503050406030204" pitchFamily="18" charset="0"/>
                          </a:rPr>
                          <m:t>, </m:t>
                        </m:r>
                        <m:r>
                          <a:rPr lang="en-US" altLang="ko-KR" b="0" i="1" smtClean="0">
                            <a:latin typeface="Cambria Math" panose="02040503050406030204" pitchFamily="18" charset="0"/>
                          </a:rPr>
                          <m:t>1</m:t>
                        </m:r>
                      </m:e>
                    </m:d>
                  </m:oMath>
                </a14:m>
                <a:r>
                  <a:rPr lang="en-US" altLang="ko-KR" dirty="0"/>
                  <a:t> when the assumptions of the CLT are satisfied.</a:t>
                </a:r>
              </a:p>
              <a:p>
                <a:pPr>
                  <a:buFont typeface="Arial" panose="020B0604020202020204" pitchFamily="34" charset="0"/>
                  <a:buChar char="•"/>
                </a:pPr>
                <a:r>
                  <a:rPr lang="en-US" altLang="ko-KR" dirty="0"/>
                  <a:t>Procedure</a:t>
                </a:r>
              </a:p>
              <a:p>
                <a:pPr lvl="1">
                  <a:buFont typeface="Arial" panose="020B0604020202020204" pitchFamily="34" charset="0"/>
                  <a:buChar char="•"/>
                </a:pPr>
                <a:r>
                  <a:rPr lang="en-US" altLang="ko-KR" dirty="0"/>
                  <a:t>Determine the null and alternative hypotheses</a:t>
                </a:r>
              </a:p>
              <a:p>
                <a:pPr lvl="1">
                  <a:buFont typeface="Arial" panose="020B0604020202020204" pitchFamily="34" charset="0"/>
                  <a:buChar char="•"/>
                </a:pPr>
                <a:r>
                  <a:rPr lang="en-US" altLang="ko-KR" dirty="0"/>
                  <a:t>Select a level of significance </a:t>
                </a:r>
                <a14:m>
                  <m:oMath xmlns:m="http://schemas.openxmlformats.org/officeDocument/2006/math">
                    <m:r>
                      <a:rPr lang="en-US" altLang="ko-KR" b="0" i="1" smtClean="0">
                        <a:latin typeface="Cambria Math" panose="02040503050406030204" pitchFamily="18" charset="0"/>
                      </a:rPr>
                      <m:t>𝛼</m:t>
                    </m:r>
                  </m:oMath>
                </a14:m>
                <a:r>
                  <a:rPr lang="en-US" altLang="ko-KR" dirty="0"/>
                  <a:t>, depending on the seriousness of making a Type I error.</a:t>
                </a:r>
              </a:p>
              <a:p>
                <a:pPr lvl="1">
                  <a:buFont typeface="Arial" panose="020B0604020202020204" pitchFamily="34" charset="0"/>
                  <a:buChar char="•"/>
                </a:pPr>
                <a:r>
                  <a:rPr lang="en-US" altLang="ko-KR" dirty="0"/>
                  <a:t>Compute the test statistic z</a:t>
                </a:r>
              </a:p>
              <a:p>
                <a:pPr lvl="1">
                  <a:buFont typeface="Arial" panose="020B0604020202020204" pitchFamily="34" charset="0"/>
                  <a:buChar char="•"/>
                </a:pPr>
                <a:r>
                  <a:rPr lang="en-US" altLang="ko-KR" dirty="0"/>
                  <a:t>(way1) determine the critical value (one of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r>
                          <a:rPr lang="en-US" altLang="ko-KR" b="0" i="1" smtClean="0">
                            <a:latin typeface="Cambria Math" panose="02040503050406030204" pitchFamily="18" charset="0"/>
                          </a:rPr>
                          <m:t>𝛼</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m:t>
                        </m:r>
                        <m:r>
                          <a:rPr lang="en-US" altLang="ko-KR" i="1">
                            <a:latin typeface="Cambria Math" panose="02040503050406030204" pitchFamily="18" charset="0"/>
                          </a:rPr>
                          <m:t>𝑧</m:t>
                        </m:r>
                      </m:e>
                      <m:sub>
                        <m:r>
                          <a:rPr lang="en-US" altLang="ko-KR" i="1">
                            <a:latin typeface="Cambria Math" panose="02040503050406030204" pitchFamily="18" charset="0"/>
                          </a:rPr>
                          <m:t>𝛼</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𝛼</m:t>
                            </m:r>
                          </m:num>
                          <m:den>
                            <m:r>
                              <a:rPr lang="en-US" altLang="ko-KR" b="0" i="1" smtClean="0">
                                <a:latin typeface="Cambria Math" panose="02040503050406030204" pitchFamily="18" charset="0"/>
                              </a:rPr>
                              <m:t>2</m:t>
                            </m:r>
                          </m:den>
                        </m:f>
                      </m:sub>
                    </m:sSub>
                  </m:oMath>
                </a14:m>
                <a:r>
                  <a:rPr lang="en-US" altLang="ko-KR" b="0" dirty="0"/>
                  <a:t>)</a:t>
                </a:r>
              </a:p>
              <a:p>
                <a:pPr lvl="1">
                  <a:buFont typeface="Arial" panose="020B0604020202020204" pitchFamily="34" charset="0"/>
                  <a:buChar char="•"/>
                </a:pPr>
                <a:r>
                  <a:rPr lang="en-US" altLang="ko-KR" dirty="0"/>
                  <a:t>(way1) if z is in the rejection region, reject H0. Else, do not reject H0.</a:t>
                </a:r>
              </a:p>
              <a:p>
                <a:pPr lvl="1">
                  <a:buFont typeface="Arial" panose="020B0604020202020204" pitchFamily="34" charset="0"/>
                  <a:buChar char="•"/>
                </a:pPr>
                <a:r>
                  <a:rPr lang="en-US" altLang="ko-KR" dirty="0"/>
                  <a:t>(way2) calculate p-value</a:t>
                </a:r>
              </a:p>
              <a:p>
                <a:pPr lvl="1">
                  <a:buFont typeface="Arial" panose="020B0604020202020204" pitchFamily="34" charset="0"/>
                  <a:buChar char="•"/>
                </a:pPr>
                <a:r>
                  <a:rPr lang="en-US" altLang="ko-KR" dirty="0"/>
                  <a:t>(way2) if p-value</a:t>
                </a:r>
                <a14:m>
                  <m:oMath xmlns:m="http://schemas.openxmlformats.org/officeDocument/2006/math">
                    <m:r>
                      <a:rPr lang="en-US" altLang="ko-KR" i="1">
                        <a:latin typeface="Cambria Math" panose="02040503050406030204" pitchFamily="18" charset="0"/>
                      </a:rPr>
                      <m:t>&lt;</m:t>
                    </m:r>
                    <m:r>
                      <a:rPr lang="en-US" altLang="ko-KR" b="0" i="1" smtClean="0">
                        <a:latin typeface="Cambria Math" panose="02040503050406030204" pitchFamily="18" charset="0"/>
                      </a:rPr>
                      <m:t>𝛼</m:t>
                    </m:r>
                  </m:oMath>
                </a14:m>
                <a:r>
                  <a:rPr lang="en-US" altLang="ko-KR" dirty="0"/>
                  <a:t>, reject H0, Else, do not reject H0.</a:t>
                </a:r>
                <a:endParaRPr lang="ko-KR" altLang="en-US" dirty="0"/>
              </a:p>
            </p:txBody>
          </p:sp>
        </mc:Choice>
        <mc:Fallback xmlns="">
          <p:sp>
            <p:nvSpPr>
              <p:cNvPr id="2" name="내용 개체 틀 1">
                <a:extLst>
                  <a:ext uri="{FF2B5EF4-FFF2-40B4-BE49-F238E27FC236}">
                    <a16:creationId xmlns:a16="http://schemas.microsoft.com/office/drawing/2014/main" id="{30D287AE-6E6B-4A7F-9608-07CF5CE9F1A3}"/>
                  </a:ext>
                </a:extLst>
              </p:cNvPr>
              <p:cNvSpPr>
                <a:spLocks noGrp="1" noRot="1" noChangeAspect="1" noMove="1" noResize="1" noEditPoints="1" noAdjustHandles="1" noChangeArrowheads="1" noChangeShapeType="1" noTextEdit="1"/>
              </p:cNvSpPr>
              <p:nvPr>
                <p:ph idx="1"/>
              </p:nvPr>
            </p:nvSpPr>
            <p:spPr>
              <a:blipFill>
                <a:blip r:embed="rId2"/>
                <a:stretch>
                  <a:fillRect l="-812" t="-2468" b="-207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440099AD-F942-47A6-818C-5961939D0004}"/>
              </a:ext>
            </a:extLst>
          </p:cNvPr>
          <p:cNvSpPr>
            <a:spLocks noGrp="1"/>
          </p:cNvSpPr>
          <p:nvPr>
            <p:ph type="title"/>
          </p:nvPr>
        </p:nvSpPr>
        <p:spPr/>
        <p:txBody>
          <a:bodyPr/>
          <a:lstStyle/>
          <a:p>
            <a:r>
              <a:rPr lang="en-US" altLang="ko-KR" dirty="0"/>
              <a:t>Ch 10.2 Hypothesis Tests for a Population Proportion</a:t>
            </a:r>
            <a:endParaRPr lang="ko-KR" altLang="en-US" dirty="0"/>
          </a:p>
        </p:txBody>
      </p:sp>
      <p:sp>
        <p:nvSpPr>
          <p:cNvPr id="4" name="바닥글 개체 틀 3">
            <a:extLst>
              <a:ext uri="{FF2B5EF4-FFF2-40B4-BE49-F238E27FC236}">
                <a16:creationId xmlns:a16="http://schemas.microsoft.com/office/drawing/2014/main" id="{2ABD36B9-48F8-4857-A03A-12A438569326}"/>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6009080D-B085-4302-A8DC-2FCB58493A64}"/>
              </a:ext>
            </a:extLst>
          </p:cNvPr>
          <p:cNvSpPr>
            <a:spLocks noGrp="1"/>
          </p:cNvSpPr>
          <p:nvPr>
            <p:ph type="sldNum" sz="quarter" idx="4"/>
          </p:nvPr>
        </p:nvSpPr>
        <p:spPr/>
        <p:txBody>
          <a:bodyPr/>
          <a:lstStyle/>
          <a:p>
            <a:fld id="{6B75397A-7516-403F-881B-84879BD0A30E}" type="slidenum">
              <a:rPr lang="ko-KR" altLang="en-US" smtClean="0"/>
              <a:t>12</a:t>
            </a:fld>
            <a:endParaRPr lang="ko-KR" altLang="en-US"/>
          </a:p>
        </p:txBody>
      </p:sp>
    </p:spTree>
    <p:extLst>
      <p:ext uri="{BB962C8B-B14F-4D97-AF65-F5344CB8AC3E}">
        <p14:creationId xmlns:p14="http://schemas.microsoft.com/office/powerpoint/2010/main" val="309936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DD591937-A785-4D27-A432-C4103F7A9CAB}"/>
                  </a:ext>
                </a:extLst>
              </p:cNvPr>
              <p:cNvSpPr>
                <a:spLocks noGrp="1"/>
              </p:cNvSpPr>
              <p:nvPr>
                <p:ph idx="1"/>
              </p:nvPr>
            </p:nvSpPr>
            <p:spPr/>
            <p:txBody>
              <a:bodyPr/>
              <a:lstStyle/>
              <a:p>
                <a:r>
                  <a:rPr lang="en-US" altLang="ko-KR" dirty="0"/>
                  <a:t>[10.2.17] The drug Lipitor is meant to reduce cholesterol and LDL cholesterol. In clinical trials, </a:t>
                </a:r>
                <a:r>
                  <a:rPr lang="en-US" altLang="ko-KR" dirty="0">
                    <a:solidFill>
                      <a:schemeClr val="accent6"/>
                    </a:solidFill>
                  </a:rPr>
                  <a:t>19 out of 863 </a:t>
                </a:r>
                <a:r>
                  <a:rPr lang="en-US" altLang="ko-KR" dirty="0"/>
                  <a:t>patients taking 10 mg of Lipitor daily complained of flulike symptoms. Suppose that it is known that 1.9% of patients taking competing drugs complain of flulike symptoms. Is there evidence to conclude that </a:t>
                </a:r>
                <a:r>
                  <a:rPr lang="en-US" altLang="ko-KR" dirty="0">
                    <a:solidFill>
                      <a:schemeClr val="accent6"/>
                    </a:solidFill>
                  </a:rPr>
                  <a:t>more than 1.9% </a:t>
                </a:r>
                <a:r>
                  <a:rPr lang="en-US" altLang="ko-KR" dirty="0"/>
                  <a:t>of Lipitor users experience flulike symptoms as a side effect at the </a:t>
                </a:r>
                <a14:m>
                  <m:oMath xmlns:m="http://schemas.openxmlformats.org/officeDocument/2006/math">
                    <m:r>
                      <a:rPr lang="en-US" altLang="ko-KR" b="0" i="1" smtClean="0">
                        <a:latin typeface="Cambria Math" panose="02040503050406030204" pitchFamily="18" charset="0"/>
                      </a:rPr>
                      <m:t>𝛼</m:t>
                    </m:r>
                    <m:r>
                      <a:rPr lang="en-US" altLang="ko-KR" b="0" i="1" smtClean="0">
                        <a:latin typeface="Cambria Math" panose="02040503050406030204" pitchFamily="18" charset="0"/>
                      </a:rPr>
                      <m:t>=</m:t>
                    </m:r>
                    <m:r>
                      <a:rPr lang="en-US" altLang="ko-KR" b="0" i="1" smtClean="0">
                        <a:latin typeface="Cambria Math" panose="02040503050406030204" pitchFamily="18" charset="0"/>
                      </a:rPr>
                      <m:t>0</m:t>
                    </m:r>
                    <m:r>
                      <a:rPr lang="en-US" altLang="ko-KR" b="0" i="1" smtClean="0">
                        <a:latin typeface="Cambria Math" panose="02040503050406030204" pitchFamily="18" charset="0"/>
                      </a:rPr>
                      <m:t>.</m:t>
                    </m:r>
                    <m:r>
                      <a:rPr lang="en-US" altLang="ko-KR" b="0" i="1" smtClean="0">
                        <a:latin typeface="Cambria Math" panose="02040503050406030204" pitchFamily="18" charset="0"/>
                      </a:rPr>
                      <m:t>01</m:t>
                    </m:r>
                  </m:oMath>
                </a14:m>
                <a:r>
                  <a:rPr lang="en-US" altLang="ko-KR" dirty="0"/>
                  <a:t> level of significance?</a:t>
                </a:r>
                <a:endParaRPr lang="ko-KR" altLang="en-US" dirty="0"/>
              </a:p>
            </p:txBody>
          </p:sp>
        </mc:Choice>
        <mc:Fallback xmlns="">
          <p:sp>
            <p:nvSpPr>
              <p:cNvPr id="2" name="내용 개체 틀 1">
                <a:extLst>
                  <a:ext uri="{FF2B5EF4-FFF2-40B4-BE49-F238E27FC236}">
                    <a16:creationId xmlns:a16="http://schemas.microsoft.com/office/drawing/2014/main" id="{DD591937-A785-4D27-A432-C4103F7A9CAB}"/>
                  </a:ext>
                </a:extLst>
              </p:cNvPr>
              <p:cNvSpPr>
                <a:spLocks noGrp="1" noRot="1" noChangeAspect="1" noMove="1" noResize="1" noEditPoints="1" noAdjustHandles="1" noChangeArrowheads="1" noChangeShapeType="1" noTextEdit="1"/>
              </p:cNvSpPr>
              <p:nvPr>
                <p:ph idx="1"/>
              </p:nvPr>
            </p:nvSpPr>
            <p:spPr>
              <a:blipFill>
                <a:blip r:embed="rId3"/>
                <a:stretch>
                  <a:fillRect l="-812" t="-1818" r="-812"/>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6E03889E-3188-4107-8263-F5AD1201413D}"/>
              </a:ext>
            </a:extLst>
          </p:cNvPr>
          <p:cNvSpPr>
            <a:spLocks noGrp="1"/>
          </p:cNvSpPr>
          <p:nvPr>
            <p:ph type="title"/>
          </p:nvPr>
        </p:nvSpPr>
        <p:spPr/>
        <p:txBody>
          <a:bodyPr/>
          <a:lstStyle/>
          <a:p>
            <a:r>
              <a:rPr lang="en-US" altLang="ko-KR" dirty="0"/>
              <a:t>Ch 10.2: Example</a:t>
            </a:r>
            <a:endParaRPr lang="ko-KR" altLang="en-US" dirty="0"/>
          </a:p>
        </p:txBody>
      </p:sp>
      <p:sp>
        <p:nvSpPr>
          <p:cNvPr id="4" name="바닥글 개체 틀 3">
            <a:extLst>
              <a:ext uri="{FF2B5EF4-FFF2-40B4-BE49-F238E27FC236}">
                <a16:creationId xmlns:a16="http://schemas.microsoft.com/office/drawing/2014/main" id="{C1F31928-F67C-46F2-BA1D-81BDFAB2847E}"/>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301DA83A-DF6F-4FC8-B08C-1705C130C78A}"/>
              </a:ext>
            </a:extLst>
          </p:cNvPr>
          <p:cNvSpPr>
            <a:spLocks noGrp="1"/>
          </p:cNvSpPr>
          <p:nvPr>
            <p:ph type="sldNum" sz="quarter" idx="4"/>
          </p:nvPr>
        </p:nvSpPr>
        <p:spPr/>
        <p:txBody>
          <a:bodyPr/>
          <a:lstStyle/>
          <a:p>
            <a:fld id="{6B75397A-7516-403F-881B-84879BD0A30E}" type="slidenum">
              <a:rPr lang="ko-KR" altLang="en-US" smtClean="0"/>
              <a:t>13</a:t>
            </a:fld>
            <a:endParaRPr lang="ko-KR" altLang="en-US"/>
          </a:p>
        </p:txBody>
      </p:sp>
    </p:spTree>
    <p:extLst>
      <p:ext uri="{BB962C8B-B14F-4D97-AF65-F5344CB8AC3E}">
        <p14:creationId xmlns:p14="http://schemas.microsoft.com/office/powerpoint/2010/main" val="280230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1AF33312-A957-4472-87A2-9FD2400F8004}"/>
              </a:ext>
            </a:extLst>
          </p:cNvPr>
          <p:cNvSpPr>
            <a:spLocks noGrp="1"/>
          </p:cNvSpPr>
          <p:nvPr>
            <p:ph idx="1"/>
          </p:nvPr>
        </p:nvSpPr>
        <p:spPr/>
        <p:txBody>
          <a:bodyPr/>
          <a:lstStyle/>
          <a:p>
            <a:r>
              <a:rPr lang="en-US" altLang="ko-KR" dirty="0"/>
              <a:t>[10.2.18] Nexium is a drug that can be used to reduce the acid produced by the body and heal damage to the esophagus due to acid reflux. The manufacturer of Nexium claims that </a:t>
            </a:r>
            <a:r>
              <a:rPr lang="en-US" altLang="ko-KR" dirty="0">
                <a:solidFill>
                  <a:schemeClr val="accent6"/>
                </a:solidFill>
              </a:rPr>
              <a:t>more than 94% </a:t>
            </a:r>
            <a:r>
              <a:rPr lang="en-US" altLang="ko-KR" dirty="0"/>
              <a:t>of patients taking Nexium are healed within 8 weeks. In clinical trials, </a:t>
            </a:r>
            <a:r>
              <a:rPr lang="en-US" altLang="ko-KR" dirty="0">
                <a:solidFill>
                  <a:schemeClr val="accent6"/>
                </a:solidFill>
              </a:rPr>
              <a:t>213 of 224 </a:t>
            </a:r>
            <a:r>
              <a:rPr lang="en-US" altLang="ko-KR" dirty="0"/>
              <a:t>patients suffering from acid reflux disease were healed after 8 weeks. Test the manufacturer’s claim at the  level of significance.</a:t>
            </a:r>
            <a:endParaRPr lang="ko-KR" altLang="en-US" dirty="0"/>
          </a:p>
        </p:txBody>
      </p:sp>
      <p:sp>
        <p:nvSpPr>
          <p:cNvPr id="3" name="제목 2">
            <a:extLst>
              <a:ext uri="{FF2B5EF4-FFF2-40B4-BE49-F238E27FC236}">
                <a16:creationId xmlns:a16="http://schemas.microsoft.com/office/drawing/2014/main" id="{DA7881AC-3DF8-42C3-9377-8F790D658276}"/>
              </a:ext>
            </a:extLst>
          </p:cNvPr>
          <p:cNvSpPr>
            <a:spLocks noGrp="1"/>
          </p:cNvSpPr>
          <p:nvPr>
            <p:ph type="title"/>
          </p:nvPr>
        </p:nvSpPr>
        <p:spPr/>
        <p:txBody>
          <a:bodyPr/>
          <a:lstStyle/>
          <a:p>
            <a:r>
              <a:rPr lang="en-US" altLang="ko-KR" dirty="0"/>
              <a:t>Ch 10.2</a:t>
            </a:r>
            <a:endParaRPr lang="ko-KR" altLang="en-US" dirty="0"/>
          </a:p>
        </p:txBody>
      </p:sp>
      <p:sp>
        <p:nvSpPr>
          <p:cNvPr id="4" name="바닥글 개체 틀 3">
            <a:extLst>
              <a:ext uri="{FF2B5EF4-FFF2-40B4-BE49-F238E27FC236}">
                <a16:creationId xmlns:a16="http://schemas.microsoft.com/office/drawing/2014/main" id="{30BAA5E5-CF33-4025-976D-27664F064297}"/>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21A4033F-33E0-40E1-88C6-13E73B380C9D}"/>
              </a:ext>
            </a:extLst>
          </p:cNvPr>
          <p:cNvSpPr>
            <a:spLocks noGrp="1"/>
          </p:cNvSpPr>
          <p:nvPr>
            <p:ph type="sldNum" sz="quarter" idx="4"/>
          </p:nvPr>
        </p:nvSpPr>
        <p:spPr/>
        <p:txBody>
          <a:bodyPr/>
          <a:lstStyle/>
          <a:p>
            <a:fld id="{6B75397A-7516-403F-881B-84879BD0A30E}" type="slidenum">
              <a:rPr lang="ko-KR" altLang="en-US" smtClean="0"/>
              <a:t>14</a:t>
            </a:fld>
            <a:endParaRPr lang="ko-KR" altLang="en-US"/>
          </a:p>
        </p:txBody>
      </p:sp>
    </p:spTree>
    <p:extLst>
      <p:ext uri="{BB962C8B-B14F-4D97-AF65-F5344CB8AC3E}">
        <p14:creationId xmlns:p14="http://schemas.microsoft.com/office/powerpoint/2010/main" val="1212624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30D287AE-6E6B-4A7F-9608-07CF5CE9F1A3}"/>
                  </a:ext>
                </a:extLst>
              </p:cNvPr>
              <p:cNvSpPr>
                <a:spLocks noGrp="1"/>
              </p:cNvSpPr>
              <p:nvPr>
                <p:ph idx="1"/>
              </p:nvPr>
            </p:nvSpPr>
            <p:spPr/>
            <p:txBody>
              <a:bodyPr>
                <a:normAutofit lnSpcReduction="10000"/>
              </a:bodyPr>
              <a:lstStyle/>
              <a:p>
                <a:pPr>
                  <a:buFont typeface="Wingdings" panose="05000000000000000000" pitchFamily="2" charset="2"/>
                  <a:buChar char="§"/>
                </a:pPr>
                <a:r>
                  <a:rPr lang="en-US" altLang="ko-KR" dirty="0"/>
                  <a:t>For population mean</a:t>
                </a:r>
              </a:p>
              <a:p>
                <a:pPr lvl="1">
                  <a:buFont typeface="Wingdings" panose="05000000000000000000" pitchFamily="2" charset="2"/>
                  <a:buChar char="§"/>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0</m:t>
                        </m:r>
                      </m:sub>
                    </m:sSub>
                  </m:oMath>
                </a14:m>
                <a:r>
                  <a:rPr lang="en-US" altLang="ko-KR" dirty="0"/>
                  <a:t>: </a:t>
                </a:r>
                <a14:m>
                  <m:oMath xmlns:m="http://schemas.openxmlformats.org/officeDocument/2006/math">
                    <m:r>
                      <a:rPr lang="en-US" altLang="ko-KR" b="0" i="1" smtClean="0">
                        <a:latin typeface="Cambria Math" panose="02040503050406030204" pitchFamily="18" charset="0"/>
                      </a:rPr>
                      <m:t>𝜇</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0</m:t>
                        </m:r>
                      </m:sub>
                    </m:sSub>
                  </m:oMath>
                </a14:m>
                <a:r>
                  <a:rPr lang="en-US" altLang="ko-KR" dirty="0"/>
                  <a:t> vs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1</m:t>
                        </m:r>
                      </m:sub>
                    </m:sSub>
                  </m:oMath>
                </a14:m>
                <a:r>
                  <a:rPr lang="en-US" altLang="ko-KR" dirty="0"/>
                  <a:t>: </a:t>
                </a:r>
                <a14:m>
                  <m:oMath xmlns:m="http://schemas.openxmlformats.org/officeDocument/2006/math">
                    <m:r>
                      <a:rPr lang="en-US" altLang="ko-KR" b="0" i="1" smtClean="0">
                        <a:latin typeface="Cambria Math" panose="02040503050406030204" pitchFamily="18" charset="0"/>
                      </a:rPr>
                      <m:t>𝜇</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0</m:t>
                        </m:r>
                      </m:sub>
                    </m:sSub>
                  </m:oMath>
                </a14:m>
                <a:r>
                  <a:rPr lang="en-US" altLang="ko-KR" dirty="0"/>
                  <a:t> (two sided), </a:t>
                </a:r>
                <a14:m>
                  <m:oMath xmlns:m="http://schemas.openxmlformats.org/officeDocument/2006/math">
                    <m:r>
                      <a:rPr lang="en-US" altLang="ko-KR" b="0" i="1" smtClean="0">
                        <a:latin typeface="Cambria Math" panose="02040503050406030204" pitchFamily="18" charset="0"/>
                      </a:rPr>
                      <m:t>𝜇</m:t>
                    </m:r>
                    <m:r>
                      <a:rPr lang="en-US" altLang="ko-KR" b="0" i="1" smtClean="0">
                        <a:latin typeface="Cambria Math" panose="02040503050406030204" pitchFamily="18" charset="0"/>
                      </a:rPr>
                      <m:t>&gt;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i="1">
                            <a:latin typeface="Cambria Math" panose="02040503050406030204" pitchFamily="18" charset="0"/>
                          </a:rPr>
                          <m:t>0</m:t>
                        </m:r>
                      </m:sub>
                    </m:sSub>
                  </m:oMath>
                </a14:m>
                <a:r>
                  <a:rPr lang="en-US" altLang="ko-KR" dirty="0"/>
                  <a:t> or </a:t>
                </a:r>
                <a14:m>
                  <m:oMath xmlns:m="http://schemas.openxmlformats.org/officeDocument/2006/math">
                    <m:r>
                      <a:rPr lang="en-US" altLang="ko-KR" b="0" i="1" smtClean="0">
                        <a:latin typeface="Cambria Math" panose="02040503050406030204" pitchFamily="18" charset="0"/>
                      </a:rPr>
                      <m:t>𝜇</m:t>
                    </m:r>
                    <m:r>
                      <a:rPr lang="en-US" altLang="ko-KR" b="0" i="1" smtClean="0">
                        <a:latin typeface="Cambria Math" panose="02040503050406030204" pitchFamily="18" charset="0"/>
                      </a:rPr>
                      <m:t>&lt;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i="1">
                            <a:latin typeface="Cambria Math" panose="02040503050406030204" pitchFamily="18" charset="0"/>
                          </a:rPr>
                          <m:t>0</m:t>
                        </m:r>
                      </m:sub>
                    </m:sSub>
                  </m:oMath>
                </a14:m>
                <a:r>
                  <a:rPr lang="en-US" altLang="ko-KR" dirty="0"/>
                  <a:t> (one sided)</a:t>
                </a:r>
              </a:p>
              <a:p>
                <a:pPr>
                  <a:buFont typeface="Wingdings" panose="05000000000000000000" pitchFamily="2" charset="2"/>
                  <a:buChar char="§"/>
                </a:pPr>
                <a:r>
                  <a:rPr lang="en-US" altLang="ko-KR" dirty="0"/>
                  <a:t>Under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0</m:t>
                        </m:r>
                      </m:sub>
                    </m:sSub>
                  </m:oMath>
                </a14:m>
                <a:r>
                  <a:rPr lang="en-US" altLang="ko-KR" dirty="0"/>
                  <a:t>, </a:t>
                </a:r>
                <a14:m>
                  <m:oMath xmlns:m="http://schemas.openxmlformats.org/officeDocument/2006/math">
                    <m:r>
                      <m:rPr>
                        <m:sty m:val="p"/>
                      </m:rPr>
                      <a:rPr lang="en-US" altLang="ko-KR" sz="3200" b="0" i="0" smtClean="0">
                        <a:latin typeface="Cambria Math" panose="02040503050406030204" pitchFamily="18" charset="0"/>
                      </a:rPr>
                      <m:t>t</m:t>
                    </m:r>
                    <m:r>
                      <a:rPr lang="en-US" altLang="ko-KR" sz="3200" b="0" i="0" smtClean="0">
                        <a:latin typeface="Cambria Math" panose="02040503050406030204" pitchFamily="18" charset="0"/>
                      </a:rPr>
                      <m:t>=</m:t>
                    </m:r>
                    <m:f>
                      <m:fPr>
                        <m:ctrlPr>
                          <a:rPr lang="en-US" altLang="ko-KR" sz="3200" b="0" i="1" smtClean="0">
                            <a:latin typeface="Cambria Math" panose="02040503050406030204" pitchFamily="18" charset="0"/>
                          </a:rPr>
                        </m:ctrlPr>
                      </m:fPr>
                      <m:num>
                        <m:acc>
                          <m:accPr>
                            <m:chr m:val="̅"/>
                            <m:ctrlPr>
                              <a:rPr lang="en-US" altLang="ko-KR" sz="3200" b="0" i="1" smtClean="0">
                                <a:latin typeface="Cambria Math" panose="02040503050406030204" pitchFamily="18" charset="0"/>
                              </a:rPr>
                            </m:ctrlPr>
                          </m:accPr>
                          <m:e>
                            <m:r>
                              <a:rPr lang="en-US" altLang="ko-KR" sz="3200" b="0" i="1" smtClean="0">
                                <a:latin typeface="Cambria Math" panose="02040503050406030204" pitchFamily="18" charset="0"/>
                              </a:rPr>
                              <m:t>𝑥</m:t>
                            </m:r>
                          </m:e>
                        </m:acc>
                        <m:r>
                          <a:rPr lang="en-US" altLang="ko-KR" sz="3200" b="0" i="1" smtClean="0">
                            <a:latin typeface="Cambria Math" panose="02040503050406030204" pitchFamily="18" charset="0"/>
                          </a:rPr>
                          <m:t>−</m:t>
                        </m:r>
                        <m:sSub>
                          <m:sSubPr>
                            <m:ctrlPr>
                              <a:rPr lang="en-US" altLang="ko-KR" sz="3200" b="0" i="1" smtClean="0">
                                <a:latin typeface="Cambria Math" panose="02040503050406030204" pitchFamily="18" charset="0"/>
                              </a:rPr>
                            </m:ctrlPr>
                          </m:sSubPr>
                          <m:e>
                            <m:r>
                              <a:rPr lang="en-US" altLang="ko-KR" sz="3200" b="0" i="1" smtClean="0">
                                <a:latin typeface="Cambria Math" panose="02040503050406030204" pitchFamily="18" charset="0"/>
                              </a:rPr>
                              <m:t>𝜇</m:t>
                            </m:r>
                          </m:e>
                          <m:sub>
                            <m:r>
                              <a:rPr lang="en-US" altLang="ko-KR" sz="3200" b="0" i="1" smtClean="0">
                                <a:latin typeface="Cambria Math" panose="02040503050406030204" pitchFamily="18" charset="0"/>
                              </a:rPr>
                              <m:t>0</m:t>
                            </m:r>
                          </m:sub>
                        </m:sSub>
                      </m:num>
                      <m:den>
                        <m:r>
                          <a:rPr lang="en-US" altLang="ko-KR" sz="3200" b="0" i="1" smtClean="0">
                            <a:latin typeface="Cambria Math" panose="02040503050406030204" pitchFamily="18" charset="0"/>
                          </a:rPr>
                          <m:t>𝑠</m:t>
                        </m:r>
                        <m:r>
                          <a:rPr lang="en-US" altLang="ko-KR" sz="3200" b="0" i="1" smtClean="0">
                            <a:latin typeface="Cambria Math" panose="02040503050406030204" pitchFamily="18" charset="0"/>
                          </a:rPr>
                          <m:t>/</m:t>
                        </m:r>
                        <m:rad>
                          <m:radPr>
                            <m:degHide m:val="on"/>
                            <m:ctrlPr>
                              <a:rPr lang="en-US" altLang="ko-KR" sz="3200" b="0" i="1" smtClean="0">
                                <a:latin typeface="Cambria Math" panose="02040503050406030204" pitchFamily="18" charset="0"/>
                              </a:rPr>
                            </m:ctrlPr>
                          </m:radPr>
                          <m:deg/>
                          <m:e>
                            <m:r>
                              <a:rPr lang="en-US" altLang="ko-KR" sz="3200" b="0" i="1" smtClean="0">
                                <a:latin typeface="Cambria Math" panose="02040503050406030204" pitchFamily="18" charset="0"/>
                              </a:rPr>
                              <m:t>𝑛</m:t>
                            </m:r>
                          </m:e>
                        </m:rad>
                      </m:den>
                    </m:f>
                  </m:oMath>
                </a14:m>
                <a:r>
                  <a:rPr lang="en-US" altLang="ko-KR" sz="3200" dirty="0"/>
                  <a:t> </a:t>
                </a:r>
                <a:r>
                  <a:rPr lang="en-US" altLang="ko-KR" dirty="0"/>
                  <a:t>follows </a:t>
                </a:r>
                <a14:m>
                  <m:oMath xmlns:m="http://schemas.openxmlformats.org/officeDocument/2006/math">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𝑛</m:t>
                    </m:r>
                    <m:r>
                      <a:rPr lang="en-US" altLang="ko-KR" b="0" i="1" smtClean="0">
                        <a:latin typeface="Cambria Math" panose="02040503050406030204" pitchFamily="18" charset="0"/>
                      </a:rPr>
                      <m:t>−</m:t>
                    </m:r>
                    <m:r>
                      <a:rPr lang="en-US" altLang="ko-KR" b="0" i="1" smtClean="0">
                        <a:latin typeface="Cambria Math" panose="02040503050406030204" pitchFamily="18" charset="0"/>
                      </a:rPr>
                      <m:t>1</m:t>
                    </m:r>
                    <m:r>
                      <a:rPr lang="en-US" altLang="ko-KR" b="0" i="1" smtClean="0">
                        <a:latin typeface="Cambria Math" panose="02040503050406030204" pitchFamily="18" charset="0"/>
                      </a:rPr>
                      <m:t>)</m:t>
                    </m:r>
                  </m:oMath>
                </a14:m>
                <a:r>
                  <a:rPr lang="en-US" altLang="ko-KR" dirty="0"/>
                  <a:t> when the assumptions of the CLT are satisfied.</a:t>
                </a:r>
              </a:p>
              <a:p>
                <a:pPr>
                  <a:buFont typeface="Arial" panose="020B0604020202020204" pitchFamily="34" charset="0"/>
                  <a:buChar char="•"/>
                </a:pPr>
                <a:r>
                  <a:rPr lang="en-US" altLang="ko-KR" dirty="0"/>
                  <a:t>Procedure</a:t>
                </a:r>
              </a:p>
              <a:p>
                <a:pPr lvl="1">
                  <a:buFont typeface="Arial" panose="020B0604020202020204" pitchFamily="34" charset="0"/>
                  <a:buChar char="•"/>
                </a:pPr>
                <a:r>
                  <a:rPr lang="en-US" altLang="ko-KR" dirty="0"/>
                  <a:t>Determine the null and alternative hypotheses</a:t>
                </a:r>
              </a:p>
              <a:p>
                <a:pPr lvl="1">
                  <a:buFont typeface="Arial" panose="020B0604020202020204" pitchFamily="34" charset="0"/>
                  <a:buChar char="•"/>
                </a:pPr>
                <a:r>
                  <a:rPr lang="en-US" altLang="ko-KR" dirty="0"/>
                  <a:t>Select a level of significance </a:t>
                </a:r>
                <a14:m>
                  <m:oMath xmlns:m="http://schemas.openxmlformats.org/officeDocument/2006/math">
                    <m:r>
                      <a:rPr lang="en-US" altLang="ko-KR" b="0" i="1" smtClean="0">
                        <a:latin typeface="Cambria Math" panose="02040503050406030204" pitchFamily="18" charset="0"/>
                      </a:rPr>
                      <m:t>𝛼</m:t>
                    </m:r>
                  </m:oMath>
                </a14:m>
                <a:r>
                  <a:rPr lang="en-US" altLang="ko-KR" dirty="0"/>
                  <a:t>, depending on the seriousness of making a Type I error.</a:t>
                </a:r>
              </a:p>
              <a:p>
                <a:pPr lvl="1">
                  <a:buFont typeface="Arial" panose="020B0604020202020204" pitchFamily="34" charset="0"/>
                  <a:buChar char="•"/>
                </a:pPr>
                <a:r>
                  <a:rPr lang="en-US" altLang="ko-KR" dirty="0"/>
                  <a:t>Compute the test statistic t</a:t>
                </a:r>
              </a:p>
              <a:p>
                <a:pPr lvl="1">
                  <a:buFont typeface="Arial" panose="020B0604020202020204" pitchFamily="34" charset="0"/>
                  <a:buChar char="•"/>
                </a:pPr>
                <a:r>
                  <a:rPr lang="en-US" altLang="ko-KR" dirty="0"/>
                  <a:t>(way1) determine the critical value (one of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𝑡</m:t>
                        </m:r>
                      </m:e>
                      <m:sub>
                        <m:r>
                          <a:rPr lang="en-US" altLang="ko-KR" b="0" i="1" smtClean="0">
                            <a:latin typeface="Cambria Math" panose="02040503050406030204" pitchFamily="18" charset="0"/>
                          </a:rPr>
                          <m:t>𝛼</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m:t>
                        </m:r>
                        <m:r>
                          <a:rPr lang="en-US" altLang="ko-KR" b="0" i="1" smtClean="0">
                            <a:latin typeface="Cambria Math" panose="02040503050406030204" pitchFamily="18" charset="0"/>
                          </a:rPr>
                          <m:t>𝑡</m:t>
                        </m:r>
                      </m:e>
                      <m:sub>
                        <m:r>
                          <a:rPr lang="en-US" altLang="ko-KR" i="1">
                            <a:latin typeface="Cambria Math" panose="02040503050406030204" pitchFamily="18" charset="0"/>
                          </a:rPr>
                          <m:t>𝛼</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𝑡</m:t>
                        </m:r>
                      </m:e>
                      <m:sub>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𝛼</m:t>
                            </m:r>
                          </m:num>
                          <m:den>
                            <m:r>
                              <a:rPr lang="en-US" altLang="ko-KR" b="0" i="1" smtClean="0">
                                <a:latin typeface="Cambria Math" panose="02040503050406030204" pitchFamily="18" charset="0"/>
                              </a:rPr>
                              <m:t>2</m:t>
                            </m:r>
                          </m:den>
                        </m:f>
                      </m:sub>
                    </m:sSub>
                  </m:oMath>
                </a14:m>
                <a:r>
                  <a:rPr lang="en-US" altLang="ko-KR" b="0" dirty="0"/>
                  <a:t>)</a:t>
                </a:r>
              </a:p>
              <a:p>
                <a:pPr lvl="1">
                  <a:buFont typeface="Arial" panose="020B0604020202020204" pitchFamily="34" charset="0"/>
                  <a:buChar char="•"/>
                </a:pPr>
                <a:r>
                  <a:rPr lang="en-US" altLang="ko-KR" dirty="0"/>
                  <a:t>(way1) if t is in the rejection region, reject H0. Else, do not reject H0.</a:t>
                </a:r>
              </a:p>
              <a:p>
                <a:pPr lvl="1">
                  <a:buFont typeface="Arial" panose="020B0604020202020204" pitchFamily="34" charset="0"/>
                  <a:buChar char="•"/>
                </a:pPr>
                <a:r>
                  <a:rPr lang="en-US" altLang="ko-KR" dirty="0"/>
                  <a:t>(way2) calculate p-value</a:t>
                </a:r>
              </a:p>
              <a:p>
                <a:pPr lvl="1">
                  <a:buFont typeface="Arial" panose="020B0604020202020204" pitchFamily="34" charset="0"/>
                  <a:buChar char="•"/>
                </a:pPr>
                <a:r>
                  <a:rPr lang="en-US" altLang="ko-KR" dirty="0"/>
                  <a:t>(way2) if p-value</a:t>
                </a:r>
                <a14:m>
                  <m:oMath xmlns:m="http://schemas.openxmlformats.org/officeDocument/2006/math">
                    <m:r>
                      <a:rPr lang="en-US" altLang="ko-KR" i="1">
                        <a:latin typeface="Cambria Math" panose="02040503050406030204" pitchFamily="18" charset="0"/>
                      </a:rPr>
                      <m:t>&lt;</m:t>
                    </m:r>
                    <m:r>
                      <a:rPr lang="en-US" altLang="ko-KR" b="0" i="1" smtClean="0">
                        <a:latin typeface="Cambria Math" panose="02040503050406030204" pitchFamily="18" charset="0"/>
                      </a:rPr>
                      <m:t>𝛼</m:t>
                    </m:r>
                  </m:oMath>
                </a14:m>
                <a:r>
                  <a:rPr lang="en-US" altLang="ko-KR" dirty="0"/>
                  <a:t>, reject H0, Else, do not reject H0.</a:t>
                </a:r>
                <a:endParaRPr lang="ko-KR" altLang="en-US" dirty="0"/>
              </a:p>
            </p:txBody>
          </p:sp>
        </mc:Choice>
        <mc:Fallback xmlns="">
          <p:sp>
            <p:nvSpPr>
              <p:cNvPr id="2" name="내용 개체 틀 1">
                <a:extLst>
                  <a:ext uri="{FF2B5EF4-FFF2-40B4-BE49-F238E27FC236}">
                    <a16:creationId xmlns:a16="http://schemas.microsoft.com/office/drawing/2014/main" id="{30D287AE-6E6B-4A7F-9608-07CF5CE9F1A3}"/>
                  </a:ext>
                </a:extLst>
              </p:cNvPr>
              <p:cNvSpPr>
                <a:spLocks noGrp="1" noRot="1" noChangeAspect="1" noMove="1" noResize="1" noEditPoints="1" noAdjustHandles="1" noChangeArrowheads="1" noChangeShapeType="1" noTextEdit="1"/>
              </p:cNvSpPr>
              <p:nvPr>
                <p:ph idx="1"/>
              </p:nvPr>
            </p:nvSpPr>
            <p:spPr>
              <a:blipFill>
                <a:blip r:embed="rId2"/>
                <a:stretch>
                  <a:fillRect l="-812" t="-2468" r="-1391"/>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440099AD-F942-47A6-818C-5961939D0004}"/>
              </a:ext>
            </a:extLst>
          </p:cNvPr>
          <p:cNvSpPr>
            <a:spLocks noGrp="1"/>
          </p:cNvSpPr>
          <p:nvPr>
            <p:ph type="title"/>
          </p:nvPr>
        </p:nvSpPr>
        <p:spPr/>
        <p:txBody>
          <a:bodyPr/>
          <a:lstStyle/>
          <a:p>
            <a:r>
              <a:rPr lang="en-US" altLang="ko-KR" dirty="0"/>
              <a:t>Ch 10.3 Hypothesis Test for a Population Mean</a:t>
            </a:r>
            <a:endParaRPr lang="ko-KR" altLang="en-US" dirty="0"/>
          </a:p>
        </p:txBody>
      </p:sp>
      <p:sp>
        <p:nvSpPr>
          <p:cNvPr id="4" name="바닥글 개체 틀 3">
            <a:extLst>
              <a:ext uri="{FF2B5EF4-FFF2-40B4-BE49-F238E27FC236}">
                <a16:creationId xmlns:a16="http://schemas.microsoft.com/office/drawing/2014/main" id="{2ABD36B9-48F8-4857-A03A-12A438569326}"/>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6009080D-B085-4302-A8DC-2FCB58493A64}"/>
              </a:ext>
            </a:extLst>
          </p:cNvPr>
          <p:cNvSpPr>
            <a:spLocks noGrp="1"/>
          </p:cNvSpPr>
          <p:nvPr>
            <p:ph type="sldNum" sz="quarter" idx="4"/>
          </p:nvPr>
        </p:nvSpPr>
        <p:spPr/>
        <p:txBody>
          <a:bodyPr/>
          <a:lstStyle/>
          <a:p>
            <a:fld id="{6B75397A-7516-403F-881B-84879BD0A30E}" type="slidenum">
              <a:rPr lang="ko-KR" altLang="en-US" smtClean="0"/>
              <a:t>15</a:t>
            </a:fld>
            <a:endParaRPr lang="ko-KR" altLang="en-US"/>
          </a:p>
        </p:txBody>
      </p:sp>
    </p:spTree>
    <p:extLst>
      <p:ext uri="{BB962C8B-B14F-4D97-AF65-F5344CB8AC3E}">
        <p14:creationId xmlns:p14="http://schemas.microsoft.com/office/powerpoint/2010/main" val="144078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내용 개체 틀 1">
                <a:extLst>
                  <a:ext uri="{FF2B5EF4-FFF2-40B4-BE49-F238E27FC236}">
                    <a16:creationId xmlns:a16="http://schemas.microsoft.com/office/drawing/2014/main" id="{D32CE0FB-2C69-487F-A350-5CEFD75DEFBB}"/>
                  </a:ext>
                </a:extLst>
              </p:cNvPr>
              <p:cNvSpPr>
                <a:spLocks noGrp="1"/>
              </p:cNvSpPr>
              <p:nvPr>
                <p:ph idx="1"/>
              </p:nvPr>
            </p:nvSpPr>
            <p:spPr/>
            <p:txBody>
              <a:bodyPr/>
              <a:lstStyle/>
              <a:p>
                <a:r>
                  <a:rPr lang="en-US" altLang="ko-KR" dirty="0"/>
                  <a:t>[10.3.15] Effects of Alcohol on the Brain In a study published in the American Journal of Psychiatry (157:737–744, May 2000), researchers wanted to measure the effect of alcohol on the hippocampal region, the portion of the brain responsible for long-term memory storage, in adolescents. The researchers randomly selected </a:t>
                </a:r>
                <a:r>
                  <a:rPr lang="en-US" altLang="ko-KR" dirty="0">
                    <a:solidFill>
                      <a:schemeClr val="accent6"/>
                    </a:solidFill>
                  </a:rPr>
                  <a:t>12</a:t>
                </a:r>
                <a:r>
                  <a:rPr lang="en-US" altLang="ko-KR" dirty="0"/>
                  <a:t> adolescents with alcohol use disorders to determine whether the hippocampal volumes in the alcoholic adolescents were </a:t>
                </a:r>
                <a:r>
                  <a:rPr lang="en-US" altLang="ko-KR" dirty="0">
                    <a:solidFill>
                      <a:schemeClr val="accent6"/>
                    </a:solidFill>
                  </a:rPr>
                  <a:t>less than the normal volume of 9.02 </a:t>
                </a:r>
                <a:r>
                  <a:rPr lang="en-US" altLang="ko-KR" dirty="0"/>
                  <a:t>cubic centimeters (</a:t>
                </a:r>
                <a14:m>
                  <m:oMath xmlns:m="http://schemas.openxmlformats.org/officeDocument/2006/math">
                    <m:r>
                      <a:rPr lang="en-US" altLang="ko-KR" b="0" i="1" smtClean="0">
                        <a:latin typeface="Cambria Math" panose="02040503050406030204" pitchFamily="18" charset="0"/>
                      </a:rPr>
                      <m:t>𝑐</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𝑚</m:t>
                        </m:r>
                      </m:e>
                      <m:sup>
                        <m:r>
                          <a:rPr lang="en-US" altLang="ko-KR" b="0" i="1" smtClean="0">
                            <a:latin typeface="Cambria Math" panose="02040503050406030204" pitchFamily="18" charset="0"/>
                          </a:rPr>
                          <m:t>3</m:t>
                        </m:r>
                      </m:sup>
                    </m:sSup>
                  </m:oMath>
                </a14:m>
                <a:r>
                  <a:rPr lang="en-US" altLang="ko-KR" dirty="0"/>
                  <a:t>) </a:t>
                </a:r>
                <a:br>
                  <a:rPr lang="en-US" altLang="ko-KR" dirty="0"/>
                </a:br>
                <a:r>
                  <a:rPr lang="en-US" altLang="ko-KR" dirty="0"/>
                  <a:t>An analysis of the sample data revealed that the hippocampal volume is </a:t>
                </a:r>
                <a:r>
                  <a:rPr lang="en-US" altLang="ko-KR" dirty="0">
                    <a:solidFill>
                      <a:schemeClr val="accent6"/>
                    </a:solidFill>
                  </a:rPr>
                  <a:t>approximately normal</a:t>
                </a:r>
                <a:r>
                  <a:rPr lang="en-US" altLang="ko-KR" dirty="0"/>
                  <a:t> with </a:t>
                </a:r>
                <a14:m>
                  <m:oMath xmlns:m="http://schemas.openxmlformats.org/officeDocument/2006/math">
                    <m:acc>
                      <m:accPr>
                        <m:chr m:val="̅"/>
                        <m:ctrlPr>
                          <a:rPr lang="en-US" altLang="ko-KR" b="0" i="1" smtClean="0">
                            <a:solidFill>
                              <a:schemeClr val="accent6"/>
                            </a:solidFill>
                            <a:latin typeface="Cambria Math" panose="02040503050406030204" pitchFamily="18" charset="0"/>
                          </a:rPr>
                        </m:ctrlPr>
                      </m:accPr>
                      <m:e>
                        <m:r>
                          <a:rPr lang="en-US" altLang="ko-KR" b="0" i="1" smtClean="0">
                            <a:solidFill>
                              <a:schemeClr val="accent6"/>
                            </a:solidFill>
                            <a:latin typeface="Cambria Math" panose="02040503050406030204" pitchFamily="18" charset="0"/>
                          </a:rPr>
                          <m:t>𝑥</m:t>
                        </m:r>
                      </m:e>
                    </m:acc>
                    <m:r>
                      <a:rPr lang="en-US" altLang="ko-KR" b="0" i="1" dirty="0" smtClean="0">
                        <a:solidFill>
                          <a:schemeClr val="accent6"/>
                        </a:solidFill>
                        <a:latin typeface="Cambria Math" panose="02040503050406030204" pitchFamily="18" charset="0"/>
                      </a:rPr>
                      <m:t>=</m:t>
                    </m:r>
                    <m:r>
                      <a:rPr lang="en-US" altLang="ko-KR" b="0" i="1" dirty="0" smtClean="0">
                        <a:solidFill>
                          <a:schemeClr val="accent6"/>
                        </a:solidFill>
                        <a:latin typeface="Cambria Math" panose="02040503050406030204" pitchFamily="18" charset="0"/>
                      </a:rPr>
                      <m:t>8</m:t>
                    </m:r>
                    <m:r>
                      <a:rPr lang="en-US" altLang="ko-KR" b="0" i="1" dirty="0" smtClean="0">
                        <a:solidFill>
                          <a:schemeClr val="accent6"/>
                        </a:solidFill>
                        <a:latin typeface="Cambria Math" panose="02040503050406030204" pitchFamily="18" charset="0"/>
                      </a:rPr>
                      <m:t>.</m:t>
                    </m:r>
                    <m:r>
                      <a:rPr lang="en-US" altLang="ko-KR" b="0" i="1" dirty="0" smtClean="0">
                        <a:solidFill>
                          <a:schemeClr val="accent6"/>
                        </a:solidFill>
                        <a:latin typeface="Cambria Math" panose="02040503050406030204" pitchFamily="18" charset="0"/>
                      </a:rPr>
                      <m:t>10</m:t>
                    </m:r>
                    <m:r>
                      <a:rPr lang="en-US" altLang="ko-KR" b="0" i="1" dirty="0" smtClean="0">
                        <a:solidFill>
                          <a:schemeClr val="accent6"/>
                        </a:solidFill>
                        <a:latin typeface="Cambria Math" panose="02040503050406030204" pitchFamily="18" charset="0"/>
                      </a:rPr>
                      <m:t> </m:t>
                    </m:r>
                    <m:r>
                      <a:rPr lang="en-US" altLang="ko-KR" b="0" i="1" dirty="0" smtClean="0">
                        <a:solidFill>
                          <a:schemeClr val="accent6"/>
                        </a:solidFill>
                        <a:latin typeface="Cambria Math" panose="02040503050406030204" pitchFamily="18" charset="0"/>
                      </a:rPr>
                      <m:t>𝑐</m:t>
                    </m:r>
                    <m:sSup>
                      <m:sSupPr>
                        <m:ctrlPr>
                          <a:rPr lang="en-US" altLang="ko-KR" b="0" i="1" dirty="0" smtClean="0">
                            <a:solidFill>
                              <a:schemeClr val="accent6"/>
                            </a:solidFill>
                            <a:latin typeface="Cambria Math" panose="02040503050406030204" pitchFamily="18" charset="0"/>
                          </a:rPr>
                        </m:ctrlPr>
                      </m:sSupPr>
                      <m:e>
                        <m:r>
                          <a:rPr lang="en-US" altLang="ko-KR" b="0" i="1" dirty="0" smtClean="0">
                            <a:solidFill>
                              <a:schemeClr val="accent6"/>
                            </a:solidFill>
                            <a:latin typeface="Cambria Math" panose="02040503050406030204" pitchFamily="18" charset="0"/>
                          </a:rPr>
                          <m:t>𝑚</m:t>
                        </m:r>
                      </m:e>
                      <m:sup>
                        <m:r>
                          <a:rPr lang="en-US" altLang="ko-KR" b="0" i="1" dirty="0" smtClean="0">
                            <a:solidFill>
                              <a:schemeClr val="accent6"/>
                            </a:solidFill>
                            <a:latin typeface="Cambria Math" panose="02040503050406030204" pitchFamily="18" charset="0"/>
                          </a:rPr>
                          <m:t>2</m:t>
                        </m:r>
                      </m:sup>
                    </m:sSup>
                  </m:oMath>
                </a14:m>
                <a:r>
                  <a:rPr lang="en-US" altLang="ko-KR" dirty="0">
                    <a:solidFill>
                      <a:schemeClr val="accent6"/>
                    </a:solidFill>
                  </a:rPr>
                  <a:t> </a:t>
                </a:r>
                <a:r>
                  <a:rPr lang="en-US" altLang="ko-KR" dirty="0"/>
                  <a:t>and</a:t>
                </a:r>
                <a:r>
                  <a:rPr lang="en-US" altLang="ko-KR" dirty="0">
                    <a:solidFill>
                      <a:schemeClr val="accent6"/>
                    </a:solidFill>
                  </a:rPr>
                  <a:t> </a:t>
                </a:r>
                <a14:m>
                  <m:oMath xmlns:m="http://schemas.openxmlformats.org/officeDocument/2006/math">
                    <m:r>
                      <a:rPr lang="en-US" altLang="ko-KR" b="0" i="1" smtClean="0">
                        <a:solidFill>
                          <a:schemeClr val="accent6"/>
                        </a:solidFill>
                        <a:latin typeface="Cambria Math" panose="02040503050406030204" pitchFamily="18" charset="0"/>
                      </a:rPr>
                      <m:t>𝑠</m:t>
                    </m:r>
                    <m:r>
                      <a:rPr lang="en-US" altLang="ko-KR" b="0" i="1" smtClean="0">
                        <a:solidFill>
                          <a:schemeClr val="accent6"/>
                        </a:solidFill>
                        <a:latin typeface="Cambria Math" panose="02040503050406030204" pitchFamily="18" charset="0"/>
                      </a:rPr>
                      <m:t>=</m:t>
                    </m:r>
                    <m:r>
                      <a:rPr lang="en-US" altLang="ko-KR" b="0" i="1" smtClean="0">
                        <a:solidFill>
                          <a:schemeClr val="accent6"/>
                        </a:solidFill>
                        <a:latin typeface="Cambria Math" panose="02040503050406030204" pitchFamily="18" charset="0"/>
                      </a:rPr>
                      <m:t>0</m:t>
                    </m:r>
                    <m:r>
                      <a:rPr lang="en-US" altLang="ko-KR" b="0" i="1" smtClean="0">
                        <a:solidFill>
                          <a:schemeClr val="accent6"/>
                        </a:solidFill>
                        <a:latin typeface="Cambria Math" panose="02040503050406030204" pitchFamily="18" charset="0"/>
                      </a:rPr>
                      <m:t>.</m:t>
                    </m:r>
                    <m:r>
                      <a:rPr lang="en-US" altLang="ko-KR" b="0" i="1" smtClean="0">
                        <a:solidFill>
                          <a:schemeClr val="accent6"/>
                        </a:solidFill>
                        <a:latin typeface="Cambria Math" panose="02040503050406030204" pitchFamily="18" charset="0"/>
                      </a:rPr>
                      <m:t>7</m:t>
                    </m:r>
                    <m:r>
                      <a:rPr lang="en-US" altLang="ko-KR" b="0" i="1" smtClean="0">
                        <a:solidFill>
                          <a:schemeClr val="accent6"/>
                        </a:solidFill>
                        <a:latin typeface="Cambria Math" panose="02040503050406030204" pitchFamily="18" charset="0"/>
                      </a:rPr>
                      <m:t> </m:t>
                    </m:r>
                    <m:r>
                      <a:rPr lang="en-US" altLang="ko-KR" b="0" i="1" smtClean="0">
                        <a:solidFill>
                          <a:schemeClr val="accent6"/>
                        </a:solidFill>
                        <a:latin typeface="Cambria Math" panose="02040503050406030204" pitchFamily="18" charset="0"/>
                      </a:rPr>
                      <m:t>𝑐</m:t>
                    </m:r>
                    <m:sSup>
                      <m:sSupPr>
                        <m:ctrlPr>
                          <a:rPr lang="en-US" altLang="ko-KR" b="0" i="1" smtClean="0">
                            <a:solidFill>
                              <a:schemeClr val="accent6"/>
                            </a:solidFill>
                            <a:latin typeface="Cambria Math" panose="02040503050406030204" pitchFamily="18" charset="0"/>
                          </a:rPr>
                        </m:ctrlPr>
                      </m:sSupPr>
                      <m:e>
                        <m:r>
                          <a:rPr lang="en-US" altLang="ko-KR" b="0" i="1" smtClean="0">
                            <a:solidFill>
                              <a:schemeClr val="accent6"/>
                            </a:solidFill>
                            <a:latin typeface="Cambria Math" panose="02040503050406030204" pitchFamily="18" charset="0"/>
                          </a:rPr>
                          <m:t>𝑚</m:t>
                        </m:r>
                      </m:e>
                      <m:sup>
                        <m:r>
                          <a:rPr lang="en-US" altLang="ko-KR" b="0" i="1" smtClean="0">
                            <a:solidFill>
                              <a:schemeClr val="accent6"/>
                            </a:solidFill>
                            <a:latin typeface="Cambria Math" panose="02040503050406030204" pitchFamily="18" charset="0"/>
                          </a:rPr>
                          <m:t>3</m:t>
                        </m:r>
                      </m:sup>
                    </m:sSup>
                  </m:oMath>
                </a14:m>
                <a:r>
                  <a:rPr lang="en-US" altLang="ko-KR" dirty="0"/>
                  <a:t>. Conduct the appropriate test at the </a:t>
                </a:r>
                <a:r>
                  <a:rPr lang="en-US" altLang="ko-KR" dirty="0">
                    <a:solidFill>
                      <a:schemeClr val="accent6"/>
                    </a:solidFill>
                  </a:rPr>
                  <a:t>α = 0.01</a:t>
                </a:r>
                <a:r>
                  <a:rPr lang="en-US" altLang="ko-KR" dirty="0"/>
                  <a:t> level of significance.</a:t>
                </a:r>
                <a:endParaRPr lang="ko-KR" altLang="en-US" dirty="0"/>
              </a:p>
            </p:txBody>
          </p:sp>
        </mc:Choice>
        <mc:Fallback>
          <p:sp>
            <p:nvSpPr>
              <p:cNvPr id="2" name="내용 개체 틀 1">
                <a:extLst>
                  <a:ext uri="{FF2B5EF4-FFF2-40B4-BE49-F238E27FC236}">
                    <a16:creationId xmlns:a16="http://schemas.microsoft.com/office/drawing/2014/main" id="{D32CE0FB-2C69-487F-A350-5CEFD75DEFBB}"/>
                  </a:ext>
                </a:extLst>
              </p:cNvPr>
              <p:cNvSpPr>
                <a:spLocks noGrp="1" noRot="1" noChangeAspect="1" noMove="1" noResize="1" noEditPoints="1" noAdjustHandles="1" noChangeArrowheads="1" noChangeShapeType="1" noTextEdit="1"/>
              </p:cNvSpPr>
              <p:nvPr>
                <p:ph idx="1"/>
              </p:nvPr>
            </p:nvSpPr>
            <p:spPr>
              <a:blipFill>
                <a:blip r:embed="rId3"/>
                <a:stretch>
                  <a:fillRect l="-812" t="-1818" r="-34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F159F078-1DEE-4A78-8304-ED8AC3D17298}"/>
              </a:ext>
            </a:extLst>
          </p:cNvPr>
          <p:cNvSpPr>
            <a:spLocks noGrp="1"/>
          </p:cNvSpPr>
          <p:nvPr>
            <p:ph type="title"/>
          </p:nvPr>
        </p:nvSpPr>
        <p:spPr/>
        <p:txBody>
          <a:bodyPr/>
          <a:lstStyle/>
          <a:p>
            <a:r>
              <a:rPr lang="en-US" altLang="ko-KR" dirty="0"/>
              <a:t>Ch 10.3: Example</a:t>
            </a:r>
            <a:endParaRPr lang="ko-KR" altLang="en-US" dirty="0"/>
          </a:p>
        </p:txBody>
      </p:sp>
      <p:sp>
        <p:nvSpPr>
          <p:cNvPr id="4" name="바닥글 개체 틀 3">
            <a:extLst>
              <a:ext uri="{FF2B5EF4-FFF2-40B4-BE49-F238E27FC236}">
                <a16:creationId xmlns:a16="http://schemas.microsoft.com/office/drawing/2014/main" id="{1980E7EB-7AEB-4A2B-9869-ED0F644162B5}"/>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73820DDF-56C6-4F75-8B69-781C19672983}"/>
              </a:ext>
            </a:extLst>
          </p:cNvPr>
          <p:cNvSpPr>
            <a:spLocks noGrp="1"/>
          </p:cNvSpPr>
          <p:nvPr>
            <p:ph type="sldNum" sz="quarter" idx="4"/>
          </p:nvPr>
        </p:nvSpPr>
        <p:spPr/>
        <p:txBody>
          <a:bodyPr/>
          <a:lstStyle/>
          <a:p>
            <a:fld id="{6B75397A-7516-403F-881B-84879BD0A30E}" type="slidenum">
              <a:rPr lang="ko-KR" altLang="en-US" smtClean="0"/>
              <a:t>16</a:t>
            </a:fld>
            <a:endParaRPr lang="ko-KR" altLang="en-US"/>
          </a:p>
        </p:txBody>
      </p:sp>
    </p:spTree>
    <p:extLst>
      <p:ext uri="{BB962C8B-B14F-4D97-AF65-F5344CB8AC3E}">
        <p14:creationId xmlns:p14="http://schemas.microsoft.com/office/powerpoint/2010/main" val="257824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EE07A95-CE42-4988-BA8C-ED12D4F8E8B1}"/>
              </a:ext>
            </a:extLst>
          </p:cNvPr>
          <p:cNvSpPr>
            <a:spLocks noGrp="1"/>
          </p:cNvSpPr>
          <p:nvPr>
            <p:ph idx="1"/>
          </p:nvPr>
        </p:nvSpPr>
        <p:spPr/>
        <p:txBody>
          <a:bodyPr>
            <a:normAutofit/>
          </a:bodyPr>
          <a:lstStyle/>
          <a:p>
            <a:r>
              <a:rPr lang="en-US" altLang="ko-KR" dirty="0"/>
              <a:t>[10.3.16] Para-nonylphenol is found in polyvinyl chloride (PVC) used in the food processing and packaging industries. Researchers wanted to determine the effect this substance had on the organ weight of first-generation mice when both parents were exposed to 50 micrograms per liter (</a:t>
            </a:r>
            <a:r>
              <a:rPr lang="en-US" altLang="ko-KR" dirty="0" err="1"/>
              <a:t>μg</a:t>
            </a:r>
            <a:r>
              <a:rPr lang="en-US" altLang="ko-KR" dirty="0"/>
              <a:t>/L) of para-nonylphenol in drinking water for 4 weeks. After 4 weeks, the mice were bred. After 100 days, the offspring of the exposed parents were sacrificed and the kidney weights were determined. The mean kidney weight of the </a:t>
            </a:r>
            <a:r>
              <a:rPr lang="en-US" altLang="ko-KR" dirty="0">
                <a:solidFill>
                  <a:schemeClr val="accent6"/>
                </a:solidFill>
              </a:rPr>
              <a:t>12</a:t>
            </a:r>
            <a:r>
              <a:rPr lang="en-US" altLang="ko-KR" dirty="0"/>
              <a:t> offspring was found to be </a:t>
            </a:r>
            <a:r>
              <a:rPr lang="en-US" altLang="ko-KR" dirty="0">
                <a:solidFill>
                  <a:schemeClr val="accent6"/>
                </a:solidFill>
              </a:rPr>
              <a:t>396.9</a:t>
            </a:r>
            <a:r>
              <a:rPr lang="en-US" altLang="ko-KR" dirty="0"/>
              <a:t> milligrams (mg), with a standard deviation of </a:t>
            </a:r>
            <a:r>
              <a:rPr lang="en-US" altLang="ko-KR" dirty="0">
                <a:solidFill>
                  <a:schemeClr val="accent6"/>
                </a:solidFill>
              </a:rPr>
              <a:t>45.4</a:t>
            </a:r>
            <a:r>
              <a:rPr lang="en-US" altLang="ko-KR" dirty="0"/>
              <a:t> mg. Is there significant evidence to conclude that the kidney weight of the offspring whose parents were exposed to 50 </a:t>
            </a:r>
            <a:r>
              <a:rPr lang="en-US" altLang="ko-KR" dirty="0" err="1"/>
              <a:t>μg</a:t>
            </a:r>
            <a:r>
              <a:rPr lang="en-US" altLang="ko-KR" dirty="0"/>
              <a:t>/L of para-nonylphenol in drinking water for 4 weeks </a:t>
            </a:r>
            <a:r>
              <a:rPr lang="en-US" altLang="ko-KR" dirty="0">
                <a:solidFill>
                  <a:schemeClr val="accent6"/>
                </a:solidFill>
              </a:rPr>
              <a:t>is greater than 355.7 mg</a:t>
            </a:r>
            <a:r>
              <a:rPr lang="en-US" altLang="ko-KR" dirty="0"/>
              <a:t>, the mean weight of kidneys in normal 100-day-old mice at the </a:t>
            </a:r>
            <a:r>
              <a:rPr lang="en-US" altLang="ko-KR" dirty="0">
                <a:solidFill>
                  <a:schemeClr val="accent6"/>
                </a:solidFill>
              </a:rPr>
              <a:t>α = 0.05 </a:t>
            </a:r>
            <a:r>
              <a:rPr lang="en-US" altLang="ko-KR" dirty="0"/>
              <a:t>level of significance?</a:t>
            </a:r>
            <a:endParaRPr lang="ko-KR" altLang="en-US" dirty="0"/>
          </a:p>
        </p:txBody>
      </p:sp>
      <p:sp>
        <p:nvSpPr>
          <p:cNvPr id="3" name="제목 2">
            <a:extLst>
              <a:ext uri="{FF2B5EF4-FFF2-40B4-BE49-F238E27FC236}">
                <a16:creationId xmlns:a16="http://schemas.microsoft.com/office/drawing/2014/main" id="{F95488CE-A45D-4A1B-922B-3FD8C75B1C3A}"/>
              </a:ext>
            </a:extLst>
          </p:cNvPr>
          <p:cNvSpPr>
            <a:spLocks noGrp="1"/>
          </p:cNvSpPr>
          <p:nvPr>
            <p:ph type="title"/>
          </p:nvPr>
        </p:nvSpPr>
        <p:spPr/>
        <p:txBody>
          <a:bodyPr/>
          <a:lstStyle/>
          <a:p>
            <a:r>
              <a:rPr lang="en-US" altLang="ko-KR" dirty="0"/>
              <a:t>Ch 10.3</a:t>
            </a:r>
            <a:endParaRPr lang="ko-KR" altLang="en-US" dirty="0"/>
          </a:p>
        </p:txBody>
      </p:sp>
      <p:sp>
        <p:nvSpPr>
          <p:cNvPr id="4" name="바닥글 개체 틀 3">
            <a:extLst>
              <a:ext uri="{FF2B5EF4-FFF2-40B4-BE49-F238E27FC236}">
                <a16:creationId xmlns:a16="http://schemas.microsoft.com/office/drawing/2014/main" id="{B2C3839D-0DCB-41F4-9BDB-72A7ABBC2215}"/>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6EDF11D2-FAE2-4014-8442-82DE9AA25444}"/>
              </a:ext>
            </a:extLst>
          </p:cNvPr>
          <p:cNvSpPr>
            <a:spLocks noGrp="1"/>
          </p:cNvSpPr>
          <p:nvPr>
            <p:ph type="sldNum" sz="quarter" idx="4"/>
          </p:nvPr>
        </p:nvSpPr>
        <p:spPr/>
        <p:txBody>
          <a:bodyPr/>
          <a:lstStyle/>
          <a:p>
            <a:fld id="{6B75397A-7516-403F-881B-84879BD0A30E}" type="slidenum">
              <a:rPr lang="ko-KR" altLang="en-US" smtClean="0"/>
              <a:t>17</a:t>
            </a:fld>
            <a:endParaRPr lang="ko-KR" altLang="en-US"/>
          </a:p>
        </p:txBody>
      </p:sp>
    </p:spTree>
    <p:extLst>
      <p:ext uri="{BB962C8B-B14F-4D97-AF65-F5344CB8AC3E}">
        <p14:creationId xmlns:p14="http://schemas.microsoft.com/office/powerpoint/2010/main" val="1662130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B54CE16E-1227-4C4C-906F-8A7C96F49DD3}"/>
                  </a:ext>
                </a:extLst>
              </p:cNvPr>
              <p:cNvSpPr>
                <a:spLocks noGrp="1"/>
              </p:cNvSpPr>
              <p:nvPr>
                <p:ph idx="1"/>
              </p:nvPr>
            </p:nvSpPr>
            <p:spPr/>
            <p:txBody>
              <a:bodyPr/>
              <a:lstStyle/>
              <a:p>
                <a:pPr>
                  <a:buFont typeface="Arial" panose="020B0604020202020204" pitchFamily="34" charset="0"/>
                  <a:buChar char="•"/>
                </a:pPr>
                <a:r>
                  <a:rPr lang="en-US" altLang="ko-KR" dirty="0"/>
                  <a:t>For two population proportions,</a:t>
                </a:r>
              </a:p>
              <a:p>
                <a:pPr lvl="1">
                  <a:buFont typeface="Arial" panose="020B0604020202020204" pitchFamily="34" charset="0"/>
                  <a:buChar char="•"/>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0</m:t>
                        </m:r>
                      </m:sub>
                    </m:sSub>
                  </m:oMath>
                </a14:m>
                <a:r>
                  <a:rPr lang="en-US" altLang="ko-KR" dirty="0"/>
                  <a:t>: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2</m:t>
                        </m:r>
                      </m:sub>
                    </m:sSub>
                  </m:oMath>
                </a14:m>
                <a:r>
                  <a:rPr lang="en-US" altLang="ko-KR" dirty="0"/>
                  <a:t> vs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1</m:t>
                        </m:r>
                      </m:sub>
                    </m:sSub>
                  </m:oMath>
                </a14:m>
                <a:r>
                  <a:rPr lang="en-US" altLang="ko-KR" dirty="0"/>
                  <a:t>: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2</m:t>
                        </m:r>
                      </m:sub>
                    </m:sSub>
                  </m:oMath>
                </a14:m>
                <a:r>
                  <a:rPr lang="en-US" altLang="ko-KR" dirty="0"/>
                  <a:t> (two sided), </a:t>
                </a:r>
                <a14:m>
                  <m:oMath xmlns:m="http://schemas.openxmlformats.org/officeDocument/2006/math">
                    <m:sSub>
                      <m:sSubPr>
                        <m:ctrlPr>
                          <a:rPr lang="en-US" altLang="ko-KR" b="0" i="1" smtClean="0">
                            <a:latin typeface="Cambria Math" panose="02040503050406030204" pitchFamily="18" charset="0"/>
                          </a:rPr>
                        </m:ctrlPr>
                      </m:sSubPr>
                      <m:e>
                        <m:r>
                          <a:rPr lang="en-US" altLang="ko-KR" i="1">
                            <a:latin typeface="Cambria Math" panose="02040503050406030204" pitchFamily="18" charset="0"/>
                          </a:rPr>
                          <m:t>𝑝</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&lt;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𝑝</m:t>
                        </m:r>
                      </m:e>
                      <m:sub>
                        <m:r>
                          <a:rPr lang="en-US" altLang="ko-KR" b="0" i="1" smtClean="0">
                            <a:latin typeface="Cambria Math" panose="02040503050406030204" pitchFamily="18" charset="0"/>
                          </a:rPr>
                          <m:t>2</m:t>
                        </m:r>
                      </m:sub>
                    </m:sSub>
                  </m:oMath>
                </a14:m>
                <a:r>
                  <a:rPr lang="en-US" altLang="ko-KR" dirty="0"/>
                  <a:t> or </a:t>
                </a:r>
                <a14:m>
                  <m:oMath xmlns:m="http://schemas.openxmlformats.org/officeDocument/2006/math">
                    <m:sSub>
                      <m:sSubPr>
                        <m:ctrlPr>
                          <a:rPr lang="en-US" altLang="ko-KR" b="0" i="1" smtClean="0">
                            <a:latin typeface="Cambria Math" panose="02040503050406030204" pitchFamily="18" charset="0"/>
                          </a:rPr>
                        </m:ctrlPr>
                      </m:sSubPr>
                      <m:e>
                        <m:r>
                          <a:rPr lang="en-US" altLang="ko-KR" i="1">
                            <a:latin typeface="Cambria Math" panose="02040503050406030204" pitchFamily="18" charset="0"/>
                          </a:rPr>
                          <m:t>𝑝</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&gt;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𝑝</m:t>
                        </m:r>
                      </m:e>
                      <m:sub>
                        <m:r>
                          <a:rPr lang="en-US" altLang="ko-KR" b="0" i="1" smtClean="0">
                            <a:latin typeface="Cambria Math" panose="02040503050406030204" pitchFamily="18" charset="0"/>
                          </a:rPr>
                          <m:t>2</m:t>
                        </m:r>
                      </m:sub>
                    </m:sSub>
                  </m:oMath>
                </a14:m>
                <a:r>
                  <a:rPr lang="en-US" altLang="ko-KR" dirty="0"/>
                  <a:t> (one sided)</a:t>
                </a:r>
              </a:p>
              <a:p>
                <a:pPr lvl="1">
                  <a:buFont typeface="Arial" panose="020B0604020202020204" pitchFamily="34" charset="0"/>
                  <a:buChar char="•"/>
                </a:pPr>
                <a:r>
                  <a:rPr lang="en-US" altLang="ko-KR" dirty="0"/>
                  <a:t>Re-express it to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0</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=0</m:t>
                    </m:r>
                  </m:oMath>
                </a14:m>
                <a:r>
                  <a:rPr lang="en-US" altLang="ko-KR" dirty="0"/>
                  <a:t> vs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&gt;≠&lt;0</m:t>
                    </m:r>
                  </m:oMath>
                </a14:m>
                <a:endParaRPr lang="en-US" altLang="ko-KR" dirty="0"/>
              </a:p>
              <a:p>
                <a:pPr>
                  <a:buFont typeface="Arial" panose="020B0604020202020204" pitchFamily="34" charset="0"/>
                  <a:buChar char="•"/>
                </a:pPr>
                <a:r>
                  <a:rPr lang="en-US" altLang="ko-KR" dirty="0"/>
                  <a:t>Under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0</m:t>
                        </m:r>
                      </m:sub>
                    </m:sSub>
                  </m:oMath>
                </a14:m>
                <a:r>
                  <a:rPr lang="en-US" altLang="ko-KR" sz="3200" dirty="0"/>
                  <a:t>, </a:t>
                </a:r>
                <a14:m>
                  <m:oMath xmlns:m="http://schemas.openxmlformats.org/officeDocument/2006/math">
                    <m:r>
                      <m:rPr>
                        <m:sty m:val="p"/>
                      </m:rPr>
                      <a:rPr lang="en-US" altLang="ko-KR" sz="3200">
                        <a:latin typeface="Cambria Math" panose="02040503050406030204" pitchFamily="18" charset="0"/>
                      </a:rPr>
                      <m:t>z</m:t>
                    </m:r>
                    <m:r>
                      <a:rPr lang="en-US" altLang="ko-KR" sz="3200" b="0" i="0" smtClean="0">
                        <a:latin typeface="Cambria Math" panose="02040503050406030204" pitchFamily="18" charset="0"/>
                      </a:rPr>
                      <m:t>=</m:t>
                    </m:r>
                    <m:f>
                      <m:fPr>
                        <m:ctrlPr>
                          <a:rPr lang="en-US" altLang="ko-KR" sz="3200" b="0" i="1" smtClean="0">
                            <a:latin typeface="Cambria Math" panose="02040503050406030204" pitchFamily="18" charset="0"/>
                          </a:rPr>
                        </m:ctrlPr>
                      </m:fPr>
                      <m:num>
                        <m:sSub>
                          <m:sSubPr>
                            <m:ctrlPr>
                              <a:rPr lang="en-US" altLang="ko-KR" sz="3200" b="0" i="1" smtClean="0">
                                <a:latin typeface="Cambria Math" panose="02040503050406030204" pitchFamily="18" charset="0"/>
                              </a:rPr>
                            </m:ctrlPr>
                          </m:sSubPr>
                          <m:e>
                            <m:acc>
                              <m:accPr>
                                <m:chr m:val="̂"/>
                                <m:ctrlPr>
                                  <a:rPr lang="en-US" altLang="ko-KR" sz="3200" b="0" i="1" smtClean="0">
                                    <a:latin typeface="Cambria Math" panose="02040503050406030204" pitchFamily="18" charset="0"/>
                                  </a:rPr>
                                </m:ctrlPr>
                              </m:accPr>
                              <m:e>
                                <m:r>
                                  <a:rPr lang="en-US" altLang="ko-KR" sz="3200" b="0" i="1" smtClean="0">
                                    <a:latin typeface="Cambria Math" panose="02040503050406030204" pitchFamily="18" charset="0"/>
                                  </a:rPr>
                                  <m:t>𝑝</m:t>
                                </m:r>
                              </m:e>
                            </m:acc>
                          </m:e>
                          <m:sub>
                            <m:r>
                              <a:rPr lang="en-US" altLang="ko-KR" sz="3200" b="0" i="1" smtClean="0">
                                <a:latin typeface="Cambria Math" panose="02040503050406030204" pitchFamily="18" charset="0"/>
                              </a:rPr>
                              <m:t>1</m:t>
                            </m:r>
                          </m:sub>
                        </m:sSub>
                        <m:r>
                          <a:rPr lang="en-US" altLang="ko-KR" sz="3200" b="0" i="1" smtClean="0">
                            <a:latin typeface="Cambria Math" panose="02040503050406030204" pitchFamily="18" charset="0"/>
                          </a:rPr>
                          <m:t>−</m:t>
                        </m:r>
                        <m:sSub>
                          <m:sSubPr>
                            <m:ctrlPr>
                              <a:rPr lang="en-US" altLang="ko-KR" sz="3200" b="0" i="1" smtClean="0">
                                <a:latin typeface="Cambria Math" panose="02040503050406030204" pitchFamily="18" charset="0"/>
                              </a:rPr>
                            </m:ctrlPr>
                          </m:sSubPr>
                          <m:e>
                            <m:acc>
                              <m:accPr>
                                <m:chr m:val="̂"/>
                                <m:ctrlPr>
                                  <a:rPr lang="en-US" altLang="ko-KR" sz="3200" b="0" i="1" smtClean="0">
                                    <a:latin typeface="Cambria Math" panose="02040503050406030204" pitchFamily="18" charset="0"/>
                                  </a:rPr>
                                </m:ctrlPr>
                              </m:accPr>
                              <m:e>
                                <m:r>
                                  <a:rPr lang="en-US" altLang="ko-KR" sz="3200" b="0" i="1" smtClean="0">
                                    <a:latin typeface="Cambria Math" panose="02040503050406030204" pitchFamily="18" charset="0"/>
                                  </a:rPr>
                                  <m:t>𝑝</m:t>
                                </m:r>
                              </m:e>
                            </m:acc>
                          </m:e>
                          <m:sub>
                            <m:r>
                              <a:rPr lang="en-US" altLang="ko-KR" sz="3200" b="0" i="1" smtClean="0">
                                <a:latin typeface="Cambria Math" panose="02040503050406030204" pitchFamily="18" charset="0"/>
                              </a:rPr>
                              <m:t>2 </m:t>
                            </m:r>
                          </m:sub>
                        </m:sSub>
                      </m:num>
                      <m:den>
                        <m:rad>
                          <m:radPr>
                            <m:degHide m:val="on"/>
                            <m:ctrlPr>
                              <a:rPr lang="en-US" altLang="ko-KR" sz="3200" b="0" i="1" smtClean="0">
                                <a:latin typeface="Cambria Math" panose="02040503050406030204" pitchFamily="18" charset="0"/>
                              </a:rPr>
                            </m:ctrlPr>
                          </m:radPr>
                          <m:deg/>
                          <m:e>
                            <m:acc>
                              <m:accPr>
                                <m:chr m:val="̂"/>
                                <m:ctrlPr>
                                  <a:rPr lang="en-US" altLang="ko-KR" sz="3200" b="0" i="1" smtClean="0">
                                    <a:latin typeface="Cambria Math" panose="02040503050406030204" pitchFamily="18" charset="0"/>
                                  </a:rPr>
                                </m:ctrlPr>
                              </m:accPr>
                              <m:e>
                                <m:r>
                                  <a:rPr lang="en-US" altLang="ko-KR" sz="3200" b="0" i="1" smtClean="0">
                                    <a:latin typeface="Cambria Math" panose="02040503050406030204" pitchFamily="18" charset="0"/>
                                  </a:rPr>
                                  <m:t>𝑝</m:t>
                                </m:r>
                              </m:e>
                            </m:acc>
                            <m:r>
                              <a:rPr lang="en-US" altLang="ko-KR" sz="3200" b="0" i="1" dirty="0" smtClean="0">
                                <a:latin typeface="Cambria Math" panose="02040503050406030204" pitchFamily="18" charset="0"/>
                              </a:rPr>
                              <m:t>(1−</m:t>
                            </m:r>
                            <m:acc>
                              <m:accPr>
                                <m:chr m:val="̂"/>
                                <m:ctrlPr>
                                  <a:rPr lang="en-US" altLang="ko-KR" sz="3200" b="0" i="1" dirty="0" smtClean="0">
                                    <a:latin typeface="Cambria Math" panose="02040503050406030204" pitchFamily="18" charset="0"/>
                                  </a:rPr>
                                </m:ctrlPr>
                              </m:accPr>
                              <m:e>
                                <m:r>
                                  <a:rPr lang="en-US" altLang="ko-KR" sz="3200" b="0" i="1" dirty="0" smtClean="0">
                                    <a:latin typeface="Cambria Math" panose="02040503050406030204" pitchFamily="18" charset="0"/>
                                  </a:rPr>
                                  <m:t>𝑝</m:t>
                                </m:r>
                              </m:e>
                            </m:acc>
                            <m:r>
                              <a:rPr lang="en-US" altLang="ko-KR" sz="3200" b="0" i="1" dirty="0" smtClean="0">
                                <a:latin typeface="Cambria Math" panose="02040503050406030204" pitchFamily="18" charset="0"/>
                              </a:rPr>
                              <m:t>)(</m:t>
                            </m:r>
                            <m:f>
                              <m:fPr>
                                <m:ctrlPr>
                                  <a:rPr lang="en-US" altLang="ko-KR" sz="3200" b="0" i="1" dirty="0" smtClean="0">
                                    <a:latin typeface="Cambria Math" panose="02040503050406030204" pitchFamily="18" charset="0"/>
                                  </a:rPr>
                                </m:ctrlPr>
                              </m:fPr>
                              <m:num>
                                <m:r>
                                  <a:rPr lang="en-US" altLang="ko-KR" sz="3200" b="0" i="1" dirty="0" smtClean="0">
                                    <a:latin typeface="Cambria Math" panose="02040503050406030204" pitchFamily="18" charset="0"/>
                                  </a:rPr>
                                  <m:t>1</m:t>
                                </m:r>
                              </m:num>
                              <m:den>
                                <m:sSub>
                                  <m:sSubPr>
                                    <m:ctrlPr>
                                      <a:rPr lang="en-US" altLang="ko-KR" sz="3200" b="0" i="1" dirty="0" smtClean="0">
                                        <a:latin typeface="Cambria Math" panose="02040503050406030204" pitchFamily="18" charset="0"/>
                                      </a:rPr>
                                    </m:ctrlPr>
                                  </m:sSubPr>
                                  <m:e>
                                    <m:r>
                                      <a:rPr lang="en-US" altLang="ko-KR" sz="3200" b="0" i="1" dirty="0" smtClean="0">
                                        <a:latin typeface="Cambria Math" panose="02040503050406030204" pitchFamily="18" charset="0"/>
                                      </a:rPr>
                                      <m:t>𝑛</m:t>
                                    </m:r>
                                  </m:e>
                                  <m:sub>
                                    <m:r>
                                      <a:rPr lang="en-US" altLang="ko-KR" sz="3200" b="0" i="1" dirty="0" smtClean="0">
                                        <a:latin typeface="Cambria Math" panose="02040503050406030204" pitchFamily="18" charset="0"/>
                                      </a:rPr>
                                      <m:t>1</m:t>
                                    </m:r>
                                  </m:sub>
                                </m:sSub>
                              </m:den>
                            </m:f>
                            <m:r>
                              <a:rPr lang="en-US" altLang="ko-KR" sz="3200" b="0" i="1" dirty="0" smtClean="0">
                                <a:latin typeface="Cambria Math" panose="02040503050406030204" pitchFamily="18" charset="0"/>
                              </a:rPr>
                              <m:t>+</m:t>
                            </m:r>
                            <m:f>
                              <m:fPr>
                                <m:ctrlPr>
                                  <a:rPr lang="en-US" altLang="ko-KR" sz="3200" b="0" i="1" dirty="0" smtClean="0">
                                    <a:latin typeface="Cambria Math" panose="02040503050406030204" pitchFamily="18" charset="0"/>
                                  </a:rPr>
                                </m:ctrlPr>
                              </m:fPr>
                              <m:num>
                                <m:r>
                                  <a:rPr lang="en-US" altLang="ko-KR" sz="3200" b="0" i="1" dirty="0" smtClean="0">
                                    <a:latin typeface="Cambria Math" panose="02040503050406030204" pitchFamily="18" charset="0"/>
                                  </a:rPr>
                                  <m:t>1</m:t>
                                </m:r>
                              </m:num>
                              <m:den>
                                <m:sSub>
                                  <m:sSubPr>
                                    <m:ctrlPr>
                                      <a:rPr lang="en-US" altLang="ko-KR" sz="3200" b="0" i="1" dirty="0" smtClean="0">
                                        <a:latin typeface="Cambria Math" panose="02040503050406030204" pitchFamily="18" charset="0"/>
                                      </a:rPr>
                                    </m:ctrlPr>
                                  </m:sSubPr>
                                  <m:e>
                                    <m:r>
                                      <a:rPr lang="en-US" altLang="ko-KR" sz="3200" b="0" i="1" dirty="0" smtClean="0">
                                        <a:latin typeface="Cambria Math" panose="02040503050406030204" pitchFamily="18" charset="0"/>
                                      </a:rPr>
                                      <m:t>𝑛</m:t>
                                    </m:r>
                                  </m:e>
                                  <m:sub>
                                    <m:r>
                                      <a:rPr lang="en-US" altLang="ko-KR" sz="3200" b="0" i="1" dirty="0" smtClean="0">
                                        <a:latin typeface="Cambria Math" panose="02040503050406030204" pitchFamily="18" charset="0"/>
                                      </a:rPr>
                                      <m:t>2</m:t>
                                    </m:r>
                                  </m:sub>
                                </m:sSub>
                              </m:den>
                            </m:f>
                            <m:r>
                              <a:rPr lang="en-US" altLang="ko-KR" sz="3200" b="0" i="1" dirty="0" smtClean="0">
                                <a:latin typeface="Cambria Math" panose="02040503050406030204" pitchFamily="18" charset="0"/>
                              </a:rPr>
                              <m:t>)</m:t>
                            </m:r>
                            <m:r>
                              <a:rPr lang="en-US" altLang="ko-KR" sz="3200" b="0" i="1" smtClean="0">
                                <a:latin typeface="Cambria Math" panose="02040503050406030204" pitchFamily="18" charset="0"/>
                              </a:rPr>
                              <m:t> </m:t>
                            </m:r>
                          </m:e>
                        </m:rad>
                      </m:den>
                    </m:f>
                  </m:oMath>
                </a14:m>
                <a:r>
                  <a:rPr lang="en-US" altLang="ko-KR" sz="3200" dirty="0"/>
                  <a:t>, </a:t>
                </a:r>
                <a:r>
                  <a:rPr lang="en-US" altLang="ko-KR" dirty="0"/>
                  <a:t>where </a:t>
                </a:r>
                <a14:m>
                  <m:oMath xmlns:m="http://schemas.openxmlformats.org/officeDocument/2006/math">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𝑝</m:t>
                        </m:r>
                      </m:e>
                    </m:acc>
                    <m:r>
                      <a:rPr lang="en-US" altLang="ko-KR" b="0" i="1" dirty="0" smtClean="0">
                        <a:latin typeface="Cambria Math" panose="02040503050406030204" pitchFamily="18" charset="0"/>
                      </a:rPr>
                      <m:t>=</m:t>
                    </m:r>
                    <m:f>
                      <m:fPr>
                        <m:ctrlPr>
                          <a:rPr lang="en-US" altLang="ko-KR" b="0" i="1" dirty="0" smtClean="0">
                            <a:latin typeface="Cambria Math" panose="02040503050406030204" pitchFamily="18" charset="0"/>
                          </a:rPr>
                        </m:ctrlPr>
                      </m:fPr>
                      <m:num>
                        <m:sSub>
                          <m:sSubPr>
                            <m:ctrlPr>
                              <a:rPr lang="en-US" altLang="ko-KR" b="0" i="1" dirty="0" smtClean="0">
                                <a:latin typeface="Cambria Math" panose="02040503050406030204" pitchFamily="18" charset="0"/>
                              </a:rPr>
                            </m:ctrlPr>
                          </m:sSubPr>
                          <m:e>
                            <m:r>
                              <a:rPr lang="en-US" altLang="ko-KR" b="0" i="1" dirty="0" smtClean="0">
                                <a:latin typeface="Cambria Math" panose="02040503050406030204" pitchFamily="18" charset="0"/>
                              </a:rPr>
                              <m:t>𝑥</m:t>
                            </m:r>
                          </m:e>
                          <m:sub>
                            <m:r>
                              <a:rPr lang="en-US" altLang="ko-KR" b="0" i="1" dirty="0" smtClean="0">
                                <a:latin typeface="Cambria Math" panose="02040503050406030204" pitchFamily="18" charset="0"/>
                              </a:rPr>
                              <m:t>1</m:t>
                            </m:r>
                          </m:sub>
                        </m:sSub>
                        <m:r>
                          <a:rPr lang="en-US" altLang="ko-KR" b="0" i="1" dirty="0" smtClean="0">
                            <a:latin typeface="Cambria Math" panose="02040503050406030204" pitchFamily="18" charset="0"/>
                          </a:rPr>
                          <m:t>+</m:t>
                        </m:r>
                        <m:sSub>
                          <m:sSubPr>
                            <m:ctrlPr>
                              <a:rPr lang="en-US" altLang="ko-KR" b="0" i="1" dirty="0" smtClean="0">
                                <a:latin typeface="Cambria Math" panose="02040503050406030204" pitchFamily="18" charset="0"/>
                              </a:rPr>
                            </m:ctrlPr>
                          </m:sSubPr>
                          <m:e>
                            <m:r>
                              <a:rPr lang="en-US" altLang="ko-KR" b="0" i="1" dirty="0" smtClean="0">
                                <a:latin typeface="Cambria Math" panose="02040503050406030204" pitchFamily="18" charset="0"/>
                              </a:rPr>
                              <m:t>𝑥</m:t>
                            </m:r>
                          </m:e>
                          <m:sub>
                            <m:r>
                              <a:rPr lang="en-US" altLang="ko-KR" b="0" i="1" dirty="0" smtClean="0">
                                <a:latin typeface="Cambria Math" panose="02040503050406030204" pitchFamily="18" charset="0"/>
                              </a:rPr>
                              <m:t>2</m:t>
                            </m:r>
                          </m:sub>
                        </m:sSub>
                      </m:num>
                      <m:den>
                        <m:sSub>
                          <m:sSubPr>
                            <m:ctrlPr>
                              <a:rPr lang="en-US" altLang="ko-KR" b="0" i="1" dirty="0" smtClean="0">
                                <a:latin typeface="Cambria Math" panose="02040503050406030204" pitchFamily="18" charset="0"/>
                              </a:rPr>
                            </m:ctrlPr>
                          </m:sSubPr>
                          <m:e>
                            <m:r>
                              <a:rPr lang="en-US" altLang="ko-KR" b="0" i="1" dirty="0" smtClean="0">
                                <a:latin typeface="Cambria Math" panose="02040503050406030204" pitchFamily="18" charset="0"/>
                              </a:rPr>
                              <m:t>𝑛</m:t>
                            </m:r>
                          </m:e>
                          <m:sub>
                            <m:r>
                              <a:rPr lang="en-US" altLang="ko-KR" b="0" i="1" dirty="0" smtClean="0">
                                <a:latin typeface="Cambria Math" panose="02040503050406030204" pitchFamily="18" charset="0"/>
                              </a:rPr>
                              <m:t>1</m:t>
                            </m:r>
                          </m:sub>
                        </m:sSub>
                        <m:r>
                          <a:rPr lang="en-US" altLang="ko-KR" b="0" i="1" dirty="0" smtClean="0">
                            <a:latin typeface="Cambria Math" panose="02040503050406030204" pitchFamily="18" charset="0"/>
                          </a:rPr>
                          <m:t>+</m:t>
                        </m:r>
                        <m:sSub>
                          <m:sSubPr>
                            <m:ctrlPr>
                              <a:rPr lang="en-US" altLang="ko-KR" b="0" i="1" dirty="0" smtClean="0">
                                <a:latin typeface="Cambria Math" panose="02040503050406030204" pitchFamily="18" charset="0"/>
                              </a:rPr>
                            </m:ctrlPr>
                          </m:sSubPr>
                          <m:e>
                            <m:r>
                              <a:rPr lang="en-US" altLang="ko-KR" b="0" i="1" dirty="0" smtClean="0">
                                <a:latin typeface="Cambria Math" panose="02040503050406030204" pitchFamily="18" charset="0"/>
                              </a:rPr>
                              <m:t>𝑛</m:t>
                            </m:r>
                          </m:e>
                          <m:sub>
                            <m:r>
                              <a:rPr lang="en-US" altLang="ko-KR" b="0" i="1" dirty="0" smtClean="0">
                                <a:latin typeface="Cambria Math" panose="02040503050406030204" pitchFamily="18" charset="0"/>
                              </a:rPr>
                              <m:t>2</m:t>
                            </m:r>
                          </m:sub>
                        </m:sSub>
                      </m:den>
                    </m:f>
                  </m:oMath>
                </a14:m>
                <a:r>
                  <a:rPr lang="en-US" altLang="ko-KR" dirty="0"/>
                  <a:t> follows </a:t>
                </a:r>
                <a14:m>
                  <m:oMath xmlns:m="http://schemas.openxmlformats.org/officeDocument/2006/math">
                    <m:r>
                      <a:rPr lang="en-US" altLang="ko-KR" b="0" i="1" smtClean="0">
                        <a:latin typeface="Cambria Math" panose="02040503050406030204" pitchFamily="18" charset="0"/>
                      </a:rPr>
                      <m:t>𝑁</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0, 1</m:t>
                        </m:r>
                      </m:e>
                    </m:d>
                  </m:oMath>
                </a14:m>
                <a:r>
                  <a:rPr lang="en-US" altLang="ko-KR" dirty="0"/>
                  <a:t> </a:t>
                </a:r>
                <a:br>
                  <a:rPr lang="en-US" altLang="ko-KR" dirty="0"/>
                </a:br>
                <a:r>
                  <a:rPr lang="en-US" altLang="ko-KR" dirty="0"/>
                  <a:t>when the assumptions of the CLT are satisfied.</a:t>
                </a:r>
              </a:p>
              <a:p>
                <a:r>
                  <a:rPr lang="en-US" altLang="ko-KR" dirty="0"/>
                  <a:t>Confidence interval for the difference:</a:t>
                </a:r>
                <a:br>
                  <a:rPr lang="en-US" altLang="ko-KR" dirty="0"/>
                </a:br>
                <a14:m>
                  <m:oMath xmlns:m="http://schemas.openxmlformats.org/officeDocument/2006/math">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𝑝</m:t>
                                </m:r>
                              </m:e>
                            </m:acc>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𝑝</m:t>
                                </m:r>
                              </m:e>
                            </m:acc>
                          </m:e>
                          <m:sub>
                            <m:r>
                              <a:rPr lang="en-US" altLang="ko-KR" b="0" i="1" smtClean="0">
                                <a:latin typeface="Cambria Math" panose="02040503050406030204" pitchFamily="18" charset="0"/>
                              </a:rPr>
                              <m:t>2</m:t>
                            </m:r>
                          </m:sub>
                        </m:sSub>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𝛼</m:t>
                            </m:r>
                          </m:num>
                          <m:den>
                            <m:r>
                              <a:rPr lang="en-US" altLang="ko-KR" b="0" i="1" smtClean="0">
                                <a:latin typeface="Cambria Math" panose="02040503050406030204" pitchFamily="18" charset="0"/>
                              </a:rPr>
                              <m:t>2</m:t>
                            </m:r>
                          </m:den>
                        </m:f>
                      </m:sub>
                    </m:sSub>
                    <m:rad>
                      <m:radPr>
                        <m:degHide m:val="on"/>
                        <m:ctrlPr>
                          <a:rPr lang="en-US" altLang="ko-KR" b="0" i="1" smtClean="0">
                            <a:latin typeface="Cambria Math" panose="02040503050406030204" pitchFamily="18" charset="0"/>
                          </a:rPr>
                        </m:ctrlPr>
                      </m:radPr>
                      <m:deg/>
                      <m:e>
                        <m:f>
                          <m:fPr>
                            <m:ctrlPr>
                              <a:rPr lang="en-US" altLang="ko-KR" b="0" i="1" smtClean="0">
                                <a:latin typeface="Cambria Math" panose="02040503050406030204" pitchFamily="18" charset="0"/>
                              </a:rPr>
                            </m:ctrlPr>
                          </m:fPr>
                          <m:num>
                            <m:sSub>
                              <m:sSubPr>
                                <m:ctrlPr>
                                  <a:rPr lang="en-US" altLang="ko-KR" b="0" i="1" smtClean="0">
                                    <a:latin typeface="Cambria Math" panose="02040503050406030204" pitchFamily="18" charset="0"/>
                                  </a:rPr>
                                </m:ctrlPr>
                              </m:sSubPr>
                              <m:e>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𝑝</m:t>
                                    </m:r>
                                  </m:e>
                                </m:acc>
                              </m:e>
                              <m:sub>
                                <m:r>
                                  <a:rPr lang="en-US" altLang="ko-KR" b="0" i="1" smtClean="0">
                                    <a:latin typeface="Cambria Math" panose="02040503050406030204" pitchFamily="18" charset="0"/>
                                  </a:rPr>
                                  <m:t>1</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𝑝</m:t>
                                        </m:r>
                                      </m:e>
                                    </m:acc>
                                  </m:e>
                                  <m:sub>
                                    <m:r>
                                      <a:rPr lang="en-US" altLang="ko-KR" b="0" i="1" smtClean="0">
                                        <a:latin typeface="Cambria Math" panose="02040503050406030204" pitchFamily="18" charset="0"/>
                                      </a:rPr>
                                      <m:t>1</m:t>
                                    </m:r>
                                  </m:sub>
                                </m:sSub>
                              </m:e>
                            </m:d>
                          </m:num>
                          <m:den>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𝑛</m:t>
                                </m:r>
                              </m:e>
                              <m:sub>
                                <m:r>
                                  <a:rPr lang="en-US" altLang="ko-KR" b="0" i="1" smtClean="0">
                                    <a:latin typeface="Cambria Math" panose="02040503050406030204" pitchFamily="18" charset="0"/>
                                  </a:rPr>
                                  <m:t>1</m:t>
                                </m:r>
                              </m:sub>
                            </m:sSub>
                          </m:den>
                        </m:f>
                        <m:r>
                          <a:rPr lang="en-US" altLang="ko-KR" b="0" i="1" smtClean="0">
                            <a:latin typeface="Cambria Math" panose="02040503050406030204" pitchFamily="18" charset="0"/>
                          </a:rPr>
                          <m:t>+</m:t>
                        </m:r>
                        <m:f>
                          <m:fPr>
                            <m:ctrlPr>
                              <a:rPr lang="en-US" altLang="ko-KR" i="1">
                                <a:latin typeface="Cambria Math" panose="02040503050406030204" pitchFamily="18" charset="0"/>
                              </a:rPr>
                            </m:ctrlPr>
                          </m:fPr>
                          <m:num>
                            <m:sSub>
                              <m:sSubPr>
                                <m:ctrlPr>
                                  <a:rPr lang="en-US" altLang="ko-KR" i="1">
                                    <a:latin typeface="Cambria Math" panose="02040503050406030204" pitchFamily="18" charset="0"/>
                                  </a:rPr>
                                </m:ctrlPr>
                              </m:sSubPr>
                              <m:e>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𝑝</m:t>
                                    </m:r>
                                  </m:e>
                                </m:acc>
                              </m:e>
                              <m:sub>
                                <m:r>
                                  <a:rPr lang="en-US" altLang="ko-KR" b="0" i="1" smtClean="0">
                                    <a:latin typeface="Cambria Math" panose="02040503050406030204" pitchFamily="18" charset="0"/>
                                  </a:rPr>
                                  <m:t>2</m:t>
                                </m:r>
                              </m:sub>
                            </m:sSub>
                            <m:d>
                              <m:dPr>
                                <m:ctrlPr>
                                  <a:rPr lang="en-US" altLang="ko-KR" i="1">
                                    <a:latin typeface="Cambria Math" panose="02040503050406030204" pitchFamily="18" charset="0"/>
                                  </a:rPr>
                                </m:ctrlPr>
                              </m:dPr>
                              <m:e>
                                <m:r>
                                  <a:rPr lang="en-US" altLang="ko-KR" i="1">
                                    <a:latin typeface="Cambria Math" panose="02040503050406030204" pitchFamily="18" charset="0"/>
                                  </a:rPr>
                                  <m:t>1−</m:t>
                                </m:r>
                                <m:sSub>
                                  <m:sSubPr>
                                    <m:ctrlPr>
                                      <a:rPr lang="en-US" altLang="ko-KR" i="1">
                                        <a:latin typeface="Cambria Math" panose="02040503050406030204" pitchFamily="18" charset="0"/>
                                      </a:rPr>
                                    </m:ctrlPr>
                                  </m:sSubPr>
                                  <m:e>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𝑝</m:t>
                                        </m:r>
                                      </m:e>
                                    </m:acc>
                                  </m:e>
                                  <m:sub>
                                    <m:r>
                                      <a:rPr lang="en-US" altLang="ko-KR" b="0" i="1" smtClean="0">
                                        <a:latin typeface="Cambria Math" panose="02040503050406030204" pitchFamily="18" charset="0"/>
                                      </a:rPr>
                                      <m:t>2</m:t>
                                    </m:r>
                                  </m:sub>
                                </m:sSub>
                              </m:e>
                            </m:d>
                          </m:num>
                          <m:den>
                            <m:sSub>
                              <m:sSubPr>
                                <m:ctrlPr>
                                  <a:rPr lang="en-US" altLang="ko-KR" i="1">
                                    <a:latin typeface="Cambria Math" panose="02040503050406030204" pitchFamily="18" charset="0"/>
                                  </a:rPr>
                                </m:ctrlPr>
                              </m:sSubPr>
                              <m:e>
                                <m:r>
                                  <a:rPr lang="en-US" altLang="ko-KR" i="1">
                                    <a:latin typeface="Cambria Math" panose="02040503050406030204" pitchFamily="18" charset="0"/>
                                  </a:rPr>
                                  <m:t>𝑛</m:t>
                                </m:r>
                              </m:e>
                              <m:sub>
                                <m:r>
                                  <a:rPr lang="en-US" altLang="ko-KR" b="0" i="1" smtClean="0">
                                    <a:latin typeface="Cambria Math" panose="02040503050406030204" pitchFamily="18" charset="0"/>
                                  </a:rPr>
                                  <m:t>2</m:t>
                                </m:r>
                              </m:sub>
                            </m:sSub>
                          </m:den>
                        </m:f>
                      </m:e>
                    </m:rad>
                  </m:oMath>
                </a14:m>
                <a:endParaRPr lang="en-US" altLang="ko-KR" dirty="0"/>
              </a:p>
              <a:p>
                <a:endParaRPr lang="ko-KR" altLang="en-US" dirty="0"/>
              </a:p>
            </p:txBody>
          </p:sp>
        </mc:Choice>
        <mc:Fallback xmlns="">
          <p:sp>
            <p:nvSpPr>
              <p:cNvPr id="2" name="내용 개체 틀 1">
                <a:extLst>
                  <a:ext uri="{FF2B5EF4-FFF2-40B4-BE49-F238E27FC236}">
                    <a16:creationId xmlns:a16="http://schemas.microsoft.com/office/drawing/2014/main" id="{B54CE16E-1227-4C4C-906F-8A7C96F49DD3}"/>
                  </a:ext>
                </a:extLst>
              </p:cNvPr>
              <p:cNvSpPr>
                <a:spLocks noGrp="1" noRot="1" noChangeAspect="1" noMove="1" noResize="1" noEditPoints="1" noAdjustHandles="1" noChangeArrowheads="1" noChangeShapeType="1" noTextEdit="1"/>
              </p:cNvSpPr>
              <p:nvPr>
                <p:ph idx="1"/>
              </p:nvPr>
            </p:nvSpPr>
            <p:spPr>
              <a:blipFill>
                <a:blip r:embed="rId2"/>
                <a:stretch>
                  <a:fillRect l="-812" t="-181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22B1A363-B3F1-4F10-97F8-D7BC96BB3DC1}"/>
              </a:ext>
            </a:extLst>
          </p:cNvPr>
          <p:cNvSpPr>
            <a:spLocks noGrp="1"/>
          </p:cNvSpPr>
          <p:nvPr>
            <p:ph type="title"/>
          </p:nvPr>
        </p:nvSpPr>
        <p:spPr/>
        <p:txBody>
          <a:bodyPr/>
          <a:lstStyle/>
          <a:p>
            <a:r>
              <a:rPr lang="en-US" altLang="ko-KR" dirty="0"/>
              <a:t>Ch 11.1 Inference about Two Population Proportions</a:t>
            </a:r>
            <a:endParaRPr lang="ko-KR" altLang="en-US" dirty="0"/>
          </a:p>
        </p:txBody>
      </p:sp>
      <p:sp>
        <p:nvSpPr>
          <p:cNvPr id="4" name="바닥글 개체 틀 3">
            <a:extLst>
              <a:ext uri="{FF2B5EF4-FFF2-40B4-BE49-F238E27FC236}">
                <a16:creationId xmlns:a16="http://schemas.microsoft.com/office/drawing/2014/main" id="{28B547AA-5A38-4E6A-8E2C-CD93AD04F816}"/>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7F3A2F4C-F061-4B17-A27F-0F3076B34F99}"/>
              </a:ext>
            </a:extLst>
          </p:cNvPr>
          <p:cNvSpPr>
            <a:spLocks noGrp="1"/>
          </p:cNvSpPr>
          <p:nvPr>
            <p:ph type="sldNum" sz="quarter" idx="4"/>
          </p:nvPr>
        </p:nvSpPr>
        <p:spPr/>
        <p:txBody>
          <a:bodyPr/>
          <a:lstStyle/>
          <a:p>
            <a:fld id="{6B75397A-7516-403F-881B-84879BD0A30E}" type="slidenum">
              <a:rPr lang="ko-KR" altLang="en-US" smtClean="0"/>
              <a:t>18</a:t>
            </a:fld>
            <a:endParaRPr lang="ko-KR" altLang="en-US"/>
          </a:p>
        </p:txBody>
      </p:sp>
    </p:spTree>
    <p:extLst>
      <p:ext uri="{BB962C8B-B14F-4D97-AF65-F5344CB8AC3E}">
        <p14:creationId xmlns:p14="http://schemas.microsoft.com/office/powerpoint/2010/main" val="832443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D04A4B65-A3D9-4196-A10E-78C3F188C24E}"/>
                  </a:ext>
                </a:extLst>
              </p:cNvPr>
              <p:cNvSpPr>
                <a:spLocks noGrp="1"/>
              </p:cNvSpPr>
              <p:nvPr>
                <p:ph idx="1"/>
              </p:nvPr>
            </p:nvSpPr>
            <p:spPr/>
            <p:txBody>
              <a:bodyPr/>
              <a:lstStyle/>
              <a:p>
                <a:r>
                  <a:rPr lang="en-US" altLang="ko-KR" dirty="0"/>
                  <a:t>[11.1.17] The drug Prevnar is a vaccine meant to prevent certain types of bacterial meningitis, typically administered to infants around 2 months. In randomized, double-blind clinical trials of Prevnar, infants were randomly divided into </a:t>
                </a:r>
                <a:r>
                  <a:rPr lang="en-US" altLang="ko-KR" dirty="0">
                    <a:solidFill>
                      <a:schemeClr val="accent6"/>
                    </a:solidFill>
                  </a:rPr>
                  <a:t>two groups</a:t>
                </a:r>
                <a:r>
                  <a:rPr lang="en-US" altLang="ko-KR" dirty="0"/>
                  <a:t>. Subjects in group 1 received Prevnar, while subjects in group 2 received a control vaccine. After the first dose, </a:t>
                </a:r>
                <a:r>
                  <a:rPr lang="en-US" altLang="ko-KR" dirty="0">
                    <a:solidFill>
                      <a:schemeClr val="accent6"/>
                    </a:solidFill>
                  </a:rPr>
                  <a:t>107 of 710 </a:t>
                </a:r>
                <a:r>
                  <a:rPr lang="en-US" altLang="ko-KR" dirty="0"/>
                  <a:t>subjects in the experimental group (</a:t>
                </a:r>
                <a:r>
                  <a:rPr lang="en-US" altLang="ko-KR" dirty="0">
                    <a:solidFill>
                      <a:schemeClr val="accent6"/>
                    </a:solidFill>
                  </a:rPr>
                  <a:t>group 1</a:t>
                </a:r>
                <a:r>
                  <a:rPr lang="en-US" altLang="ko-KR" dirty="0"/>
                  <a:t>) experienced fever as a side effect. After the first dose, </a:t>
                </a:r>
                <a:r>
                  <a:rPr lang="en-US" altLang="ko-KR" dirty="0">
                    <a:solidFill>
                      <a:schemeClr val="accent4"/>
                    </a:solidFill>
                  </a:rPr>
                  <a:t>67 of 611</a:t>
                </a:r>
                <a:r>
                  <a:rPr lang="en-US" altLang="ko-KR" dirty="0"/>
                  <a:t> of the subjects in the control group (</a:t>
                </a:r>
                <a:r>
                  <a:rPr lang="en-US" altLang="ko-KR" dirty="0">
                    <a:solidFill>
                      <a:schemeClr val="accent4"/>
                    </a:solidFill>
                  </a:rPr>
                  <a:t>group 2</a:t>
                </a:r>
                <a:r>
                  <a:rPr lang="en-US" altLang="ko-KR" dirty="0"/>
                  <a:t>) experienced fever as a side effect. </a:t>
                </a:r>
                <a:br>
                  <a:rPr lang="en-US" altLang="ko-KR" dirty="0"/>
                </a:br>
                <a:r>
                  <a:rPr lang="en-US" altLang="ko-KR" dirty="0"/>
                  <a:t>Does the evidence suggest that a </a:t>
                </a:r>
                <a:r>
                  <a:rPr lang="en-US" altLang="ko-KR" dirty="0">
                    <a:solidFill>
                      <a:schemeClr val="accent6"/>
                    </a:solidFill>
                  </a:rPr>
                  <a:t>higher proportion of subjects in group 1</a:t>
                </a:r>
                <a:r>
                  <a:rPr lang="en-US" altLang="ko-KR" dirty="0"/>
                  <a:t> experienced fever as a side effect than subjects in group 2 at the </a:t>
                </a:r>
                <a14:m>
                  <m:oMath xmlns:m="http://schemas.openxmlformats.org/officeDocument/2006/math">
                    <m:r>
                      <a:rPr lang="en-US" altLang="ko-KR" b="0" i="1" smtClean="0">
                        <a:latin typeface="Cambria Math" panose="02040503050406030204" pitchFamily="18" charset="0"/>
                      </a:rPr>
                      <m:t>𝛼</m:t>
                    </m:r>
                    <m:r>
                      <a:rPr lang="en-US" altLang="ko-KR" b="0" i="1" smtClean="0">
                        <a:latin typeface="Cambria Math" panose="02040503050406030204" pitchFamily="18" charset="0"/>
                      </a:rPr>
                      <m:t>=0.05</m:t>
                    </m:r>
                  </m:oMath>
                </a14:m>
                <a:r>
                  <a:rPr lang="en-US" altLang="ko-KR" dirty="0"/>
                  <a:t> level of significance?</a:t>
                </a:r>
                <a:endParaRPr lang="ko-KR" altLang="en-US" dirty="0"/>
              </a:p>
            </p:txBody>
          </p:sp>
        </mc:Choice>
        <mc:Fallback xmlns="">
          <p:sp>
            <p:nvSpPr>
              <p:cNvPr id="2" name="내용 개체 틀 1">
                <a:extLst>
                  <a:ext uri="{FF2B5EF4-FFF2-40B4-BE49-F238E27FC236}">
                    <a16:creationId xmlns:a16="http://schemas.microsoft.com/office/drawing/2014/main" id="{D04A4B65-A3D9-4196-A10E-78C3F188C24E}"/>
                  </a:ext>
                </a:extLst>
              </p:cNvPr>
              <p:cNvSpPr>
                <a:spLocks noGrp="1" noRot="1" noChangeAspect="1" noMove="1" noResize="1" noEditPoints="1" noAdjustHandles="1" noChangeArrowheads="1" noChangeShapeType="1" noTextEdit="1"/>
              </p:cNvSpPr>
              <p:nvPr>
                <p:ph idx="1"/>
              </p:nvPr>
            </p:nvSpPr>
            <p:spPr>
              <a:blipFill>
                <a:blip r:embed="rId3"/>
                <a:stretch>
                  <a:fillRect l="-812" t="-1818" r="-1333"/>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8AE57528-282A-411C-8106-A0DC08DDD326}"/>
              </a:ext>
            </a:extLst>
          </p:cNvPr>
          <p:cNvSpPr>
            <a:spLocks noGrp="1"/>
          </p:cNvSpPr>
          <p:nvPr>
            <p:ph type="title"/>
          </p:nvPr>
        </p:nvSpPr>
        <p:spPr/>
        <p:txBody>
          <a:bodyPr/>
          <a:lstStyle/>
          <a:p>
            <a:r>
              <a:rPr lang="en-US" altLang="ko-KR" dirty="0"/>
              <a:t>Ch 11.1: Example</a:t>
            </a:r>
            <a:endParaRPr lang="ko-KR" altLang="en-US" dirty="0"/>
          </a:p>
        </p:txBody>
      </p:sp>
      <p:sp>
        <p:nvSpPr>
          <p:cNvPr id="4" name="바닥글 개체 틀 3">
            <a:extLst>
              <a:ext uri="{FF2B5EF4-FFF2-40B4-BE49-F238E27FC236}">
                <a16:creationId xmlns:a16="http://schemas.microsoft.com/office/drawing/2014/main" id="{F43E4E10-3035-4BC5-B9DF-5E779A8DBBFD}"/>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1FF3C3B8-7726-454B-850D-FB4C9066697B}"/>
              </a:ext>
            </a:extLst>
          </p:cNvPr>
          <p:cNvSpPr>
            <a:spLocks noGrp="1"/>
          </p:cNvSpPr>
          <p:nvPr>
            <p:ph type="sldNum" sz="quarter" idx="4"/>
          </p:nvPr>
        </p:nvSpPr>
        <p:spPr/>
        <p:txBody>
          <a:bodyPr/>
          <a:lstStyle/>
          <a:p>
            <a:fld id="{6B75397A-7516-403F-881B-84879BD0A30E}" type="slidenum">
              <a:rPr lang="ko-KR" altLang="en-US" smtClean="0"/>
              <a:t>19</a:t>
            </a:fld>
            <a:endParaRPr lang="ko-KR" altLang="en-US"/>
          </a:p>
        </p:txBody>
      </p:sp>
    </p:spTree>
    <p:extLst>
      <p:ext uri="{BB962C8B-B14F-4D97-AF65-F5344CB8AC3E}">
        <p14:creationId xmlns:p14="http://schemas.microsoft.com/office/powerpoint/2010/main" val="3478119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37D0224-BD70-4681-8484-BF26852CAAFB}"/>
              </a:ext>
            </a:extLst>
          </p:cNvPr>
          <p:cNvSpPr>
            <a:spLocks noGrp="1"/>
          </p:cNvSpPr>
          <p:nvPr>
            <p:ph idx="1"/>
          </p:nvPr>
        </p:nvSpPr>
        <p:spPr/>
        <p:txBody>
          <a:bodyPr>
            <a:normAutofit lnSpcReduction="10000"/>
          </a:bodyPr>
          <a:lstStyle/>
          <a:p>
            <a:r>
              <a:rPr lang="en-US" altLang="ko-KR" dirty="0"/>
              <a:t>Quiz link: </a:t>
            </a:r>
            <a:r>
              <a:rPr lang="en-US" altLang="ko-KR" dirty="0">
                <a:hlinkClick r:id="rId3"/>
              </a:rPr>
              <a:t>https://docs.google.com/forms/d/e/1FAIpQLSdDugcFIkjCI18ss9xWP4tx4ywojAjno9ga5ngJX1ikDAQztw/viewform?usp=sf_link</a:t>
            </a:r>
            <a:endParaRPr lang="en-US" altLang="ko-KR" dirty="0"/>
          </a:p>
          <a:p>
            <a:pPr lvl="1"/>
            <a:r>
              <a:rPr lang="en-US" altLang="ko-KR" dirty="0"/>
              <a:t>Prepare the standard normal distribution table and t- distribution table table.</a:t>
            </a:r>
          </a:p>
          <a:p>
            <a:endParaRPr lang="en-US" altLang="ko-KR" dirty="0"/>
          </a:p>
          <a:p>
            <a:r>
              <a:rPr lang="en-US" altLang="ko-KR" dirty="0"/>
              <a:t>Open book, Open note</a:t>
            </a:r>
          </a:p>
          <a:p>
            <a:r>
              <a:rPr lang="en-US" altLang="ko-KR" dirty="0"/>
              <a:t>You MAY use your textbook / note / or even internet search.</a:t>
            </a:r>
          </a:p>
          <a:p>
            <a:r>
              <a:rPr lang="en-US" altLang="ko-KR" dirty="0"/>
              <a:t>Rubric</a:t>
            </a:r>
          </a:p>
          <a:p>
            <a:pPr lvl="1"/>
            <a:r>
              <a:rPr lang="en-US" altLang="ko-KR" dirty="0"/>
              <a:t>If you get more than 1 complete answers (with trials for all problems): 100</a:t>
            </a:r>
          </a:p>
          <a:p>
            <a:pPr lvl="1"/>
            <a:r>
              <a:rPr lang="en-US" altLang="ko-KR" dirty="0"/>
              <a:t>If you make 1 or 0 complete answer (with full trials): 90</a:t>
            </a:r>
          </a:p>
          <a:p>
            <a:pPr lvl="1"/>
            <a:r>
              <a:rPr lang="en-US" altLang="ko-KR" dirty="0"/>
              <a:t>If you have no correct answer (without full trials): 80</a:t>
            </a:r>
          </a:p>
          <a:p>
            <a:pPr lvl="1"/>
            <a:r>
              <a:rPr lang="en-US" altLang="ko-KR" dirty="0"/>
              <a:t>Late submission: 70</a:t>
            </a:r>
          </a:p>
          <a:p>
            <a:pPr lvl="1"/>
            <a:r>
              <a:rPr lang="en-US" altLang="ko-KR" dirty="0"/>
              <a:t>No submission: 0</a:t>
            </a:r>
            <a:endParaRPr lang="ko-KR" altLang="en-US" dirty="0"/>
          </a:p>
        </p:txBody>
      </p:sp>
      <p:sp>
        <p:nvSpPr>
          <p:cNvPr id="3" name="제목 2">
            <a:extLst>
              <a:ext uri="{FF2B5EF4-FFF2-40B4-BE49-F238E27FC236}">
                <a16:creationId xmlns:a16="http://schemas.microsoft.com/office/drawing/2014/main" id="{99459635-88FE-4608-AEDA-CD15AF459120}"/>
              </a:ext>
            </a:extLst>
          </p:cNvPr>
          <p:cNvSpPr>
            <a:spLocks noGrp="1"/>
          </p:cNvSpPr>
          <p:nvPr>
            <p:ph type="title"/>
          </p:nvPr>
        </p:nvSpPr>
        <p:spPr/>
        <p:txBody>
          <a:bodyPr/>
          <a:lstStyle/>
          <a:p>
            <a:r>
              <a:rPr lang="en-US" altLang="ko-KR" dirty="0"/>
              <a:t>Quiz</a:t>
            </a:r>
            <a:endParaRPr lang="ko-KR" altLang="en-US" dirty="0"/>
          </a:p>
        </p:txBody>
      </p:sp>
      <p:sp>
        <p:nvSpPr>
          <p:cNvPr id="4" name="바닥글 개체 틀 3">
            <a:extLst>
              <a:ext uri="{FF2B5EF4-FFF2-40B4-BE49-F238E27FC236}">
                <a16:creationId xmlns:a16="http://schemas.microsoft.com/office/drawing/2014/main" id="{A4044CDF-367E-4B23-8040-548AC3118064}"/>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DB62437C-AE59-403E-BA77-720FA9ED2276}"/>
              </a:ext>
            </a:extLst>
          </p:cNvPr>
          <p:cNvSpPr>
            <a:spLocks noGrp="1"/>
          </p:cNvSpPr>
          <p:nvPr>
            <p:ph type="sldNum" sz="quarter" idx="4"/>
          </p:nvPr>
        </p:nvSpPr>
        <p:spPr/>
        <p:txBody>
          <a:bodyPr/>
          <a:lstStyle/>
          <a:p>
            <a:fld id="{6B75397A-7516-403F-881B-84879BD0A30E}" type="slidenum">
              <a:rPr lang="ko-KR" altLang="en-US" smtClean="0"/>
              <a:t>2</a:t>
            </a:fld>
            <a:endParaRPr lang="ko-KR" altLang="en-US"/>
          </a:p>
        </p:txBody>
      </p:sp>
    </p:spTree>
    <p:extLst>
      <p:ext uri="{BB962C8B-B14F-4D97-AF65-F5344CB8AC3E}">
        <p14:creationId xmlns:p14="http://schemas.microsoft.com/office/powerpoint/2010/main" val="3627416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DE71A610-394D-44D2-8A12-4877B4A3E6EB}"/>
                  </a:ext>
                </a:extLst>
              </p:cNvPr>
              <p:cNvSpPr>
                <a:spLocks noGrp="1"/>
              </p:cNvSpPr>
              <p:nvPr>
                <p:ph idx="1"/>
              </p:nvPr>
            </p:nvSpPr>
            <p:spPr/>
            <p:txBody>
              <a:bodyPr/>
              <a:lstStyle/>
              <a:p>
                <a:r>
                  <a:rPr lang="en-US" altLang="ko-KR" dirty="0"/>
                  <a:t>[11.1.18] In randomized, double-blind clinical trials of Prevnar, infants were randomly divided into </a:t>
                </a:r>
                <a:r>
                  <a:rPr lang="en-US" altLang="ko-KR" dirty="0">
                    <a:solidFill>
                      <a:schemeClr val="accent6"/>
                    </a:solidFill>
                  </a:rPr>
                  <a:t>two groups</a:t>
                </a:r>
                <a:r>
                  <a:rPr lang="en-US" altLang="ko-KR" dirty="0"/>
                  <a:t>. Subjects in group 1 received Prevnar, while subjects in group 2 received a control vaccine. After the second dose, </a:t>
                </a:r>
                <a:r>
                  <a:rPr lang="en-US" altLang="ko-KR" dirty="0">
                    <a:solidFill>
                      <a:schemeClr val="accent6"/>
                    </a:solidFill>
                  </a:rPr>
                  <a:t>137 of 452 </a:t>
                </a:r>
                <a:r>
                  <a:rPr lang="en-US" altLang="ko-KR" dirty="0"/>
                  <a:t>subjects in the experimental group (</a:t>
                </a:r>
                <a:r>
                  <a:rPr lang="en-US" altLang="ko-KR" dirty="0">
                    <a:solidFill>
                      <a:schemeClr val="accent6"/>
                    </a:solidFill>
                  </a:rPr>
                  <a:t>group 1</a:t>
                </a:r>
                <a:r>
                  <a:rPr lang="en-US" altLang="ko-KR" dirty="0"/>
                  <a:t>) experienced drowsiness as a side effect. After the second dose, </a:t>
                </a:r>
                <a:r>
                  <a:rPr lang="en-US" altLang="ko-KR" dirty="0">
                    <a:solidFill>
                      <a:schemeClr val="accent4"/>
                    </a:solidFill>
                  </a:rPr>
                  <a:t>31 of 99</a:t>
                </a:r>
                <a:r>
                  <a:rPr lang="en-US" altLang="ko-KR" dirty="0"/>
                  <a:t> subjects in the control group (</a:t>
                </a:r>
                <a:r>
                  <a:rPr lang="en-US" altLang="ko-KR" dirty="0">
                    <a:solidFill>
                      <a:schemeClr val="accent4"/>
                    </a:solidFill>
                  </a:rPr>
                  <a:t>group 2</a:t>
                </a:r>
                <a:r>
                  <a:rPr lang="en-US" altLang="ko-KR" dirty="0"/>
                  <a:t>) experienced drowsiness as a side effect. </a:t>
                </a:r>
                <a:br>
                  <a:rPr lang="en-US" altLang="ko-KR" dirty="0"/>
                </a:br>
                <a:r>
                  <a:rPr lang="en-US" altLang="ko-KR" dirty="0"/>
                  <a:t>Does the evidence suggest that a </a:t>
                </a:r>
                <a:r>
                  <a:rPr lang="en-US" altLang="ko-KR" dirty="0">
                    <a:solidFill>
                      <a:schemeClr val="accent6"/>
                    </a:solidFill>
                  </a:rPr>
                  <a:t>lower proportion of subjects in group 1</a:t>
                </a:r>
                <a:r>
                  <a:rPr lang="en-US" altLang="ko-KR" dirty="0"/>
                  <a:t> experienced drowsiness as a side effect than subjects in group 2 at the </a:t>
                </a:r>
                <a14:m>
                  <m:oMath xmlns:m="http://schemas.openxmlformats.org/officeDocument/2006/math">
                    <m:r>
                      <a:rPr lang="en-US" altLang="ko-KR" b="0" i="1" smtClean="0">
                        <a:latin typeface="Cambria Math" panose="02040503050406030204" pitchFamily="18" charset="0"/>
                      </a:rPr>
                      <m:t>𝛼</m:t>
                    </m:r>
                    <m:r>
                      <a:rPr lang="en-US" altLang="ko-KR" b="0" i="1" smtClean="0">
                        <a:latin typeface="Cambria Math" panose="02040503050406030204" pitchFamily="18" charset="0"/>
                      </a:rPr>
                      <m:t>=0.05</m:t>
                    </m:r>
                  </m:oMath>
                </a14:m>
                <a:r>
                  <a:rPr lang="en-US" altLang="ko-KR" dirty="0"/>
                  <a:t> level of significance?</a:t>
                </a:r>
                <a:endParaRPr lang="ko-KR" altLang="en-US" dirty="0"/>
              </a:p>
            </p:txBody>
          </p:sp>
        </mc:Choice>
        <mc:Fallback xmlns="">
          <p:sp>
            <p:nvSpPr>
              <p:cNvPr id="2" name="내용 개체 틀 1">
                <a:extLst>
                  <a:ext uri="{FF2B5EF4-FFF2-40B4-BE49-F238E27FC236}">
                    <a16:creationId xmlns:a16="http://schemas.microsoft.com/office/drawing/2014/main" id="{DE71A610-394D-44D2-8A12-4877B4A3E6EB}"/>
                  </a:ext>
                </a:extLst>
              </p:cNvPr>
              <p:cNvSpPr>
                <a:spLocks noGrp="1" noRot="1" noChangeAspect="1" noMove="1" noResize="1" noEditPoints="1" noAdjustHandles="1" noChangeArrowheads="1" noChangeShapeType="1" noTextEdit="1"/>
              </p:cNvSpPr>
              <p:nvPr>
                <p:ph idx="1"/>
              </p:nvPr>
            </p:nvSpPr>
            <p:spPr>
              <a:blipFill>
                <a:blip r:embed="rId2"/>
                <a:stretch>
                  <a:fillRect l="-812" t="-181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4BE1A74C-381A-41F0-ABF4-FBE6B1156742}"/>
              </a:ext>
            </a:extLst>
          </p:cNvPr>
          <p:cNvSpPr>
            <a:spLocks noGrp="1"/>
          </p:cNvSpPr>
          <p:nvPr>
            <p:ph type="title"/>
          </p:nvPr>
        </p:nvSpPr>
        <p:spPr/>
        <p:txBody>
          <a:bodyPr/>
          <a:lstStyle/>
          <a:p>
            <a:r>
              <a:rPr lang="en-US" altLang="ko-KR" dirty="0"/>
              <a:t>Ch 11.1</a:t>
            </a:r>
            <a:endParaRPr lang="ko-KR" altLang="en-US" dirty="0"/>
          </a:p>
        </p:txBody>
      </p:sp>
      <p:sp>
        <p:nvSpPr>
          <p:cNvPr id="4" name="바닥글 개체 틀 3">
            <a:extLst>
              <a:ext uri="{FF2B5EF4-FFF2-40B4-BE49-F238E27FC236}">
                <a16:creationId xmlns:a16="http://schemas.microsoft.com/office/drawing/2014/main" id="{BBA56B68-F90F-433D-B930-0073DEADDE50}"/>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EC38C723-85FE-4F39-8733-5341BD89AD4D}"/>
              </a:ext>
            </a:extLst>
          </p:cNvPr>
          <p:cNvSpPr>
            <a:spLocks noGrp="1"/>
          </p:cNvSpPr>
          <p:nvPr>
            <p:ph type="sldNum" sz="quarter" idx="4"/>
          </p:nvPr>
        </p:nvSpPr>
        <p:spPr/>
        <p:txBody>
          <a:bodyPr/>
          <a:lstStyle/>
          <a:p>
            <a:fld id="{6B75397A-7516-403F-881B-84879BD0A30E}" type="slidenum">
              <a:rPr lang="ko-KR" altLang="en-US" smtClean="0"/>
              <a:t>20</a:t>
            </a:fld>
            <a:endParaRPr lang="ko-KR" altLang="en-US"/>
          </a:p>
        </p:txBody>
      </p:sp>
    </p:spTree>
    <p:extLst>
      <p:ext uri="{BB962C8B-B14F-4D97-AF65-F5344CB8AC3E}">
        <p14:creationId xmlns:p14="http://schemas.microsoft.com/office/powerpoint/2010/main" val="1102313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1F0FD958-0C70-4EB6-B60D-45D69B281498}"/>
                  </a:ext>
                </a:extLst>
              </p:cNvPr>
              <p:cNvSpPr>
                <a:spLocks noGrp="1"/>
              </p:cNvSpPr>
              <p:nvPr>
                <p:ph idx="1"/>
              </p:nvPr>
            </p:nvSpPr>
            <p:spPr/>
            <p:txBody>
              <a:bodyPr/>
              <a:lstStyle/>
              <a:p>
                <a:pPr>
                  <a:buFont typeface="Arial" panose="020B0604020202020204" pitchFamily="34" charset="0"/>
                  <a:buChar char="•"/>
                </a:pPr>
                <a:r>
                  <a:rPr lang="en-US" altLang="ko-KR" dirty="0"/>
                  <a:t>For two dependent population means,</a:t>
                </a:r>
              </a:p>
              <a:p>
                <a:pPr lvl="1">
                  <a:buFont typeface="Arial" panose="020B0604020202020204" pitchFamily="34" charset="0"/>
                  <a:buChar char="•"/>
                </a:pPr>
                <a:r>
                  <a:rPr lang="en-US" altLang="ko-KR" dirty="0"/>
                  <a:t>Re-express data as difference values</a:t>
                </a:r>
              </a:p>
              <a:p>
                <a:pPr lvl="1">
                  <a:buFont typeface="Arial" panose="020B0604020202020204" pitchFamily="34" charset="0"/>
                  <a:buChar char="•"/>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0</m:t>
                        </m:r>
                      </m:sub>
                    </m:sSub>
                  </m:oMath>
                </a14:m>
                <a:r>
                  <a:rPr lang="en-US" altLang="ko-KR" dirty="0"/>
                  <a:t>: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𝑑</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0</m:t>
                    </m:r>
                  </m:oMath>
                </a14:m>
                <a:r>
                  <a:rPr lang="en-US" altLang="ko-KR" dirty="0"/>
                  <a:t> vs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1</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𝜇</m:t>
                        </m:r>
                      </m:e>
                      <m:sub>
                        <m:r>
                          <a:rPr lang="en-US" altLang="ko-KR" i="1">
                            <a:latin typeface="Cambria Math" panose="02040503050406030204" pitchFamily="18" charset="0"/>
                          </a:rPr>
                          <m:t>𝑑</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0</m:t>
                    </m:r>
                  </m:oMath>
                </a14:m>
                <a:r>
                  <a:rPr lang="en-US" altLang="ko-KR" dirty="0"/>
                  <a:t>(two sided),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𝜇</m:t>
                        </m:r>
                      </m:e>
                      <m:sub>
                        <m:r>
                          <a:rPr lang="en-US" altLang="ko-KR" i="1">
                            <a:latin typeface="Cambria Math" panose="02040503050406030204" pitchFamily="18" charset="0"/>
                          </a:rPr>
                          <m:t>𝑑</m:t>
                        </m:r>
                      </m:sub>
                    </m:sSub>
                    <m:r>
                      <a:rPr lang="en-US" altLang="ko-KR" b="0" i="1" smtClean="0">
                        <a:latin typeface="Cambria Math" panose="02040503050406030204" pitchFamily="18" charset="0"/>
                      </a:rPr>
                      <m:t>&lt;</m:t>
                    </m:r>
                    <m:r>
                      <a:rPr lang="en-US" altLang="ko-KR" b="0" i="1" smtClean="0">
                        <a:latin typeface="Cambria Math" panose="02040503050406030204" pitchFamily="18" charset="0"/>
                      </a:rPr>
                      <m:t>0</m:t>
                    </m:r>
                  </m:oMath>
                </a14:m>
                <a:r>
                  <a:rPr lang="en-US" altLang="ko-KR" dirty="0"/>
                  <a:t> or</a:t>
                </a:r>
                <a14:m>
                  <m:oMath xmlns:m="http://schemas.openxmlformats.org/officeDocument/2006/math">
                    <m:r>
                      <a:rPr lang="en-US" altLang="ko-KR" b="0" i="0"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𝜇</m:t>
                        </m:r>
                      </m:e>
                      <m:sub>
                        <m:r>
                          <a:rPr lang="en-US" altLang="ko-KR" i="1">
                            <a:latin typeface="Cambria Math" panose="02040503050406030204" pitchFamily="18" charset="0"/>
                          </a:rPr>
                          <m:t>𝑑</m:t>
                        </m:r>
                      </m:sub>
                    </m:sSub>
                    <m:r>
                      <a:rPr lang="en-US" altLang="ko-KR" b="0" i="1" smtClean="0">
                        <a:latin typeface="Cambria Math" panose="02040503050406030204" pitchFamily="18" charset="0"/>
                      </a:rPr>
                      <m:t>&gt;</m:t>
                    </m:r>
                    <m:r>
                      <a:rPr lang="en-US" altLang="ko-KR" i="1" smtClean="0">
                        <a:latin typeface="Cambria Math" panose="02040503050406030204" pitchFamily="18" charset="0"/>
                      </a:rPr>
                      <m:t>0</m:t>
                    </m:r>
                  </m:oMath>
                </a14:m>
                <a:r>
                  <a:rPr lang="en-US" altLang="ko-KR" dirty="0"/>
                  <a:t> (one sided)</a:t>
                </a:r>
              </a:p>
              <a:p>
                <a:pPr>
                  <a:buFont typeface="Arial" panose="020B0604020202020204" pitchFamily="34" charset="0"/>
                  <a:buChar char="•"/>
                </a:pPr>
                <a:r>
                  <a:rPr lang="en-US" altLang="ko-KR" dirty="0"/>
                  <a:t>Under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0</m:t>
                        </m:r>
                      </m:sub>
                    </m:sSub>
                  </m:oMath>
                </a14:m>
                <a:r>
                  <a:rPr lang="en-US" altLang="ko-KR" sz="3200" dirty="0"/>
                  <a:t>, </a:t>
                </a:r>
                <a14:m>
                  <m:oMath xmlns:m="http://schemas.openxmlformats.org/officeDocument/2006/math">
                    <m:r>
                      <m:rPr>
                        <m:sty m:val="p"/>
                      </m:rPr>
                      <a:rPr lang="en-US" altLang="ko-KR" sz="3200">
                        <a:latin typeface="Cambria Math" panose="02040503050406030204" pitchFamily="18" charset="0"/>
                      </a:rPr>
                      <m:t>z</m:t>
                    </m:r>
                    <m:r>
                      <a:rPr lang="en-US" altLang="ko-KR" sz="3200" b="0" i="0" smtClean="0">
                        <a:latin typeface="Cambria Math" panose="02040503050406030204" pitchFamily="18" charset="0"/>
                      </a:rPr>
                      <m:t>=</m:t>
                    </m:r>
                    <m:f>
                      <m:fPr>
                        <m:ctrlPr>
                          <a:rPr lang="en-US" altLang="ko-KR" sz="3200" b="0" i="1" smtClean="0">
                            <a:latin typeface="Cambria Math" panose="02040503050406030204" pitchFamily="18" charset="0"/>
                          </a:rPr>
                        </m:ctrlPr>
                      </m:fPr>
                      <m:num>
                        <m:acc>
                          <m:accPr>
                            <m:chr m:val="̅"/>
                            <m:ctrlPr>
                              <a:rPr lang="en-US" altLang="ko-KR" sz="3200" b="0" i="1" smtClean="0">
                                <a:latin typeface="Cambria Math" panose="02040503050406030204" pitchFamily="18" charset="0"/>
                              </a:rPr>
                            </m:ctrlPr>
                          </m:accPr>
                          <m:e>
                            <m:r>
                              <a:rPr lang="en-US" altLang="ko-KR" sz="3200" b="0" i="1" smtClean="0">
                                <a:latin typeface="Cambria Math" panose="02040503050406030204" pitchFamily="18" charset="0"/>
                              </a:rPr>
                              <m:t>𝑑</m:t>
                            </m:r>
                          </m:e>
                        </m:acc>
                        <m:r>
                          <a:rPr lang="en-US" altLang="ko-KR" sz="3200" b="0" i="1" dirty="0" smtClean="0">
                            <a:latin typeface="Cambria Math" panose="02040503050406030204" pitchFamily="18" charset="0"/>
                          </a:rPr>
                          <m:t>−</m:t>
                        </m:r>
                        <m:r>
                          <a:rPr lang="en-US" altLang="ko-KR" sz="3200" b="0" i="1" dirty="0" smtClean="0">
                            <a:latin typeface="Cambria Math" panose="02040503050406030204" pitchFamily="18" charset="0"/>
                          </a:rPr>
                          <m:t>0</m:t>
                        </m:r>
                      </m:num>
                      <m:den>
                        <m:f>
                          <m:fPr>
                            <m:ctrlPr>
                              <a:rPr lang="en-US" altLang="ko-KR" sz="3200" b="0" i="1" smtClean="0">
                                <a:latin typeface="Cambria Math" panose="02040503050406030204" pitchFamily="18" charset="0"/>
                              </a:rPr>
                            </m:ctrlPr>
                          </m:fPr>
                          <m:num>
                            <m:sSub>
                              <m:sSubPr>
                                <m:ctrlPr>
                                  <a:rPr lang="en-US" altLang="ko-KR" sz="3200" b="0" i="1" smtClean="0">
                                    <a:latin typeface="Cambria Math" panose="02040503050406030204" pitchFamily="18" charset="0"/>
                                  </a:rPr>
                                </m:ctrlPr>
                              </m:sSubPr>
                              <m:e>
                                <m:r>
                                  <a:rPr lang="en-US" altLang="ko-KR" sz="3200" b="0" i="1" smtClean="0">
                                    <a:latin typeface="Cambria Math" panose="02040503050406030204" pitchFamily="18" charset="0"/>
                                  </a:rPr>
                                  <m:t>𝑠</m:t>
                                </m:r>
                              </m:e>
                              <m:sub>
                                <m:r>
                                  <a:rPr lang="en-US" altLang="ko-KR" sz="3200" b="0" i="1" smtClean="0">
                                    <a:latin typeface="Cambria Math" panose="02040503050406030204" pitchFamily="18" charset="0"/>
                                  </a:rPr>
                                  <m:t>𝑑</m:t>
                                </m:r>
                              </m:sub>
                            </m:sSub>
                          </m:num>
                          <m:den>
                            <m:rad>
                              <m:radPr>
                                <m:degHide m:val="on"/>
                                <m:ctrlPr>
                                  <a:rPr lang="en-US" altLang="ko-KR" sz="3200" b="0" i="1" smtClean="0">
                                    <a:latin typeface="Cambria Math" panose="02040503050406030204" pitchFamily="18" charset="0"/>
                                  </a:rPr>
                                </m:ctrlPr>
                              </m:radPr>
                              <m:deg/>
                              <m:e>
                                <m:r>
                                  <a:rPr lang="en-US" altLang="ko-KR" sz="3200" b="0" i="1" smtClean="0">
                                    <a:latin typeface="Cambria Math" panose="02040503050406030204" pitchFamily="18" charset="0"/>
                                  </a:rPr>
                                  <m:t>𝑛</m:t>
                                </m:r>
                                <m:r>
                                  <a:rPr lang="en-US" altLang="ko-KR" sz="3200" b="0" i="1" smtClean="0">
                                    <a:latin typeface="Cambria Math" panose="02040503050406030204" pitchFamily="18" charset="0"/>
                                  </a:rPr>
                                  <m:t> </m:t>
                                </m:r>
                              </m:e>
                            </m:rad>
                          </m:den>
                        </m:f>
                      </m:den>
                    </m:f>
                  </m:oMath>
                </a14:m>
                <a:r>
                  <a:rPr lang="en-US" altLang="ko-KR" sz="3200" dirty="0"/>
                  <a:t>, </a:t>
                </a:r>
                <a:r>
                  <a:rPr lang="en-US" altLang="ko-KR" dirty="0"/>
                  <a:t>follows </a:t>
                </a:r>
                <a14:m>
                  <m:oMath xmlns:m="http://schemas.openxmlformats.org/officeDocument/2006/math">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a:rPr lang="en-US" altLang="ko-KR" b="0" i="1" smtClean="0">
                        <a:latin typeface="Cambria Math" panose="02040503050406030204" pitchFamily="18" charset="0"/>
                      </a:rPr>
                      <m:t>𝑛</m:t>
                    </m:r>
                    <m:r>
                      <a:rPr lang="en-US" altLang="ko-KR" b="0" i="1" smtClean="0">
                        <a:latin typeface="Cambria Math" panose="02040503050406030204" pitchFamily="18" charset="0"/>
                      </a:rPr>
                      <m:t>−</m:t>
                    </m:r>
                    <m:r>
                      <a:rPr lang="en-US" altLang="ko-KR" b="0" i="1" smtClean="0">
                        <a:latin typeface="Cambria Math" panose="02040503050406030204" pitchFamily="18" charset="0"/>
                      </a:rPr>
                      <m:t>1</m:t>
                    </m:r>
                    <m:r>
                      <a:rPr lang="en-US" altLang="ko-KR" b="0" i="1" smtClean="0">
                        <a:latin typeface="Cambria Math" panose="02040503050406030204" pitchFamily="18" charset="0"/>
                      </a:rPr>
                      <m:t>)</m:t>
                    </m:r>
                  </m:oMath>
                </a14:m>
                <a:r>
                  <a:rPr lang="en-US" altLang="ko-KR" dirty="0"/>
                  <a:t> </a:t>
                </a:r>
                <a:br>
                  <a:rPr lang="en-US" altLang="ko-KR" dirty="0"/>
                </a:br>
                <a:r>
                  <a:rPr lang="en-US" altLang="ko-KR" dirty="0"/>
                  <a:t>when the assumptions of the CLT are satisfied.</a:t>
                </a:r>
              </a:p>
              <a:p>
                <a:r>
                  <a:rPr lang="en-US" altLang="ko-KR" dirty="0"/>
                  <a:t>Confidence interval for the difference:</a:t>
                </a:r>
                <a:br>
                  <a:rPr lang="en-US" altLang="ko-KR" dirty="0"/>
                </a:br>
                <a14:m>
                  <m:oMath xmlns:m="http://schemas.openxmlformats.org/officeDocument/2006/math">
                    <m:acc>
                      <m:accPr>
                        <m:chr m:val="̅"/>
                        <m:ctrlPr>
                          <a:rPr lang="en-US" altLang="ko-KR" b="0" i="1" smtClean="0">
                            <a:latin typeface="Cambria Math" panose="02040503050406030204" pitchFamily="18" charset="0"/>
                          </a:rPr>
                        </m:ctrlPr>
                      </m:accPr>
                      <m:e>
                        <m:r>
                          <m:rPr>
                            <m:sty m:val="p"/>
                          </m:rPr>
                          <a:rPr lang="en-US" altLang="ko-KR" b="0" i="0" smtClean="0">
                            <a:latin typeface="Cambria Math" panose="02040503050406030204" pitchFamily="18" charset="0"/>
                          </a:rPr>
                          <m:t>d</m:t>
                        </m:r>
                      </m:e>
                    </m:acc>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𝑡</m:t>
                        </m:r>
                      </m:e>
                      <m:sub>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𝛼</m:t>
                            </m:r>
                          </m:num>
                          <m:den>
                            <m:r>
                              <a:rPr lang="en-US" altLang="ko-KR" b="0" i="1" smtClean="0">
                                <a:latin typeface="Cambria Math" panose="02040503050406030204" pitchFamily="18" charset="0"/>
                              </a:rPr>
                              <m:t>2</m:t>
                            </m:r>
                          </m:den>
                        </m:f>
                      </m:sub>
                    </m:sSub>
                    <m:f>
                      <m:fPr>
                        <m:ctrlPr>
                          <a:rPr lang="en-US" altLang="ko-KR" b="0" i="1" smtClean="0">
                            <a:latin typeface="Cambria Math" panose="02040503050406030204" pitchFamily="18" charset="0"/>
                          </a:rPr>
                        </m:ctrlPr>
                      </m:fPr>
                      <m:num>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𝑠</m:t>
                            </m:r>
                          </m:e>
                          <m:sub>
                            <m:r>
                              <a:rPr lang="en-US" altLang="ko-KR" b="0" i="1" smtClean="0">
                                <a:latin typeface="Cambria Math" panose="02040503050406030204" pitchFamily="18" charset="0"/>
                              </a:rPr>
                              <m:t>𝑑</m:t>
                            </m:r>
                          </m:sub>
                        </m:sSub>
                      </m:num>
                      <m:den>
                        <m:rad>
                          <m:radPr>
                            <m:degHide m:val="on"/>
                            <m:ctrlPr>
                              <a:rPr lang="en-US" altLang="ko-KR" b="0" i="1" smtClean="0">
                                <a:latin typeface="Cambria Math" panose="02040503050406030204" pitchFamily="18" charset="0"/>
                              </a:rPr>
                            </m:ctrlPr>
                          </m:radPr>
                          <m:deg/>
                          <m:e>
                            <m:r>
                              <a:rPr lang="en-US" altLang="ko-KR" b="0" i="1" smtClean="0">
                                <a:latin typeface="Cambria Math" panose="02040503050406030204" pitchFamily="18" charset="0"/>
                              </a:rPr>
                              <m:t>𝑛</m:t>
                            </m:r>
                          </m:e>
                        </m:rad>
                      </m:den>
                    </m:f>
                  </m:oMath>
                </a14:m>
                <a:endParaRPr lang="en-US" altLang="ko-KR" dirty="0"/>
              </a:p>
              <a:p>
                <a:endParaRPr lang="ko-KR" altLang="en-US" dirty="0"/>
              </a:p>
              <a:p>
                <a:endParaRPr lang="ko-KR" altLang="en-US" dirty="0"/>
              </a:p>
            </p:txBody>
          </p:sp>
        </mc:Choice>
        <mc:Fallback xmlns="">
          <p:sp>
            <p:nvSpPr>
              <p:cNvPr id="2" name="내용 개체 틀 1">
                <a:extLst>
                  <a:ext uri="{FF2B5EF4-FFF2-40B4-BE49-F238E27FC236}">
                    <a16:creationId xmlns:a16="http://schemas.microsoft.com/office/drawing/2014/main" id="{1F0FD958-0C70-4EB6-B60D-45D69B281498}"/>
                  </a:ext>
                </a:extLst>
              </p:cNvPr>
              <p:cNvSpPr>
                <a:spLocks noGrp="1" noRot="1" noChangeAspect="1" noMove="1" noResize="1" noEditPoints="1" noAdjustHandles="1" noChangeArrowheads="1" noChangeShapeType="1" noTextEdit="1"/>
              </p:cNvSpPr>
              <p:nvPr>
                <p:ph idx="1"/>
              </p:nvPr>
            </p:nvSpPr>
            <p:spPr>
              <a:blipFill>
                <a:blip r:embed="rId2"/>
                <a:stretch>
                  <a:fillRect l="-812" t="-181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D577065B-1B60-4B91-A179-DAA12E3EBCC3}"/>
              </a:ext>
            </a:extLst>
          </p:cNvPr>
          <p:cNvSpPr>
            <a:spLocks noGrp="1"/>
          </p:cNvSpPr>
          <p:nvPr>
            <p:ph type="title"/>
          </p:nvPr>
        </p:nvSpPr>
        <p:spPr/>
        <p:txBody>
          <a:bodyPr/>
          <a:lstStyle/>
          <a:p>
            <a:r>
              <a:rPr lang="en-US" altLang="ko-KR" dirty="0"/>
              <a:t>Ch 11.2 Inference about Two Means: Dependent Samples</a:t>
            </a:r>
            <a:endParaRPr lang="ko-KR" altLang="en-US" dirty="0"/>
          </a:p>
        </p:txBody>
      </p:sp>
      <p:sp>
        <p:nvSpPr>
          <p:cNvPr id="4" name="바닥글 개체 틀 3">
            <a:extLst>
              <a:ext uri="{FF2B5EF4-FFF2-40B4-BE49-F238E27FC236}">
                <a16:creationId xmlns:a16="http://schemas.microsoft.com/office/drawing/2014/main" id="{8AE9E871-6788-461B-B60F-738FB018CDBB}"/>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5684BF27-E7BB-4EC3-B977-E7254D52628E}"/>
              </a:ext>
            </a:extLst>
          </p:cNvPr>
          <p:cNvSpPr>
            <a:spLocks noGrp="1"/>
          </p:cNvSpPr>
          <p:nvPr>
            <p:ph type="sldNum" sz="quarter" idx="4"/>
          </p:nvPr>
        </p:nvSpPr>
        <p:spPr/>
        <p:txBody>
          <a:bodyPr/>
          <a:lstStyle/>
          <a:p>
            <a:fld id="{6B75397A-7516-403F-881B-84879BD0A30E}" type="slidenum">
              <a:rPr lang="ko-KR" altLang="en-US" smtClean="0"/>
              <a:t>21</a:t>
            </a:fld>
            <a:endParaRPr lang="ko-KR" altLang="en-US"/>
          </a:p>
        </p:txBody>
      </p:sp>
    </p:spTree>
    <p:extLst>
      <p:ext uri="{BB962C8B-B14F-4D97-AF65-F5344CB8AC3E}">
        <p14:creationId xmlns:p14="http://schemas.microsoft.com/office/powerpoint/2010/main" val="3324580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91B68389-AA30-4C1C-A848-371487BD1642}"/>
                  </a:ext>
                </a:extLst>
              </p:cNvPr>
              <p:cNvSpPr>
                <a:spLocks noGrp="1"/>
              </p:cNvSpPr>
              <p:nvPr>
                <p:ph idx="1"/>
              </p:nvPr>
            </p:nvSpPr>
            <p:spPr/>
            <p:txBody>
              <a:bodyPr>
                <a:normAutofit/>
              </a:bodyPr>
              <a:lstStyle/>
              <a:p>
                <a:r>
                  <a:rPr lang="en-US" altLang="ko-KR" dirty="0"/>
                  <a:t>[11.2.4] assume that the differences are normally distributed.</a:t>
                </a:r>
              </a:p>
              <a:p>
                <a:endParaRPr lang="en-US" altLang="ko-KR" dirty="0"/>
              </a:p>
              <a:p>
                <a:endParaRPr lang="en-US" altLang="ko-KR" dirty="0"/>
              </a:p>
              <a:p>
                <a:endParaRPr lang="en-US" altLang="ko-KR" dirty="0"/>
              </a:p>
              <a:p>
                <a:endParaRPr lang="en-US" altLang="ko-KR" dirty="0"/>
              </a:p>
              <a:p>
                <a:endParaRPr lang="en-US" altLang="ko-KR" dirty="0"/>
              </a:p>
              <a:p>
                <a:pPr lvl="1"/>
                <a:r>
                  <a:rPr lang="en-US" altLang="ko-KR" dirty="0"/>
                  <a:t>Determine  for each pair of data.</a:t>
                </a:r>
              </a:p>
              <a:p>
                <a:pPr lvl="1"/>
                <a:r>
                  <a:rPr lang="en-US" altLang="ko-KR" dirty="0"/>
                  <a:t>Compute </a:t>
                </a:r>
                <a14:m>
                  <m:oMath xmlns:m="http://schemas.openxmlformats.org/officeDocument/2006/math">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𝑑</m:t>
                        </m:r>
                      </m:e>
                    </m:acc>
                  </m:oMath>
                </a14:m>
                <a:r>
                  <a:rPr lang="en-US" altLang="ko-KR" dirty="0"/>
                  <a:t> and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𝑠</m:t>
                        </m:r>
                      </m:e>
                      <m:sub>
                        <m:r>
                          <a:rPr lang="en-US" altLang="ko-KR" b="0" i="1" smtClean="0">
                            <a:latin typeface="Cambria Math" panose="02040503050406030204" pitchFamily="18" charset="0"/>
                          </a:rPr>
                          <m:t>𝑑</m:t>
                        </m:r>
                      </m:sub>
                    </m:sSub>
                  </m:oMath>
                </a14:m>
                <a:r>
                  <a:rPr lang="en-US" altLang="ko-KR" dirty="0"/>
                  <a:t>.</a:t>
                </a:r>
              </a:p>
              <a:p>
                <a:pPr lvl="1"/>
                <a:r>
                  <a:rPr lang="en-US" altLang="ko-KR" dirty="0"/>
                  <a:t>Test if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𝑑</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0</m:t>
                    </m:r>
                  </m:oMath>
                </a14:m>
                <a:r>
                  <a:rPr lang="en-US" altLang="ko-KR" dirty="0"/>
                  <a:t> at the </a:t>
                </a:r>
                <a14:m>
                  <m:oMath xmlns:m="http://schemas.openxmlformats.org/officeDocument/2006/math">
                    <m:r>
                      <a:rPr lang="en-US" altLang="ko-KR" b="0" i="1" smtClean="0">
                        <a:latin typeface="Cambria Math" panose="02040503050406030204" pitchFamily="18" charset="0"/>
                      </a:rPr>
                      <m:t>𝛼</m:t>
                    </m:r>
                    <m:r>
                      <a:rPr lang="en-US" altLang="ko-KR" b="0" i="1" smtClean="0">
                        <a:latin typeface="Cambria Math" panose="02040503050406030204" pitchFamily="18" charset="0"/>
                      </a:rPr>
                      <m:t>=</m:t>
                    </m:r>
                    <m:r>
                      <a:rPr lang="en-US" altLang="ko-KR" b="0" i="1" smtClean="0">
                        <a:latin typeface="Cambria Math" panose="02040503050406030204" pitchFamily="18" charset="0"/>
                      </a:rPr>
                      <m:t>0</m:t>
                    </m:r>
                    <m:r>
                      <a:rPr lang="en-US" altLang="ko-KR" b="0" i="1" smtClean="0">
                        <a:latin typeface="Cambria Math" panose="02040503050406030204" pitchFamily="18" charset="0"/>
                      </a:rPr>
                      <m:t>.</m:t>
                    </m:r>
                    <m:r>
                      <a:rPr lang="en-US" altLang="ko-KR" b="0" i="1" smtClean="0">
                        <a:latin typeface="Cambria Math" panose="02040503050406030204" pitchFamily="18" charset="0"/>
                      </a:rPr>
                      <m:t>01</m:t>
                    </m:r>
                  </m:oMath>
                </a14:m>
                <a:r>
                  <a:rPr lang="en-US" altLang="ko-KR" dirty="0"/>
                  <a:t> level of significance.</a:t>
                </a:r>
              </a:p>
              <a:p>
                <a:pPr lvl="1"/>
                <a:r>
                  <a:rPr lang="en-US" altLang="ko-KR" dirty="0"/>
                  <a:t>Compute a 99% confidence interval about the population mean difference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𝑑</m:t>
                        </m:r>
                      </m:sub>
                    </m:sSub>
                  </m:oMath>
                </a14:m>
                <a:r>
                  <a:rPr lang="en-US" altLang="ko-KR" dirty="0"/>
                  <a:t>.</a:t>
                </a:r>
                <a:endParaRPr lang="ko-KR" altLang="en-US" dirty="0"/>
              </a:p>
            </p:txBody>
          </p:sp>
        </mc:Choice>
        <mc:Fallback xmlns="">
          <p:sp>
            <p:nvSpPr>
              <p:cNvPr id="2" name="내용 개체 틀 1">
                <a:extLst>
                  <a:ext uri="{FF2B5EF4-FFF2-40B4-BE49-F238E27FC236}">
                    <a16:creationId xmlns:a16="http://schemas.microsoft.com/office/drawing/2014/main" id="{91B68389-AA30-4C1C-A848-371487BD1642}"/>
                  </a:ext>
                </a:extLst>
              </p:cNvPr>
              <p:cNvSpPr>
                <a:spLocks noGrp="1" noRot="1" noChangeAspect="1" noMove="1" noResize="1" noEditPoints="1" noAdjustHandles="1" noChangeArrowheads="1" noChangeShapeType="1" noTextEdit="1"/>
              </p:cNvSpPr>
              <p:nvPr>
                <p:ph idx="1"/>
              </p:nvPr>
            </p:nvSpPr>
            <p:spPr>
              <a:blipFill>
                <a:blip r:embed="rId3"/>
                <a:stretch>
                  <a:fillRect l="-812" t="-181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EE6E066D-AD99-4728-9B1B-444F2EBE81BD}"/>
              </a:ext>
            </a:extLst>
          </p:cNvPr>
          <p:cNvSpPr>
            <a:spLocks noGrp="1"/>
          </p:cNvSpPr>
          <p:nvPr>
            <p:ph type="title"/>
          </p:nvPr>
        </p:nvSpPr>
        <p:spPr/>
        <p:txBody>
          <a:bodyPr/>
          <a:lstStyle/>
          <a:p>
            <a:r>
              <a:rPr lang="en-US" altLang="ko-KR" dirty="0"/>
              <a:t>Ch 11.2: Example</a:t>
            </a:r>
            <a:endParaRPr lang="ko-KR" altLang="en-US" dirty="0"/>
          </a:p>
        </p:txBody>
      </p:sp>
      <p:sp>
        <p:nvSpPr>
          <p:cNvPr id="4" name="바닥글 개체 틀 3">
            <a:extLst>
              <a:ext uri="{FF2B5EF4-FFF2-40B4-BE49-F238E27FC236}">
                <a16:creationId xmlns:a16="http://schemas.microsoft.com/office/drawing/2014/main" id="{3B9A72B6-DBD3-4EAB-B1C1-69C980AA7E78}"/>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8A1C7FA6-F133-4197-AE97-ABC258962404}"/>
              </a:ext>
            </a:extLst>
          </p:cNvPr>
          <p:cNvSpPr>
            <a:spLocks noGrp="1"/>
          </p:cNvSpPr>
          <p:nvPr>
            <p:ph type="sldNum" sz="quarter" idx="4"/>
          </p:nvPr>
        </p:nvSpPr>
        <p:spPr/>
        <p:txBody>
          <a:bodyPr/>
          <a:lstStyle/>
          <a:p>
            <a:fld id="{6B75397A-7516-403F-881B-84879BD0A30E}" type="slidenum">
              <a:rPr lang="ko-KR" altLang="en-US" smtClean="0"/>
              <a:t>22</a:t>
            </a:fld>
            <a:endParaRPr lang="ko-KR" altLang="en-US"/>
          </a:p>
        </p:txBody>
      </p:sp>
      <p:pic>
        <p:nvPicPr>
          <p:cNvPr id="9" name="그림 8">
            <a:extLst>
              <a:ext uri="{FF2B5EF4-FFF2-40B4-BE49-F238E27FC236}">
                <a16:creationId xmlns:a16="http://schemas.microsoft.com/office/drawing/2014/main" id="{B0907B57-6934-4917-B4B9-E6FED1C8C1F3}"/>
              </a:ext>
            </a:extLst>
          </p:cNvPr>
          <p:cNvPicPr>
            <a:picLocks noChangeAspect="1"/>
          </p:cNvPicPr>
          <p:nvPr/>
        </p:nvPicPr>
        <p:blipFill>
          <a:blip r:embed="rId4"/>
          <a:stretch>
            <a:fillRect/>
          </a:stretch>
        </p:blipFill>
        <p:spPr>
          <a:xfrm>
            <a:off x="2520176" y="1733313"/>
            <a:ext cx="8154538" cy="1695687"/>
          </a:xfrm>
          <a:prstGeom prst="rect">
            <a:avLst/>
          </a:prstGeom>
        </p:spPr>
      </p:pic>
    </p:spTree>
    <p:extLst>
      <p:ext uri="{BB962C8B-B14F-4D97-AF65-F5344CB8AC3E}">
        <p14:creationId xmlns:p14="http://schemas.microsoft.com/office/powerpoint/2010/main" val="2800663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EB9D9CCA-E73E-4A0F-9FCD-259B78E7A13E}"/>
                  </a:ext>
                </a:extLst>
              </p:cNvPr>
              <p:cNvSpPr>
                <a:spLocks noGrp="1"/>
              </p:cNvSpPr>
              <p:nvPr>
                <p:ph idx="1"/>
              </p:nvPr>
            </p:nvSpPr>
            <p:spPr/>
            <p:txBody>
              <a:bodyPr/>
              <a:lstStyle/>
              <a:p>
                <a:pPr>
                  <a:buFont typeface="Arial" panose="020B0604020202020204" pitchFamily="34" charset="0"/>
                  <a:buChar char="•"/>
                </a:pPr>
                <a:r>
                  <a:rPr lang="en-US" altLang="ko-KR" dirty="0"/>
                  <a:t>For two population proportions,</a:t>
                </a:r>
              </a:p>
              <a:p>
                <a:pPr lvl="1">
                  <a:buFont typeface="Arial" panose="020B0604020202020204" pitchFamily="34" charset="0"/>
                  <a:buChar char="•"/>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0</m:t>
                        </m:r>
                      </m:sub>
                    </m:sSub>
                  </m:oMath>
                </a14:m>
                <a:r>
                  <a:rPr lang="en-US" altLang="ko-KR" dirty="0"/>
                  <a:t>: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2</m:t>
                        </m:r>
                      </m:sub>
                    </m:sSub>
                  </m:oMath>
                </a14:m>
                <a:r>
                  <a:rPr lang="en-US" altLang="ko-KR" dirty="0"/>
                  <a:t> vs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1</m:t>
                        </m:r>
                      </m:sub>
                    </m:sSub>
                  </m:oMath>
                </a14:m>
                <a:r>
                  <a:rPr lang="en-US" altLang="ko-KR" dirty="0"/>
                  <a:t>: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2</m:t>
                        </m:r>
                      </m:sub>
                    </m:sSub>
                  </m:oMath>
                </a14:m>
                <a:r>
                  <a:rPr lang="en-US" altLang="ko-KR" dirty="0"/>
                  <a:t> (two sided),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&lt;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2</m:t>
                        </m:r>
                      </m:sub>
                    </m:sSub>
                  </m:oMath>
                </a14:m>
                <a:r>
                  <a:rPr lang="en-US" altLang="ko-KR" dirty="0"/>
                  <a:t> or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&gt;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2</m:t>
                        </m:r>
                      </m:sub>
                    </m:sSub>
                  </m:oMath>
                </a14:m>
                <a:r>
                  <a:rPr lang="en-US" altLang="ko-KR" dirty="0"/>
                  <a:t> (one sided)</a:t>
                </a:r>
              </a:p>
              <a:p>
                <a:pPr lvl="1">
                  <a:buFont typeface="Arial" panose="020B0604020202020204" pitchFamily="34" charset="0"/>
                  <a:buChar char="•"/>
                </a:pPr>
                <a:r>
                  <a:rPr lang="en-US" altLang="ko-KR" dirty="0"/>
                  <a:t>Re-express it to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0</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0</m:t>
                    </m:r>
                  </m:oMath>
                </a14:m>
                <a:r>
                  <a:rPr lang="en-US" altLang="ko-KR" dirty="0"/>
                  <a:t> vs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𝜇</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&gt;≠&lt;</m:t>
                    </m:r>
                    <m:r>
                      <a:rPr lang="en-US" altLang="ko-KR" b="0" i="1" smtClean="0">
                        <a:latin typeface="Cambria Math" panose="02040503050406030204" pitchFamily="18" charset="0"/>
                      </a:rPr>
                      <m:t>0</m:t>
                    </m:r>
                  </m:oMath>
                </a14:m>
                <a:endParaRPr lang="en-US" altLang="ko-KR" dirty="0"/>
              </a:p>
              <a:p>
                <a:pPr>
                  <a:buFont typeface="Arial" panose="020B0604020202020204" pitchFamily="34" charset="0"/>
                  <a:buChar char="•"/>
                </a:pPr>
                <a:r>
                  <a:rPr lang="en-US" altLang="ko-KR" dirty="0"/>
                  <a:t>Under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𝐻</m:t>
                        </m:r>
                      </m:e>
                      <m:sub>
                        <m:r>
                          <a:rPr lang="en-US" altLang="ko-KR" b="0" i="1" smtClean="0">
                            <a:latin typeface="Cambria Math" panose="02040503050406030204" pitchFamily="18" charset="0"/>
                          </a:rPr>
                          <m:t>0</m:t>
                        </m:r>
                      </m:sub>
                    </m:sSub>
                  </m:oMath>
                </a14:m>
                <a:r>
                  <a:rPr lang="en-US" altLang="ko-KR" sz="3200" dirty="0"/>
                  <a:t>, </a:t>
                </a:r>
                <a14:m>
                  <m:oMath xmlns:m="http://schemas.openxmlformats.org/officeDocument/2006/math">
                    <m:r>
                      <m:rPr>
                        <m:sty m:val="p"/>
                      </m:rPr>
                      <a:rPr lang="en-US" altLang="ko-KR" sz="3200">
                        <a:latin typeface="Cambria Math" panose="02040503050406030204" pitchFamily="18" charset="0"/>
                      </a:rPr>
                      <m:t>z</m:t>
                    </m:r>
                    <m:r>
                      <a:rPr lang="en-US" altLang="ko-KR" sz="3200" b="0" i="0" smtClean="0">
                        <a:latin typeface="Cambria Math" panose="02040503050406030204" pitchFamily="18" charset="0"/>
                      </a:rPr>
                      <m:t>=</m:t>
                    </m:r>
                    <m:f>
                      <m:fPr>
                        <m:ctrlPr>
                          <a:rPr lang="en-US" altLang="ko-KR" sz="3200" b="0" i="1" smtClean="0">
                            <a:latin typeface="Cambria Math" panose="02040503050406030204" pitchFamily="18" charset="0"/>
                          </a:rPr>
                        </m:ctrlPr>
                      </m:fPr>
                      <m:num>
                        <m:d>
                          <m:dPr>
                            <m:ctrlPr>
                              <a:rPr lang="en-US" altLang="ko-KR" sz="3200" b="0" i="1" smtClean="0">
                                <a:latin typeface="Cambria Math" panose="02040503050406030204" pitchFamily="18" charset="0"/>
                              </a:rPr>
                            </m:ctrlPr>
                          </m:dPr>
                          <m:e>
                            <m:sSub>
                              <m:sSubPr>
                                <m:ctrlPr>
                                  <a:rPr lang="en-US" altLang="ko-KR" sz="3200" b="0" i="1" dirty="0" smtClean="0">
                                    <a:latin typeface="Cambria Math" panose="02040503050406030204" pitchFamily="18" charset="0"/>
                                  </a:rPr>
                                </m:ctrlPr>
                              </m:sSubPr>
                              <m:e>
                                <m:acc>
                                  <m:accPr>
                                    <m:chr m:val="̅"/>
                                    <m:ctrlPr>
                                      <a:rPr lang="en-US" altLang="ko-KR" sz="3200" b="0" i="1" smtClean="0">
                                        <a:latin typeface="Cambria Math" panose="02040503050406030204" pitchFamily="18" charset="0"/>
                                      </a:rPr>
                                    </m:ctrlPr>
                                  </m:accPr>
                                  <m:e>
                                    <m:r>
                                      <a:rPr lang="en-US" altLang="ko-KR" sz="3200" b="0" i="1" smtClean="0">
                                        <a:latin typeface="Cambria Math" panose="02040503050406030204" pitchFamily="18" charset="0"/>
                                      </a:rPr>
                                      <m:t>𝑥</m:t>
                                    </m:r>
                                  </m:e>
                                </m:acc>
                              </m:e>
                              <m:sub>
                                <m:r>
                                  <a:rPr lang="en-US" altLang="ko-KR" sz="3200" b="0" i="1" dirty="0" smtClean="0">
                                    <a:latin typeface="Cambria Math" panose="02040503050406030204" pitchFamily="18" charset="0"/>
                                  </a:rPr>
                                  <m:t>1</m:t>
                                </m:r>
                              </m:sub>
                            </m:sSub>
                            <m:r>
                              <a:rPr lang="en-US" altLang="ko-KR" sz="3200" b="0" i="1" dirty="0" smtClean="0">
                                <a:latin typeface="Cambria Math" panose="02040503050406030204" pitchFamily="18" charset="0"/>
                              </a:rPr>
                              <m:t>−</m:t>
                            </m:r>
                            <m:sSub>
                              <m:sSubPr>
                                <m:ctrlPr>
                                  <a:rPr lang="en-US" altLang="ko-KR" sz="3200" b="0" i="1" dirty="0" smtClean="0">
                                    <a:latin typeface="Cambria Math" panose="02040503050406030204" pitchFamily="18" charset="0"/>
                                  </a:rPr>
                                </m:ctrlPr>
                              </m:sSubPr>
                              <m:e>
                                <m:acc>
                                  <m:accPr>
                                    <m:chr m:val="̅"/>
                                    <m:ctrlPr>
                                      <a:rPr lang="en-US" altLang="ko-KR" sz="3200" b="0" i="1" dirty="0" smtClean="0">
                                        <a:latin typeface="Cambria Math" panose="02040503050406030204" pitchFamily="18" charset="0"/>
                                      </a:rPr>
                                    </m:ctrlPr>
                                  </m:accPr>
                                  <m:e>
                                    <m:r>
                                      <a:rPr lang="en-US" altLang="ko-KR" sz="3200" b="0" i="1" dirty="0" smtClean="0">
                                        <a:latin typeface="Cambria Math" panose="02040503050406030204" pitchFamily="18" charset="0"/>
                                      </a:rPr>
                                      <m:t>𝑥</m:t>
                                    </m:r>
                                  </m:e>
                                </m:acc>
                              </m:e>
                              <m:sub>
                                <m:r>
                                  <a:rPr lang="en-US" altLang="ko-KR" sz="3200" b="0" i="1" dirty="0" smtClean="0">
                                    <a:latin typeface="Cambria Math" panose="02040503050406030204" pitchFamily="18" charset="0"/>
                                  </a:rPr>
                                  <m:t>2</m:t>
                                </m:r>
                              </m:sub>
                            </m:sSub>
                          </m:e>
                        </m:d>
                        <m:r>
                          <a:rPr lang="en-US" altLang="ko-KR" sz="3200" b="0" i="1" dirty="0" smtClean="0">
                            <a:latin typeface="Cambria Math" panose="02040503050406030204" pitchFamily="18" charset="0"/>
                          </a:rPr>
                          <m:t>−(</m:t>
                        </m:r>
                        <m:sSub>
                          <m:sSubPr>
                            <m:ctrlPr>
                              <a:rPr lang="en-US" altLang="ko-KR" sz="3200" b="0" i="1" dirty="0" smtClean="0">
                                <a:latin typeface="Cambria Math" panose="02040503050406030204" pitchFamily="18" charset="0"/>
                              </a:rPr>
                            </m:ctrlPr>
                          </m:sSubPr>
                          <m:e>
                            <m:r>
                              <a:rPr lang="en-US" altLang="ko-KR" sz="3200" b="0" i="1" dirty="0" smtClean="0">
                                <a:latin typeface="Cambria Math" panose="02040503050406030204" pitchFamily="18" charset="0"/>
                              </a:rPr>
                              <m:t>𝜇</m:t>
                            </m:r>
                          </m:e>
                          <m:sub>
                            <m:r>
                              <a:rPr lang="en-US" altLang="ko-KR" sz="3200" b="0" i="1" dirty="0" smtClean="0">
                                <a:latin typeface="Cambria Math" panose="02040503050406030204" pitchFamily="18" charset="0"/>
                              </a:rPr>
                              <m:t>1</m:t>
                            </m:r>
                          </m:sub>
                        </m:sSub>
                        <m:r>
                          <a:rPr lang="en-US" altLang="ko-KR" sz="3200" b="0" i="1" dirty="0" smtClean="0">
                            <a:latin typeface="Cambria Math" panose="02040503050406030204" pitchFamily="18" charset="0"/>
                          </a:rPr>
                          <m:t>−</m:t>
                        </m:r>
                        <m:sSub>
                          <m:sSubPr>
                            <m:ctrlPr>
                              <a:rPr lang="en-US" altLang="ko-KR" sz="3200" b="0" i="1" dirty="0" smtClean="0">
                                <a:latin typeface="Cambria Math" panose="02040503050406030204" pitchFamily="18" charset="0"/>
                              </a:rPr>
                            </m:ctrlPr>
                          </m:sSubPr>
                          <m:e>
                            <m:r>
                              <a:rPr lang="en-US" altLang="ko-KR" sz="3200" b="0" i="1" dirty="0" smtClean="0">
                                <a:latin typeface="Cambria Math" panose="02040503050406030204" pitchFamily="18" charset="0"/>
                              </a:rPr>
                              <m:t>𝜇</m:t>
                            </m:r>
                          </m:e>
                          <m:sub>
                            <m:r>
                              <a:rPr lang="en-US" altLang="ko-KR" sz="3200" b="0" i="1" dirty="0" smtClean="0">
                                <a:latin typeface="Cambria Math" panose="02040503050406030204" pitchFamily="18" charset="0"/>
                              </a:rPr>
                              <m:t>2</m:t>
                            </m:r>
                          </m:sub>
                        </m:sSub>
                        <m:r>
                          <a:rPr lang="en-US" altLang="ko-KR" sz="3200" b="0" i="1" dirty="0" smtClean="0">
                            <a:latin typeface="Cambria Math" panose="02040503050406030204" pitchFamily="18" charset="0"/>
                          </a:rPr>
                          <m:t>)</m:t>
                        </m:r>
                      </m:num>
                      <m:den>
                        <m:rad>
                          <m:radPr>
                            <m:degHide m:val="on"/>
                            <m:ctrlPr>
                              <a:rPr lang="en-US" altLang="ko-KR" sz="3200" b="0" i="1" smtClean="0">
                                <a:latin typeface="Cambria Math" panose="02040503050406030204" pitchFamily="18" charset="0"/>
                              </a:rPr>
                            </m:ctrlPr>
                          </m:radPr>
                          <m:deg/>
                          <m:e>
                            <m:f>
                              <m:fPr>
                                <m:ctrlPr>
                                  <a:rPr lang="en-US" altLang="ko-KR" sz="3200" b="0" i="1" smtClean="0">
                                    <a:latin typeface="Cambria Math" panose="02040503050406030204" pitchFamily="18" charset="0"/>
                                  </a:rPr>
                                </m:ctrlPr>
                              </m:fPr>
                              <m:num>
                                <m:sSubSup>
                                  <m:sSubSupPr>
                                    <m:ctrlPr>
                                      <a:rPr lang="en-US" altLang="ko-KR" sz="3200" b="0" i="1" smtClean="0">
                                        <a:latin typeface="Cambria Math" panose="02040503050406030204" pitchFamily="18" charset="0"/>
                                      </a:rPr>
                                    </m:ctrlPr>
                                  </m:sSubSupPr>
                                  <m:e>
                                    <m:r>
                                      <a:rPr lang="en-US" altLang="ko-KR" sz="3200" b="0" i="1" smtClean="0">
                                        <a:latin typeface="Cambria Math" panose="02040503050406030204" pitchFamily="18" charset="0"/>
                                      </a:rPr>
                                      <m:t>𝑠</m:t>
                                    </m:r>
                                  </m:e>
                                  <m:sub>
                                    <m:r>
                                      <a:rPr lang="en-US" altLang="ko-KR" sz="3200" b="0" i="1" smtClean="0">
                                        <a:latin typeface="Cambria Math" panose="02040503050406030204" pitchFamily="18" charset="0"/>
                                      </a:rPr>
                                      <m:t>1</m:t>
                                    </m:r>
                                  </m:sub>
                                  <m:sup>
                                    <m:r>
                                      <a:rPr lang="en-US" altLang="ko-KR" sz="3200" b="0" i="1" smtClean="0">
                                        <a:latin typeface="Cambria Math" panose="02040503050406030204" pitchFamily="18" charset="0"/>
                                      </a:rPr>
                                      <m:t>2</m:t>
                                    </m:r>
                                  </m:sup>
                                </m:sSubSup>
                              </m:num>
                              <m:den>
                                <m:sSub>
                                  <m:sSubPr>
                                    <m:ctrlPr>
                                      <a:rPr lang="en-US" altLang="ko-KR" sz="3200" b="0" i="1" smtClean="0">
                                        <a:latin typeface="Cambria Math" panose="02040503050406030204" pitchFamily="18" charset="0"/>
                                      </a:rPr>
                                    </m:ctrlPr>
                                  </m:sSubPr>
                                  <m:e>
                                    <m:r>
                                      <a:rPr lang="en-US" altLang="ko-KR" sz="3200" b="0" i="1" smtClean="0">
                                        <a:latin typeface="Cambria Math" panose="02040503050406030204" pitchFamily="18" charset="0"/>
                                      </a:rPr>
                                      <m:t>𝑛</m:t>
                                    </m:r>
                                  </m:e>
                                  <m:sub>
                                    <m:r>
                                      <a:rPr lang="en-US" altLang="ko-KR" sz="3200" b="0" i="1" smtClean="0">
                                        <a:latin typeface="Cambria Math" panose="02040503050406030204" pitchFamily="18" charset="0"/>
                                      </a:rPr>
                                      <m:t>1</m:t>
                                    </m:r>
                                  </m:sub>
                                </m:sSub>
                              </m:den>
                            </m:f>
                            <m:r>
                              <a:rPr lang="en-US" altLang="ko-KR" sz="3200" b="0" i="1" smtClean="0">
                                <a:latin typeface="Cambria Math" panose="02040503050406030204" pitchFamily="18" charset="0"/>
                              </a:rPr>
                              <m:t>+</m:t>
                            </m:r>
                            <m:f>
                              <m:fPr>
                                <m:ctrlPr>
                                  <a:rPr lang="en-US" altLang="ko-KR" sz="3200" b="0" i="1" smtClean="0">
                                    <a:latin typeface="Cambria Math" panose="02040503050406030204" pitchFamily="18" charset="0"/>
                                  </a:rPr>
                                </m:ctrlPr>
                              </m:fPr>
                              <m:num>
                                <m:sSubSup>
                                  <m:sSubSupPr>
                                    <m:ctrlPr>
                                      <a:rPr lang="en-US" altLang="ko-KR" sz="3200" b="0" i="1" smtClean="0">
                                        <a:latin typeface="Cambria Math" panose="02040503050406030204" pitchFamily="18" charset="0"/>
                                      </a:rPr>
                                    </m:ctrlPr>
                                  </m:sSubSupPr>
                                  <m:e>
                                    <m:r>
                                      <a:rPr lang="en-US" altLang="ko-KR" sz="3200" b="0" i="1" smtClean="0">
                                        <a:latin typeface="Cambria Math" panose="02040503050406030204" pitchFamily="18" charset="0"/>
                                      </a:rPr>
                                      <m:t>𝑠</m:t>
                                    </m:r>
                                  </m:e>
                                  <m:sub>
                                    <m:r>
                                      <a:rPr lang="en-US" altLang="ko-KR" sz="3200" b="0" i="1" smtClean="0">
                                        <a:latin typeface="Cambria Math" panose="02040503050406030204" pitchFamily="18" charset="0"/>
                                      </a:rPr>
                                      <m:t>2</m:t>
                                    </m:r>
                                  </m:sub>
                                  <m:sup>
                                    <m:r>
                                      <a:rPr lang="en-US" altLang="ko-KR" sz="3200" b="0" i="1" smtClean="0">
                                        <a:latin typeface="Cambria Math" panose="02040503050406030204" pitchFamily="18" charset="0"/>
                                      </a:rPr>
                                      <m:t>2</m:t>
                                    </m:r>
                                  </m:sup>
                                </m:sSubSup>
                              </m:num>
                              <m:den>
                                <m:sSub>
                                  <m:sSubPr>
                                    <m:ctrlPr>
                                      <a:rPr lang="en-US" altLang="ko-KR" sz="3200" b="0" i="1" smtClean="0">
                                        <a:latin typeface="Cambria Math" panose="02040503050406030204" pitchFamily="18" charset="0"/>
                                      </a:rPr>
                                    </m:ctrlPr>
                                  </m:sSubPr>
                                  <m:e>
                                    <m:r>
                                      <a:rPr lang="en-US" altLang="ko-KR" sz="3200" b="0" i="1" smtClean="0">
                                        <a:latin typeface="Cambria Math" panose="02040503050406030204" pitchFamily="18" charset="0"/>
                                      </a:rPr>
                                      <m:t>𝑛</m:t>
                                    </m:r>
                                  </m:e>
                                  <m:sub>
                                    <m:r>
                                      <a:rPr lang="en-US" altLang="ko-KR" sz="3200" b="0" i="1" smtClean="0">
                                        <a:latin typeface="Cambria Math" panose="02040503050406030204" pitchFamily="18" charset="0"/>
                                      </a:rPr>
                                      <m:t>2</m:t>
                                    </m:r>
                                  </m:sub>
                                </m:sSub>
                              </m:den>
                            </m:f>
                            <m:r>
                              <a:rPr lang="en-US" altLang="ko-KR" sz="3200" b="0" i="1" smtClean="0">
                                <a:latin typeface="Cambria Math" panose="02040503050406030204" pitchFamily="18" charset="0"/>
                              </a:rPr>
                              <m:t> </m:t>
                            </m:r>
                          </m:e>
                        </m:rad>
                      </m:den>
                    </m:f>
                  </m:oMath>
                </a14:m>
                <a:r>
                  <a:rPr lang="en-US" altLang="ko-KR" dirty="0"/>
                  <a:t> follows </a:t>
                </a:r>
                <a14:m>
                  <m:oMath xmlns:m="http://schemas.openxmlformats.org/officeDocument/2006/math">
                    <m:r>
                      <a:rPr lang="en-US" altLang="ko-KR" b="0" i="1" smtClean="0">
                        <a:latin typeface="Cambria Math" panose="02040503050406030204" pitchFamily="18" charset="0"/>
                      </a:rPr>
                      <m:t>𝑡</m:t>
                    </m:r>
                    <m:r>
                      <a:rPr lang="en-US" altLang="ko-KR" b="0" i="1" smtClean="0">
                        <a:latin typeface="Cambria Math" panose="02040503050406030204" pitchFamily="18" charset="0"/>
                      </a:rPr>
                      <m:t>(</m:t>
                    </m:r>
                    <m:r>
                      <m:rPr>
                        <m:sty m:val="p"/>
                      </m:rPr>
                      <a:rPr lang="en-US" altLang="ko-KR" b="0" i="0" smtClean="0">
                        <a:latin typeface="Cambria Math" panose="02040503050406030204" pitchFamily="18" charset="0"/>
                      </a:rPr>
                      <m:t>min</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𝑛</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1</m:t>
                    </m:r>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𝑛</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1</m:t>
                    </m:r>
                    <m:r>
                      <a:rPr lang="en-US" altLang="ko-KR" b="0" i="1" smtClean="0">
                        <a:latin typeface="Cambria Math" panose="02040503050406030204" pitchFamily="18" charset="0"/>
                      </a:rPr>
                      <m:t>))</m:t>
                    </m:r>
                  </m:oMath>
                </a14:m>
                <a:r>
                  <a:rPr lang="en-US" altLang="ko-KR" dirty="0"/>
                  <a:t> </a:t>
                </a:r>
                <a:br>
                  <a:rPr lang="en-US" altLang="ko-KR" dirty="0"/>
                </a:br>
                <a:r>
                  <a:rPr lang="en-US" altLang="ko-KR" dirty="0"/>
                  <a:t>when the assumptions of the CLT are satisfied.</a:t>
                </a:r>
              </a:p>
              <a:p>
                <a:r>
                  <a:rPr lang="en-US" altLang="ko-KR" dirty="0"/>
                  <a:t>Confidence interval for the difference:</a:t>
                </a:r>
                <a:br>
                  <a:rPr lang="en-US" altLang="ko-KR" dirty="0"/>
                </a:br>
                <a14:m>
                  <m:oMath xmlns:m="http://schemas.openxmlformats.org/officeDocument/2006/math">
                    <m:d>
                      <m:dPr>
                        <m:ctrlPr>
                          <a:rPr lang="en-US" altLang="ko-KR" b="0" i="1" smtClean="0">
                            <a:latin typeface="Cambria Math" panose="02040503050406030204" pitchFamily="18" charset="0"/>
                          </a:rPr>
                        </m:ctrlPr>
                      </m:dPr>
                      <m:e>
                        <m:sSub>
                          <m:sSubPr>
                            <m:ctrlPr>
                              <a:rPr lang="en-US" altLang="ko-KR" i="1" dirty="0">
                                <a:latin typeface="Cambria Math" panose="02040503050406030204" pitchFamily="18" charset="0"/>
                              </a:rPr>
                            </m:ctrlPr>
                          </m:sSubPr>
                          <m:e>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𝑥</m:t>
                                </m:r>
                              </m:e>
                            </m:acc>
                          </m:e>
                          <m:sub>
                            <m:r>
                              <a:rPr lang="en-US" altLang="ko-KR" i="1" dirty="0">
                                <a:latin typeface="Cambria Math" panose="02040503050406030204" pitchFamily="18" charset="0"/>
                              </a:rPr>
                              <m:t>1</m:t>
                            </m:r>
                          </m:sub>
                        </m:sSub>
                        <m:r>
                          <a:rPr lang="en-US" altLang="ko-KR" i="1" dirty="0">
                            <a:latin typeface="Cambria Math" panose="02040503050406030204" pitchFamily="18" charset="0"/>
                          </a:rPr>
                          <m:t>−</m:t>
                        </m:r>
                        <m:sSub>
                          <m:sSubPr>
                            <m:ctrlPr>
                              <a:rPr lang="en-US" altLang="ko-KR" i="1" dirty="0">
                                <a:latin typeface="Cambria Math" panose="02040503050406030204" pitchFamily="18" charset="0"/>
                              </a:rPr>
                            </m:ctrlPr>
                          </m:sSubPr>
                          <m:e>
                            <m:acc>
                              <m:accPr>
                                <m:chr m:val="̅"/>
                                <m:ctrlPr>
                                  <a:rPr lang="en-US" altLang="ko-KR" i="1" dirty="0">
                                    <a:latin typeface="Cambria Math" panose="02040503050406030204" pitchFamily="18" charset="0"/>
                                  </a:rPr>
                                </m:ctrlPr>
                              </m:accPr>
                              <m:e>
                                <m:r>
                                  <a:rPr lang="en-US" altLang="ko-KR" i="1" dirty="0">
                                    <a:latin typeface="Cambria Math" panose="02040503050406030204" pitchFamily="18" charset="0"/>
                                  </a:rPr>
                                  <m:t>𝑥</m:t>
                                </m:r>
                              </m:e>
                            </m:acc>
                          </m:e>
                          <m:sub>
                            <m:r>
                              <a:rPr lang="en-US" altLang="ko-KR" i="1" dirty="0">
                                <a:latin typeface="Cambria Math" panose="02040503050406030204" pitchFamily="18" charset="0"/>
                              </a:rPr>
                              <m:t>2</m:t>
                            </m:r>
                          </m:sub>
                        </m:sSub>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𝑡</m:t>
                        </m:r>
                      </m:e>
                      <m:sub>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𝛼</m:t>
                            </m:r>
                          </m:num>
                          <m:den>
                            <m:r>
                              <a:rPr lang="en-US" altLang="ko-KR" b="0" i="1" smtClean="0">
                                <a:latin typeface="Cambria Math" panose="02040503050406030204" pitchFamily="18" charset="0"/>
                              </a:rPr>
                              <m:t>2</m:t>
                            </m:r>
                          </m:den>
                        </m:f>
                      </m:sub>
                    </m:sSub>
                    <m:rad>
                      <m:radPr>
                        <m:degHide m:val="on"/>
                        <m:ctrlPr>
                          <a:rPr lang="en-US" altLang="ko-KR" i="1">
                            <a:latin typeface="Cambria Math" panose="02040503050406030204" pitchFamily="18" charset="0"/>
                          </a:rPr>
                        </m:ctrlPr>
                      </m:radPr>
                      <m:deg/>
                      <m:e>
                        <m:f>
                          <m:fPr>
                            <m:ctrlPr>
                              <a:rPr lang="en-US" altLang="ko-KR" i="1">
                                <a:latin typeface="Cambria Math" panose="02040503050406030204" pitchFamily="18" charset="0"/>
                              </a:rPr>
                            </m:ctrlPr>
                          </m:fPr>
                          <m:num>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𝑠</m:t>
                                </m:r>
                              </m:e>
                              <m:sub>
                                <m:r>
                                  <a:rPr lang="en-US" altLang="ko-KR" i="1">
                                    <a:latin typeface="Cambria Math" panose="02040503050406030204" pitchFamily="18" charset="0"/>
                                  </a:rPr>
                                  <m:t>1</m:t>
                                </m:r>
                              </m:sub>
                              <m:sup>
                                <m:r>
                                  <a:rPr lang="en-US" altLang="ko-KR" i="1">
                                    <a:latin typeface="Cambria Math" panose="02040503050406030204" pitchFamily="18" charset="0"/>
                                  </a:rPr>
                                  <m:t>2</m:t>
                                </m:r>
                              </m:sup>
                            </m:sSubSup>
                          </m:num>
                          <m:den>
                            <m:sSub>
                              <m:sSubPr>
                                <m:ctrlPr>
                                  <a:rPr lang="en-US" altLang="ko-KR" i="1">
                                    <a:latin typeface="Cambria Math" panose="02040503050406030204" pitchFamily="18" charset="0"/>
                                  </a:rPr>
                                </m:ctrlPr>
                              </m:sSubPr>
                              <m:e>
                                <m:r>
                                  <a:rPr lang="en-US" altLang="ko-KR" i="1">
                                    <a:latin typeface="Cambria Math" panose="02040503050406030204" pitchFamily="18" charset="0"/>
                                  </a:rPr>
                                  <m:t>𝑛</m:t>
                                </m:r>
                              </m:e>
                              <m:sub>
                                <m:r>
                                  <a:rPr lang="en-US" altLang="ko-KR" i="1">
                                    <a:latin typeface="Cambria Math" panose="02040503050406030204" pitchFamily="18" charset="0"/>
                                  </a:rPr>
                                  <m:t>1</m:t>
                                </m:r>
                              </m:sub>
                            </m:sSub>
                          </m:den>
                        </m:f>
                        <m:r>
                          <a:rPr lang="en-US" altLang="ko-KR" i="1">
                            <a:latin typeface="Cambria Math" panose="02040503050406030204" pitchFamily="18" charset="0"/>
                          </a:rPr>
                          <m:t>+</m:t>
                        </m:r>
                        <m:f>
                          <m:fPr>
                            <m:ctrlPr>
                              <a:rPr lang="en-US" altLang="ko-KR" i="1">
                                <a:latin typeface="Cambria Math" panose="02040503050406030204" pitchFamily="18" charset="0"/>
                              </a:rPr>
                            </m:ctrlPr>
                          </m:fPr>
                          <m:num>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𝑠</m:t>
                                </m:r>
                              </m:e>
                              <m:sub>
                                <m:r>
                                  <a:rPr lang="en-US" altLang="ko-KR" i="1">
                                    <a:latin typeface="Cambria Math" panose="02040503050406030204" pitchFamily="18" charset="0"/>
                                  </a:rPr>
                                  <m:t>2</m:t>
                                </m:r>
                              </m:sub>
                              <m:sup>
                                <m:r>
                                  <a:rPr lang="en-US" altLang="ko-KR" i="1">
                                    <a:latin typeface="Cambria Math" panose="02040503050406030204" pitchFamily="18" charset="0"/>
                                  </a:rPr>
                                  <m:t>2</m:t>
                                </m:r>
                              </m:sup>
                            </m:sSubSup>
                          </m:num>
                          <m:den>
                            <m:sSub>
                              <m:sSubPr>
                                <m:ctrlPr>
                                  <a:rPr lang="en-US" altLang="ko-KR" i="1">
                                    <a:latin typeface="Cambria Math" panose="02040503050406030204" pitchFamily="18" charset="0"/>
                                  </a:rPr>
                                </m:ctrlPr>
                              </m:sSubPr>
                              <m:e>
                                <m:r>
                                  <a:rPr lang="en-US" altLang="ko-KR" i="1">
                                    <a:latin typeface="Cambria Math" panose="02040503050406030204" pitchFamily="18" charset="0"/>
                                  </a:rPr>
                                  <m:t>𝑛</m:t>
                                </m:r>
                              </m:e>
                              <m:sub>
                                <m:r>
                                  <a:rPr lang="en-US" altLang="ko-KR" i="1">
                                    <a:latin typeface="Cambria Math" panose="02040503050406030204" pitchFamily="18" charset="0"/>
                                  </a:rPr>
                                  <m:t>2</m:t>
                                </m:r>
                              </m:sub>
                            </m:sSub>
                          </m:den>
                        </m:f>
                        <m:r>
                          <a:rPr lang="en-US" altLang="ko-KR" i="1">
                            <a:latin typeface="Cambria Math" panose="02040503050406030204" pitchFamily="18" charset="0"/>
                          </a:rPr>
                          <m:t> </m:t>
                        </m:r>
                      </m:e>
                    </m:rad>
                  </m:oMath>
                </a14:m>
                <a:endParaRPr lang="ko-KR" altLang="en-US" dirty="0"/>
              </a:p>
            </p:txBody>
          </p:sp>
        </mc:Choice>
        <mc:Fallback xmlns="">
          <p:sp>
            <p:nvSpPr>
              <p:cNvPr id="2" name="내용 개체 틀 1">
                <a:extLst>
                  <a:ext uri="{FF2B5EF4-FFF2-40B4-BE49-F238E27FC236}">
                    <a16:creationId xmlns:a16="http://schemas.microsoft.com/office/drawing/2014/main" id="{EB9D9CCA-E73E-4A0F-9FCD-259B78E7A13E}"/>
                  </a:ext>
                </a:extLst>
              </p:cNvPr>
              <p:cNvSpPr>
                <a:spLocks noGrp="1" noRot="1" noChangeAspect="1" noMove="1" noResize="1" noEditPoints="1" noAdjustHandles="1" noChangeArrowheads="1" noChangeShapeType="1" noTextEdit="1"/>
              </p:cNvSpPr>
              <p:nvPr>
                <p:ph idx="1"/>
              </p:nvPr>
            </p:nvSpPr>
            <p:spPr>
              <a:blipFill>
                <a:blip r:embed="rId2"/>
                <a:stretch>
                  <a:fillRect l="-812" t="-181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63E22FCF-0431-46F4-83DD-EC3791F3AAD6}"/>
              </a:ext>
            </a:extLst>
          </p:cNvPr>
          <p:cNvSpPr>
            <a:spLocks noGrp="1"/>
          </p:cNvSpPr>
          <p:nvPr>
            <p:ph type="title"/>
          </p:nvPr>
        </p:nvSpPr>
        <p:spPr/>
        <p:txBody>
          <a:bodyPr/>
          <a:lstStyle/>
          <a:p>
            <a:r>
              <a:rPr lang="en-US" altLang="ko-KR" dirty="0"/>
              <a:t>Ch 11.3 Inference about Two Means: Independent Samples</a:t>
            </a:r>
            <a:endParaRPr lang="ko-KR" altLang="en-US" dirty="0"/>
          </a:p>
        </p:txBody>
      </p:sp>
      <p:sp>
        <p:nvSpPr>
          <p:cNvPr id="4" name="바닥글 개체 틀 3">
            <a:extLst>
              <a:ext uri="{FF2B5EF4-FFF2-40B4-BE49-F238E27FC236}">
                <a16:creationId xmlns:a16="http://schemas.microsoft.com/office/drawing/2014/main" id="{C5616717-FF20-492C-9781-F6875AA98F4F}"/>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1B3620FA-BC9C-465A-AE44-73A12F692059}"/>
              </a:ext>
            </a:extLst>
          </p:cNvPr>
          <p:cNvSpPr>
            <a:spLocks noGrp="1"/>
          </p:cNvSpPr>
          <p:nvPr>
            <p:ph type="sldNum" sz="quarter" idx="4"/>
          </p:nvPr>
        </p:nvSpPr>
        <p:spPr/>
        <p:txBody>
          <a:bodyPr/>
          <a:lstStyle/>
          <a:p>
            <a:fld id="{6B75397A-7516-403F-881B-84879BD0A30E}" type="slidenum">
              <a:rPr lang="ko-KR" altLang="en-US" smtClean="0"/>
              <a:t>23</a:t>
            </a:fld>
            <a:endParaRPr lang="ko-KR" altLang="en-US"/>
          </a:p>
        </p:txBody>
      </p:sp>
      <p:pic>
        <p:nvPicPr>
          <p:cNvPr id="7" name="그림 6">
            <a:extLst>
              <a:ext uri="{FF2B5EF4-FFF2-40B4-BE49-F238E27FC236}">
                <a16:creationId xmlns:a16="http://schemas.microsoft.com/office/drawing/2014/main" id="{284E2310-C7B4-4F54-A8C5-F68BEF4E1AB0}"/>
              </a:ext>
            </a:extLst>
          </p:cNvPr>
          <p:cNvPicPr>
            <a:picLocks noChangeAspect="1"/>
          </p:cNvPicPr>
          <p:nvPr/>
        </p:nvPicPr>
        <p:blipFill>
          <a:blip r:embed="rId3"/>
          <a:stretch>
            <a:fillRect/>
          </a:stretch>
        </p:blipFill>
        <p:spPr>
          <a:xfrm>
            <a:off x="9753014" y="3087365"/>
            <a:ext cx="1800476" cy="1686160"/>
          </a:xfrm>
          <a:prstGeom prst="rect">
            <a:avLst/>
          </a:prstGeom>
        </p:spPr>
      </p:pic>
    </p:spTree>
    <p:extLst>
      <p:ext uri="{BB962C8B-B14F-4D97-AF65-F5344CB8AC3E}">
        <p14:creationId xmlns:p14="http://schemas.microsoft.com/office/powerpoint/2010/main" val="1862658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452E3469-DED1-4B98-95FE-76FA4E3DC73F}"/>
                  </a:ext>
                </a:extLst>
              </p:cNvPr>
              <p:cNvSpPr>
                <a:spLocks noGrp="1"/>
              </p:cNvSpPr>
              <p:nvPr>
                <p:ph idx="1"/>
              </p:nvPr>
            </p:nvSpPr>
            <p:spPr/>
            <p:txBody>
              <a:bodyPr/>
              <a:lstStyle/>
              <a:p>
                <a:r>
                  <a:rPr lang="en-US" altLang="ko-KR" dirty="0"/>
                  <a:t>[11.3.15] Researchers wanted to determine if carpeted rooms contained more bacteria than uncarpeted rooms. To determine the amount of bacteria in a room, researchers pumped the air from the room over a Petri dish at the rate of 1 cubic foot per minute for eight carpeted rooms and eight uncarpeted rooms. Colonies of bacteria were allowed to form in the 16 Petri dishes. The results are presented in the table. A normal probability plot and boxplot indicate that the data are </a:t>
                </a:r>
                <a:r>
                  <a:rPr lang="en-US" altLang="ko-KR" dirty="0">
                    <a:solidFill>
                      <a:schemeClr val="accent6"/>
                    </a:solidFill>
                  </a:rPr>
                  <a:t>approximately normally distributed </a:t>
                </a:r>
                <a:r>
                  <a:rPr lang="en-US" altLang="ko-KR" dirty="0"/>
                  <a:t>with no outliers. </a:t>
                </a:r>
                <a:r>
                  <a:rPr lang="en-US" altLang="ko-KR" dirty="0">
                    <a:solidFill>
                      <a:schemeClr val="accent6"/>
                    </a:solidFill>
                  </a:rPr>
                  <a:t>Do carpeted rooms have more bacteria than uncarpeted rooms </a:t>
                </a:r>
                <a:r>
                  <a:rPr lang="en-US" altLang="ko-KR" dirty="0"/>
                  <a:t>at the </a:t>
                </a:r>
                <a14:m>
                  <m:oMath xmlns:m="http://schemas.openxmlformats.org/officeDocument/2006/math">
                    <m:r>
                      <a:rPr lang="en-US" altLang="ko-KR" b="0" i="1" smtClean="0">
                        <a:latin typeface="Cambria Math" panose="02040503050406030204" pitchFamily="18" charset="0"/>
                      </a:rPr>
                      <m:t>𝛼</m:t>
                    </m:r>
                    <m:r>
                      <a:rPr lang="en-US" altLang="ko-KR" b="0" i="1" smtClean="0">
                        <a:latin typeface="Cambria Math" panose="02040503050406030204" pitchFamily="18" charset="0"/>
                      </a:rPr>
                      <m:t>=</m:t>
                    </m:r>
                    <m:r>
                      <a:rPr lang="en-US" altLang="ko-KR" b="0" i="1" smtClean="0">
                        <a:latin typeface="Cambria Math" panose="02040503050406030204" pitchFamily="18" charset="0"/>
                      </a:rPr>
                      <m:t>0</m:t>
                    </m:r>
                    <m:r>
                      <a:rPr lang="en-US" altLang="ko-KR" b="0" i="1" smtClean="0">
                        <a:latin typeface="Cambria Math" panose="02040503050406030204" pitchFamily="18" charset="0"/>
                      </a:rPr>
                      <m:t>.</m:t>
                    </m:r>
                    <m:r>
                      <a:rPr lang="en-US" altLang="ko-KR" b="0" i="1" smtClean="0">
                        <a:latin typeface="Cambria Math" panose="02040503050406030204" pitchFamily="18" charset="0"/>
                      </a:rPr>
                      <m:t>05</m:t>
                    </m:r>
                  </m:oMath>
                </a14:m>
                <a:r>
                  <a:rPr lang="en-US" altLang="ko-KR" dirty="0"/>
                  <a:t> level of significance?</a:t>
                </a:r>
                <a:endParaRPr lang="ko-KR" altLang="en-US" dirty="0"/>
              </a:p>
            </p:txBody>
          </p:sp>
        </mc:Choice>
        <mc:Fallback xmlns="">
          <p:sp>
            <p:nvSpPr>
              <p:cNvPr id="2" name="내용 개체 틀 1">
                <a:extLst>
                  <a:ext uri="{FF2B5EF4-FFF2-40B4-BE49-F238E27FC236}">
                    <a16:creationId xmlns:a16="http://schemas.microsoft.com/office/drawing/2014/main" id="{452E3469-DED1-4B98-95FE-76FA4E3DC73F}"/>
                  </a:ext>
                </a:extLst>
              </p:cNvPr>
              <p:cNvSpPr>
                <a:spLocks noGrp="1" noRot="1" noChangeAspect="1" noMove="1" noResize="1" noEditPoints="1" noAdjustHandles="1" noChangeArrowheads="1" noChangeShapeType="1" noTextEdit="1"/>
              </p:cNvSpPr>
              <p:nvPr>
                <p:ph idx="1"/>
              </p:nvPr>
            </p:nvSpPr>
            <p:spPr>
              <a:blipFill>
                <a:blip r:embed="rId3"/>
                <a:stretch>
                  <a:fillRect l="-812" t="-1818" r="-1507"/>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44A3430F-F930-4B8A-A0D6-504EB6037197}"/>
              </a:ext>
            </a:extLst>
          </p:cNvPr>
          <p:cNvSpPr>
            <a:spLocks noGrp="1"/>
          </p:cNvSpPr>
          <p:nvPr>
            <p:ph type="title"/>
          </p:nvPr>
        </p:nvSpPr>
        <p:spPr/>
        <p:txBody>
          <a:bodyPr/>
          <a:lstStyle/>
          <a:p>
            <a:r>
              <a:rPr lang="en-US" altLang="ko-KR" dirty="0"/>
              <a:t>Ch 11.3: Example</a:t>
            </a:r>
            <a:endParaRPr lang="ko-KR" altLang="en-US" dirty="0"/>
          </a:p>
        </p:txBody>
      </p:sp>
      <p:sp>
        <p:nvSpPr>
          <p:cNvPr id="4" name="바닥글 개체 틀 3">
            <a:extLst>
              <a:ext uri="{FF2B5EF4-FFF2-40B4-BE49-F238E27FC236}">
                <a16:creationId xmlns:a16="http://schemas.microsoft.com/office/drawing/2014/main" id="{1CC2E480-C26F-418A-9D4D-DD4043FB2666}"/>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5DBDD152-F984-472C-B9B1-9FBDE4FA5732}"/>
              </a:ext>
            </a:extLst>
          </p:cNvPr>
          <p:cNvSpPr>
            <a:spLocks noGrp="1"/>
          </p:cNvSpPr>
          <p:nvPr>
            <p:ph type="sldNum" sz="quarter" idx="4"/>
          </p:nvPr>
        </p:nvSpPr>
        <p:spPr/>
        <p:txBody>
          <a:bodyPr/>
          <a:lstStyle/>
          <a:p>
            <a:fld id="{6B75397A-7516-403F-881B-84879BD0A30E}" type="slidenum">
              <a:rPr lang="ko-KR" altLang="en-US" smtClean="0"/>
              <a:t>24</a:t>
            </a:fld>
            <a:endParaRPr lang="ko-KR" altLang="en-US"/>
          </a:p>
        </p:txBody>
      </p:sp>
      <p:pic>
        <p:nvPicPr>
          <p:cNvPr id="7" name="그림 6">
            <a:extLst>
              <a:ext uri="{FF2B5EF4-FFF2-40B4-BE49-F238E27FC236}">
                <a16:creationId xmlns:a16="http://schemas.microsoft.com/office/drawing/2014/main" id="{57814A1E-0BB9-4F5E-9D82-390A31133FF1}"/>
              </a:ext>
            </a:extLst>
          </p:cNvPr>
          <p:cNvPicPr>
            <a:picLocks noChangeAspect="1"/>
          </p:cNvPicPr>
          <p:nvPr/>
        </p:nvPicPr>
        <p:blipFill>
          <a:blip r:embed="rId4"/>
          <a:stretch>
            <a:fillRect/>
          </a:stretch>
        </p:blipFill>
        <p:spPr>
          <a:xfrm>
            <a:off x="1129523" y="4186962"/>
            <a:ext cx="8192643" cy="1714739"/>
          </a:xfrm>
          <a:prstGeom prst="rect">
            <a:avLst/>
          </a:prstGeom>
        </p:spPr>
      </p:pic>
      <p:sp>
        <p:nvSpPr>
          <p:cNvPr id="9" name="TextBox 8">
            <a:extLst>
              <a:ext uri="{FF2B5EF4-FFF2-40B4-BE49-F238E27FC236}">
                <a16:creationId xmlns:a16="http://schemas.microsoft.com/office/drawing/2014/main" id="{AAEF4FF3-8E83-4329-B0AE-F3D93528A4FE}"/>
              </a:ext>
            </a:extLst>
          </p:cNvPr>
          <p:cNvSpPr txBox="1"/>
          <p:nvPr/>
        </p:nvSpPr>
        <p:spPr>
          <a:xfrm>
            <a:off x="9322166" y="4886038"/>
            <a:ext cx="2594531" cy="1015663"/>
          </a:xfrm>
          <a:prstGeom prst="rect">
            <a:avLst/>
          </a:prstGeom>
          <a:noFill/>
        </p:spPr>
        <p:txBody>
          <a:bodyPr wrap="square">
            <a:spAutoFit/>
          </a:bodyPr>
          <a:lstStyle/>
          <a:p>
            <a:r>
              <a:rPr lang="en-US" altLang="ko-KR" sz="1200" b="0" i="1" dirty="0">
                <a:solidFill>
                  <a:srgbClr val="585858"/>
                </a:solidFill>
                <a:effectLst/>
                <a:latin typeface="Helvetica Neue"/>
              </a:rPr>
              <a:t>Source: William G. Walter and Angie </a:t>
            </a:r>
            <a:r>
              <a:rPr lang="en-US" altLang="ko-KR" sz="1200" b="0" i="1" dirty="0" err="1">
                <a:solidFill>
                  <a:srgbClr val="585858"/>
                </a:solidFill>
                <a:effectLst/>
                <a:latin typeface="Helvetica Neue"/>
              </a:rPr>
              <a:t>Stober</a:t>
            </a:r>
            <a:r>
              <a:rPr lang="en-US" altLang="ko-KR" sz="1200" b="0" i="1" dirty="0">
                <a:solidFill>
                  <a:srgbClr val="585858"/>
                </a:solidFill>
                <a:effectLst/>
                <a:latin typeface="Helvetica Neue"/>
              </a:rPr>
              <a:t>. “Microbial Air Sampling in a Carpeted Hospital.” Journal of Environmental Health, 30 (1968), p. 405.</a:t>
            </a:r>
            <a:endParaRPr lang="ko-KR" altLang="en-US" sz="1200" dirty="0"/>
          </a:p>
        </p:txBody>
      </p:sp>
    </p:spTree>
    <p:extLst>
      <p:ext uri="{BB962C8B-B14F-4D97-AF65-F5344CB8AC3E}">
        <p14:creationId xmlns:p14="http://schemas.microsoft.com/office/powerpoint/2010/main" val="3446183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20F776DA-AC4D-4607-BA16-76DE93DF2DA5}"/>
              </a:ext>
            </a:extLst>
          </p:cNvPr>
          <p:cNvSpPr>
            <a:spLocks noGrp="1"/>
          </p:cNvSpPr>
          <p:nvPr>
            <p:ph idx="1"/>
          </p:nvPr>
        </p:nvSpPr>
        <p:spPr/>
        <p:txBody>
          <a:bodyPr/>
          <a:lstStyle/>
          <a:p>
            <a:r>
              <a:rPr lang="en-US" altLang="ko-KR" dirty="0"/>
              <a:t>[11.3.14] Researchers wanted to determine whether the reaction time (in seconds) of males differed from that of females to a go/no go stimulus. The researchers randomly selected </a:t>
            </a:r>
            <a:r>
              <a:rPr lang="en-US" altLang="ko-KR" dirty="0">
                <a:solidFill>
                  <a:schemeClr val="accent6"/>
                </a:solidFill>
              </a:rPr>
              <a:t>20 females </a:t>
            </a:r>
            <a:r>
              <a:rPr lang="en-US" altLang="ko-KR" dirty="0"/>
              <a:t>and </a:t>
            </a:r>
            <a:r>
              <a:rPr lang="en-US" altLang="ko-KR" dirty="0">
                <a:solidFill>
                  <a:schemeClr val="accent6"/>
                </a:solidFill>
              </a:rPr>
              <a:t>15 males </a:t>
            </a:r>
            <a:r>
              <a:rPr lang="en-US" altLang="ko-KR" dirty="0"/>
              <a:t>to participate in the study. The go/no go stimulus required the student to respond to a particular stimulus and not to respond to other stimuli. The results are as follows:</a:t>
            </a:r>
            <a:endParaRPr lang="ko-KR" altLang="en-US" dirty="0"/>
          </a:p>
        </p:txBody>
      </p:sp>
      <p:sp>
        <p:nvSpPr>
          <p:cNvPr id="3" name="제목 2">
            <a:extLst>
              <a:ext uri="{FF2B5EF4-FFF2-40B4-BE49-F238E27FC236}">
                <a16:creationId xmlns:a16="http://schemas.microsoft.com/office/drawing/2014/main" id="{E552D2A3-A486-4DA0-B99B-39DE609A4C9C}"/>
              </a:ext>
            </a:extLst>
          </p:cNvPr>
          <p:cNvSpPr>
            <a:spLocks noGrp="1"/>
          </p:cNvSpPr>
          <p:nvPr>
            <p:ph type="title"/>
          </p:nvPr>
        </p:nvSpPr>
        <p:spPr/>
        <p:txBody>
          <a:bodyPr/>
          <a:lstStyle/>
          <a:p>
            <a:r>
              <a:rPr lang="en-US" altLang="ko-KR" dirty="0"/>
              <a:t>Ch 11.3</a:t>
            </a:r>
            <a:endParaRPr lang="ko-KR" altLang="en-US" dirty="0"/>
          </a:p>
        </p:txBody>
      </p:sp>
      <p:sp>
        <p:nvSpPr>
          <p:cNvPr id="4" name="바닥글 개체 틀 3">
            <a:extLst>
              <a:ext uri="{FF2B5EF4-FFF2-40B4-BE49-F238E27FC236}">
                <a16:creationId xmlns:a16="http://schemas.microsoft.com/office/drawing/2014/main" id="{392231B3-F25F-4508-94E2-65A0D5B96E9A}"/>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7F6210D9-2F83-4518-B0D4-C50B73284188}"/>
              </a:ext>
            </a:extLst>
          </p:cNvPr>
          <p:cNvSpPr>
            <a:spLocks noGrp="1"/>
          </p:cNvSpPr>
          <p:nvPr>
            <p:ph type="sldNum" sz="quarter" idx="4"/>
          </p:nvPr>
        </p:nvSpPr>
        <p:spPr/>
        <p:txBody>
          <a:bodyPr/>
          <a:lstStyle/>
          <a:p>
            <a:fld id="{6B75397A-7516-403F-881B-84879BD0A30E}" type="slidenum">
              <a:rPr lang="ko-KR" altLang="en-US" smtClean="0"/>
              <a:t>25</a:t>
            </a:fld>
            <a:endParaRPr lang="ko-KR" altLang="en-US"/>
          </a:p>
        </p:txBody>
      </p:sp>
      <p:pic>
        <p:nvPicPr>
          <p:cNvPr id="7" name="그림 6">
            <a:extLst>
              <a:ext uri="{FF2B5EF4-FFF2-40B4-BE49-F238E27FC236}">
                <a16:creationId xmlns:a16="http://schemas.microsoft.com/office/drawing/2014/main" id="{96E06510-6F7A-4F70-88FC-75717C584A0D}"/>
              </a:ext>
            </a:extLst>
          </p:cNvPr>
          <p:cNvPicPr>
            <a:picLocks noChangeAspect="1"/>
          </p:cNvPicPr>
          <p:nvPr/>
        </p:nvPicPr>
        <p:blipFill>
          <a:blip r:embed="rId2"/>
          <a:stretch>
            <a:fillRect/>
          </a:stretch>
        </p:blipFill>
        <p:spPr>
          <a:xfrm>
            <a:off x="838200" y="2927151"/>
            <a:ext cx="6904703" cy="2847383"/>
          </a:xfrm>
          <a:prstGeom prst="rect">
            <a:avLst/>
          </a:prstGeom>
        </p:spPr>
      </p:pic>
      <p:sp>
        <p:nvSpPr>
          <p:cNvPr id="9" name="TextBox 8">
            <a:extLst>
              <a:ext uri="{FF2B5EF4-FFF2-40B4-BE49-F238E27FC236}">
                <a16:creationId xmlns:a16="http://schemas.microsoft.com/office/drawing/2014/main" id="{2F6DA1A0-B03D-4F67-A4A5-5EA44B9ED89A}"/>
              </a:ext>
            </a:extLst>
          </p:cNvPr>
          <p:cNvSpPr txBox="1"/>
          <p:nvPr/>
        </p:nvSpPr>
        <p:spPr>
          <a:xfrm>
            <a:off x="8067368" y="3110615"/>
            <a:ext cx="3613355" cy="2480453"/>
          </a:xfrm>
          <a:prstGeom prst="rect">
            <a:avLst/>
          </a:prstGeom>
        </p:spPr>
        <p:txBody>
          <a:bodyPr vert="horz" lIns="91440" tIns="45720" rIns="91440" bIns="45720" rtlCol="0">
            <a:normAutofit/>
          </a:bodyPr>
          <a:lstStyle>
            <a:lvl1pPr marL="457200" indent="-457200">
              <a:lnSpc>
                <a:spcPct val="90000"/>
              </a:lnSpc>
              <a:spcBef>
                <a:spcPts val="1000"/>
              </a:spcBef>
              <a:buFont typeface="Arial"/>
              <a:buChar char="•"/>
              <a:defRPr sz="2400">
                <a:latin typeface="Kigelia Light" panose="020B0502040204020203" pitchFamily="34" charset="0"/>
                <a:cs typeface="Kigelia Light" panose="020B0502040204020203" pitchFamily="34" charset="0"/>
              </a:defRPr>
            </a:lvl1pPr>
            <a:lvl2pPr marL="685800" indent="-228600">
              <a:lnSpc>
                <a:spcPct val="90000"/>
              </a:lnSpc>
              <a:spcBef>
                <a:spcPts val="500"/>
              </a:spcBef>
              <a:buSzPct val="90000"/>
              <a:buFont typeface="Lucida Grande"/>
              <a:buChar char="–"/>
              <a:defRPr sz="2000">
                <a:latin typeface="Kigelia Light" panose="020B0502040204020203" pitchFamily="34" charset="0"/>
                <a:cs typeface="Kigelia Light" panose="020B0502040204020203" pitchFamily="34" charset="0"/>
              </a:defRPr>
            </a:lvl2pPr>
            <a:lvl3pPr marL="1143000" indent="-228600">
              <a:lnSpc>
                <a:spcPct val="90000"/>
              </a:lnSpc>
              <a:spcBef>
                <a:spcPts val="500"/>
              </a:spcBef>
              <a:buFont typeface="Wingdings" charset="2"/>
              <a:buChar char="§"/>
              <a:defRPr>
                <a:latin typeface="Kigelia Light" panose="020B0502040204020203" pitchFamily="34" charset="0"/>
                <a:cs typeface="Kigelia Light" panose="020B0502040204020203" pitchFamily="34" charset="0"/>
              </a:defRPr>
            </a:lvl3pPr>
            <a:lvl4pPr marL="1600200" indent="-228600">
              <a:lnSpc>
                <a:spcPct val="90000"/>
              </a:lnSpc>
              <a:spcBef>
                <a:spcPts val="500"/>
              </a:spcBef>
              <a:buFont typeface="Wingdings" charset="2"/>
              <a:buChar char=""/>
              <a:defRPr>
                <a:latin typeface="Kigelia Light" panose="020B0502040204020203" pitchFamily="34" charset="0"/>
                <a:cs typeface="Kigelia Light" panose="020B0502040204020203" pitchFamily="34" charset="0"/>
              </a:defRPr>
            </a:lvl4pPr>
            <a:lvl5pPr marL="2057400" indent="-228600">
              <a:lnSpc>
                <a:spcPct val="90000"/>
              </a:lnSpc>
              <a:spcBef>
                <a:spcPts val="500"/>
              </a:spcBef>
              <a:buFont typeface="Arial" panose="020B0604020202020204" pitchFamily="34" charset="0"/>
              <a:buChar char="•"/>
              <a:defRPr>
                <a:latin typeface="Kigelia Light" panose="020B0502040204020203" pitchFamily="34" charset="0"/>
                <a:cs typeface="Kigelia Light"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ko-KR" dirty="0"/>
              <a:t>- Test </a:t>
            </a:r>
            <a:r>
              <a:rPr lang="en-US" altLang="ko-KR" dirty="0">
                <a:solidFill>
                  <a:schemeClr val="accent6"/>
                </a:solidFill>
              </a:rPr>
              <a:t>whether there is a difference in the reaction times of males and females</a:t>
            </a:r>
            <a:r>
              <a:rPr lang="en-US" altLang="ko-KR" dirty="0"/>
              <a:t> at the α=0.05 level of significance.</a:t>
            </a:r>
          </a:p>
        </p:txBody>
      </p:sp>
      <p:sp>
        <p:nvSpPr>
          <p:cNvPr id="13" name="TextBox 12">
            <a:extLst>
              <a:ext uri="{FF2B5EF4-FFF2-40B4-BE49-F238E27FC236}">
                <a16:creationId xmlns:a16="http://schemas.microsoft.com/office/drawing/2014/main" id="{C73603F7-1DFC-4B29-BE51-2E330BD50DCD}"/>
              </a:ext>
            </a:extLst>
          </p:cNvPr>
          <p:cNvSpPr txBox="1"/>
          <p:nvPr/>
        </p:nvSpPr>
        <p:spPr>
          <a:xfrm>
            <a:off x="798871" y="5747812"/>
            <a:ext cx="6105832" cy="307777"/>
          </a:xfrm>
          <a:prstGeom prst="rect">
            <a:avLst/>
          </a:prstGeom>
          <a:noFill/>
        </p:spPr>
        <p:txBody>
          <a:bodyPr wrap="square">
            <a:spAutoFit/>
          </a:bodyPr>
          <a:lstStyle/>
          <a:p>
            <a:r>
              <a:rPr lang="ko-KR" altLang="en-US" sz="1400" dirty="0" err="1"/>
              <a:t>Source</a:t>
            </a:r>
            <a:r>
              <a:rPr lang="ko-KR" altLang="en-US" sz="1400" dirty="0"/>
              <a:t>: </a:t>
            </a:r>
            <a:r>
              <a:rPr lang="ko-KR" altLang="en-US" sz="1400" dirty="0" err="1"/>
              <a:t>PsychExperiments</a:t>
            </a:r>
            <a:r>
              <a:rPr lang="ko-KR" altLang="en-US" sz="1400" dirty="0"/>
              <a:t> </a:t>
            </a:r>
            <a:r>
              <a:rPr lang="ko-KR" altLang="en-US" sz="1400" dirty="0" err="1"/>
              <a:t>at</a:t>
            </a:r>
            <a:r>
              <a:rPr lang="ko-KR" altLang="en-US" sz="1400" dirty="0"/>
              <a:t> </a:t>
            </a:r>
            <a:r>
              <a:rPr lang="ko-KR" altLang="en-US" sz="1400" dirty="0" err="1"/>
              <a:t>the</a:t>
            </a:r>
            <a:r>
              <a:rPr lang="ko-KR" altLang="en-US" sz="1400" dirty="0"/>
              <a:t> </a:t>
            </a:r>
            <a:r>
              <a:rPr lang="ko-KR" altLang="en-US" sz="1400" dirty="0" err="1"/>
              <a:t>University</a:t>
            </a:r>
            <a:r>
              <a:rPr lang="ko-KR" altLang="en-US" sz="1400" dirty="0"/>
              <a:t> of </a:t>
            </a:r>
            <a:r>
              <a:rPr lang="ko-KR" altLang="en-US" sz="1400" dirty="0" err="1"/>
              <a:t>Mississippi</a:t>
            </a:r>
            <a:endParaRPr lang="ko-KR" altLang="en-US" sz="1400" dirty="0"/>
          </a:p>
        </p:txBody>
      </p:sp>
    </p:spTree>
    <p:extLst>
      <p:ext uri="{BB962C8B-B14F-4D97-AF65-F5344CB8AC3E}">
        <p14:creationId xmlns:p14="http://schemas.microsoft.com/office/powerpoint/2010/main" val="2999905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0D1F55B-AEFC-4AD7-AC51-B33C1996BEE6}"/>
              </a:ext>
            </a:extLst>
          </p:cNvPr>
          <p:cNvSpPr>
            <a:spLocks noGrp="1"/>
          </p:cNvSpPr>
          <p:nvPr>
            <p:ph idx="1"/>
          </p:nvPr>
        </p:nvSpPr>
        <p:spPr/>
        <p:txBody>
          <a:bodyPr/>
          <a:lstStyle/>
          <a:p>
            <a:r>
              <a:rPr lang="en-US" altLang="ko-KR" dirty="0"/>
              <a:t>Thank you for a quarter!</a:t>
            </a:r>
          </a:p>
          <a:p>
            <a:r>
              <a:rPr lang="en-US" altLang="ko-KR" dirty="0"/>
              <a:t>Survey: </a:t>
            </a:r>
            <a:r>
              <a:rPr lang="en-US" altLang="ko-KR" dirty="0">
                <a:hlinkClick r:id="rId2"/>
              </a:rPr>
              <a:t>https://docs.google.com/forms/d/e/1FAIpQLScOSxLzJw0W3941U58RWsOaGA6cteXL6riBHYxjr4qMUIq-JQ/viewform?usp=sf_link</a:t>
            </a:r>
            <a:endParaRPr lang="en-US" altLang="ko-KR" dirty="0"/>
          </a:p>
        </p:txBody>
      </p:sp>
      <p:sp>
        <p:nvSpPr>
          <p:cNvPr id="3" name="제목 2">
            <a:extLst>
              <a:ext uri="{FF2B5EF4-FFF2-40B4-BE49-F238E27FC236}">
                <a16:creationId xmlns:a16="http://schemas.microsoft.com/office/drawing/2014/main" id="{0BD47362-83B9-49DD-974E-B26FBF221AAD}"/>
              </a:ext>
            </a:extLst>
          </p:cNvPr>
          <p:cNvSpPr>
            <a:spLocks noGrp="1"/>
          </p:cNvSpPr>
          <p:nvPr>
            <p:ph type="title"/>
          </p:nvPr>
        </p:nvSpPr>
        <p:spPr/>
        <p:txBody>
          <a:bodyPr/>
          <a:lstStyle/>
          <a:p>
            <a:r>
              <a:rPr lang="en-US" altLang="ko-KR" dirty="0"/>
              <a:t>Q&amp;A / Announcement</a:t>
            </a:r>
            <a:endParaRPr lang="ko-KR" altLang="en-US" dirty="0"/>
          </a:p>
        </p:txBody>
      </p:sp>
      <p:sp>
        <p:nvSpPr>
          <p:cNvPr id="5" name="바닥글 개체 틀 4">
            <a:extLst>
              <a:ext uri="{FF2B5EF4-FFF2-40B4-BE49-F238E27FC236}">
                <a16:creationId xmlns:a16="http://schemas.microsoft.com/office/drawing/2014/main" id="{92EE1F71-F3AE-48D0-985D-5CC4A48B006A}"/>
              </a:ext>
            </a:extLst>
          </p:cNvPr>
          <p:cNvSpPr>
            <a:spLocks noGrp="1"/>
          </p:cNvSpPr>
          <p:nvPr>
            <p:ph type="ftr" sz="quarter" idx="3"/>
          </p:nvPr>
        </p:nvSpPr>
        <p:spPr/>
        <p:txBody>
          <a:bodyPr/>
          <a:lstStyle/>
          <a:p>
            <a:r>
              <a:rPr lang="en-US" altLang="ko-KR" dirty="0"/>
              <a:t>STAT7 Discussion Section</a:t>
            </a:r>
            <a:endParaRPr lang="ko-KR" altLang="en-US" dirty="0"/>
          </a:p>
        </p:txBody>
      </p:sp>
      <p:sp>
        <p:nvSpPr>
          <p:cNvPr id="6" name="슬라이드 번호 개체 틀 5">
            <a:extLst>
              <a:ext uri="{FF2B5EF4-FFF2-40B4-BE49-F238E27FC236}">
                <a16:creationId xmlns:a16="http://schemas.microsoft.com/office/drawing/2014/main" id="{281F2C84-AB25-4807-8633-21940B27DF1E}"/>
              </a:ext>
            </a:extLst>
          </p:cNvPr>
          <p:cNvSpPr>
            <a:spLocks noGrp="1"/>
          </p:cNvSpPr>
          <p:nvPr>
            <p:ph type="sldNum" sz="quarter" idx="4"/>
          </p:nvPr>
        </p:nvSpPr>
        <p:spPr/>
        <p:txBody>
          <a:bodyPr/>
          <a:lstStyle/>
          <a:p>
            <a:fld id="{6B75397A-7516-403F-881B-84879BD0A30E}" type="slidenum">
              <a:rPr lang="ko-KR" altLang="en-US" smtClean="0"/>
              <a:t>26</a:t>
            </a:fld>
            <a:endParaRPr lang="ko-KR" altLang="en-US"/>
          </a:p>
        </p:txBody>
      </p:sp>
    </p:spTree>
    <p:extLst>
      <p:ext uri="{BB962C8B-B14F-4D97-AF65-F5344CB8AC3E}">
        <p14:creationId xmlns:p14="http://schemas.microsoft.com/office/powerpoint/2010/main" val="144154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516B3D47-B837-4405-8608-0663B8F7274A}"/>
                  </a:ext>
                </a:extLst>
              </p:cNvPr>
              <p:cNvSpPr>
                <a:spLocks noGrp="1"/>
              </p:cNvSpPr>
              <p:nvPr>
                <p:ph idx="1"/>
              </p:nvPr>
            </p:nvSpPr>
            <p:spPr/>
            <p:txBody>
              <a:bodyPr>
                <a:normAutofit lnSpcReduction="10000"/>
              </a:bodyPr>
              <a:lstStyle/>
              <a:p>
                <a:pPr marL="361950" indent="-285750">
                  <a:buSzPct val="100000"/>
                  <a:buFont typeface="Arial" panose="020B0604020202020204" pitchFamily="34" charset="0"/>
                  <a:buChar char="•"/>
                </a:pPr>
                <a:r>
                  <a:rPr lang="en-US" altLang="ko-KR" dirty="0"/>
                  <a:t>A </a:t>
                </a:r>
                <a:r>
                  <a:rPr lang="en-US" altLang="ko-KR" dirty="0">
                    <a:solidFill>
                      <a:schemeClr val="accent6"/>
                    </a:solidFill>
                  </a:rPr>
                  <a:t>point estimate</a:t>
                </a:r>
                <a:r>
                  <a:rPr lang="en-US" altLang="ko-KR" dirty="0"/>
                  <a:t> is the value of a statistic that estimates the value of a parameter.</a:t>
                </a:r>
              </a:p>
              <a:p>
                <a:pPr marL="590550" lvl="1" indent="-285750">
                  <a:buSzPct val="100000"/>
                  <a:buFont typeface="Arial" panose="020B0604020202020204" pitchFamily="34" charset="0"/>
                  <a:buChar char="•"/>
                </a:pPr>
                <a:r>
                  <a:rPr lang="en-US" altLang="ko-KR" dirty="0"/>
                  <a:t>For example: The point estimate for the population proportion is </a:t>
                </a:r>
                <a14:m>
                  <m:oMath xmlns:m="http://schemas.openxmlformats.org/officeDocument/2006/math">
                    <m:acc>
                      <m:accPr>
                        <m:chr m:val="̂"/>
                        <m:ctrlPr>
                          <a:rPr lang="en-US" altLang="ko-KR" sz="2250" b="0" i="1" dirty="0" smtClean="0">
                            <a:solidFill>
                              <a:srgbClr val="000000"/>
                            </a:solidFill>
                            <a:latin typeface="Cambria Math" panose="02040503050406030204" pitchFamily="18" charset="0"/>
                          </a:rPr>
                        </m:ctrlPr>
                      </m:accPr>
                      <m:e>
                        <m:r>
                          <m:rPr>
                            <m:sty m:val="p"/>
                          </m:rPr>
                          <a:rPr lang="en-US" altLang="ko-KR" sz="2250" dirty="0" smtClean="0">
                            <a:solidFill>
                              <a:srgbClr val="000000"/>
                            </a:solidFill>
                            <a:latin typeface="Cambria Math" panose="02040503050406030204" pitchFamily="18" charset="0"/>
                          </a:rPr>
                          <m:t>p</m:t>
                        </m:r>
                      </m:e>
                    </m:acc>
                    <m:r>
                      <a:rPr lang="ar-AE" altLang="ko-KR" sz="2250" i="1">
                        <a:solidFill>
                          <a:srgbClr val="000000"/>
                        </a:solidFill>
                        <a:latin typeface="Cambria Math" panose="02040503050406030204" pitchFamily="18" charset="0"/>
                      </a:rPr>
                      <m:t>=</m:t>
                    </m:r>
                    <m:f>
                      <m:fPr>
                        <m:ctrlPr>
                          <a:rPr lang="en-US" altLang="ko-KR" sz="2250" b="0" i="1" smtClean="0">
                            <a:solidFill>
                              <a:srgbClr val="000000"/>
                            </a:solidFill>
                            <a:latin typeface="Cambria Math" panose="02040503050406030204" pitchFamily="18" charset="0"/>
                          </a:rPr>
                        </m:ctrlPr>
                      </m:fPr>
                      <m:num>
                        <m:r>
                          <a:rPr lang="en-US" altLang="ko-KR" sz="2250" b="0" i="1" smtClean="0">
                            <a:solidFill>
                              <a:srgbClr val="000000"/>
                            </a:solidFill>
                            <a:latin typeface="Cambria Math" panose="02040503050406030204" pitchFamily="18" charset="0"/>
                          </a:rPr>
                          <m:t>𝑥</m:t>
                        </m:r>
                      </m:num>
                      <m:den>
                        <m:r>
                          <a:rPr lang="en-US" altLang="ko-KR" sz="2250" b="0" i="1" smtClean="0">
                            <a:solidFill>
                              <a:srgbClr val="000000"/>
                            </a:solidFill>
                            <a:latin typeface="Cambria Math" panose="02040503050406030204" pitchFamily="18" charset="0"/>
                          </a:rPr>
                          <m:t>𝑛</m:t>
                        </m:r>
                      </m:den>
                    </m:f>
                  </m:oMath>
                </a14:m>
                <a:r>
                  <a:rPr lang="ar-AE" altLang="ko-KR" dirty="0"/>
                  <a:t>, </a:t>
                </a:r>
                <a:r>
                  <a:rPr lang="en-US" altLang="ko-KR" dirty="0"/>
                  <a:t>where x is the number of individuals in the sample with a specified characteristic and n is the sample size. </a:t>
                </a:r>
              </a:p>
              <a:p>
                <a:pPr marL="361950" indent="-285750">
                  <a:buSzPct val="100000"/>
                  <a:buFont typeface="Arial" panose="020B0604020202020204" pitchFamily="34" charset="0"/>
                  <a:buChar char="•"/>
                </a:pPr>
                <a:r>
                  <a:rPr lang="en-US" altLang="ko-KR" dirty="0"/>
                  <a:t>A </a:t>
                </a:r>
                <a:r>
                  <a:rPr lang="en-US" altLang="ko-KR" dirty="0">
                    <a:solidFill>
                      <a:schemeClr val="accent6"/>
                    </a:solidFill>
                  </a:rPr>
                  <a:t>confidence interval </a:t>
                </a:r>
                <a:r>
                  <a:rPr lang="en-US" altLang="ko-KR" dirty="0"/>
                  <a:t>for an unknown parameter consists of an interval of numbers based on a point estimate.</a:t>
                </a:r>
              </a:p>
              <a:p>
                <a:pPr marL="590550" lvl="1" indent="-285750">
                  <a:buSzPct val="100000"/>
                  <a:buFont typeface="Arial" panose="020B0604020202020204" pitchFamily="34" charset="0"/>
                  <a:buChar char="•"/>
                </a:pPr>
                <a:r>
                  <a:rPr lang="en-US" altLang="ko-KR" dirty="0"/>
                  <a:t>The </a:t>
                </a:r>
                <a:r>
                  <a:rPr lang="en-US" altLang="ko-KR" dirty="0">
                    <a:solidFill>
                      <a:schemeClr val="accent6"/>
                    </a:solidFill>
                  </a:rPr>
                  <a:t>level of confidence </a:t>
                </a:r>
                <a:r>
                  <a:rPr lang="en-US" altLang="ko-KR" dirty="0"/>
                  <a:t>represents the expected proportion of intervals that will contain the parameter if a large number of different samples is obtained. </a:t>
                </a:r>
                <a:br>
                  <a:rPr lang="en-US" altLang="ko-KR" dirty="0"/>
                </a:br>
                <a:r>
                  <a:rPr lang="en-US" altLang="ko-KR" dirty="0"/>
                  <a:t>The level of confidence is denoted </a:t>
                </a:r>
                <a14:m>
                  <m:oMath xmlns:m="http://schemas.openxmlformats.org/officeDocument/2006/math">
                    <m:r>
                      <a:rPr lang="en-US" altLang="ko-KR" sz="2350" i="1">
                        <a:solidFill>
                          <a:srgbClr val="000000"/>
                        </a:solidFill>
                        <a:latin typeface="Cambria Math" panose="02040503050406030204" pitchFamily="18" charset="0"/>
                      </a:rPr>
                      <m:t>(</m:t>
                    </m:r>
                    <m:r>
                      <a:rPr lang="en-US" altLang="ko-KR" sz="2350" i="1">
                        <a:solidFill>
                          <a:srgbClr val="000000"/>
                        </a:solidFill>
                        <a:latin typeface="Cambria Math" panose="02040503050406030204" pitchFamily="18" charset="0"/>
                      </a:rPr>
                      <m:t>1</m:t>
                    </m:r>
                    <m:r>
                      <a:rPr lang="en-US" altLang="ko-KR" sz="2350" i="1">
                        <a:solidFill>
                          <a:srgbClr val="000000"/>
                        </a:solidFill>
                        <a:latin typeface="Cambria Math" panose="02040503050406030204" pitchFamily="18" charset="0"/>
                      </a:rPr>
                      <m:t>−</m:t>
                    </m:r>
                    <m:r>
                      <a:rPr lang="ko-KR" altLang="en-US" sz="2350" i="1">
                        <a:solidFill>
                          <a:srgbClr val="000000"/>
                        </a:solidFill>
                        <a:latin typeface="Cambria Math" panose="02040503050406030204" pitchFamily="18" charset="0"/>
                      </a:rPr>
                      <m:t>𝛼</m:t>
                    </m:r>
                    <m:r>
                      <a:rPr lang="en-US" altLang="ko-KR" sz="2350" i="1">
                        <a:solidFill>
                          <a:srgbClr val="000000"/>
                        </a:solidFill>
                        <a:latin typeface="Cambria Math" panose="02040503050406030204" pitchFamily="18" charset="0"/>
                      </a:rPr>
                      <m:t>)⋅</m:t>
                    </m:r>
                    <m:r>
                      <a:rPr lang="en-US" altLang="ko-KR" sz="2350" i="1">
                        <a:solidFill>
                          <a:srgbClr val="000000"/>
                        </a:solidFill>
                        <a:latin typeface="Cambria Math" panose="02040503050406030204" pitchFamily="18" charset="0"/>
                      </a:rPr>
                      <m:t>100</m:t>
                    </m:r>
                    <m:r>
                      <a:rPr lang="en-US" altLang="ko-KR" sz="2350" i="1">
                        <a:solidFill>
                          <a:srgbClr val="000000"/>
                        </a:solidFill>
                        <a:latin typeface="Cambria Math" panose="02040503050406030204" pitchFamily="18" charset="0"/>
                      </a:rPr>
                      <m:t>%</m:t>
                    </m:r>
                  </m:oMath>
                </a14:m>
                <a:endParaRPr lang="en-US" altLang="ko-KR" dirty="0"/>
              </a:p>
              <a:p>
                <a:pPr marL="590550" lvl="1" indent="-285750">
                  <a:buSzPct val="100000"/>
                  <a:buFont typeface="Arial" panose="020B0604020202020204" pitchFamily="34" charset="0"/>
                  <a:buChar char="•"/>
                </a:pPr>
                <a:r>
                  <a:rPr lang="en-US" altLang="ko-KR" dirty="0"/>
                  <a:t>In layman terms, the confidence interval is a range of numbers. The level of confidence is the proportion of intervals that will contain the unknown parameter if repeated samples are obtained. </a:t>
                </a:r>
              </a:p>
              <a:p>
                <a:pPr marL="590550" lvl="1" indent="-285750">
                  <a:buSzPct val="100000"/>
                  <a:buFont typeface="Arial" panose="020B0604020202020204" pitchFamily="34" charset="0"/>
                  <a:buChar char="•"/>
                </a:pPr>
                <a:r>
                  <a:rPr lang="en-US" altLang="ko-KR" dirty="0"/>
                  <a:t>Determine the sample size necessary for estimating a population proportion within a specified </a:t>
                </a:r>
                <a:r>
                  <a:rPr lang="en-US" altLang="ko-KR" dirty="0">
                    <a:solidFill>
                      <a:schemeClr val="accent6"/>
                    </a:solidFill>
                  </a:rPr>
                  <a:t>margin of error.</a:t>
                </a:r>
              </a:p>
              <a:p>
                <a:pPr marL="590550" lvl="1" indent="-285750">
                  <a:buSzPct val="100000"/>
                  <a:buFont typeface="Arial" panose="020B0604020202020204" pitchFamily="34" charset="0"/>
                  <a:buChar char="•"/>
                </a:pPr>
                <a:r>
                  <a:rPr lang="en-US" altLang="ko-KR" dirty="0"/>
                  <a:t>Structural form: </a:t>
                </a:r>
                <a14:m>
                  <m:oMath xmlns:m="http://schemas.openxmlformats.org/officeDocument/2006/math">
                    <m:r>
                      <m:rPr>
                        <m:nor/>
                      </m:rPr>
                      <a:rPr lang="en-US" altLang="ko-KR" sz="2000" i="1">
                        <a:solidFill>
                          <a:srgbClr val="FF9F15"/>
                        </a:solidFill>
                        <a:latin typeface="Cambria Math" panose="02040503050406030204" pitchFamily="18" charset="0"/>
                      </a:rPr>
                      <m:t>point</m:t>
                    </m:r>
                    <m:r>
                      <m:rPr>
                        <m:nor/>
                      </m:rPr>
                      <a:rPr lang="en-US" altLang="ko-KR" sz="2000" i="1">
                        <a:solidFill>
                          <a:srgbClr val="FF9F15"/>
                        </a:solidFill>
                        <a:latin typeface="Cambria Math" panose="02040503050406030204" pitchFamily="18" charset="0"/>
                      </a:rPr>
                      <m:t> </m:t>
                    </m:r>
                    <m:r>
                      <m:rPr>
                        <m:nor/>
                      </m:rPr>
                      <a:rPr lang="en-US" altLang="ko-KR" sz="2000" i="1">
                        <a:solidFill>
                          <a:srgbClr val="FF9F15"/>
                        </a:solidFill>
                        <a:latin typeface="Cambria Math" panose="02040503050406030204" pitchFamily="18" charset="0"/>
                      </a:rPr>
                      <m:t>estimate</m:t>
                    </m:r>
                    <m:r>
                      <a:rPr lang="en-US" altLang="ko-KR" sz="2000" i="1">
                        <a:solidFill>
                          <a:srgbClr val="FF9F15"/>
                        </a:solidFill>
                        <a:latin typeface="Cambria Math" panose="02040503050406030204" pitchFamily="18" charset="0"/>
                      </a:rPr>
                      <m:t>±</m:t>
                    </m:r>
                    <m:r>
                      <m:rPr>
                        <m:nor/>
                      </m:rPr>
                      <a:rPr lang="en-US" altLang="ko-KR" sz="2000" i="1">
                        <a:solidFill>
                          <a:srgbClr val="FF9F15"/>
                        </a:solidFill>
                        <a:latin typeface="Cambria Math" panose="02040503050406030204" pitchFamily="18" charset="0"/>
                      </a:rPr>
                      <m:t>margin</m:t>
                    </m:r>
                    <m:r>
                      <m:rPr>
                        <m:nor/>
                      </m:rPr>
                      <a:rPr lang="en-US" altLang="ko-KR" sz="2000" i="1">
                        <a:solidFill>
                          <a:srgbClr val="FF9F15"/>
                        </a:solidFill>
                        <a:latin typeface="Cambria Math" panose="02040503050406030204" pitchFamily="18" charset="0"/>
                      </a:rPr>
                      <m:t> </m:t>
                    </m:r>
                    <m:r>
                      <m:rPr>
                        <m:nor/>
                      </m:rPr>
                      <a:rPr lang="en-US" altLang="ko-KR" sz="2000" i="1">
                        <a:solidFill>
                          <a:srgbClr val="FF9F15"/>
                        </a:solidFill>
                        <a:latin typeface="Cambria Math" panose="02040503050406030204" pitchFamily="18" charset="0"/>
                      </a:rPr>
                      <m:t>of</m:t>
                    </m:r>
                    <m:r>
                      <m:rPr>
                        <m:nor/>
                      </m:rPr>
                      <a:rPr lang="en-US" altLang="ko-KR" sz="2000" i="1">
                        <a:solidFill>
                          <a:srgbClr val="FF9F15"/>
                        </a:solidFill>
                        <a:latin typeface="Cambria Math" panose="02040503050406030204" pitchFamily="18" charset="0"/>
                      </a:rPr>
                      <m:t> </m:t>
                    </m:r>
                    <m:r>
                      <m:rPr>
                        <m:nor/>
                      </m:rPr>
                      <a:rPr lang="en-US" altLang="ko-KR" sz="2000" i="1">
                        <a:solidFill>
                          <a:srgbClr val="FF9F15"/>
                        </a:solidFill>
                        <a:latin typeface="Cambria Math" panose="02040503050406030204" pitchFamily="18" charset="0"/>
                      </a:rPr>
                      <m:t>error</m:t>
                    </m:r>
                  </m:oMath>
                </a14:m>
                <a:endParaRPr lang="en-US" altLang="ko-KR" dirty="0">
                  <a:solidFill>
                    <a:srgbClr val="FF9F15"/>
                  </a:solidFill>
                </a:endParaRPr>
              </a:p>
              <a:p>
                <a:pPr marL="590550" lvl="1" indent="-285750">
                  <a:buSzPct val="100000"/>
                  <a:buFont typeface="Arial" panose="020B0604020202020204" pitchFamily="34" charset="0"/>
                  <a:buChar char="•"/>
                </a:pPr>
                <a:endParaRPr lang="en-US" altLang="ko-KR" dirty="0"/>
              </a:p>
              <a:p>
                <a:endParaRPr lang="ko-KR" altLang="en-US" dirty="0"/>
              </a:p>
            </p:txBody>
          </p:sp>
        </mc:Choice>
        <mc:Fallback xmlns="">
          <p:sp>
            <p:nvSpPr>
              <p:cNvPr id="2" name="내용 개체 틀 1">
                <a:extLst>
                  <a:ext uri="{FF2B5EF4-FFF2-40B4-BE49-F238E27FC236}">
                    <a16:creationId xmlns:a16="http://schemas.microsoft.com/office/drawing/2014/main" id="{516B3D47-B837-4405-8608-0663B8F7274A}"/>
                  </a:ext>
                </a:extLst>
              </p:cNvPr>
              <p:cNvSpPr>
                <a:spLocks noGrp="1" noRot="1" noChangeAspect="1" noMove="1" noResize="1" noEditPoints="1" noAdjustHandles="1" noChangeArrowheads="1" noChangeShapeType="1" noTextEdit="1"/>
              </p:cNvSpPr>
              <p:nvPr>
                <p:ph idx="1"/>
              </p:nvPr>
            </p:nvSpPr>
            <p:spPr>
              <a:blipFill>
                <a:blip r:embed="rId2"/>
                <a:stretch>
                  <a:fillRect l="-58" t="-2468" r="-1565"/>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16989625-2254-48EB-956C-1153A8FCC13A}"/>
              </a:ext>
            </a:extLst>
          </p:cNvPr>
          <p:cNvSpPr>
            <a:spLocks noGrp="1"/>
          </p:cNvSpPr>
          <p:nvPr>
            <p:ph type="title"/>
          </p:nvPr>
        </p:nvSpPr>
        <p:spPr/>
        <p:txBody>
          <a:bodyPr/>
          <a:lstStyle/>
          <a:p>
            <a:r>
              <a:rPr lang="en-US" altLang="ko-KR" dirty="0"/>
              <a:t>Chap9</a:t>
            </a:r>
            <a:endParaRPr lang="ko-KR" altLang="en-US" dirty="0"/>
          </a:p>
        </p:txBody>
      </p:sp>
      <p:sp>
        <p:nvSpPr>
          <p:cNvPr id="4" name="바닥글 개체 틀 3">
            <a:extLst>
              <a:ext uri="{FF2B5EF4-FFF2-40B4-BE49-F238E27FC236}">
                <a16:creationId xmlns:a16="http://schemas.microsoft.com/office/drawing/2014/main" id="{F9FD1D26-02E5-439E-BC67-1C87730C29BE}"/>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711CC11D-43A7-4816-BF40-CAA23E598FAA}"/>
              </a:ext>
            </a:extLst>
          </p:cNvPr>
          <p:cNvSpPr>
            <a:spLocks noGrp="1"/>
          </p:cNvSpPr>
          <p:nvPr>
            <p:ph type="sldNum" sz="quarter" idx="4"/>
          </p:nvPr>
        </p:nvSpPr>
        <p:spPr/>
        <p:txBody>
          <a:bodyPr/>
          <a:lstStyle/>
          <a:p>
            <a:fld id="{6B75397A-7516-403F-881B-84879BD0A30E}" type="slidenum">
              <a:rPr lang="ko-KR" altLang="en-US" smtClean="0"/>
              <a:t>3</a:t>
            </a:fld>
            <a:endParaRPr lang="ko-KR" altLang="en-US"/>
          </a:p>
        </p:txBody>
      </p:sp>
    </p:spTree>
    <p:extLst>
      <p:ext uri="{BB962C8B-B14F-4D97-AF65-F5344CB8AC3E}">
        <p14:creationId xmlns:p14="http://schemas.microsoft.com/office/powerpoint/2010/main" val="317283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0A010075-5867-4D70-8BA4-D714BA43F981}"/>
                  </a:ext>
                </a:extLst>
              </p:cNvPr>
              <p:cNvSpPr>
                <a:spLocks noGrp="1"/>
              </p:cNvSpPr>
              <p:nvPr>
                <p:ph idx="1"/>
              </p:nvPr>
            </p:nvSpPr>
            <p:spPr/>
            <p:txBody>
              <a:bodyPr>
                <a:normAutofit lnSpcReduction="10000"/>
              </a:bodyPr>
              <a:lstStyle/>
              <a:p>
                <a:pPr>
                  <a:buFont typeface="Arial" panose="020B0604020202020204" pitchFamily="34" charset="0"/>
                  <a:buChar char="•"/>
                </a:pPr>
                <a:r>
                  <a:rPr lang="en-US" altLang="ko-KR" dirty="0"/>
                  <a:t>Point estimator of p: </a:t>
                </a:r>
                <a14:m>
                  <m:oMath xmlns:m="http://schemas.openxmlformats.org/officeDocument/2006/math">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𝑝</m:t>
                        </m:r>
                      </m:e>
                    </m:acc>
                  </m:oMath>
                </a14:m>
                <a:r>
                  <a:rPr lang="en-US" altLang="ko-KR" dirty="0"/>
                  <a:t> (unbiased)</a:t>
                </a:r>
              </a:p>
              <a:p>
                <a:pPr>
                  <a:buFont typeface="Arial" panose="020B0604020202020204" pitchFamily="34" charset="0"/>
                  <a:buChar char="•"/>
                </a:pPr>
                <a:r>
                  <a:rPr lang="en-US" altLang="ko-KR" dirty="0"/>
                  <a:t>Interval estimator of p:</a:t>
                </a:r>
              </a:p>
              <a:p>
                <a:pPr lvl="1">
                  <a:buFont typeface="Arial" panose="020B0604020202020204" pitchFamily="34" charset="0"/>
                  <a:buChar char="•"/>
                </a:pPr>
                <a:r>
                  <a:rPr lang="en-US" altLang="ko-KR" dirty="0"/>
                  <a:t>The </a:t>
                </a:r>
                <a14:m>
                  <m:oMath xmlns:m="http://schemas.openxmlformats.org/officeDocument/2006/math">
                    <m:r>
                      <a:rPr lang="en-US" altLang="ko-KR" b="0" i="0" smtClean="0">
                        <a:latin typeface="Cambria Math" panose="02040503050406030204" pitchFamily="18" charset="0"/>
                      </a:rPr>
                      <m:t>1−</m:t>
                    </m:r>
                    <m:r>
                      <a:rPr lang="en-US" altLang="ko-KR" b="0" i="1" smtClean="0">
                        <a:latin typeface="Cambria Math" panose="02040503050406030204" pitchFamily="18" charset="0"/>
                      </a:rPr>
                      <m:t>𝛼</m:t>
                    </m:r>
                  </m:oMath>
                </a14:m>
                <a:r>
                  <a:rPr lang="en-US" altLang="ko-KR" dirty="0"/>
                  <a:t> probability </a:t>
                </a:r>
                <a:r>
                  <a:rPr lang="en-US" altLang="ko-KR" dirty="0">
                    <a:solidFill>
                      <a:schemeClr val="accent6"/>
                    </a:solidFill>
                  </a:rPr>
                  <a:t>Confidence Interval </a:t>
                </a:r>
                <a:r>
                  <a:rPr lang="en-US" altLang="ko-KR" dirty="0">
                    <a:solidFill>
                      <a:schemeClr val="tx1"/>
                    </a:solidFill>
                  </a:rPr>
                  <a:t>of </a:t>
                </a:r>
                <a14:m>
                  <m:oMath xmlns:m="http://schemas.openxmlformats.org/officeDocument/2006/math">
                    <m:acc>
                      <m:accPr>
                        <m:chr m:val="̂"/>
                        <m:ctrlPr>
                          <a:rPr lang="en-US" altLang="ko-KR" b="0" i="1" smtClean="0">
                            <a:solidFill>
                              <a:schemeClr val="tx1"/>
                            </a:solidFill>
                            <a:latin typeface="Cambria Math" panose="02040503050406030204" pitchFamily="18" charset="0"/>
                          </a:rPr>
                        </m:ctrlPr>
                      </m:accPr>
                      <m:e>
                        <m:r>
                          <a:rPr lang="en-US" altLang="ko-KR" b="0" i="1" smtClean="0">
                            <a:solidFill>
                              <a:schemeClr val="tx1"/>
                            </a:solidFill>
                            <a:latin typeface="Cambria Math" panose="02040503050406030204" pitchFamily="18" charset="0"/>
                          </a:rPr>
                          <m:t>𝑝</m:t>
                        </m:r>
                      </m:e>
                    </m:acc>
                  </m:oMath>
                </a14:m>
                <a:r>
                  <a:rPr lang="en-US" altLang="ko-KR" dirty="0">
                    <a:solidFill>
                      <a:schemeClr val="tx1"/>
                    </a:solidFill>
                  </a:rPr>
                  <a:t>: (</a:t>
                </a:r>
                <a:r>
                  <a:rPr lang="en-US" altLang="ko-KR" dirty="0"/>
                  <a:t>when </a:t>
                </a:r>
                <a14:m>
                  <m:oMath xmlns:m="http://schemas.openxmlformats.org/officeDocument/2006/math">
                    <m:r>
                      <a:rPr lang="en-US" altLang="ko-KR" i="1">
                        <a:latin typeface="Cambria Math" panose="02040503050406030204" pitchFamily="18" charset="0"/>
                      </a:rPr>
                      <m:t>𝑛</m:t>
                    </m:r>
                    <m:acc>
                      <m:accPr>
                        <m:chr m:val="̂"/>
                        <m:ctrlPr>
                          <a:rPr lang="en-US" altLang="ko-KR" i="1">
                            <a:solidFill>
                              <a:schemeClr val="tx1"/>
                            </a:solidFill>
                            <a:latin typeface="Cambria Math" panose="02040503050406030204" pitchFamily="18" charset="0"/>
                          </a:rPr>
                        </m:ctrlPr>
                      </m:accPr>
                      <m:e>
                        <m:r>
                          <a:rPr lang="en-US" altLang="ko-KR" i="1">
                            <a:solidFill>
                              <a:schemeClr val="tx1"/>
                            </a:solidFill>
                            <a:latin typeface="Cambria Math" panose="02040503050406030204" pitchFamily="18" charset="0"/>
                          </a:rPr>
                          <m:t>𝑝</m:t>
                        </m:r>
                      </m:e>
                    </m:acc>
                    <m:r>
                      <a:rPr lang="en-US" altLang="ko-KR" i="1">
                        <a:latin typeface="Cambria Math" panose="02040503050406030204" pitchFamily="18" charset="0"/>
                      </a:rPr>
                      <m:t>≥5, </m:t>
                    </m:r>
                    <m:r>
                      <a:rPr lang="en-US" altLang="ko-KR" i="1">
                        <a:latin typeface="Cambria Math" panose="02040503050406030204" pitchFamily="18" charset="0"/>
                      </a:rPr>
                      <m:t>𝑛</m:t>
                    </m:r>
                    <m:d>
                      <m:dPr>
                        <m:ctrlPr>
                          <a:rPr lang="en-US" altLang="ko-KR" i="1">
                            <a:latin typeface="Cambria Math" panose="02040503050406030204" pitchFamily="18" charset="0"/>
                          </a:rPr>
                        </m:ctrlPr>
                      </m:dPr>
                      <m:e>
                        <m:r>
                          <a:rPr lang="en-US" altLang="ko-KR" i="1">
                            <a:latin typeface="Cambria Math" panose="02040503050406030204" pitchFamily="18" charset="0"/>
                          </a:rPr>
                          <m:t>1−</m:t>
                        </m:r>
                        <m:acc>
                          <m:accPr>
                            <m:chr m:val="̂"/>
                            <m:ctrlPr>
                              <a:rPr lang="en-US" altLang="ko-KR" i="1">
                                <a:solidFill>
                                  <a:schemeClr val="tx1"/>
                                </a:solidFill>
                                <a:latin typeface="Cambria Math" panose="02040503050406030204" pitchFamily="18" charset="0"/>
                              </a:rPr>
                            </m:ctrlPr>
                          </m:accPr>
                          <m:e>
                            <m:r>
                              <a:rPr lang="en-US" altLang="ko-KR" i="1">
                                <a:solidFill>
                                  <a:schemeClr val="tx1"/>
                                </a:solidFill>
                                <a:latin typeface="Cambria Math" panose="02040503050406030204" pitchFamily="18" charset="0"/>
                              </a:rPr>
                              <m:t>𝑝</m:t>
                            </m:r>
                          </m:e>
                        </m:acc>
                      </m:e>
                    </m:d>
                    <m:r>
                      <a:rPr lang="en-US" altLang="ko-KR" i="1">
                        <a:latin typeface="Cambria Math" panose="02040503050406030204" pitchFamily="18" charset="0"/>
                      </a:rPr>
                      <m:t>≥5</m:t>
                    </m:r>
                  </m:oMath>
                </a14:m>
                <a:r>
                  <a:rPr lang="en-US" altLang="ko-KR" dirty="0"/>
                  <a:t>)</a:t>
                </a:r>
              </a:p>
              <a:p>
                <a:pPr marL="457200" lvl="1" indent="0">
                  <a:buNone/>
                </a:pPr>
                <a:br>
                  <a:rPr lang="en-US" altLang="ko-KR" dirty="0"/>
                </a:br>
                <a14:m>
                  <m:oMathPara xmlns:m="http://schemas.openxmlformats.org/officeDocument/2006/math">
                    <m:oMathParaPr>
                      <m:jc m:val="centerGroup"/>
                    </m:oMathParaPr>
                    <m:oMath xmlns:m="http://schemas.openxmlformats.org/officeDocument/2006/math">
                      <m:d>
                        <m:dPr>
                          <m:ctrlPr>
                            <a:rPr lang="en-US" altLang="ko-KR" b="0" i="1" smtClean="0">
                              <a:latin typeface="Cambria Math" panose="02040503050406030204" pitchFamily="18" charset="0"/>
                            </a:rPr>
                          </m:ctrlPr>
                        </m:dPr>
                        <m:e>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𝑝</m:t>
                              </m:r>
                            </m:e>
                          </m:acc>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𝛼</m:t>
                                  </m:r>
                                </m:num>
                                <m:den>
                                  <m:r>
                                    <a:rPr lang="en-US" altLang="ko-KR" b="0" i="1" smtClean="0">
                                      <a:latin typeface="Cambria Math" panose="02040503050406030204" pitchFamily="18" charset="0"/>
                                    </a:rPr>
                                    <m:t>2</m:t>
                                  </m:r>
                                </m:den>
                              </m:f>
                            </m:sub>
                          </m:sSub>
                          <m:rad>
                            <m:radPr>
                              <m:degHide m:val="on"/>
                              <m:ctrlPr>
                                <a:rPr lang="en-US" altLang="ko-KR" b="0" i="1" smtClean="0">
                                  <a:latin typeface="Cambria Math" panose="02040503050406030204" pitchFamily="18" charset="0"/>
                                </a:rPr>
                              </m:ctrlPr>
                            </m:radPr>
                            <m:deg/>
                            <m:e>
                              <m:f>
                                <m:fPr>
                                  <m:ctrlPr>
                                    <a:rPr lang="en-US" altLang="ko-KR" b="0" i="1" smtClean="0">
                                      <a:latin typeface="Cambria Math" panose="02040503050406030204" pitchFamily="18" charset="0"/>
                                    </a:rPr>
                                  </m:ctrlPr>
                                </m:fPr>
                                <m:num>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𝑝</m:t>
                                      </m:r>
                                    </m:e>
                                  </m:acc>
                                  <m:d>
                                    <m:dPr>
                                      <m:ctrlPr>
                                        <a:rPr lang="en-US" altLang="ko-KR" b="0" i="1" dirty="0" smtClean="0">
                                          <a:latin typeface="Cambria Math" panose="02040503050406030204" pitchFamily="18" charset="0"/>
                                        </a:rPr>
                                      </m:ctrlPr>
                                    </m:dPr>
                                    <m:e>
                                      <m:r>
                                        <a:rPr lang="en-US" altLang="ko-KR" b="0" i="1" dirty="0" smtClean="0">
                                          <a:latin typeface="Cambria Math" panose="02040503050406030204" pitchFamily="18" charset="0"/>
                                        </a:rPr>
                                        <m:t>1−</m:t>
                                      </m:r>
                                      <m:acc>
                                        <m:accPr>
                                          <m:chr m:val="̂"/>
                                          <m:ctrlPr>
                                            <a:rPr lang="en-US" altLang="ko-KR" b="0" i="1" dirty="0" smtClean="0">
                                              <a:latin typeface="Cambria Math" panose="02040503050406030204" pitchFamily="18" charset="0"/>
                                            </a:rPr>
                                          </m:ctrlPr>
                                        </m:accPr>
                                        <m:e>
                                          <m:r>
                                            <a:rPr lang="en-US" altLang="ko-KR" b="0" i="1" dirty="0" smtClean="0">
                                              <a:latin typeface="Cambria Math" panose="02040503050406030204" pitchFamily="18" charset="0"/>
                                            </a:rPr>
                                            <m:t>𝑝</m:t>
                                          </m:r>
                                        </m:e>
                                      </m:acc>
                                    </m:e>
                                  </m:d>
                                </m:num>
                                <m:den>
                                  <m:r>
                                    <a:rPr lang="en-US" altLang="ko-KR" b="0" i="1" smtClean="0">
                                      <a:latin typeface="Cambria Math" panose="02040503050406030204" pitchFamily="18" charset="0"/>
                                    </a:rPr>
                                    <m:t>𝑛</m:t>
                                  </m:r>
                                </m:den>
                              </m:f>
                            </m:e>
                          </m:rad>
                          <m:r>
                            <a:rPr lang="en-US" altLang="ko-KR" b="0" i="1" smtClean="0">
                              <a:latin typeface="Cambria Math" panose="02040503050406030204" pitchFamily="18" charset="0"/>
                            </a:rPr>
                            <m:t>,</m:t>
                          </m:r>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𝑝</m:t>
                              </m:r>
                            </m:e>
                          </m:acc>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f>
                                <m:fPr>
                                  <m:ctrlPr>
                                    <a:rPr lang="en-US" altLang="ko-KR" i="1">
                                      <a:latin typeface="Cambria Math" panose="02040503050406030204" pitchFamily="18" charset="0"/>
                                    </a:rPr>
                                  </m:ctrlPr>
                                </m:fPr>
                                <m:num>
                                  <m:r>
                                    <a:rPr lang="en-US" altLang="ko-KR" i="1">
                                      <a:latin typeface="Cambria Math" panose="02040503050406030204" pitchFamily="18" charset="0"/>
                                    </a:rPr>
                                    <m:t>𝛼</m:t>
                                  </m:r>
                                </m:num>
                                <m:den>
                                  <m:r>
                                    <a:rPr lang="en-US" altLang="ko-KR" i="1">
                                      <a:latin typeface="Cambria Math" panose="02040503050406030204" pitchFamily="18" charset="0"/>
                                    </a:rPr>
                                    <m:t>2</m:t>
                                  </m:r>
                                </m:den>
                              </m:f>
                            </m:sub>
                          </m:sSub>
                          <m:rad>
                            <m:radPr>
                              <m:degHide m:val="on"/>
                              <m:ctrlPr>
                                <a:rPr lang="en-US" altLang="ko-KR" i="1">
                                  <a:latin typeface="Cambria Math" panose="02040503050406030204" pitchFamily="18" charset="0"/>
                                </a:rPr>
                              </m:ctrlPr>
                            </m:radPr>
                            <m:deg/>
                            <m:e>
                              <m:f>
                                <m:fPr>
                                  <m:ctrlPr>
                                    <a:rPr lang="en-US" altLang="ko-KR" i="1">
                                      <a:latin typeface="Cambria Math" panose="02040503050406030204" pitchFamily="18" charset="0"/>
                                    </a:rPr>
                                  </m:ctrlPr>
                                </m:fPr>
                                <m:num>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𝑝</m:t>
                                      </m:r>
                                    </m:e>
                                  </m:acc>
                                  <m:d>
                                    <m:dPr>
                                      <m:ctrlPr>
                                        <a:rPr lang="en-US" altLang="ko-KR" i="1" dirty="0">
                                          <a:latin typeface="Cambria Math" panose="02040503050406030204" pitchFamily="18" charset="0"/>
                                        </a:rPr>
                                      </m:ctrlPr>
                                    </m:dPr>
                                    <m:e>
                                      <m:r>
                                        <a:rPr lang="en-US" altLang="ko-KR" i="1" dirty="0">
                                          <a:latin typeface="Cambria Math" panose="02040503050406030204" pitchFamily="18" charset="0"/>
                                        </a:rPr>
                                        <m:t>1−</m:t>
                                      </m:r>
                                      <m:acc>
                                        <m:accPr>
                                          <m:chr m:val="̂"/>
                                          <m:ctrlPr>
                                            <a:rPr lang="en-US" altLang="ko-KR" i="1" dirty="0">
                                              <a:latin typeface="Cambria Math" panose="02040503050406030204" pitchFamily="18" charset="0"/>
                                            </a:rPr>
                                          </m:ctrlPr>
                                        </m:accPr>
                                        <m:e>
                                          <m:r>
                                            <a:rPr lang="en-US" altLang="ko-KR" i="1" dirty="0">
                                              <a:latin typeface="Cambria Math" panose="02040503050406030204" pitchFamily="18" charset="0"/>
                                            </a:rPr>
                                            <m:t>𝑝</m:t>
                                          </m:r>
                                        </m:e>
                                      </m:acc>
                                    </m:e>
                                  </m:d>
                                </m:num>
                                <m:den>
                                  <m:r>
                                    <a:rPr lang="en-US" altLang="ko-KR" i="1">
                                      <a:latin typeface="Cambria Math" panose="02040503050406030204" pitchFamily="18" charset="0"/>
                                    </a:rPr>
                                    <m:t>𝑛</m:t>
                                  </m:r>
                                </m:den>
                              </m:f>
                            </m:e>
                          </m:rad>
                        </m:e>
                      </m:d>
                    </m:oMath>
                  </m:oMathPara>
                </a14:m>
                <a:endParaRPr lang="en-US" altLang="ko-KR" dirty="0"/>
              </a:p>
              <a:p>
                <a:pPr lvl="2">
                  <a:buFont typeface="Arial" panose="020B0604020202020204" pitchFamily="34" charset="0"/>
                  <a:buChar char="•"/>
                </a:pPr>
                <a14:m>
                  <m:oMath xmlns:m="http://schemas.openxmlformats.org/officeDocument/2006/math">
                    <m:rad>
                      <m:radPr>
                        <m:degHide m:val="on"/>
                        <m:ctrlPr>
                          <a:rPr lang="en-US" altLang="ko-KR" b="0" i="1" smtClean="0">
                            <a:latin typeface="Cambria Math" panose="02040503050406030204" pitchFamily="18" charset="0"/>
                          </a:rPr>
                        </m:ctrlPr>
                      </m:radPr>
                      <m:deg/>
                      <m:e>
                        <m:f>
                          <m:fPr>
                            <m:ctrlPr>
                              <a:rPr lang="en-US" altLang="ko-KR" b="0" i="1" smtClean="0">
                                <a:latin typeface="Cambria Math" panose="02040503050406030204" pitchFamily="18" charset="0"/>
                              </a:rPr>
                            </m:ctrlPr>
                          </m:fPr>
                          <m:num>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𝑝</m:t>
                                </m:r>
                              </m:e>
                            </m:acc>
                            <m:d>
                              <m:dPr>
                                <m:ctrlPr>
                                  <a:rPr lang="en-US" altLang="ko-KR" b="0" i="1" dirty="0" smtClean="0">
                                    <a:latin typeface="Cambria Math" panose="02040503050406030204" pitchFamily="18" charset="0"/>
                                  </a:rPr>
                                </m:ctrlPr>
                              </m:dPr>
                              <m:e>
                                <m:r>
                                  <a:rPr lang="en-US" altLang="ko-KR" b="0" i="1" dirty="0" smtClean="0">
                                    <a:latin typeface="Cambria Math" panose="02040503050406030204" pitchFamily="18" charset="0"/>
                                  </a:rPr>
                                  <m:t>1−</m:t>
                                </m:r>
                                <m:acc>
                                  <m:accPr>
                                    <m:chr m:val="̂"/>
                                    <m:ctrlPr>
                                      <a:rPr lang="en-US" altLang="ko-KR" b="0" i="1" dirty="0" smtClean="0">
                                        <a:latin typeface="Cambria Math" panose="02040503050406030204" pitchFamily="18" charset="0"/>
                                      </a:rPr>
                                    </m:ctrlPr>
                                  </m:accPr>
                                  <m:e>
                                    <m:r>
                                      <a:rPr lang="en-US" altLang="ko-KR" b="0" i="1" dirty="0" smtClean="0">
                                        <a:latin typeface="Cambria Math" panose="02040503050406030204" pitchFamily="18" charset="0"/>
                                      </a:rPr>
                                      <m:t>𝑝</m:t>
                                    </m:r>
                                  </m:e>
                                </m:acc>
                              </m:e>
                            </m:d>
                          </m:num>
                          <m:den>
                            <m:r>
                              <a:rPr lang="en-US" altLang="ko-KR" b="0" i="1" smtClean="0">
                                <a:latin typeface="Cambria Math" panose="02040503050406030204" pitchFamily="18" charset="0"/>
                              </a:rPr>
                              <m:t>𝑛</m:t>
                            </m:r>
                          </m:den>
                        </m:f>
                      </m:e>
                    </m:rad>
                    <m:r>
                      <a:rPr lang="en-US" altLang="ko-KR" b="0" i="1" smtClean="0">
                        <a:latin typeface="Cambria Math" panose="02040503050406030204" pitchFamily="18" charset="0"/>
                      </a:rPr>
                      <m:t> </m:t>
                    </m:r>
                  </m:oMath>
                </a14:m>
                <a:r>
                  <a:rPr lang="en-US" altLang="ko-KR" dirty="0"/>
                  <a:t> is the SE of </a:t>
                </a:r>
                <a14:m>
                  <m:oMath xmlns:m="http://schemas.openxmlformats.org/officeDocument/2006/math">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𝑝</m:t>
                        </m:r>
                      </m:e>
                    </m:acc>
                  </m:oMath>
                </a14:m>
                <a:r>
                  <a:rPr lang="en-US" altLang="ko-KR" dirty="0"/>
                  <a:t>, and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𝑧</m:t>
                        </m:r>
                      </m:e>
                      <m:sub>
                        <m:f>
                          <m:fPr>
                            <m:ctrlPr>
                              <a:rPr lang="en-US" altLang="ko-KR" i="1">
                                <a:latin typeface="Cambria Math" panose="02040503050406030204" pitchFamily="18" charset="0"/>
                              </a:rPr>
                            </m:ctrlPr>
                          </m:fPr>
                          <m:num>
                            <m:r>
                              <a:rPr lang="en-US" altLang="ko-KR" i="1">
                                <a:latin typeface="Cambria Math" panose="02040503050406030204" pitchFamily="18" charset="0"/>
                              </a:rPr>
                              <m:t>𝛼</m:t>
                            </m:r>
                          </m:num>
                          <m:den>
                            <m:r>
                              <a:rPr lang="en-US" altLang="ko-KR" i="1">
                                <a:latin typeface="Cambria Math" panose="02040503050406030204" pitchFamily="18" charset="0"/>
                              </a:rPr>
                              <m:t>2</m:t>
                            </m:r>
                          </m:den>
                        </m:f>
                      </m:sub>
                    </m:sSub>
                    <m:r>
                      <a:rPr lang="en-US" altLang="ko-KR" i="1">
                        <a:latin typeface="Cambria Math" panose="02040503050406030204" pitchFamily="18" charset="0"/>
                      </a:rPr>
                      <m:t> </m:t>
                    </m:r>
                  </m:oMath>
                </a14:m>
                <a:r>
                  <a:rPr lang="en-US" altLang="ko-KR" dirty="0"/>
                  <a:t> is the </a:t>
                </a:r>
                <a14:m>
                  <m:oMath xmlns:m="http://schemas.openxmlformats.org/officeDocument/2006/math">
                    <m:r>
                      <a:rPr lang="en-US" altLang="ko-KR" b="0" i="0" smtClean="0">
                        <a:latin typeface="Cambria Math" panose="02040503050406030204" pitchFamily="18" charset="0"/>
                      </a:rPr>
                      <m:t>(</m:t>
                    </m:r>
                    <m:r>
                      <a:rPr lang="en-US" altLang="ko-KR" b="0" i="1" smtClean="0">
                        <a:latin typeface="Cambria Math" panose="02040503050406030204" pitchFamily="18" charset="0"/>
                      </a:rPr>
                      <m:t>1−</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𝛼</m:t>
                        </m:r>
                      </m:num>
                      <m:den>
                        <m:r>
                          <a:rPr lang="en-US" altLang="ko-KR" b="0" i="1" smtClean="0">
                            <a:latin typeface="Cambria Math" panose="02040503050406030204" pitchFamily="18" charset="0"/>
                          </a:rPr>
                          <m:t>2</m:t>
                        </m:r>
                      </m:den>
                    </m:f>
                    <m:r>
                      <a:rPr lang="en-US" altLang="ko-KR" b="0" i="0" smtClean="0">
                        <a:latin typeface="Cambria Math" panose="02040503050406030204" pitchFamily="18" charset="0"/>
                      </a:rPr>
                      <m:t>)</m:t>
                    </m:r>
                  </m:oMath>
                </a14:m>
                <a:r>
                  <a:rPr lang="en-US" altLang="ko-KR" dirty="0"/>
                  <a:t>th quantile of the standard normal distribution.</a:t>
                </a:r>
              </a:p>
              <a:p>
                <a:pPr lvl="2">
                  <a:buFont typeface="Arial" panose="020B0604020202020204" pitchFamily="34" charset="0"/>
                  <a:buChar char="•"/>
                </a:pP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𝑧</m:t>
                        </m:r>
                      </m:e>
                      <m:sub>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𝛼</m:t>
                            </m:r>
                          </m:num>
                          <m:den>
                            <m:r>
                              <a:rPr lang="en-US" altLang="ko-KR" b="0" i="1" smtClean="0">
                                <a:latin typeface="Cambria Math" panose="02040503050406030204" pitchFamily="18" charset="0"/>
                              </a:rPr>
                              <m:t>2</m:t>
                            </m:r>
                          </m:den>
                        </m:f>
                      </m:sub>
                    </m:sSub>
                    <m:rad>
                      <m:radPr>
                        <m:degHide m:val="on"/>
                        <m:ctrlPr>
                          <a:rPr lang="en-US" altLang="ko-KR" b="0" i="1" smtClean="0">
                            <a:latin typeface="Cambria Math" panose="02040503050406030204" pitchFamily="18" charset="0"/>
                          </a:rPr>
                        </m:ctrlPr>
                      </m:radPr>
                      <m:deg/>
                      <m:e>
                        <m:f>
                          <m:fPr>
                            <m:ctrlPr>
                              <a:rPr lang="en-US" altLang="ko-KR" b="0" i="1" smtClean="0">
                                <a:latin typeface="Cambria Math" panose="02040503050406030204" pitchFamily="18" charset="0"/>
                              </a:rPr>
                            </m:ctrlPr>
                          </m:fPr>
                          <m:num>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𝑝</m:t>
                                </m:r>
                              </m:e>
                            </m:acc>
                            <m:d>
                              <m:dPr>
                                <m:ctrlPr>
                                  <a:rPr lang="en-US" altLang="ko-KR" b="0" i="1" dirty="0" smtClean="0">
                                    <a:latin typeface="Cambria Math" panose="02040503050406030204" pitchFamily="18" charset="0"/>
                                  </a:rPr>
                                </m:ctrlPr>
                              </m:dPr>
                              <m:e>
                                <m:r>
                                  <a:rPr lang="en-US" altLang="ko-KR" b="0" i="1" dirty="0" smtClean="0">
                                    <a:latin typeface="Cambria Math" panose="02040503050406030204" pitchFamily="18" charset="0"/>
                                  </a:rPr>
                                  <m:t>1−</m:t>
                                </m:r>
                                <m:acc>
                                  <m:accPr>
                                    <m:chr m:val="̂"/>
                                    <m:ctrlPr>
                                      <a:rPr lang="en-US" altLang="ko-KR" b="0" i="1" dirty="0" smtClean="0">
                                        <a:latin typeface="Cambria Math" panose="02040503050406030204" pitchFamily="18" charset="0"/>
                                      </a:rPr>
                                    </m:ctrlPr>
                                  </m:accPr>
                                  <m:e>
                                    <m:r>
                                      <a:rPr lang="en-US" altLang="ko-KR" b="0" i="1" dirty="0" smtClean="0">
                                        <a:latin typeface="Cambria Math" panose="02040503050406030204" pitchFamily="18" charset="0"/>
                                      </a:rPr>
                                      <m:t>𝑝</m:t>
                                    </m:r>
                                  </m:e>
                                </m:acc>
                              </m:e>
                            </m:d>
                          </m:num>
                          <m:den>
                            <m:r>
                              <a:rPr lang="en-US" altLang="ko-KR" b="0" i="1" smtClean="0">
                                <a:latin typeface="Cambria Math" panose="02040503050406030204" pitchFamily="18" charset="0"/>
                              </a:rPr>
                              <m:t>𝑛</m:t>
                            </m:r>
                          </m:den>
                        </m:f>
                      </m:e>
                    </m:rad>
                  </m:oMath>
                </a14:m>
                <a:r>
                  <a:rPr lang="ko-KR" altLang="en-US" dirty="0"/>
                  <a:t> </a:t>
                </a:r>
                <a:r>
                  <a:rPr lang="en-US" altLang="ko-KR" dirty="0"/>
                  <a:t>is called the ‘</a:t>
                </a:r>
                <a:r>
                  <a:rPr lang="en-US" altLang="ko-KR" dirty="0">
                    <a:solidFill>
                      <a:schemeClr val="accent6"/>
                    </a:solidFill>
                  </a:rPr>
                  <a:t>margin of error</a:t>
                </a:r>
                <a:r>
                  <a:rPr lang="en-US" altLang="ko-KR" dirty="0"/>
                  <a:t>’ for the confidence level.</a:t>
                </a:r>
              </a:p>
              <a:p>
                <a:pPr lvl="1">
                  <a:buFont typeface="Arial" panose="020B0604020202020204" pitchFamily="34" charset="0"/>
                  <a:buChar char="•"/>
                </a:pPr>
                <a:r>
                  <a:rPr lang="en-US" altLang="ko-KR" dirty="0"/>
                  <a:t>Interpretation: </a:t>
                </a:r>
                <a:r>
                  <a:rPr lang="en-US" altLang="ko-KR" dirty="0">
                    <a:solidFill>
                      <a:schemeClr val="accent6"/>
                    </a:solidFill>
                  </a:rPr>
                  <a:t>We are </a:t>
                </a:r>
                <a14:m>
                  <m:oMath xmlns:m="http://schemas.openxmlformats.org/officeDocument/2006/math">
                    <m:r>
                      <a:rPr lang="en-US" altLang="ko-KR" b="0" i="0" smtClean="0">
                        <a:solidFill>
                          <a:schemeClr val="accent6"/>
                        </a:solidFill>
                        <a:latin typeface="Cambria Math" panose="02040503050406030204" pitchFamily="18" charset="0"/>
                      </a:rPr>
                      <m:t>1−</m:t>
                    </m:r>
                    <m:r>
                      <a:rPr lang="en-US" altLang="ko-KR" b="0" i="1" smtClean="0">
                        <a:solidFill>
                          <a:schemeClr val="accent6"/>
                        </a:solidFill>
                        <a:latin typeface="Cambria Math" panose="02040503050406030204" pitchFamily="18" charset="0"/>
                      </a:rPr>
                      <m:t>𝛼</m:t>
                    </m:r>
                  </m:oMath>
                </a14:m>
                <a:r>
                  <a:rPr lang="en-US" altLang="ko-KR" dirty="0">
                    <a:solidFill>
                      <a:schemeClr val="accent6"/>
                    </a:solidFill>
                  </a:rPr>
                  <a:t> confident that the interval from A to B contain the true population proportion p.</a:t>
                </a:r>
              </a:p>
              <a:p>
                <a:pPr lvl="2">
                  <a:buFont typeface="Arial" panose="020B0604020202020204" pitchFamily="34" charset="0"/>
                  <a:buChar char="•"/>
                </a:pPr>
                <a:r>
                  <a:rPr lang="en-US" altLang="ko-KR" dirty="0"/>
                  <a:t>It does NOT mean that there is </a:t>
                </a:r>
                <a14:m>
                  <m:oMath xmlns:m="http://schemas.openxmlformats.org/officeDocument/2006/math">
                    <m:r>
                      <a:rPr lang="en-US" altLang="ko-KR" b="0" i="0" smtClean="0">
                        <a:latin typeface="Cambria Math" panose="02040503050406030204" pitchFamily="18" charset="0"/>
                      </a:rPr>
                      <m:t>1−</m:t>
                    </m:r>
                    <m:r>
                      <a:rPr lang="en-US" altLang="ko-KR" b="0" i="1" smtClean="0">
                        <a:latin typeface="Cambria Math" panose="02040503050406030204" pitchFamily="18" charset="0"/>
                      </a:rPr>
                      <m:t>𝛼</m:t>
                    </m:r>
                  </m:oMath>
                </a14:m>
                <a:r>
                  <a:rPr lang="en-US" altLang="ko-KR" dirty="0"/>
                  <a:t> chance that the true population proportion will fall between A and B.</a:t>
                </a:r>
              </a:p>
              <a:p>
                <a:pPr lvl="2">
                  <a:buFont typeface="Arial" panose="020B0604020202020204" pitchFamily="34" charset="0"/>
                  <a:buChar char="•"/>
                </a:pPr>
                <a:r>
                  <a:rPr lang="en-US" altLang="ko-KR" dirty="0"/>
                  <a:t>It does NOT mean that </a:t>
                </a:r>
                <a14:m>
                  <m:oMath xmlns:m="http://schemas.openxmlformats.org/officeDocument/2006/math">
                    <m:r>
                      <a:rPr lang="en-US" altLang="ko-KR" b="0" i="0" smtClean="0">
                        <a:latin typeface="Cambria Math" panose="02040503050406030204" pitchFamily="18" charset="0"/>
                      </a:rPr>
                      <m:t>1−</m:t>
                    </m:r>
                    <m:r>
                      <a:rPr lang="en-US" altLang="ko-KR" b="0" i="1" smtClean="0">
                        <a:latin typeface="Cambria Math" panose="02040503050406030204" pitchFamily="18" charset="0"/>
                      </a:rPr>
                      <m:t>𝛼</m:t>
                    </m:r>
                  </m:oMath>
                </a14:m>
                <a:r>
                  <a:rPr lang="en-US" altLang="ko-KR" dirty="0"/>
                  <a:t> of sample proportions will fall between A and B.</a:t>
                </a:r>
                <a:endParaRPr lang="ko-KR" altLang="en-US" dirty="0"/>
              </a:p>
            </p:txBody>
          </p:sp>
        </mc:Choice>
        <mc:Fallback xmlns="">
          <p:sp>
            <p:nvSpPr>
              <p:cNvPr id="2" name="내용 개체 틀 1">
                <a:extLst>
                  <a:ext uri="{FF2B5EF4-FFF2-40B4-BE49-F238E27FC236}">
                    <a16:creationId xmlns:a16="http://schemas.microsoft.com/office/drawing/2014/main" id="{0A010075-5867-4D70-8BA4-D714BA43F981}"/>
                  </a:ext>
                </a:extLst>
              </p:cNvPr>
              <p:cNvSpPr>
                <a:spLocks noGrp="1" noRot="1" noChangeAspect="1" noMove="1" noResize="1" noEditPoints="1" noAdjustHandles="1" noChangeArrowheads="1" noChangeShapeType="1" noTextEdit="1"/>
              </p:cNvSpPr>
              <p:nvPr>
                <p:ph idx="1"/>
              </p:nvPr>
            </p:nvSpPr>
            <p:spPr>
              <a:blipFill>
                <a:blip r:embed="rId2"/>
                <a:stretch>
                  <a:fillRect l="-812" t="-2468"/>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A2330E98-8D29-4BCF-9BAF-AC0FF78BBDBD}"/>
              </a:ext>
            </a:extLst>
          </p:cNvPr>
          <p:cNvSpPr>
            <a:spLocks noGrp="1"/>
          </p:cNvSpPr>
          <p:nvPr>
            <p:ph type="title"/>
          </p:nvPr>
        </p:nvSpPr>
        <p:spPr/>
        <p:txBody>
          <a:bodyPr/>
          <a:lstStyle/>
          <a:p>
            <a:r>
              <a:rPr lang="en-US" altLang="ko-KR" dirty="0"/>
              <a:t>Ch9.1 Estimating a Population Proportion</a:t>
            </a:r>
            <a:endParaRPr lang="ko-KR" altLang="en-US" dirty="0"/>
          </a:p>
        </p:txBody>
      </p:sp>
      <p:sp>
        <p:nvSpPr>
          <p:cNvPr id="4" name="바닥글 개체 틀 3">
            <a:extLst>
              <a:ext uri="{FF2B5EF4-FFF2-40B4-BE49-F238E27FC236}">
                <a16:creationId xmlns:a16="http://schemas.microsoft.com/office/drawing/2014/main" id="{CB66C56E-F8A9-4E9F-857E-5D7DB692DCD3}"/>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70B8EB9E-7851-4E35-B98D-62A6AAB60803}"/>
              </a:ext>
            </a:extLst>
          </p:cNvPr>
          <p:cNvSpPr>
            <a:spLocks noGrp="1"/>
          </p:cNvSpPr>
          <p:nvPr>
            <p:ph type="sldNum" sz="quarter" idx="4"/>
          </p:nvPr>
        </p:nvSpPr>
        <p:spPr/>
        <p:txBody>
          <a:bodyPr/>
          <a:lstStyle/>
          <a:p>
            <a:fld id="{6B75397A-7516-403F-881B-84879BD0A30E}" type="slidenum">
              <a:rPr lang="ko-KR" altLang="en-US" smtClean="0"/>
              <a:t>4</a:t>
            </a:fld>
            <a:endParaRPr lang="ko-KR" altLang="en-US"/>
          </a:p>
        </p:txBody>
      </p:sp>
    </p:spTree>
    <p:extLst>
      <p:ext uri="{BB962C8B-B14F-4D97-AF65-F5344CB8AC3E}">
        <p14:creationId xmlns:p14="http://schemas.microsoft.com/office/powerpoint/2010/main" val="123843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页脚占位符 3"/>
          <p:cNvSpPr txBox="1"/>
          <p:nvPr/>
        </p:nvSpPr>
        <p:spPr>
          <a:xfrm>
            <a:off x="875610" y="6303509"/>
            <a:ext cx="1938251"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STAT7 Discussion Section</a:t>
            </a:r>
          </a:p>
        </p:txBody>
      </p:sp>
      <p:sp>
        <p:nvSpPr>
          <p:cNvPr id="201" name="标题 2"/>
          <p:cNvSpPr txBox="1">
            <a:spLocks noGrp="1"/>
          </p:cNvSpPr>
          <p:nvPr>
            <p:ph type="title"/>
          </p:nvPr>
        </p:nvSpPr>
        <p:spPr>
          <a:prstGeom prst="rect">
            <a:avLst/>
          </a:prstGeom>
        </p:spPr>
        <p:txBody>
          <a:bodyPr/>
          <a:lstStyle/>
          <a:p>
            <a:r>
              <a:rPr dirty="0"/>
              <a:t>Ch9.1</a:t>
            </a:r>
            <a:r>
              <a:rPr lang="en-US" dirty="0"/>
              <a:t>: Example</a:t>
            </a:r>
            <a:endParaRPr dirty="0"/>
          </a:p>
        </p:txBody>
      </p:sp>
      <p:sp>
        <p:nvSpPr>
          <p:cNvPr id="202" name="灯片编号占位符 4"/>
          <p:cNvSpPr txBox="1">
            <a:spLocks noGrp="1"/>
          </p:cNvSpPr>
          <p:nvPr>
            <p:ph type="sldNum" sz="quarter" idx="2"/>
          </p:nvPr>
        </p:nvSpPr>
        <p:spPr>
          <a:xfrm>
            <a:off x="4381475" y="6303509"/>
            <a:ext cx="273656"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888888"/>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altLang="ko-KR" smtClean="0"/>
              <a:pPr/>
              <a:t>5</a:t>
            </a:fld>
            <a:endParaRPr/>
          </a:p>
        </p:txBody>
      </p:sp>
      <p:pic>
        <p:nvPicPr>
          <p:cNvPr id="3" name="그림 2">
            <a:extLst>
              <a:ext uri="{FF2B5EF4-FFF2-40B4-BE49-F238E27FC236}">
                <a16:creationId xmlns:a16="http://schemas.microsoft.com/office/drawing/2014/main" id="{725D8734-13DA-4A0B-B2D2-7EB9DF20433D}"/>
              </a:ext>
            </a:extLst>
          </p:cNvPr>
          <p:cNvPicPr>
            <a:picLocks noChangeAspect="1"/>
          </p:cNvPicPr>
          <p:nvPr/>
        </p:nvPicPr>
        <p:blipFill>
          <a:blip r:embed="rId3"/>
          <a:stretch>
            <a:fillRect/>
          </a:stretch>
        </p:blipFill>
        <p:spPr>
          <a:xfrm>
            <a:off x="838199" y="1039091"/>
            <a:ext cx="8734425" cy="26833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页脚占位符 3"/>
          <p:cNvSpPr txBox="1"/>
          <p:nvPr/>
        </p:nvSpPr>
        <p:spPr>
          <a:xfrm>
            <a:off x="875610" y="6303509"/>
            <a:ext cx="1938251"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STAT7 Discussion Section</a:t>
            </a:r>
          </a:p>
        </p:txBody>
      </p:sp>
      <p:sp>
        <p:nvSpPr>
          <p:cNvPr id="206" name="标题 2"/>
          <p:cNvSpPr txBox="1">
            <a:spLocks noGrp="1"/>
          </p:cNvSpPr>
          <p:nvPr>
            <p:ph type="title"/>
          </p:nvPr>
        </p:nvSpPr>
        <p:spPr>
          <a:prstGeom prst="rect">
            <a:avLst/>
          </a:prstGeom>
        </p:spPr>
        <p:txBody>
          <a:bodyPr/>
          <a:lstStyle/>
          <a:p>
            <a:r>
              <a:rPr dirty="0"/>
              <a:t>Ch9.1</a:t>
            </a:r>
          </a:p>
        </p:txBody>
      </p:sp>
      <p:sp>
        <p:nvSpPr>
          <p:cNvPr id="207" name="灯片编号占位符 4"/>
          <p:cNvSpPr txBox="1">
            <a:spLocks noGrp="1"/>
          </p:cNvSpPr>
          <p:nvPr>
            <p:ph type="sldNum" sz="quarter" idx="2"/>
          </p:nvPr>
        </p:nvSpPr>
        <p:spPr>
          <a:xfrm>
            <a:off x="4381475" y="6303509"/>
            <a:ext cx="273656"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888888"/>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altLang="ko-KR" smtClean="0"/>
              <a:pPr/>
              <a:t>6</a:t>
            </a:fld>
            <a:endParaRPr/>
          </a:p>
        </p:txBody>
      </p:sp>
      <p:pic>
        <p:nvPicPr>
          <p:cNvPr id="208" name="Screen Shot 2022-02-26 at 8.41.14 PM.png" descr="Screen Shot 2022-02-26 at 8.41.14 PM.png"/>
          <p:cNvPicPr>
            <a:picLocks noChangeAspect="1"/>
          </p:cNvPicPr>
          <p:nvPr/>
        </p:nvPicPr>
        <p:blipFill>
          <a:blip r:embed="rId2"/>
          <a:stretch>
            <a:fillRect/>
          </a:stretch>
        </p:blipFill>
        <p:spPr>
          <a:xfrm>
            <a:off x="591705" y="1039092"/>
            <a:ext cx="9723870" cy="2566708"/>
          </a:xfrm>
          <a:prstGeom prst="rect">
            <a:avLst/>
          </a:prstGeom>
          <a:ln w="12700">
            <a:miter lim="400000"/>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9F8C7AC6-91A5-4255-A924-273747CED2BD}"/>
                  </a:ext>
                </a:extLst>
              </p:cNvPr>
              <p:cNvSpPr>
                <a:spLocks noGrp="1"/>
              </p:cNvSpPr>
              <p:nvPr>
                <p:ph idx="1"/>
              </p:nvPr>
            </p:nvSpPr>
            <p:spPr/>
            <p:txBody>
              <a:bodyPr>
                <a:normAutofit fontScale="92500" lnSpcReduction="20000"/>
              </a:bodyPr>
              <a:lstStyle/>
              <a:p>
                <a:r>
                  <a:rPr lang="en-US" altLang="ko-KR" dirty="0"/>
                  <a:t>Point estimator of </a:t>
                </a:r>
                <a14:m>
                  <m:oMath xmlns:m="http://schemas.openxmlformats.org/officeDocument/2006/math">
                    <m:r>
                      <a:rPr lang="en-US" altLang="ko-KR" i="1">
                        <a:latin typeface="Cambria Math" panose="02040503050406030204" pitchFamily="18" charset="0"/>
                      </a:rPr>
                      <m:t>𝜇</m:t>
                    </m:r>
                  </m:oMath>
                </a14:m>
                <a:r>
                  <a:rPr lang="en-US" altLang="ko-KR" dirty="0"/>
                  <a:t>: </a:t>
                </a:r>
                <a14:m>
                  <m:oMath xmlns:m="http://schemas.openxmlformats.org/officeDocument/2006/math">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𝑥</m:t>
                        </m:r>
                      </m:e>
                    </m:acc>
                  </m:oMath>
                </a14:m>
                <a:r>
                  <a:rPr lang="en-US" altLang="ko-KR" dirty="0"/>
                  <a:t> (unbiased)</a:t>
                </a:r>
              </a:p>
              <a:p>
                <a:pPr>
                  <a:buFont typeface="Arial" panose="020B0604020202020204" pitchFamily="34" charset="0"/>
                  <a:buChar char="•"/>
                </a:pPr>
                <a:r>
                  <a:rPr lang="en-US" altLang="ko-KR" dirty="0"/>
                  <a:t>Interval estimator of </a:t>
                </a:r>
                <a14:m>
                  <m:oMath xmlns:m="http://schemas.openxmlformats.org/officeDocument/2006/math">
                    <m:r>
                      <a:rPr lang="en-US" altLang="ko-KR" b="0" i="1" smtClean="0">
                        <a:latin typeface="Cambria Math" panose="02040503050406030204" pitchFamily="18" charset="0"/>
                      </a:rPr>
                      <m:t>𝜇</m:t>
                    </m:r>
                  </m:oMath>
                </a14:m>
                <a:r>
                  <a:rPr lang="en-US" altLang="ko-KR" dirty="0"/>
                  <a:t> when we don’t know the true </a:t>
                </a: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𝜎</m:t>
                        </m:r>
                      </m:e>
                      <m:sup>
                        <m:r>
                          <a:rPr lang="en-US" altLang="ko-KR" b="0" i="1" smtClean="0">
                            <a:latin typeface="Cambria Math" panose="02040503050406030204" pitchFamily="18" charset="0"/>
                          </a:rPr>
                          <m:t>2</m:t>
                        </m:r>
                      </m:sup>
                    </m:sSup>
                  </m:oMath>
                </a14:m>
                <a:r>
                  <a:rPr lang="en-US" altLang="ko-KR" dirty="0"/>
                  <a:t>:</a:t>
                </a:r>
              </a:p>
              <a:p>
                <a:pPr lvl="1">
                  <a:buFont typeface="Arial" panose="020B0604020202020204" pitchFamily="34" charset="0"/>
                  <a:buChar char="•"/>
                </a:pPr>
                <a:r>
                  <a:rPr lang="en-US" altLang="ko-KR" dirty="0"/>
                  <a:t>The </a:t>
                </a:r>
                <a14:m>
                  <m:oMath xmlns:m="http://schemas.openxmlformats.org/officeDocument/2006/math">
                    <m:r>
                      <a:rPr lang="en-US" altLang="ko-KR" b="0" i="0" smtClean="0">
                        <a:latin typeface="Cambria Math" panose="02040503050406030204" pitchFamily="18" charset="0"/>
                      </a:rPr>
                      <m:t>1−</m:t>
                    </m:r>
                    <m:r>
                      <a:rPr lang="en-US" altLang="ko-KR" b="0" i="1" smtClean="0">
                        <a:latin typeface="Cambria Math" panose="02040503050406030204" pitchFamily="18" charset="0"/>
                      </a:rPr>
                      <m:t>𝛼</m:t>
                    </m:r>
                  </m:oMath>
                </a14:m>
                <a:r>
                  <a:rPr lang="en-US" altLang="ko-KR" dirty="0"/>
                  <a:t> probability </a:t>
                </a:r>
                <a:r>
                  <a:rPr lang="en-US" altLang="ko-KR" dirty="0">
                    <a:solidFill>
                      <a:schemeClr val="accent6"/>
                    </a:solidFill>
                  </a:rPr>
                  <a:t>Confidence Interval </a:t>
                </a:r>
                <a:r>
                  <a:rPr lang="en-US" altLang="ko-KR" dirty="0">
                    <a:solidFill>
                      <a:schemeClr val="tx1"/>
                    </a:solidFill>
                  </a:rPr>
                  <a:t>of </a:t>
                </a:r>
                <a14:m>
                  <m:oMath xmlns:m="http://schemas.openxmlformats.org/officeDocument/2006/math">
                    <m:r>
                      <a:rPr lang="en-US" altLang="ko-KR" i="1">
                        <a:latin typeface="Cambria Math" panose="02040503050406030204" pitchFamily="18" charset="0"/>
                      </a:rPr>
                      <m:t>𝜇</m:t>
                    </m:r>
                  </m:oMath>
                </a14:m>
                <a:r>
                  <a:rPr lang="en-US" altLang="ko-KR" dirty="0">
                    <a:solidFill>
                      <a:schemeClr val="tx1"/>
                    </a:solidFill>
                  </a:rPr>
                  <a:t>, </a:t>
                </a:r>
              </a:p>
              <a:p>
                <a:pPr lvl="2">
                  <a:buFont typeface="Arial" panose="020B0604020202020204" pitchFamily="34" charset="0"/>
                  <a:buChar char="•"/>
                </a:pPr>
                <a:r>
                  <a:rPr lang="en-US" altLang="ko-KR" dirty="0">
                    <a:solidFill>
                      <a:schemeClr val="tx1"/>
                    </a:solidFill>
                  </a:rPr>
                  <a:t>When the sample size n is greater than 30, or population is normally distributed</a:t>
                </a:r>
              </a:p>
              <a:p>
                <a:pPr lvl="2">
                  <a:buFont typeface="Arial" panose="020B0604020202020204" pitchFamily="34" charset="0"/>
                  <a:buChar char="•"/>
                </a:pPr>
                <a:r>
                  <a:rPr lang="en-US" altLang="ko-KR" dirty="0">
                    <a:solidFill>
                      <a:schemeClr val="tx1"/>
                    </a:solidFill>
                  </a:rPr>
                  <a:t>And </a:t>
                </a:r>
                <a:r>
                  <a:rPr lang="en-US" altLang="ko-KR" dirty="0">
                    <a:solidFill>
                      <a:schemeClr val="accent6"/>
                    </a:solidFill>
                  </a:rPr>
                  <a:t>when we do NOT know the true </a:t>
                </a:r>
                <a14:m>
                  <m:oMath xmlns:m="http://schemas.openxmlformats.org/officeDocument/2006/math">
                    <m:sSup>
                      <m:sSupPr>
                        <m:ctrlPr>
                          <a:rPr lang="en-US" altLang="ko-KR" i="1">
                            <a:solidFill>
                              <a:schemeClr val="accent6"/>
                            </a:solidFill>
                            <a:latin typeface="Cambria Math" panose="02040503050406030204" pitchFamily="18" charset="0"/>
                          </a:rPr>
                        </m:ctrlPr>
                      </m:sSupPr>
                      <m:e>
                        <m:r>
                          <a:rPr lang="en-US" altLang="ko-KR" i="1">
                            <a:solidFill>
                              <a:schemeClr val="accent6"/>
                            </a:solidFill>
                            <a:latin typeface="Cambria Math" panose="02040503050406030204" pitchFamily="18" charset="0"/>
                          </a:rPr>
                          <m:t>𝜎</m:t>
                        </m:r>
                      </m:e>
                      <m:sup>
                        <m:r>
                          <a:rPr lang="en-US" altLang="ko-KR" i="1">
                            <a:solidFill>
                              <a:schemeClr val="accent6"/>
                            </a:solidFill>
                            <a:latin typeface="Cambria Math" panose="02040503050406030204" pitchFamily="18" charset="0"/>
                          </a:rPr>
                          <m:t>2</m:t>
                        </m:r>
                      </m:sup>
                    </m:sSup>
                    <m:r>
                      <a:rPr lang="en-US" altLang="ko-KR" i="1">
                        <a:solidFill>
                          <a:schemeClr val="accent6"/>
                        </a:solidFill>
                        <a:latin typeface="Cambria Math" panose="02040503050406030204" pitchFamily="18" charset="0"/>
                      </a:rPr>
                      <m:t> </m:t>
                    </m:r>
                  </m:oMath>
                </a14:m>
                <a:r>
                  <a:rPr lang="en-US" altLang="ko-KR" dirty="0">
                    <a:solidFill>
                      <a:schemeClr val="accent6"/>
                    </a:solidFill>
                  </a:rPr>
                  <a:t>value</a:t>
                </a:r>
                <a:br>
                  <a:rPr lang="en-US" altLang="ko-KR" dirty="0">
                    <a:solidFill>
                      <a:schemeClr val="accent6"/>
                    </a:solidFill>
                  </a:rPr>
                </a:br>
                <a:br>
                  <a:rPr lang="en-US" altLang="ko-KR" dirty="0">
                    <a:solidFill>
                      <a:schemeClr val="accent1"/>
                    </a:solidFill>
                  </a:rPr>
                </a:br>
                <a14:m>
                  <m:oMath xmlns:m="http://schemas.openxmlformats.org/officeDocument/2006/math">
                    <m:d>
                      <m:dPr>
                        <m:ctrlPr>
                          <a:rPr lang="en-US" altLang="ko-KR" sz="2200" b="0" i="1" smtClean="0">
                            <a:latin typeface="Cambria Math" panose="02040503050406030204" pitchFamily="18" charset="0"/>
                          </a:rPr>
                        </m:ctrlPr>
                      </m:dPr>
                      <m:e>
                        <m:acc>
                          <m:accPr>
                            <m:chr m:val="̅"/>
                            <m:ctrlPr>
                              <a:rPr lang="en-US" altLang="ko-KR" sz="2200" b="0" i="1" smtClean="0">
                                <a:latin typeface="Cambria Math" panose="02040503050406030204" pitchFamily="18" charset="0"/>
                              </a:rPr>
                            </m:ctrlPr>
                          </m:accPr>
                          <m:e>
                            <m:r>
                              <a:rPr lang="en-US" altLang="ko-KR" sz="2200" b="0" i="1" smtClean="0">
                                <a:latin typeface="Cambria Math" panose="02040503050406030204" pitchFamily="18" charset="0"/>
                              </a:rPr>
                              <m:t>𝑥</m:t>
                            </m:r>
                          </m:e>
                        </m:acc>
                        <m:r>
                          <a:rPr lang="en-US" altLang="ko-KR" sz="2200" b="0" i="1" dirty="0" smtClean="0">
                            <a:latin typeface="Cambria Math" panose="02040503050406030204" pitchFamily="18" charset="0"/>
                          </a:rPr>
                          <m:t>−</m:t>
                        </m:r>
                        <m:sSub>
                          <m:sSubPr>
                            <m:ctrlPr>
                              <a:rPr lang="en-US" altLang="ko-KR" sz="2200" b="0" i="1" smtClean="0">
                                <a:solidFill>
                                  <a:schemeClr val="accent1"/>
                                </a:solidFill>
                                <a:latin typeface="Cambria Math" panose="02040503050406030204" pitchFamily="18" charset="0"/>
                              </a:rPr>
                            </m:ctrlPr>
                          </m:sSubPr>
                          <m:e>
                            <m:r>
                              <a:rPr lang="en-US" altLang="ko-KR" sz="2200" b="0" i="1" smtClean="0">
                                <a:solidFill>
                                  <a:schemeClr val="accent1"/>
                                </a:solidFill>
                                <a:latin typeface="Cambria Math" panose="02040503050406030204" pitchFamily="18" charset="0"/>
                              </a:rPr>
                              <m:t>𝑡</m:t>
                            </m:r>
                          </m:e>
                          <m:sub>
                            <m:f>
                              <m:fPr>
                                <m:ctrlPr>
                                  <a:rPr lang="en-US" altLang="ko-KR" sz="2200" b="0" i="1" smtClean="0">
                                    <a:solidFill>
                                      <a:schemeClr val="accent1"/>
                                    </a:solidFill>
                                    <a:latin typeface="Cambria Math" panose="02040503050406030204" pitchFamily="18" charset="0"/>
                                  </a:rPr>
                                </m:ctrlPr>
                              </m:fPr>
                              <m:num>
                                <m:r>
                                  <a:rPr lang="en-US" altLang="ko-KR" sz="2200" b="0" i="1" smtClean="0">
                                    <a:solidFill>
                                      <a:schemeClr val="accent1"/>
                                    </a:solidFill>
                                    <a:latin typeface="Cambria Math" panose="02040503050406030204" pitchFamily="18" charset="0"/>
                                  </a:rPr>
                                  <m:t>𝛼</m:t>
                                </m:r>
                              </m:num>
                              <m:den>
                                <m:r>
                                  <a:rPr lang="en-US" altLang="ko-KR" sz="2200" b="0" i="1" smtClean="0">
                                    <a:solidFill>
                                      <a:schemeClr val="accent1"/>
                                    </a:solidFill>
                                    <a:latin typeface="Cambria Math" panose="02040503050406030204" pitchFamily="18" charset="0"/>
                                  </a:rPr>
                                  <m:t>2</m:t>
                                </m:r>
                              </m:den>
                            </m:f>
                          </m:sub>
                        </m:sSub>
                        <m:rad>
                          <m:radPr>
                            <m:degHide m:val="on"/>
                            <m:ctrlPr>
                              <a:rPr lang="en-US" altLang="ko-KR" sz="2200" b="0" i="1" smtClean="0">
                                <a:latin typeface="Cambria Math" panose="02040503050406030204" pitchFamily="18" charset="0"/>
                              </a:rPr>
                            </m:ctrlPr>
                          </m:radPr>
                          <m:deg/>
                          <m:e>
                            <m:f>
                              <m:fPr>
                                <m:ctrlPr>
                                  <a:rPr lang="en-US" altLang="ko-KR" sz="2200" b="0" i="1" smtClean="0">
                                    <a:latin typeface="Cambria Math" panose="02040503050406030204" pitchFamily="18" charset="0"/>
                                  </a:rPr>
                                </m:ctrlPr>
                              </m:fPr>
                              <m:num>
                                <m:sSup>
                                  <m:sSupPr>
                                    <m:ctrlPr>
                                      <a:rPr lang="en-US" altLang="ko-KR" sz="2200" b="0" i="1" smtClean="0">
                                        <a:solidFill>
                                          <a:schemeClr val="accent1"/>
                                        </a:solidFill>
                                        <a:latin typeface="Cambria Math" panose="02040503050406030204" pitchFamily="18" charset="0"/>
                                      </a:rPr>
                                    </m:ctrlPr>
                                  </m:sSupPr>
                                  <m:e>
                                    <m:r>
                                      <a:rPr lang="en-US" altLang="ko-KR" sz="2200" b="0" i="1" smtClean="0">
                                        <a:solidFill>
                                          <a:schemeClr val="accent1"/>
                                        </a:solidFill>
                                        <a:latin typeface="Cambria Math" panose="02040503050406030204" pitchFamily="18" charset="0"/>
                                      </a:rPr>
                                      <m:t>𝑠</m:t>
                                    </m:r>
                                  </m:e>
                                  <m:sup>
                                    <m:r>
                                      <a:rPr lang="en-US" altLang="ko-KR" sz="2200" b="0" i="1" smtClean="0">
                                        <a:solidFill>
                                          <a:schemeClr val="accent1"/>
                                        </a:solidFill>
                                        <a:latin typeface="Cambria Math" panose="02040503050406030204" pitchFamily="18" charset="0"/>
                                      </a:rPr>
                                      <m:t>2</m:t>
                                    </m:r>
                                  </m:sup>
                                </m:sSup>
                              </m:num>
                              <m:den>
                                <m:r>
                                  <a:rPr lang="en-US" altLang="ko-KR" sz="2200" b="0" i="1" smtClean="0">
                                    <a:latin typeface="Cambria Math" panose="02040503050406030204" pitchFamily="18" charset="0"/>
                                  </a:rPr>
                                  <m:t>𝑛</m:t>
                                </m:r>
                              </m:den>
                            </m:f>
                          </m:e>
                        </m:rad>
                        <m:r>
                          <a:rPr lang="en-US" altLang="ko-KR" sz="2200" b="0" i="1" smtClean="0">
                            <a:latin typeface="Cambria Math" panose="02040503050406030204" pitchFamily="18" charset="0"/>
                          </a:rPr>
                          <m:t>,</m:t>
                        </m:r>
                        <m:acc>
                          <m:accPr>
                            <m:chr m:val="̅"/>
                            <m:ctrlPr>
                              <a:rPr lang="en-US" altLang="ko-KR" sz="2200" b="0" i="1" smtClean="0">
                                <a:latin typeface="Cambria Math" panose="02040503050406030204" pitchFamily="18" charset="0"/>
                              </a:rPr>
                            </m:ctrlPr>
                          </m:accPr>
                          <m:e>
                            <m:r>
                              <a:rPr lang="en-US" altLang="ko-KR" sz="2200" b="0" i="1" smtClean="0">
                                <a:latin typeface="Cambria Math" panose="02040503050406030204" pitchFamily="18" charset="0"/>
                              </a:rPr>
                              <m:t> </m:t>
                            </m:r>
                            <m:r>
                              <a:rPr lang="en-US" altLang="ko-KR" sz="2200" b="0" i="1" smtClean="0">
                                <a:latin typeface="Cambria Math" panose="02040503050406030204" pitchFamily="18" charset="0"/>
                              </a:rPr>
                              <m:t>𝑥</m:t>
                            </m:r>
                          </m:e>
                        </m:acc>
                        <m:r>
                          <a:rPr lang="en-US" altLang="ko-KR" sz="2200" b="0" i="1" smtClean="0">
                            <a:latin typeface="Cambria Math" panose="02040503050406030204" pitchFamily="18" charset="0"/>
                          </a:rPr>
                          <m:t>+</m:t>
                        </m:r>
                        <m:sSub>
                          <m:sSubPr>
                            <m:ctrlPr>
                              <a:rPr lang="en-US" altLang="ko-KR" sz="2200" i="1" smtClean="0">
                                <a:solidFill>
                                  <a:schemeClr val="accent1"/>
                                </a:solidFill>
                                <a:latin typeface="Cambria Math" panose="02040503050406030204" pitchFamily="18" charset="0"/>
                              </a:rPr>
                            </m:ctrlPr>
                          </m:sSubPr>
                          <m:e>
                            <m:r>
                              <a:rPr lang="en-US" altLang="ko-KR" sz="2200" b="0" i="1" smtClean="0">
                                <a:solidFill>
                                  <a:schemeClr val="accent1"/>
                                </a:solidFill>
                                <a:latin typeface="Cambria Math" panose="02040503050406030204" pitchFamily="18" charset="0"/>
                              </a:rPr>
                              <m:t>𝑡</m:t>
                            </m:r>
                          </m:e>
                          <m:sub>
                            <m:f>
                              <m:fPr>
                                <m:ctrlPr>
                                  <a:rPr lang="en-US" altLang="ko-KR" sz="2200" i="1">
                                    <a:solidFill>
                                      <a:schemeClr val="accent1"/>
                                    </a:solidFill>
                                    <a:latin typeface="Cambria Math" panose="02040503050406030204" pitchFamily="18" charset="0"/>
                                  </a:rPr>
                                </m:ctrlPr>
                              </m:fPr>
                              <m:num>
                                <m:r>
                                  <a:rPr lang="en-US" altLang="ko-KR" sz="2200" i="1">
                                    <a:solidFill>
                                      <a:schemeClr val="accent1"/>
                                    </a:solidFill>
                                    <a:latin typeface="Cambria Math" panose="02040503050406030204" pitchFamily="18" charset="0"/>
                                  </a:rPr>
                                  <m:t>𝛼</m:t>
                                </m:r>
                              </m:num>
                              <m:den>
                                <m:r>
                                  <a:rPr lang="en-US" altLang="ko-KR" sz="2200" i="1">
                                    <a:solidFill>
                                      <a:schemeClr val="accent1"/>
                                    </a:solidFill>
                                    <a:latin typeface="Cambria Math" panose="02040503050406030204" pitchFamily="18" charset="0"/>
                                  </a:rPr>
                                  <m:t>2</m:t>
                                </m:r>
                              </m:den>
                            </m:f>
                          </m:sub>
                        </m:sSub>
                        <m:rad>
                          <m:radPr>
                            <m:degHide m:val="on"/>
                            <m:ctrlPr>
                              <a:rPr lang="en-US" altLang="ko-KR" sz="2200" i="1">
                                <a:latin typeface="Cambria Math" panose="02040503050406030204" pitchFamily="18" charset="0"/>
                              </a:rPr>
                            </m:ctrlPr>
                          </m:radPr>
                          <m:deg/>
                          <m:e>
                            <m:f>
                              <m:fPr>
                                <m:ctrlPr>
                                  <a:rPr lang="en-US" altLang="ko-KR" sz="2200" i="1">
                                    <a:latin typeface="Cambria Math" panose="02040503050406030204" pitchFamily="18" charset="0"/>
                                  </a:rPr>
                                </m:ctrlPr>
                              </m:fPr>
                              <m:num>
                                <m:sSup>
                                  <m:sSupPr>
                                    <m:ctrlPr>
                                      <a:rPr lang="en-US" altLang="ko-KR" sz="2200" b="0" i="1" smtClean="0">
                                        <a:solidFill>
                                          <a:schemeClr val="accent1"/>
                                        </a:solidFill>
                                        <a:latin typeface="Cambria Math" panose="02040503050406030204" pitchFamily="18" charset="0"/>
                                      </a:rPr>
                                    </m:ctrlPr>
                                  </m:sSupPr>
                                  <m:e>
                                    <m:r>
                                      <a:rPr lang="en-US" altLang="ko-KR" sz="2200" b="0" i="1" smtClean="0">
                                        <a:solidFill>
                                          <a:schemeClr val="accent1"/>
                                        </a:solidFill>
                                        <a:latin typeface="Cambria Math" panose="02040503050406030204" pitchFamily="18" charset="0"/>
                                      </a:rPr>
                                      <m:t>𝑠</m:t>
                                    </m:r>
                                  </m:e>
                                  <m:sup>
                                    <m:r>
                                      <a:rPr lang="en-US" altLang="ko-KR" sz="2200" b="0" i="1" smtClean="0">
                                        <a:solidFill>
                                          <a:schemeClr val="accent1"/>
                                        </a:solidFill>
                                        <a:latin typeface="Cambria Math" panose="02040503050406030204" pitchFamily="18" charset="0"/>
                                      </a:rPr>
                                      <m:t>2</m:t>
                                    </m:r>
                                  </m:sup>
                                </m:sSup>
                              </m:num>
                              <m:den>
                                <m:r>
                                  <a:rPr lang="en-US" altLang="ko-KR" sz="2200" i="1">
                                    <a:latin typeface="Cambria Math" panose="02040503050406030204" pitchFamily="18" charset="0"/>
                                  </a:rPr>
                                  <m:t>𝑛</m:t>
                                </m:r>
                              </m:den>
                            </m:f>
                          </m:e>
                        </m:rad>
                      </m:e>
                    </m:d>
                  </m:oMath>
                </a14:m>
                <a:endParaRPr lang="en-US" altLang="ko-KR" dirty="0"/>
              </a:p>
              <a:p>
                <a:pPr lvl="1">
                  <a:buFont typeface="Arial" panose="020B0604020202020204" pitchFamily="34" charset="0"/>
                  <a:buChar char="•"/>
                </a:pPr>
                <a14:m>
                  <m:oMath xmlns:m="http://schemas.openxmlformats.org/officeDocument/2006/math">
                    <m:rad>
                      <m:radPr>
                        <m:degHide m:val="on"/>
                        <m:ctrlPr>
                          <a:rPr lang="en-US" altLang="ko-KR" i="1">
                            <a:latin typeface="Cambria Math" panose="02040503050406030204" pitchFamily="18" charset="0"/>
                          </a:rPr>
                        </m:ctrlPr>
                      </m:radPr>
                      <m:deg/>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𝑠</m:t>
                                </m:r>
                              </m:e>
                              <m:sup>
                                <m:r>
                                  <a:rPr lang="en-US" altLang="ko-KR" i="1">
                                    <a:latin typeface="Cambria Math" panose="02040503050406030204" pitchFamily="18" charset="0"/>
                                  </a:rPr>
                                  <m:t>2</m:t>
                                </m:r>
                              </m:sup>
                            </m:sSup>
                          </m:num>
                          <m:den>
                            <m:r>
                              <a:rPr lang="en-US" altLang="ko-KR" i="1">
                                <a:latin typeface="Cambria Math" panose="02040503050406030204" pitchFamily="18" charset="0"/>
                              </a:rPr>
                              <m:t>𝑛</m:t>
                            </m:r>
                          </m:den>
                        </m:f>
                      </m:e>
                    </m:rad>
                    <m:r>
                      <a:rPr lang="en-US" altLang="ko-KR" b="0" i="1" smtClean="0">
                        <a:latin typeface="Cambria Math" panose="02040503050406030204" pitchFamily="18" charset="0"/>
                      </a:rPr>
                      <m:t> </m:t>
                    </m:r>
                  </m:oMath>
                </a14:m>
                <a:r>
                  <a:rPr lang="en-US" altLang="ko-KR" dirty="0"/>
                  <a:t>is the (estimated) SE of </a:t>
                </a:r>
                <a14:m>
                  <m:oMath xmlns:m="http://schemas.openxmlformats.org/officeDocument/2006/math">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𝑥</m:t>
                        </m:r>
                      </m:e>
                    </m:acc>
                  </m:oMath>
                </a14:m>
                <a:r>
                  <a:rPr lang="en-US" altLang="ko-KR" dirty="0"/>
                  <a:t>, (</a:t>
                </a: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𝑠</m:t>
                        </m:r>
                      </m:e>
                      <m:sup>
                        <m:r>
                          <a:rPr lang="en-US" altLang="ko-KR" b="0" i="1" smtClean="0">
                            <a:latin typeface="Cambria Math" panose="02040503050406030204" pitchFamily="18" charset="0"/>
                          </a:rPr>
                          <m:t>2</m:t>
                        </m:r>
                      </m:sup>
                    </m:sSup>
                  </m:oMath>
                </a14:m>
                <a:r>
                  <a:rPr lang="en-US" altLang="ko-KR" i="1" dirty="0">
                    <a:latin typeface="Cambria Math" panose="02040503050406030204" pitchFamily="18" charset="0"/>
                  </a:rPr>
                  <a:t>: </a:t>
                </a:r>
                <a:r>
                  <a:rPr lang="en-US" altLang="ko-KR" dirty="0"/>
                  <a:t>sample variance)</a:t>
                </a:r>
                <a:endParaRPr lang="en-US" altLang="ko-KR" i="1" dirty="0">
                  <a:latin typeface="Cambria Math" panose="02040503050406030204" pitchFamily="18" charset="0"/>
                </a:endParaRPr>
              </a:p>
              <a:p>
                <a:pPr lvl="1">
                  <a:buFont typeface="Arial" panose="020B0604020202020204" pitchFamily="34" charset="0"/>
                  <a:buChar char="•"/>
                </a:pP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𝑡</m:t>
                        </m:r>
                      </m:e>
                      <m:sub>
                        <m:f>
                          <m:fPr>
                            <m:ctrlPr>
                              <a:rPr lang="en-US" altLang="ko-KR" i="1">
                                <a:latin typeface="Cambria Math" panose="02040503050406030204" pitchFamily="18" charset="0"/>
                              </a:rPr>
                            </m:ctrlPr>
                          </m:fPr>
                          <m:num>
                            <m:r>
                              <a:rPr lang="en-US" altLang="ko-KR" i="1">
                                <a:latin typeface="Cambria Math" panose="02040503050406030204" pitchFamily="18" charset="0"/>
                              </a:rPr>
                              <m:t>𝛼</m:t>
                            </m:r>
                          </m:num>
                          <m:den>
                            <m:r>
                              <a:rPr lang="en-US" altLang="ko-KR" i="1">
                                <a:latin typeface="Cambria Math" panose="02040503050406030204" pitchFamily="18" charset="0"/>
                              </a:rPr>
                              <m:t>2</m:t>
                            </m:r>
                          </m:den>
                        </m:f>
                      </m:sub>
                    </m:sSub>
                    <m:r>
                      <a:rPr lang="en-US" altLang="ko-KR" i="1">
                        <a:latin typeface="Cambria Math" panose="02040503050406030204" pitchFamily="18" charset="0"/>
                      </a:rPr>
                      <m:t> </m:t>
                    </m:r>
                  </m:oMath>
                </a14:m>
                <a:r>
                  <a:rPr lang="en-US" altLang="ko-KR" dirty="0"/>
                  <a:t> is the </a:t>
                </a:r>
                <a14:m>
                  <m:oMath xmlns:m="http://schemas.openxmlformats.org/officeDocument/2006/math">
                    <m:r>
                      <a:rPr lang="en-US" altLang="ko-KR" b="0" i="0" smtClean="0">
                        <a:latin typeface="Cambria Math" panose="02040503050406030204" pitchFamily="18" charset="0"/>
                      </a:rPr>
                      <m:t>(</m:t>
                    </m:r>
                    <m:r>
                      <a:rPr lang="en-US" altLang="ko-KR" b="0" i="1" smtClean="0">
                        <a:latin typeface="Cambria Math" panose="02040503050406030204" pitchFamily="18" charset="0"/>
                      </a:rPr>
                      <m:t>1−</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𝛼</m:t>
                        </m:r>
                      </m:num>
                      <m:den>
                        <m:r>
                          <a:rPr lang="en-US" altLang="ko-KR" b="0" i="1" smtClean="0">
                            <a:latin typeface="Cambria Math" panose="02040503050406030204" pitchFamily="18" charset="0"/>
                          </a:rPr>
                          <m:t>2</m:t>
                        </m:r>
                      </m:den>
                    </m:f>
                    <m:r>
                      <a:rPr lang="en-US" altLang="ko-KR" b="0" i="0" smtClean="0">
                        <a:latin typeface="Cambria Math" panose="02040503050406030204" pitchFamily="18" charset="0"/>
                      </a:rPr>
                      <m:t>)</m:t>
                    </m:r>
                  </m:oMath>
                </a14:m>
                <a:r>
                  <a:rPr lang="en-US" altLang="ko-KR" dirty="0"/>
                  <a:t>th quantile of </a:t>
                </a:r>
                <a:r>
                  <a:rPr lang="en-US" altLang="ko-KR" dirty="0">
                    <a:solidFill>
                      <a:schemeClr val="accent6"/>
                    </a:solidFill>
                  </a:rPr>
                  <a:t>Student’s t-distribution </a:t>
                </a:r>
                <a:r>
                  <a:rPr lang="en-US" altLang="ko-KR" dirty="0"/>
                  <a:t>with degrees of freedom </a:t>
                </a:r>
                <a:r>
                  <a:rPr lang="en-US" altLang="ko-KR" dirty="0">
                    <a:solidFill>
                      <a:schemeClr val="accent6"/>
                    </a:solidFill>
                  </a:rPr>
                  <a:t>n-1</a:t>
                </a:r>
                <a:r>
                  <a:rPr lang="en-US" altLang="ko-KR" dirty="0"/>
                  <a:t>.</a:t>
                </a:r>
              </a:p>
              <a:p>
                <a:pPr lvl="1">
                  <a:buFont typeface="Arial" panose="020B0604020202020204" pitchFamily="34" charset="0"/>
                  <a:buChar char="•"/>
                </a:pP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𝑡</m:t>
                        </m:r>
                      </m:e>
                      <m:sub>
                        <m:f>
                          <m:fPr>
                            <m:ctrlPr>
                              <a:rPr lang="en-US" altLang="ko-KR" i="1">
                                <a:latin typeface="Cambria Math" panose="02040503050406030204" pitchFamily="18" charset="0"/>
                              </a:rPr>
                            </m:ctrlPr>
                          </m:fPr>
                          <m:num>
                            <m:r>
                              <a:rPr lang="en-US" altLang="ko-KR" i="1">
                                <a:latin typeface="Cambria Math" panose="02040503050406030204" pitchFamily="18" charset="0"/>
                              </a:rPr>
                              <m:t>𝛼</m:t>
                            </m:r>
                          </m:num>
                          <m:den>
                            <m:r>
                              <a:rPr lang="en-US" altLang="ko-KR" i="1">
                                <a:latin typeface="Cambria Math" panose="02040503050406030204" pitchFamily="18" charset="0"/>
                              </a:rPr>
                              <m:t>2</m:t>
                            </m:r>
                          </m:den>
                        </m:f>
                      </m:sub>
                    </m:sSub>
                    <m:rad>
                      <m:radPr>
                        <m:degHide m:val="on"/>
                        <m:ctrlPr>
                          <a:rPr lang="en-US" altLang="ko-KR" i="1">
                            <a:latin typeface="Cambria Math" panose="02040503050406030204" pitchFamily="18" charset="0"/>
                          </a:rPr>
                        </m:ctrlPr>
                      </m:radPr>
                      <m:deg/>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𝑠</m:t>
                                </m:r>
                              </m:e>
                              <m:sup>
                                <m:r>
                                  <a:rPr lang="en-US" altLang="ko-KR" i="1">
                                    <a:latin typeface="Cambria Math" panose="02040503050406030204" pitchFamily="18" charset="0"/>
                                  </a:rPr>
                                  <m:t>2</m:t>
                                </m:r>
                              </m:sup>
                            </m:sSup>
                          </m:num>
                          <m:den>
                            <m:r>
                              <a:rPr lang="en-US" altLang="ko-KR" i="1">
                                <a:latin typeface="Cambria Math" panose="02040503050406030204" pitchFamily="18" charset="0"/>
                              </a:rPr>
                              <m:t>𝑛</m:t>
                            </m:r>
                          </m:den>
                        </m:f>
                      </m:e>
                    </m:rad>
                  </m:oMath>
                </a14:m>
                <a:r>
                  <a:rPr lang="en-US" altLang="ko-KR" dirty="0"/>
                  <a:t> is called the ‘</a:t>
                </a:r>
                <a:r>
                  <a:rPr lang="en-US" altLang="ko-KR" dirty="0">
                    <a:solidFill>
                      <a:schemeClr val="accent6"/>
                    </a:solidFill>
                  </a:rPr>
                  <a:t>margin of error</a:t>
                </a:r>
                <a:r>
                  <a:rPr lang="en-US" altLang="ko-KR" dirty="0"/>
                  <a:t>’ for the confidence level.</a:t>
                </a:r>
              </a:p>
              <a:p>
                <a:pPr lvl="1">
                  <a:buFont typeface="Arial" panose="020B0604020202020204" pitchFamily="34" charset="0"/>
                  <a:buChar char="•"/>
                </a:pPr>
                <a:r>
                  <a:rPr lang="en-US" altLang="ko-KR" dirty="0"/>
                  <a:t>Interpretation: </a:t>
                </a:r>
                <a:r>
                  <a:rPr lang="en-US" altLang="ko-KR" dirty="0">
                    <a:solidFill>
                      <a:schemeClr val="accent6"/>
                    </a:solidFill>
                  </a:rPr>
                  <a:t>We are </a:t>
                </a:r>
                <a14:m>
                  <m:oMath xmlns:m="http://schemas.openxmlformats.org/officeDocument/2006/math">
                    <m:r>
                      <a:rPr lang="en-US" altLang="ko-KR" b="0" i="0" smtClean="0">
                        <a:solidFill>
                          <a:schemeClr val="accent6"/>
                        </a:solidFill>
                        <a:latin typeface="Cambria Math" panose="02040503050406030204" pitchFamily="18" charset="0"/>
                      </a:rPr>
                      <m:t>1−</m:t>
                    </m:r>
                    <m:r>
                      <a:rPr lang="en-US" altLang="ko-KR" b="0" i="1" smtClean="0">
                        <a:solidFill>
                          <a:schemeClr val="accent6"/>
                        </a:solidFill>
                        <a:latin typeface="Cambria Math" panose="02040503050406030204" pitchFamily="18" charset="0"/>
                      </a:rPr>
                      <m:t>𝛼</m:t>
                    </m:r>
                  </m:oMath>
                </a14:m>
                <a:r>
                  <a:rPr lang="en-US" altLang="ko-KR" dirty="0">
                    <a:solidFill>
                      <a:schemeClr val="accent6"/>
                    </a:solidFill>
                  </a:rPr>
                  <a:t> confident that the interval from A to B contain the true value of the population mean </a:t>
                </a:r>
                <a:r>
                  <a:rPr lang="ko-KR" altLang="en-US" dirty="0">
                    <a:solidFill>
                      <a:schemeClr val="accent6"/>
                    </a:solidFill>
                  </a:rPr>
                  <a:t>𝜇</a:t>
                </a:r>
                <a:r>
                  <a:rPr lang="en-US" altLang="ko-KR" dirty="0">
                    <a:solidFill>
                      <a:schemeClr val="accent6"/>
                    </a:solidFill>
                  </a:rPr>
                  <a:t>.</a:t>
                </a:r>
              </a:p>
              <a:p>
                <a:pPr lvl="2">
                  <a:buFont typeface="Arial" panose="020B0604020202020204" pitchFamily="34" charset="0"/>
                  <a:buChar char="•"/>
                </a:pPr>
                <a:r>
                  <a:rPr lang="en-US" altLang="ko-KR" dirty="0"/>
                  <a:t>It does NOT mean that there is </a:t>
                </a:r>
                <a14:m>
                  <m:oMath xmlns:m="http://schemas.openxmlformats.org/officeDocument/2006/math">
                    <m:r>
                      <a:rPr lang="en-US" altLang="ko-KR" b="0" i="0" smtClean="0">
                        <a:latin typeface="Cambria Math" panose="02040503050406030204" pitchFamily="18" charset="0"/>
                      </a:rPr>
                      <m:t>1−</m:t>
                    </m:r>
                    <m:r>
                      <a:rPr lang="en-US" altLang="ko-KR" b="0" i="1" smtClean="0">
                        <a:latin typeface="Cambria Math" panose="02040503050406030204" pitchFamily="18" charset="0"/>
                      </a:rPr>
                      <m:t>𝛼</m:t>
                    </m:r>
                  </m:oMath>
                </a14:m>
                <a:r>
                  <a:rPr lang="en-US" altLang="ko-KR" dirty="0"/>
                  <a:t> chance that the true population mean will fall between A and B. It does NOT mean that </a:t>
                </a:r>
                <a14:m>
                  <m:oMath xmlns:m="http://schemas.openxmlformats.org/officeDocument/2006/math">
                    <m:r>
                      <a:rPr lang="en-US" altLang="ko-KR" b="0" i="0" smtClean="0">
                        <a:latin typeface="Cambria Math" panose="02040503050406030204" pitchFamily="18" charset="0"/>
                      </a:rPr>
                      <m:t>1−</m:t>
                    </m:r>
                    <m:r>
                      <a:rPr lang="en-US" altLang="ko-KR" b="0" i="1" smtClean="0">
                        <a:latin typeface="Cambria Math" panose="02040503050406030204" pitchFamily="18" charset="0"/>
                      </a:rPr>
                      <m:t>𝛼</m:t>
                    </m:r>
                  </m:oMath>
                </a14:m>
                <a:r>
                  <a:rPr lang="en-US" altLang="ko-KR" dirty="0"/>
                  <a:t> of sample means will fall between A and B.</a:t>
                </a:r>
                <a:endParaRPr lang="ko-KR" altLang="en-US" dirty="0"/>
              </a:p>
            </p:txBody>
          </p:sp>
        </mc:Choice>
        <mc:Fallback xmlns="">
          <p:sp>
            <p:nvSpPr>
              <p:cNvPr id="2" name="내용 개체 틀 1">
                <a:extLst>
                  <a:ext uri="{FF2B5EF4-FFF2-40B4-BE49-F238E27FC236}">
                    <a16:creationId xmlns:a16="http://schemas.microsoft.com/office/drawing/2014/main" id="{9F8C7AC6-91A5-4255-A924-273747CED2BD}"/>
                  </a:ext>
                </a:extLst>
              </p:cNvPr>
              <p:cNvSpPr>
                <a:spLocks noGrp="1" noRot="1" noChangeAspect="1" noMove="1" noResize="1" noEditPoints="1" noAdjustHandles="1" noChangeArrowheads="1" noChangeShapeType="1" noTextEdit="1"/>
              </p:cNvSpPr>
              <p:nvPr>
                <p:ph idx="1"/>
              </p:nvPr>
            </p:nvSpPr>
            <p:spPr>
              <a:blipFill>
                <a:blip r:embed="rId2"/>
                <a:stretch>
                  <a:fillRect l="-696" t="-2727"/>
                </a:stretch>
              </a:blipFill>
            </p:spPr>
            <p:txBody>
              <a:bodyPr/>
              <a:lstStyle/>
              <a:p>
                <a:r>
                  <a:rPr lang="ko-KR" altLang="en-US">
                    <a:noFill/>
                  </a:rPr>
                  <a:t> </a:t>
                </a:r>
              </a:p>
            </p:txBody>
          </p:sp>
        </mc:Fallback>
      </mc:AlternateContent>
      <p:sp>
        <p:nvSpPr>
          <p:cNvPr id="3" name="제목 2">
            <a:extLst>
              <a:ext uri="{FF2B5EF4-FFF2-40B4-BE49-F238E27FC236}">
                <a16:creationId xmlns:a16="http://schemas.microsoft.com/office/drawing/2014/main" id="{6A00DAE9-A87D-4967-9FEB-B531EFC4078B}"/>
              </a:ext>
            </a:extLst>
          </p:cNvPr>
          <p:cNvSpPr>
            <a:spLocks noGrp="1"/>
          </p:cNvSpPr>
          <p:nvPr>
            <p:ph type="title"/>
          </p:nvPr>
        </p:nvSpPr>
        <p:spPr/>
        <p:txBody>
          <a:bodyPr/>
          <a:lstStyle/>
          <a:p>
            <a:r>
              <a:rPr lang="en-US" altLang="ko-KR" dirty="0"/>
              <a:t>Ch9.2 Estimating a Population Mean</a:t>
            </a:r>
            <a:endParaRPr lang="ko-KR" altLang="en-US" dirty="0"/>
          </a:p>
        </p:txBody>
      </p:sp>
      <p:sp>
        <p:nvSpPr>
          <p:cNvPr id="4" name="바닥글 개체 틀 3">
            <a:extLst>
              <a:ext uri="{FF2B5EF4-FFF2-40B4-BE49-F238E27FC236}">
                <a16:creationId xmlns:a16="http://schemas.microsoft.com/office/drawing/2014/main" id="{98387C27-C40A-4F0A-A05E-DF3FBFD099CC}"/>
              </a:ext>
            </a:extLst>
          </p:cNvPr>
          <p:cNvSpPr>
            <a:spLocks noGrp="1"/>
          </p:cNvSpPr>
          <p:nvPr>
            <p:ph type="ftr" sz="quarter" idx="3"/>
          </p:nvPr>
        </p:nvSpPr>
        <p:spPr/>
        <p:txBody>
          <a:bodyPr/>
          <a:lstStyle/>
          <a:p>
            <a:r>
              <a:rPr lang="en-US" altLang="ko-KR"/>
              <a:t>STAT7 Discussion Section</a:t>
            </a:r>
            <a:endParaRPr lang="ko-KR" altLang="en-US" dirty="0"/>
          </a:p>
        </p:txBody>
      </p:sp>
      <p:sp>
        <p:nvSpPr>
          <p:cNvPr id="5" name="슬라이드 번호 개체 틀 4">
            <a:extLst>
              <a:ext uri="{FF2B5EF4-FFF2-40B4-BE49-F238E27FC236}">
                <a16:creationId xmlns:a16="http://schemas.microsoft.com/office/drawing/2014/main" id="{0DBDE2E8-7F3B-4DB6-BF1C-26F3B5334F7A}"/>
              </a:ext>
            </a:extLst>
          </p:cNvPr>
          <p:cNvSpPr>
            <a:spLocks noGrp="1"/>
          </p:cNvSpPr>
          <p:nvPr>
            <p:ph type="sldNum" sz="quarter" idx="4"/>
          </p:nvPr>
        </p:nvSpPr>
        <p:spPr/>
        <p:txBody>
          <a:bodyPr/>
          <a:lstStyle/>
          <a:p>
            <a:fld id="{6B75397A-7516-403F-881B-84879BD0A30E}" type="slidenum">
              <a:rPr lang="ko-KR" altLang="en-US" smtClean="0"/>
              <a:t>7</a:t>
            </a:fld>
            <a:endParaRPr lang="ko-KR" altLang="en-US"/>
          </a:p>
        </p:txBody>
      </p:sp>
    </p:spTree>
    <p:extLst>
      <p:ext uri="{BB962C8B-B14F-4D97-AF65-F5344CB8AC3E}">
        <p14:creationId xmlns:p14="http://schemas.microsoft.com/office/powerpoint/2010/main" val="174115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页脚占位符 3"/>
          <p:cNvSpPr txBox="1"/>
          <p:nvPr/>
        </p:nvSpPr>
        <p:spPr>
          <a:xfrm>
            <a:off x="875610" y="6303509"/>
            <a:ext cx="1938251"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STAT7 Discussion Section</a:t>
            </a:r>
          </a:p>
        </p:txBody>
      </p:sp>
      <p:sp>
        <p:nvSpPr>
          <p:cNvPr id="229" name="标题 2"/>
          <p:cNvSpPr txBox="1">
            <a:spLocks noGrp="1"/>
          </p:cNvSpPr>
          <p:nvPr>
            <p:ph type="title"/>
          </p:nvPr>
        </p:nvSpPr>
        <p:spPr>
          <a:prstGeom prst="rect">
            <a:avLst/>
          </a:prstGeom>
        </p:spPr>
        <p:txBody>
          <a:bodyPr/>
          <a:lstStyle/>
          <a:p>
            <a:r>
              <a:rPr dirty="0"/>
              <a:t>Ch9.2 </a:t>
            </a:r>
            <a:r>
              <a:rPr lang="en-US" dirty="0"/>
              <a:t>Example</a:t>
            </a:r>
            <a:endParaRPr dirty="0"/>
          </a:p>
        </p:txBody>
      </p:sp>
      <p:sp>
        <p:nvSpPr>
          <p:cNvPr id="230" name="灯片编号占位符 4"/>
          <p:cNvSpPr txBox="1">
            <a:spLocks noGrp="1"/>
          </p:cNvSpPr>
          <p:nvPr>
            <p:ph type="sldNum" sz="quarter" idx="2"/>
          </p:nvPr>
        </p:nvSpPr>
        <p:spPr>
          <a:xfrm>
            <a:off x="4381475" y="6303509"/>
            <a:ext cx="273656"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888888"/>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altLang="ko-KR" smtClean="0"/>
              <a:pPr/>
              <a:t>8</a:t>
            </a:fld>
            <a:endParaRPr/>
          </a:p>
        </p:txBody>
      </p:sp>
      <p:pic>
        <p:nvPicPr>
          <p:cNvPr id="231" name="Screen Shot 2022-02-26 at 8.49.43 PM.png" descr="Screen Shot 2022-02-26 at 8.49.43 PM.png"/>
          <p:cNvPicPr>
            <a:picLocks noChangeAspect="1"/>
          </p:cNvPicPr>
          <p:nvPr/>
        </p:nvPicPr>
        <p:blipFill>
          <a:blip r:embed="rId3"/>
          <a:stretch>
            <a:fillRect/>
          </a:stretch>
        </p:blipFill>
        <p:spPr>
          <a:xfrm>
            <a:off x="203289" y="1159882"/>
            <a:ext cx="11751564" cy="1611893"/>
          </a:xfrm>
          <a:prstGeom prst="rect">
            <a:avLst/>
          </a:prstGeom>
          <a:ln w="12700">
            <a:miter lim="400000"/>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页脚占位符 3"/>
          <p:cNvSpPr txBox="1"/>
          <p:nvPr/>
        </p:nvSpPr>
        <p:spPr>
          <a:xfrm>
            <a:off x="875610" y="6303509"/>
            <a:ext cx="1938251"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STAT7 Discussion Section</a:t>
            </a:r>
          </a:p>
        </p:txBody>
      </p:sp>
      <p:sp>
        <p:nvSpPr>
          <p:cNvPr id="234" name="标题 2"/>
          <p:cNvSpPr txBox="1">
            <a:spLocks noGrp="1"/>
          </p:cNvSpPr>
          <p:nvPr>
            <p:ph type="title"/>
          </p:nvPr>
        </p:nvSpPr>
        <p:spPr>
          <a:prstGeom prst="rect">
            <a:avLst/>
          </a:prstGeom>
        </p:spPr>
        <p:txBody>
          <a:bodyPr/>
          <a:lstStyle/>
          <a:p>
            <a:r>
              <a:rPr dirty="0"/>
              <a:t>Ch9.2</a:t>
            </a:r>
          </a:p>
        </p:txBody>
      </p:sp>
      <p:sp>
        <p:nvSpPr>
          <p:cNvPr id="235" name="灯片编号占位符 4"/>
          <p:cNvSpPr txBox="1">
            <a:spLocks noGrp="1"/>
          </p:cNvSpPr>
          <p:nvPr>
            <p:ph type="sldNum" sz="quarter" idx="2"/>
          </p:nvPr>
        </p:nvSpPr>
        <p:spPr>
          <a:xfrm>
            <a:off x="4381475" y="6303509"/>
            <a:ext cx="273656"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888888"/>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altLang="ko-KR" smtClean="0"/>
              <a:pPr/>
              <a:t>9</a:t>
            </a:fld>
            <a:endParaRPr/>
          </a:p>
        </p:txBody>
      </p:sp>
      <p:pic>
        <p:nvPicPr>
          <p:cNvPr id="236" name="Screen Shot 2022-02-26 at 8.50.26 PM.png" descr="Screen Shot 2022-02-26 at 8.50.26 PM.png"/>
          <p:cNvPicPr>
            <a:picLocks noChangeAspect="1"/>
          </p:cNvPicPr>
          <p:nvPr/>
        </p:nvPicPr>
        <p:blipFill>
          <a:blip r:embed="rId2"/>
          <a:stretch>
            <a:fillRect/>
          </a:stretch>
        </p:blipFill>
        <p:spPr>
          <a:xfrm>
            <a:off x="363860" y="1072105"/>
            <a:ext cx="11407130" cy="1843027"/>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44546A"/>
      </a:dk2>
      <a:lt2>
        <a:srgbClr val="E7E6E6"/>
      </a:lt2>
      <a:accent1>
        <a:srgbClr val="003B6A"/>
      </a:accent1>
      <a:accent2>
        <a:srgbClr val="FDC701"/>
      </a:accent2>
      <a:accent3>
        <a:srgbClr val="0069AD"/>
      </a:accent3>
      <a:accent4>
        <a:srgbClr val="13A5DC"/>
      </a:accent4>
      <a:accent5>
        <a:srgbClr val="007888"/>
      </a:accent5>
      <a:accent6>
        <a:srgbClr val="FF9F15"/>
      </a:accent6>
      <a:hlink>
        <a:srgbClr val="FFC003"/>
      </a:hlink>
      <a:folHlink>
        <a:srgbClr val="DA206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SC Template (Widescreen Edition)" id="{9F8A7A27-C923-5646-822B-F56B55A0414F}" vid="{B3A8500F-76B8-0B4B-8D86-BD2EECB1A1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22492</TotalTime>
  <Words>3366</Words>
  <Application>Microsoft Office PowerPoint</Application>
  <PresentationFormat>와이드스크린</PresentationFormat>
  <Paragraphs>238</Paragraphs>
  <Slides>26</Slides>
  <Notes>9</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26</vt:i4>
      </vt:variant>
    </vt:vector>
  </HeadingPairs>
  <TitlesOfParts>
    <vt:vector size="36" baseType="lpstr">
      <vt:lpstr>Helvetica Neue</vt:lpstr>
      <vt:lpstr>inherit</vt:lpstr>
      <vt:lpstr>Lucida Grande</vt:lpstr>
      <vt:lpstr>Arial</vt:lpstr>
      <vt:lpstr>Calibri</vt:lpstr>
      <vt:lpstr>Cambria Math</vt:lpstr>
      <vt:lpstr>Kigelia</vt:lpstr>
      <vt:lpstr>Kigelia Light</vt:lpstr>
      <vt:lpstr>Wingdings</vt:lpstr>
      <vt:lpstr>Office Theme</vt:lpstr>
      <vt:lpstr>STAT7: Discussion Section #9</vt:lpstr>
      <vt:lpstr>Quiz</vt:lpstr>
      <vt:lpstr>Chap9</vt:lpstr>
      <vt:lpstr>Ch9.1 Estimating a Population Proportion</vt:lpstr>
      <vt:lpstr>Ch9.1: Example</vt:lpstr>
      <vt:lpstr>Ch9.1</vt:lpstr>
      <vt:lpstr>Ch9.2 Estimating a Population Mean</vt:lpstr>
      <vt:lpstr>Ch9.2 Example</vt:lpstr>
      <vt:lpstr>Ch9.2</vt:lpstr>
      <vt:lpstr>Ch 10.1 The Language of Hypothesis Testing</vt:lpstr>
      <vt:lpstr>Ch 10.1</vt:lpstr>
      <vt:lpstr>Ch 10.2 Hypothesis Tests for a Population Proportion</vt:lpstr>
      <vt:lpstr>Ch 10.2: Example</vt:lpstr>
      <vt:lpstr>Ch 10.2</vt:lpstr>
      <vt:lpstr>Ch 10.3 Hypothesis Test for a Population Mean</vt:lpstr>
      <vt:lpstr>Ch 10.3: Example</vt:lpstr>
      <vt:lpstr>Ch 10.3</vt:lpstr>
      <vt:lpstr>Ch 11.1 Inference about Two Population Proportions</vt:lpstr>
      <vt:lpstr>Ch 11.1: Example</vt:lpstr>
      <vt:lpstr>Ch 11.1</vt:lpstr>
      <vt:lpstr>Ch 11.2 Inference about Two Means: Dependent Samples</vt:lpstr>
      <vt:lpstr>Ch 11.2: Example</vt:lpstr>
      <vt:lpstr>Ch 11.3 Inference about Two Means: Independent Samples</vt:lpstr>
      <vt:lpstr>Ch 11.3: Example</vt:lpstr>
      <vt:lpstr>Ch 11.3</vt:lpstr>
      <vt:lpstr>Q&amp;A / Announcement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oodiase@ucsc.edu</dc:creator>
  <cp:lastModifiedBy>최 석준</cp:lastModifiedBy>
  <cp:revision>13</cp:revision>
  <cp:lastPrinted>2022-03-01T00:46:54Z</cp:lastPrinted>
  <dcterms:created xsi:type="dcterms:W3CDTF">2018-05-03T19:26:35Z</dcterms:created>
  <dcterms:modified xsi:type="dcterms:W3CDTF">2022-03-07T19:46:42Z</dcterms:modified>
</cp:coreProperties>
</file>