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1" r:id="rId5"/>
    <p:sldId id="257" r:id="rId6"/>
    <p:sldId id="259" r:id="rId7"/>
    <p:sldId id="269" r:id="rId8"/>
    <p:sldId id="270" r:id="rId9"/>
    <p:sldId id="272" r:id="rId10"/>
    <p:sldId id="273" r:id="rId11"/>
    <p:sldId id="274" r:id="rId12"/>
    <p:sldId id="275" r:id="rId13"/>
    <p:sldId id="276" r:id="rId14"/>
    <p:sldId id="277" r:id="rId15"/>
    <p:sldId id="278" r:id="rId16"/>
    <p:sldId id="279" r:id="rId17"/>
  </p:sldIdLst>
  <p:sldSz cx="9144000" cy="5143500" type="screen16x9"/>
  <p:notesSz cx="6858000" cy="9144000"/>
  <p:embeddedFontLst>
    <p:embeddedFont>
      <p:font typeface="SimSun" panose="02010600030101010101" pitchFamily="2" charset="-122"/>
      <p:regular r:id="rId21"/>
    </p:embeddedFont>
    <p:embeddedFont>
      <p:font typeface="Raleway"/>
      <p:regular r:id="rId22"/>
    </p:embeddedFont>
    <p:embeddedFont>
      <p:font typeface="Lato" panose="020F0502020204030203"/>
      <p:regular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74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8.xml"/><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
        <p:cNvGrpSpPr/>
        <p:nvPr/>
      </p:nvGrpSpPr>
      <p:grpSpPr>
        <a:xfrm>
          <a:off x="0" y="0"/>
          <a:ext cx="0" cy="0"/>
          <a:chOff x="0" y="0"/>
          <a:chExt cx="0" cy="0"/>
        </a:xfrm>
      </p:grpSpPr>
      <p:sp>
        <p:nvSpPr>
          <p:cNvPr id="83" name="Google Shape;83;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tags" Target="../tags/tag5.xml"/><Relationship Id="rId4" Type="http://schemas.openxmlformats.org/officeDocument/2006/relationships/image" Target="../media/image10.png"/><Relationship Id="rId3" Type="http://schemas.openxmlformats.org/officeDocument/2006/relationships/tags" Target="../tags/tag4.xml"/><Relationship Id="rId2" Type="http://schemas.openxmlformats.org/officeDocument/2006/relationships/image" Target="../media/image9.png"/><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2800" dirty="0">
                <a:solidFill>
                  <a:srgbClr val="000000"/>
                </a:solidFill>
                <a:latin typeface="Arial" panose="020B0604020202020204"/>
                <a:ea typeface="Arial" panose="020B0604020202020204"/>
                <a:cs typeface="Arial" panose="020B0604020202020204"/>
                <a:sym typeface="Arial" panose="020B0604020202020204"/>
              </a:rPr>
              <a:t>Weekly Report</a:t>
            </a:r>
            <a:br>
              <a:rPr lang="en-US" sz="2800" dirty="0">
                <a:solidFill>
                  <a:srgbClr val="000000"/>
                </a:solidFill>
                <a:latin typeface="Arial" panose="020B0604020202020204"/>
                <a:ea typeface="Arial" panose="020B0604020202020204"/>
                <a:cs typeface="Arial" panose="020B0604020202020204"/>
                <a:sym typeface="Arial" panose="020B0604020202020204"/>
              </a:rPr>
            </a:br>
            <a:br>
              <a:rPr lang="en-US" sz="2800" dirty="0">
                <a:solidFill>
                  <a:srgbClr val="000000"/>
                </a:solidFill>
                <a:latin typeface="Arial" panose="020B0604020202020204"/>
                <a:ea typeface="Arial" panose="020B0604020202020204"/>
                <a:cs typeface="Arial" panose="020B0604020202020204"/>
                <a:sym typeface="Arial" panose="020B0604020202020204"/>
              </a:rPr>
            </a:br>
            <a:r>
              <a:rPr lang="en-US" sz="2800" dirty="0">
                <a:solidFill>
                  <a:srgbClr val="000000"/>
                </a:solidFill>
                <a:latin typeface="Arial" panose="020B0604020202020204"/>
                <a:ea typeface="Arial" panose="020B0604020202020204"/>
                <a:cs typeface="Arial" panose="020B0604020202020204"/>
                <a:sym typeface="Arial" panose="020B0604020202020204"/>
              </a:rPr>
              <a:t>Apr. 12 – Apr. 19</a:t>
            </a:r>
            <a:endParaRPr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dirty="0">
                <a:solidFill>
                  <a:srgbClr val="000000"/>
                </a:solidFill>
                <a:latin typeface="Arial" panose="020B0604020202020204"/>
                <a:cs typeface="Arial" panose="020B0604020202020204"/>
                <a:sym typeface="Arial" panose="020B0604020202020204"/>
              </a:rPr>
              <a:t>Qi Wang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35635" y="1282700"/>
            <a:ext cx="4596765" cy="53530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NSF Data Cleaning - Solution 1</a:t>
            </a:r>
            <a:endParaRPr lang="en-US"/>
          </a:p>
        </p:txBody>
      </p:sp>
      <p:sp>
        <p:nvSpPr>
          <p:cNvPr id="5" name="文本框 4"/>
          <p:cNvSpPr txBox="1"/>
          <p:nvPr/>
        </p:nvSpPr>
        <p:spPr>
          <a:xfrm>
            <a:off x="789305" y="1923415"/>
            <a:ext cx="6263640" cy="521970"/>
          </a:xfrm>
          <a:prstGeom prst="rect">
            <a:avLst/>
          </a:prstGeom>
          <a:noFill/>
        </p:spPr>
        <p:txBody>
          <a:bodyPr wrap="square" rtlCol="0">
            <a:spAutoFit/>
          </a:bodyPr>
          <a:p>
            <a:r>
              <a:rPr lang="en-US" altLang="zh-CN"/>
              <a:t>Strangely, some institution does not have record even in the scorecards : https://collegescorecard.ed.gov/data/</a:t>
            </a:r>
            <a:endParaRPr lang="en-US" altLang="zh-CN"/>
          </a:p>
        </p:txBody>
      </p:sp>
      <p:sp>
        <p:nvSpPr>
          <p:cNvPr id="2" name="文本框 1"/>
          <p:cNvSpPr txBox="1"/>
          <p:nvPr/>
        </p:nvSpPr>
        <p:spPr>
          <a:xfrm>
            <a:off x="707390" y="2565400"/>
            <a:ext cx="7283450" cy="306705"/>
          </a:xfrm>
          <a:prstGeom prst="rect">
            <a:avLst/>
          </a:prstGeom>
          <a:noFill/>
        </p:spPr>
        <p:txBody>
          <a:bodyPr wrap="square" rtlCol="0">
            <a:spAutoFit/>
          </a:bodyPr>
          <a:p>
            <a:r>
              <a:rPr lang="en-US" altLang="zh-CN"/>
              <a:t>Solution 1: Simply delete them.</a:t>
            </a:r>
            <a:endParaRPr lang="en-US" altLang="zh-CN"/>
          </a:p>
        </p:txBody>
      </p:sp>
      <p:pic>
        <p:nvPicPr>
          <p:cNvPr id="3" name="图片 2"/>
          <p:cNvPicPr>
            <a:picLocks noChangeAspect="1"/>
          </p:cNvPicPr>
          <p:nvPr>
            <p:custDataLst>
              <p:tags r:id="rId1"/>
            </p:custDataLst>
          </p:nvPr>
        </p:nvPicPr>
        <p:blipFill>
          <a:blip r:embed="rId2"/>
          <a:stretch>
            <a:fillRect/>
          </a:stretch>
        </p:blipFill>
        <p:spPr>
          <a:xfrm>
            <a:off x="1518285" y="2872105"/>
            <a:ext cx="6019800" cy="2070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35635" y="1282700"/>
            <a:ext cx="4596765" cy="53530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sym typeface="+mn-ea"/>
              </a:rPr>
              <a:t>NSF Data Cleaning - Solution 2</a:t>
            </a:r>
            <a:endParaRPr lang="en-US"/>
          </a:p>
        </p:txBody>
      </p:sp>
      <p:sp>
        <p:nvSpPr>
          <p:cNvPr id="5" name="文本框 4"/>
          <p:cNvSpPr txBox="1"/>
          <p:nvPr/>
        </p:nvSpPr>
        <p:spPr>
          <a:xfrm>
            <a:off x="789305" y="1923415"/>
            <a:ext cx="6263640" cy="521970"/>
          </a:xfrm>
          <a:prstGeom prst="rect">
            <a:avLst/>
          </a:prstGeom>
          <a:noFill/>
        </p:spPr>
        <p:txBody>
          <a:bodyPr wrap="square" rtlCol="0">
            <a:spAutoFit/>
          </a:bodyPr>
          <a:p>
            <a:r>
              <a:rPr lang="en-US" altLang="zh-CN"/>
              <a:t>Strangely, some institution does not have record even in the scorecards : https://collegescorecard.ed.gov/data/</a:t>
            </a:r>
            <a:endParaRPr lang="en-US" altLang="zh-CN"/>
          </a:p>
        </p:txBody>
      </p:sp>
      <p:sp>
        <p:nvSpPr>
          <p:cNvPr id="2" name="文本框 1"/>
          <p:cNvSpPr txBox="1"/>
          <p:nvPr/>
        </p:nvSpPr>
        <p:spPr>
          <a:xfrm>
            <a:off x="707390" y="2686050"/>
            <a:ext cx="7958455" cy="1168400"/>
          </a:xfrm>
          <a:prstGeom prst="rect">
            <a:avLst/>
          </a:prstGeom>
          <a:noFill/>
        </p:spPr>
        <p:txBody>
          <a:bodyPr wrap="square" rtlCol="0">
            <a:spAutoFit/>
          </a:bodyPr>
          <a:p>
            <a:r>
              <a:rPr lang="en-US" altLang="zh-CN"/>
              <a:t>Solution 2: Manually find the location of them and rejoin the tables. </a:t>
            </a:r>
            <a:endParaRPr lang="en-US" altLang="zh-CN"/>
          </a:p>
          <a:p>
            <a:endParaRPr lang="en-US" altLang="zh-CN" b="1">
              <a:solidFill>
                <a:srgbClr val="FF0000"/>
              </a:solidFill>
            </a:endParaRPr>
          </a:p>
          <a:p>
            <a:endParaRPr lang="en-US" altLang="zh-CN" b="1">
              <a:solidFill>
                <a:srgbClr val="FF0000"/>
              </a:solidFill>
            </a:endParaRPr>
          </a:p>
          <a:p>
            <a:endParaRPr lang="en-US" altLang="zh-CN" b="1">
              <a:solidFill>
                <a:srgbClr val="FF0000"/>
              </a:solidFill>
            </a:endParaRPr>
          </a:p>
          <a:p>
            <a:r>
              <a:rPr lang="en-US" altLang="zh-CN" b="1">
                <a:solidFill>
                  <a:srgbClr val="FF0000"/>
                </a:solidFill>
              </a:rPr>
              <a:t>But, not completely manually...</a:t>
            </a:r>
            <a:endParaRPr lang="en-US" altLang="zh-CN" b="1">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20320" y="612775"/>
            <a:ext cx="4596765" cy="53530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sym typeface="+mn-ea"/>
              </a:rPr>
              <a:t>NSF Data Cleaning - Solution 2</a:t>
            </a:r>
            <a:endParaRPr lang="en-US"/>
          </a:p>
        </p:txBody>
      </p:sp>
      <p:pic>
        <p:nvPicPr>
          <p:cNvPr id="3" name="图片 2"/>
          <p:cNvPicPr>
            <a:picLocks noChangeAspect="1"/>
          </p:cNvPicPr>
          <p:nvPr>
            <p:custDataLst>
              <p:tags r:id="rId1"/>
            </p:custDataLst>
          </p:nvPr>
        </p:nvPicPr>
        <p:blipFill>
          <a:blip r:embed="rId2"/>
          <a:stretch>
            <a:fillRect/>
          </a:stretch>
        </p:blipFill>
        <p:spPr>
          <a:xfrm>
            <a:off x="257175" y="1818005"/>
            <a:ext cx="4359910" cy="3156585"/>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4504055" y="779780"/>
            <a:ext cx="4544060" cy="90106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4713605" y="1818005"/>
            <a:ext cx="4378325" cy="30867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83540" y="1233170"/>
            <a:ext cx="4596765" cy="53530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sym typeface="+mn-ea"/>
              </a:rPr>
              <a:t>NSF Data Cleaning - Solution 2</a:t>
            </a:r>
            <a:endParaRPr lang="en-US"/>
          </a:p>
        </p:txBody>
      </p:sp>
      <p:pic>
        <p:nvPicPr>
          <p:cNvPr id="2" name="图片 1"/>
          <p:cNvPicPr>
            <a:picLocks noChangeAspect="1"/>
          </p:cNvPicPr>
          <p:nvPr>
            <p:custDataLst>
              <p:tags r:id="rId1"/>
            </p:custDataLst>
          </p:nvPr>
        </p:nvPicPr>
        <p:blipFill>
          <a:blip r:embed="rId2"/>
          <a:stretch>
            <a:fillRect/>
          </a:stretch>
        </p:blipFill>
        <p:spPr>
          <a:xfrm>
            <a:off x="480060" y="1852930"/>
            <a:ext cx="6863715" cy="2056765"/>
          </a:xfrm>
          <a:prstGeom prst="rect">
            <a:avLst/>
          </a:prstGeom>
        </p:spPr>
      </p:pic>
      <p:sp>
        <p:nvSpPr>
          <p:cNvPr id="5" name="文本框 4"/>
          <p:cNvSpPr txBox="1"/>
          <p:nvPr/>
        </p:nvSpPr>
        <p:spPr>
          <a:xfrm>
            <a:off x="591820" y="4244975"/>
            <a:ext cx="8666480" cy="306705"/>
          </a:xfrm>
          <a:prstGeom prst="rect">
            <a:avLst/>
          </a:prstGeom>
          <a:noFill/>
        </p:spPr>
        <p:txBody>
          <a:bodyPr wrap="square" rtlCol="0">
            <a:spAutoFit/>
          </a:bodyPr>
          <a:p>
            <a:r>
              <a:rPr lang="en-US" altLang="zh-CN"/>
              <a:t>And it returns 0. So all joins finished.</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83540" y="1233170"/>
            <a:ext cx="3284855" cy="53530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sym typeface="+mn-ea"/>
              </a:rPr>
              <a:t>NSF Data Visualization</a:t>
            </a:r>
            <a:endParaRPr lang="en-US"/>
          </a:p>
        </p:txBody>
      </p:sp>
      <p:pic>
        <p:nvPicPr>
          <p:cNvPr id="3" name="图片 2"/>
          <p:cNvPicPr>
            <a:picLocks noChangeAspect="1"/>
          </p:cNvPicPr>
          <p:nvPr>
            <p:custDataLst>
              <p:tags r:id="rId1"/>
            </p:custDataLst>
          </p:nvPr>
        </p:nvPicPr>
        <p:blipFill>
          <a:blip r:embed="rId2"/>
          <a:stretch>
            <a:fillRect/>
          </a:stretch>
        </p:blipFill>
        <p:spPr>
          <a:xfrm>
            <a:off x="429895" y="2245995"/>
            <a:ext cx="4665345" cy="2575560"/>
          </a:xfrm>
          <a:prstGeom prst="rect">
            <a:avLst/>
          </a:prstGeom>
        </p:spPr>
      </p:pic>
      <p:cxnSp>
        <p:nvCxnSpPr>
          <p:cNvPr id="4" name="直接箭头连接符 3"/>
          <p:cNvCxnSpPr/>
          <p:nvPr/>
        </p:nvCxnSpPr>
        <p:spPr>
          <a:xfrm flipH="1">
            <a:off x="4883785" y="2249805"/>
            <a:ext cx="626110" cy="2291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972050" y="1939290"/>
            <a:ext cx="2107565" cy="306705"/>
          </a:xfrm>
          <a:prstGeom prst="rect">
            <a:avLst/>
          </a:prstGeom>
          <a:noFill/>
        </p:spPr>
        <p:txBody>
          <a:bodyPr wrap="square" rtlCol="0">
            <a:spAutoFit/>
          </a:bodyPr>
          <a:p>
            <a:r>
              <a:rPr lang="en-US" altLang="zh-CN"/>
              <a:t>University of Guam</a:t>
            </a:r>
            <a:endParaRPr lang="en-US" altLang="zh-CN"/>
          </a:p>
        </p:txBody>
      </p:sp>
      <p:cxnSp>
        <p:nvCxnSpPr>
          <p:cNvPr id="8" name="直接箭头连接符 7"/>
          <p:cNvCxnSpPr/>
          <p:nvPr/>
        </p:nvCxnSpPr>
        <p:spPr>
          <a:xfrm flipH="1">
            <a:off x="970915" y="1873885"/>
            <a:ext cx="2579370" cy="464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616325" y="1597025"/>
            <a:ext cx="2943225" cy="848995"/>
          </a:xfrm>
          <a:prstGeom prst="rect">
            <a:avLst/>
          </a:prstGeom>
          <a:noFill/>
        </p:spPr>
        <p:txBody>
          <a:bodyPr wrap="square" rtlCol="0" anchor="t">
            <a:noAutofit/>
          </a:bodyPr>
          <a:p>
            <a:r>
              <a:rPr lang="zh-CN" altLang="en-US"/>
              <a:t>University of Alaska Fairbanks</a:t>
            </a:r>
            <a:endParaRPr lang="zh-CN" altLang="en-US"/>
          </a:p>
        </p:txBody>
      </p:sp>
      <p:cxnSp>
        <p:nvCxnSpPr>
          <p:cNvPr id="10" name="直接箭头连接符 9"/>
          <p:cNvCxnSpPr/>
          <p:nvPr/>
        </p:nvCxnSpPr>
        <p:spPr>
          <a:xfrm flipH="1">
            <a:off x="685165" y="4308475"/>
            <a:ext cx="55245" cy="499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07645" y="4836795"/>
            <a:ext cx="2312035" cy="306705"/>
          </a:xfrm>
          <a:prstGeom prst="rect">
            <a:avLst/>
          </a:prstGeom>
          <a:noFill/>
        </p:spPr>
        <p:txBody>
          <a:bodyPr wrap="square" rtlCol="0" anchor="t">
            <a:spAutoFit/>
          </a:bodyPr>
          <a:p>
            <a:r>
              <a:rPr lang="zh-CN" altLang="en-US"/>
              <a:t>Hawaii Pacific University</a:t>
            </a:r>
            <a:endParaRPr lang="zh-CN" altLang="en-US"/>
          </a:p>
        </p:txBody>
      </p:sp>
      <p:sp>
        <p:nvSpPr>
          <p:cNvPr id="12" name="文本框 11"/>
          <p:cNvSpPr txBox="1"/>
          <p:nvPr/>
        </p:nvSpPr>
        <p:spPr>
          <a:xfrm>
            <a:off x="6212205" y="2538095"/>
            <a:ext cx="2744470" cy="737235"/>
          </a:xfrm>
          <a:prstGeom prst="rect">
            <a:avLst/>
          </a:prstGeom>
          <a:noFill/>
        </p:spPr>
        <p:txBody>
          <a:bodyPr wrap="square" rtlCol="0">
            <a:spAutoFit/>
          </a:bodyPr>
          <a:p>
            <a:r>
              <a:rPr lang="en-US" altLang="zh-CN"/>
              <a:t>Do I need to include other universities outiside of US main land?</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63120" y="1277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Primary Achievements</a:t>
            </a:r>
            <a:endParaRPr dirty="0"/>
          </a:p>
        </p:txBody>
      </p:sp>
      <p:sp>
        <p:nvSpPr>
          <p:cNvPr id="3" name="文本框 2"/>
          <p:cNvSpPr txBox="1"/>
          <p:nvPr/>
        </p:nvSpPr>
        <p:spPr>
          <a:xfrm>
            <a:off x="663119" y="2034018"/>
            <a:ext cx="7600347" cy="2030095"/>
          </a:xfrm>
          <a:prstGeom prst="rect">
            <a:avLst/>
          </a:prstGeom>
          <a:noFill/>
        </p:spPr>
        <p:txBody>
          <a:bodyPr wrap="square">
            <a:spAutoFit/>
          </a:bodyPr>
          <a:lstStyle/>
          <a:p>
            <a:pPr marL="342900" indent="-342900">
              <a:buAutoNum type="arabicPeriod"/>
            </a:pPr>
            <a:r>
              <a:rPr lang="en-US" altLang="zh-CN" dirty="0"/>
              <a:t>Rebuild the basis function generator of Nychka function.</a:t>
            </a:r>
            <a:endParaRPr lang="en-US" altLang="zh-CN" dirty="0"/>
          </a:p>
          <a:p>
            <a:pPr marL="342900" indent="-342900">
              <a:buAutoNum type="arabicPeriod"/>
            </a:pPr>
            <a:endParaRPr lang="en-US" altLang="zh-CN" dirty="0"/>
          </a:p>
          <a:p>
            <a:pPr marL="342900" indent="-342900">
              <a:buAutoNum type="arabicPeriod"/>
            </a:pPr>
            <a:r>
              <a:rPr lang="en-US" altLang="zh-CN" dirty="0"/>
              <a:t>Finished the Chen’s 1-d Simulation, everything goes okay but DNN seems strange.</a:t>
            </a:r>
            <a:endParaRPr lang="en-US" altLang="zh-CN" dirty="0"/>
          </a:p>
          <a:p>
            <a:pPr marL="342900" indent="-342900">
              <a:buAutoNum type="arabicPeriod"/>
            </a:pPr>
            <a:endParaRPr lang="en-US" altLang="zh-CN" dirty="0"/>
          </a:p>
          <a:p>
            <a:pPr marL="342900" indent="-342900">
              <a:buAutoNum type="arabicPeriod"/>
            </a:pPr>
            <a:r>
              <a:rPr lang="en-US" altLang="zh-CN" dirty="0"/>
              <a:t>Finished the Chen’s 2-d Simulation, but things goes a little strange.</a:t>
            </a:r>
            <a:endParaRPr lang="en-US" altLang="zh-CN" dirty="0"/>
          </a:p>
          <a:p>
            <a:pPr marL="342900" indent="-342900">
              <a:buAutoNum type="arabicPeriod"/>
            </a:pPr>
            <a:endParaRPr lang="en-US" altLang="zh-CN" dirty="0"/>
          </a:p>
          <a:p>
            <a:pPr marL="342900" indent="-342900">
              <a:buAutoNum type="arabicPeriod"/>
            </a:pPr>
            <a:r>
              <a:rPr lang="en-US" altLang="zh-CN" dirty="0">
                <a:ea typeface="SimSun" panose="02010600030101010101" pitchFamily="2" charset="-122"/>
              </a:rPr>
              <a:t>Read the introduction of NSF data set instruction and finished data cleaning.</a:t>
            </a:r>
            <a:endParaRPr lang="en-US" altLang="zh-CN" dirty="0">
              <a:ea typeface="SimSun" panose="02010600030101010101" pitchFamily="2" charset="-122"/>
            </a:endParaRPr>
          </a:p>
          <a:p>
            <a:pPr marL="342900" indent="-342900">
              <a:buAutoNum type="arabicPeriod"/>
            </a:pPr>
            <a:endParaRPr lang="en-US" altLang="zh-CN" dirty="0">
              <a:ea typeface="SimSun" panose="02010600030101010101" pitchFamily="2" charset="-122"/>
            </a:endParaRPr>
          </a:p>
          <a:p>
            <a:pPr marL="342900" indent="-342900">
              <a:buAutoNum type="arabicPeriod"/>
            </a:pPr>
            <a:r>
              <a:rPr lang="en-US" altLang="zh-CN" dirty="0">
                <a:ea typeface="SimSun" panose="02010600030101010101" pitchFamily="2" charset="-122"/>
              </a:rPr>
              <a:t>(Try spNNGP on road accidents data set)</a:t>
            </a:r>
            <a:endParaRPr lang="en-US" altLang="zh-CN" dirty="0">
              <a:ea typeface="SimSu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63120" y="1277925"/>
            <a:ext cx="848088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Nychka Basis Function</a:t>
            </a:r>
            <a:endParaRPr lang="en-US" dirty="0"/>
          </a:p>
        </p:txBody>
      </p:sp>
      <p:sp>
        <p:nvSpPr>
          <p:cNvPr id="3" name="文本框 2"/>
          <p:cNvSpPr txBox="1"/>
          <p:nvPr/>
        </p:nvSpPr>
        <p:spPr>
          <a:xfrm>
            <a:off x="663119" y="2034018"/>
            <a:ext cx="7600347" cy="737235"/>
          </a:xfrm>
          <a:prstGeom prst="rect">
            <a:avLst/>
          </a:prstGeom>
          <a:noFill/>
        </p:spPr>
        <p:txBody>
          <a:bodyPr wrap="square">
            <a:spAutoFit/>
          </a:bodyPr>
          <a:lstStyle/>
          <a:p>
            <a:r>
              <a:rPr lang="en-US" dirty="0"/>
              <a:t>Instead of the FRK function used in previous steps, I tried to wrote a function used in Chen’s paper, proposed by Nychka as follows:</a:t>
            </a:r>
            <a:endParaRPr lang="en-US" dirty="0"/>
          </a:p>
          <a:p>
            <a:endParaRPr lang="en-US" dirty="0"/>
          </a:p>
        </p:txBody>
      </p:sp>
      <p:pic>
        <p:nvPicPr>
          <p:cNvPr id="2" name="图片 1"/>
          <p:cNvPicPr>
            <a:picLocks noChangeAspect="1"/>
          </p:cNvPicPr>
          <p:nvPr>
            <p:custDataLst>
              <p:tags r:id="rId1"/>
            </p:custDataLst>
          </p:nvPr>
        </p:nvPicPr>
        <p:blipFill>
          <a:blip r:embed="rId2"/>
          <a:stretch>
            <a:fillRect/>
          </a:stretch>
        </p:blipFill>
        <p:spPr>
          <a:xfrm>
            <a:off x="1616075" y="2670175"/>
            <a:ext cx="5315585" cy="1217295"/>
          </a:xfrm>
          <a:prstGeom prst="rect">
            <a:avLst/>
          </a:prstGeom>
        </p:spPr>
      </p:pic>
      <p:cxnSp>
        <p:nvCxnSpPr>
          <p:cNvPr id="4" name="直接箭头连接符 3"/>
          <p:cNvCxnSpPr/>
          <p:nvPr/>
        </p:nvCxnSpPr>
        <p:spPr>
          <a:xfrm flipV="1">
            <a:off x="6242050" y="2531745"/>
            <a:ext cx="518795" cy="197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760845" y="2310765"/>
            <a:ext cx="2221865" cy="521970"/>
          </a:xfrm>
          <a:prstGeom prst="rect">
            <a:avLst/>
          </a:prstGeom>
          <a:noFill/>
        </p:spPr>
        <p:txBody>
          <a:bodyPr wrap="square" rtlCol="0">
            <a:spAutoFit/>
          </a:bodyPr>
          <a:p>
            <a:r>
              <a:rPr lang="en-US" altLang="zh-CN"/>
              <a:t>2.5 times of the distance between basis knots</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35635" y="1282700"/>
            <a:ext cx="3543300" cy="53530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Chen’s 1-d Simulation</a:t>
            </a:r>
            <a:endParaRPr lang="en-US"/>
          </a:p>
        </p:txBody>
      </p:sp>
      <p:pic>
        <p:nvPicPr>
          <p:cNvPr id="5" name="图片 4"/>
          <p:cNvPicPr>
            <a:picLocks noChangeAspect="1"/>
          </p:cNvPicPr>
          <p:nvPr/>
        </p:nvPicPr>
        <p:blipFill>
          <a:blip r:embed="rId1"/>
          <a:stretch>
            <a:fillRect/>
          </a:stretch>
        </p:blipFill>
        <p:spPr>
          <a:xfrm>
            <a:off x="600075" y="1948180"/>
            <a:ext cx="4073525" cy="2505075"/>
          </a:xfrm>
          <a:prstGeom prst="rect">
            <a:avLst/>
          </a:prstGeom>
        </p:spPr>
      </p:pic>
      <p:sp>
        <p:nvSpPr>
          <p:cNvPr id="10" name="文本框 9"/>
          <p:cNvSpPr txBox="1"/>
          <p:nvPr/>
        </p:nvSpPr>
        <p:spPr>
          <a:xfrm>
            <a:off x="4587875" y="2092960"/>
            <a:ext cx="4132580" cy="1599565"/>
          </a:xfrm>
          <a:prstGeom prst="rect">
            <a:avLst/>
          </a:prstGeom>
          <a:noFill/>
        </p:spPr>
        <p:txBody>
          <a:bodyPr wrap="square" rtlCol="0">
            <a:spAutoFit/>
          </a:bodyPr>
          <a:p>
            <a:pPr algn="just"/>
            <a:r>
              <a:rPr lang="en-US" altLang="zh-CN"/>
              <a:t>The series is generated by an exponential kernel GP added by a noise. And the “Kriging” here means Kriging with the true parameters. It definitely behaves better than the others, but the DNN seems strange. The MSE seems very large and the trend is not fully specified.  But the DeepKriging behaves well with Nychka function. </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35635" y="1282700"/>
            <a:ext cx="3543300" cy="53530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Chen’s 1-d Simulation</a:t>
            </a:r>
            <a:endParaRPr lang="en-US"/>
          </a:p>
        </p:txBody>
      </p:sp>
      <p:pic>
        <p:nvPicPr>
          <p:cNvPr id="2" name="图片 1"/>
          <p:cNvPicPr>
            <a:picLocks noChangeAspect="1"/>
          </p:cNvPicPr>
          <p:nvPr/>
        </p:nvPicPr>
        <p:blipFill>
          <a:blip r:embed="rId1"/>
          <a:stretch>
            <a:fillRect/>
          </a:stretch>
        </p:blipFill>
        <p:spPr>
          <a:xfrm>
            <a:off x="693420" y="1861820"/>
            <a:ext cx="3839845" cy="2715260"/>
          </a:xfrm>
          <a:prstGeom prst="rect">
            <a:avLst/>
          </a:prstGeom>
        </p:spPr>
      </p:pic>
      <p:sp>
        <p:nvSpPr>
          <p:cNvPr id="3" name="文本框 2"/>
          <p:cNvSpPr txBox="1"/>
          <p:nvPr/>
        </p:nvSpPr>
        <p:spPr>
          <a:xfrm>
            <a:off x="4883785" y="1632585"/>
            <a:ext cx="3924300" cy="1168400"/>
          </a:xfrm>
          <a:prstGeom prst="rect">
            <a:avLst/>
          </a:prstGeom>
          <a:noFill/>
        </p:spPr>
        <p:txBody>
          <a:bodyPr wrap="square" rtlCol="0">
            <a:spAutoFit/>
          </a:bodyPr>
          <a:p>
            <a:r>
              <a:rPr lang="en-US" altLang="zh-CN"/>
              <a:t>Here is the histogram of the residuals, seems like a bias in the DeepKriging? And DNN is also having the bias, making the estimation smaller than the true value, seems not so correct, and the MSE is as follows:</a:t>
            </a:r>
            <a:endParaRPr lang="en-US" altLang="zh-CN"/>
          </a:p>
        </p:txBody>
      </p:sp>
      <p:pic>
        <p:nvPicPr>
          <p:cNvPr id="4" name="图片 3"/>
          <p:cNvPicPr>
            <a:picLocks noChangeAspect="1"/>
          </p:cNvPicPr>
          <p:nvPr/>
        </p:nvPicPr>
        <p:blipFill>
          <a:blip r:embed="rId2"/>
          <a:stretch>
            <a:fillRect/>
          </a:stretch>
        </p:blipFill>
        <p:spPr>
          <a:xfrm>
            <a:off x="5784850" y="2800985"/>
            <a:ext cx="1814195" cy="2286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35635" y="1282700"/>
            <a:ext cx="3543300" cy="53530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Chen’s 2-d Simulation</a:t>
            </a:r>
            <a:endParaRPr lang="en-US"/>
          </a:p>
        </p:txBody>
      </p:sp>
      <p:pic>
        <p:nvPicPr>
          <p:cNvPr id="5" name="图片 4"/>
          <p:cNvPicPr>
            <a:picLocks noChangeAspect="1"/>
          </p:cNvPicPr>
          <p:nvPr/>
        </p:nvPicPr>
        <p:blipFill>
          <a:blip r:embed="rId1"/>
          <a:stretch>
            <a:fillRect/>
          </a:stretch>
        </p:blipFill>
        <p:spPr>
          <a:xfrm>
            <a:off x="491490" y="1835785"/>
            <a:ext cx="4048760" cy="2741295"/>
          </a:xfrm>
          <a:prstGeom prst="rect">
            <a:avLst/>
          </a:prstGeom>
        </p:spPr>
      </p:pic>
      <p:cxnSp>
        <p:nvCxnSpPr>
          <p:cNvPr id="6" name="直接箭头连接符 5"/>
          <p:cNvCxnSpPr/>
          <p:nvPr/>
        </p:nvCxnSpPr>
        <p:spPr>
          <a:xfrm flipV="1">
            <a:off x="1821180" y="1739265"/>
            <a:ext cx="2179320" cy="27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3901440" y="2255520"/>
            <a:ext cx="653415"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00500" y="3657600"/>
            <a:ext cx="878205" cy="49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922145" y="4338320"/>
            <a:ext cx="1595120" cy="282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072890" y="1529080"/>
            <a:ext cx="998855" cy="306705"/>
          </a:xfrm>
          <a:prstGeom prst="rect">
            <a:avLst/>
          </a:prstGeom>
          <a:noFill/>
        </p:spPr>
        <p:txBody>
          <a:bodyPr wrap="square" rtlCol="0">
            <a:spAutoFit/>
          </a:bodyPr>
          <a:p>
            <a:r>
              <a:rPr lang="en-US" altLang="zh-CN"/>
              <a:t>Observed</a:t>
            </a:r>
            <a:endParaRPr lang="en-US" altLang="zh-CN"/>
          </a:p>
        </p:txBody>
      </p:sp>
      <p:sp>
        <p:nvSpPr>
          <p:cNvPr id="12" name="文本框 11"/>
          <p:cNvSpPr txBox="1"/>
          <p:nvPr/>
        </p:nvSpPr>
        <p:spPr>
          <a:xfrm>
            <a:off x="4620260" y="2148840"/>
            <a:ext cx="998855" cy="306705"/>
          </a:xfrm>
          <a:prstGeom prst="rect">
            <a:avLst/>
          </a:prstGeom>
          <a:noFill/>
        </p:spPr>
        <p:txBody>
          <a:bodyPr wrap="square" rtlCol="0">
            <a:spAutoFit/>
          </a:bodyPr>
          <a:p>
            <a:r>
              <a:rPr lang="en-US" altLang="zh-CN"/>
              <a:t>Kriging</a:t>
            </a:r>
            <a:endParaRPr lang="en-US" altLang="zh-CN"/>
          </a:p>
        </p:txBody>
      </p:sp>
      <p:sp>
        <p:nvSpPr>
          <p:cNvPr id="13" name="文本框 12"/>
          <p:cNvSpPr txBox="1"/>
          <p:nvPr/>
        </p:nvSpPr>
        <p:spPr>
          <a:xfrm>
            <a:off x="4878705" y="3598545"/>
            <a:ext cx="1288415" cy="306705"/>
          </a:xfrm>
          <a:prstGeom prst="rect">
            <a:avLst/>
          </a:prstGeom>
          <a:noFill/>
        </p:spPr>
        <p:txBody>
          <a:bodyPr wrap="square" rtlCol="0">
            <a:spAutoFit/>
          </a:bodyPr>
          <a:p>
            <a:r>
              <a:rPr lang="en-US" altLang="zh-CN"/>
              <a:t>DeepKriging</a:t>
            </a:r>
            <a:endParaRPr lang="en-US" altLang="zh-CN"/>
          </a:p>
        </p:txBody>
      </p:sp>
      <p:sp>
        <p:nvSpPr>
          <p:cNvPr id="14" name="文本框 13"/>
          <p:cNvSpPr txBox="1"/>
          <p:nvPr/>
        </p:nvSpPr>
        <p:spPr>
          <a:xfrm>
            <a:off x="3621405" y="4626610"/>
            <a:ext cx="998855" cy="306705"/>
          </a:xfrm>
          <a:prstGeom prst="rect">
            <a:avLst/>
          </a:prstGeom>
          <a:noFill/>
        </p:spPr>
        <p:txBody>
          <a:bodyPr wrap="square" rtlCol="0">
            <a:spAutoFit/>
          </a:bodyPr>
          <a:p>
            <a:r>
              <a:rPr lang="en-US" altLang="zh-CN"/>
              <a:t>DNN</a:t>
            </a:r>
            <a:endParaRPr lang="en-US" altLang="zh-CN"/>
          </a:p>
        </p:txBody>
      </p:sp>
      <p:pic>
        <p:nvPicPr>
          <p:cNvPr id="16" name="图片 15"/>
          <p:cNvPicPr>
            <a:picLocks noChangeAspect="1"/>
          </p:cNvPicPr>
          <p:nvPr/>
        </p:nvPicPr>
        <p:blipFill>
          <a:blip r:embed="rId2"/>
          <a:stretch>
            <a:fillRect/>
          </a:stretch>
        </p:blipFill>
        <p:spPr>
          <a:xfrm>
            <a:off x="5336540" y="1610360"/>
            <a:ext cx="3574415" cy="483235"/>
          </a:xfrm>
          <a:prstGeom prst="rect">
            <a:avLst/>
          </a:prstGeom>
        </p:spPr>
      </p:pic>
      <p:sp>
        <p:nvSpPr>
          <p:cNvPr id="18" name="文本框 17"/>
          <p:cNvSpPr txBox="1"/>
          <p:nvPr/>
        </p:nvSpPr>
        <p:spPr>
          <a:xfrm>
            <a:off x="6223000" y="2205990"/>
            <a:ext cx="2760980" cy="2245360"/>
          </a:xfrm>
          <a:prstGeom prst="rect">
            <a:avLst/>
          </a:prstGeom>
          <a:noFill/>
        </p:spPr>
        <p:txBody>
          <a:bodyPr wrap="square" rtlCol="0">
            <a:spAutoFit/>
          </a:bodyPr>
          <a:p>
            <a:r>
              <a:rPr lang="en-US" altLang="zh-CN"/>
              <a:t>Still, I used the Nychka basis function but I don’t know why they performs not as good as Kriging.</a:t>
            </a:r>
            <a:endParaRPr lang="en-US" altLang="zh-CN"/>
          </a:p>
          <a:p>
            <a:endParaRPr lang="en-US" altLang="zh-CN"/>
          </a:p>
          <a:p>
            <a:r>
              <a:rPr lang="en-US" altLang="zh-CN" b="1"/>
              <a:t>We are using MLE of range parameter, smoothness parameter of Matern kernel, the sill effect, nugget effect and intercept. </a:t>
            </a:r>
            <a:endParaRPr lang="en-US" altLang="zh-CN"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35635" y="1282700"/>
            <a:ext cx="3543300" cy="53530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Chen’s 2-d Simulation</a:t>
            </a:r>
            <a:endParaRPr lang="en-US"/>
          </a:p>
        </p:txBody>
      </p:sp>
      <p:pic>
        <p:nvPicPr>
          <p:cNvPr id="2" name="图片 1"/>
          <p:cNvPicPr>
            <a:picLocks noChangeAspect="1"/>
          </p:cNvPicPr>
          <p:nvPr/>
        </p:nvPicPr>
        <p:blipFill>
          <a:blip r:embed="rId1"/>
          <a:stretch>
            <a:fillRect/>
          </a:stretch>
        </p:blipFill>
        <p:spPr>
          <a:xfrm>
            <a:off x="702310" y="2060575"/>
            <a:ext cx="3476625" cy="2406650"/>
          </a:xfrm>
          <a:prstGeom prst="rect">
            <a:avLst/>
          </a:prstGeom>
        </p:spPr>
      </p:pic>
      <p:sp>
        <p:nvSpPr>
          <p:cNvPr id="3" name="文本框 2"/>
          <p:cNvSpPr txBox="1"/>
          <p:nvPr/>
        </p:nvSpPr>
        <p:spPr>
          <a:xfrm>
            <a:off x="4543425" y="2400935"/>
            <a:ext cx="4231640" cy="1599565"/>
          </a:xfrm>
          <a:prstGeom prst="rect">
            <a:avLst/>
          </a:prstGeom>
          <a:noFill/>
        </p:spPr>
        <p:txBody>
          <a:bodyPr wrap="square" rtlCol="0">
            <a:spAutoFit/>
          </a:bodyPr>
          <a:p>
            <a:r>
              <a:rPr lang="en-US" altLang="zh-CN" b="1"/>
              <a:t>Theoratically</a:t>
            </a:r>
            <a:r>
              <a:rPr lang="en-US" altLang="zh-CN"/>
              <a:t>, Kriging performs the worst, then DNN, and DeepKriging. But with the MLE of the parameters of Matern kernel of this non-stationary correlation function, it actually performs still better than the DeepKriging and the DNN. But the advantage of DeepKriging over DNN is verified here.</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35635" y="1282700"/>
            <a:ext cx="4596765" cy="53530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Comments on Simulation</a:t>
            </a:r>
            <a:endParaRPr lang="en-US"/>
          </a:p>
        </p:txBody>
      </p:sp>
      <p:sp>
        <p:nvSpPr>
          <p:cNvPr id="5" name="文本框 4"/>
          <p:cNvSpPr txBox="1"/>
          <p:nvPr/>
        </p:nvSpPr>
        <p:spPr>
          <a:xfrm>
            <a:off x="789305" y="1923415"/>
            <a:ext cx="7832725" cy="2030095"/>
          </a:xfrm>
          <a:prstGeom prst="rect">
            <a:avLst/>
          </a:prstGeom>
          <a:noFill/>
        </p:spPr>
        <p:txBody>
          <a:bodyPr wrap="square" rtlCol="0">
            <a:spAutoFit/>
          </a:bodyPr>
          <a:p>
            <a:r>
              <a:rPr lang="en-US" altLang="zh-CN"/>
              <a:t>1. The DNN performs always so bad, is that wrong?</a:t>
            </a:r>
            <a:endParaRPr lang="en-US" altLang="zh-CN"/>
          </a:p>
          <a:p>
            <a:endParaRPr lang="en-US" altLang="zh-CN"/>
          </a:p>
          <a:p>
            <a:r>
              <a:rPr lang="en-US" altLang="zh-CN"/>
              <a:t>2. Why Kriging performs still better than DeepKriging in the non-stationary setting?</a:t>
            </a:r>
            <a:endParaRPr lang="en-US" altLang="zh-CN"/>
          </a:p>
          <a:p>
            <a:endParaRPr lang="en-US" altLang="zh-CN"/>
          </a:p>
          <a:p>
            <a:r>
              <a:rPr lang="en-US" altLang="zh-CN"/>
              <a:t>3. Maybe my deep learning models are wrong, didn’t find the best?</a:t>
            </a:r>
            <a:endParaRPr lang="en-US" altLang="zh-CN"/>
          </a:p>
          <a:p>
            <a:endParaRPr lang="en-US" altLang="zh-CN"/>
          </a:p>
          <a:p>
            <a:r>
              <a:rPr lang="en-US" altLang="zh-CN"/>
              <a:t>4. The paper didn’t mention what kernel and what parameter they used for their Kriging... </a:t>
            </a:r>
            <a:endParaRPr lang="en-US" altLang="zh-CN"/>
          </a:p>
          <a:p>
            <a:endParaRPr lang="en-US" altLang="zh-CN"/>
          </a:p>
          <a:p>
            <a:r>
              <a:rPr lang="en-US" altLang="zh-CN"/>
              <a:t>5. Source code is written in python, do I need to reproduce again?</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35635" y="1282700"/>
            <a:ext cx="4596765" cy="53530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NSF Data Cleaning</a:t>
            </a:r>
            <a:endParaRPr lang="en-US"/>
          </a:p>
        </p:txBody>
      </p:sp>
      <p:sp>
        <p:nvSpPr>
          <p:cNvPr id="5" name="文本框 4"/>
          <p:cNvSpPr txBox="1"/>
          <p:nvPr/>
        </p:nvSpPr>
        <p:spPr>
          <a:xfrm>
            <a:off x="789305" y="1923415"/>
            <a:ext cx="6263640" cy="1599565"/>
          </a:xfrm>
          <a:prstGeom prst="rect">
            <a:avLst/>
          </a:prstGeom>
          <a:noFill/>
        </p:spPr>
        <p:txBody>
          <a:bodyPr wrap="square" rtlCol="0">
            <a:spAutoFit/>
          </a:bodyPr>
          <a:p>
            <a:r>
              <a:rPr lang="en-US" altLang="zh-CN"/>
              <a:t>The dataset has 12905 observations and 292 covariates. But no longitude and latitude are included here. Luckily, it has a record of the UNITID of the insitution, which we can use to trace the location of the institution by checking the other file on my GitHub path. </a:t>
            </a:r>
            <a:endParaRPr lang="en-US" altLang="zh-CN"/>
          </a:p>
          <a:p>
            <a:endParaRPr lang="en-US" altLang="zh-CN"/>
          </a:p>
          <a:p>
            <a:r>
              <a:rPr lang="en-US" altLang="zh-CN">
                <a:solidFill>
                  <a:srgbClr val="FF0000"/>
                </a:solidFill>
              </a:rPr>
              <a:t>The raw location data is so large so I just picked up the longitude, latitude and UNITID of them and combine as a new data frame to avoid GitHub crash.</a:t>
            </a:r>
            <a:endParaRPr lang="en-US" altLang="zh-CN">
              <a:solidFill>
                <a:srgbClr val="FF0000"/>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1917,&quot;width&quot;:8371}"/>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PP_MARK_KEY" val="3bfd2ccd-38c1-462e-9a61-ae9387a8f292"/>
  <p:tag name="COMMONDATA" val="eyJoZGlkIjoiNjkzMTlmZTkwMjdiODBhYjU5MDY0MjNkM2UyYTE2MjcifQ=="/>
</p:tagLst>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3223</Words>
  <Application>WPS 演示</Application>
  <PresentationFormat>全屏显示(16:9)</PresentationFormat>
  <Paragraphs>99</Paragraphs>
  <Slides>14</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Arial</vt:lpstr>
      <vt:lpstr>Raleway</vt:lpstr>
      <vt:lpstr>Lato</vt:lpstr>
      <vt:lpstr>Microsoft YaHei</vt:lpstr>
      <vt:lpstr>Arial Unicode MS</vt:lpstr>
      <vt:lpstr>Streamline</vt:lpstr>
      <vt:lpstr>Weekly Report  Apr. 12 – Apr. 19</vt:lpstr>
      <vt:lpstr>Primary Achievements</vt:lpstr>
      <vt:lpstr>Nychka Basis Function</vt:lpstr>
      <vt:lpstr>Chen’s 1-d Simulation</vt:lpstr>
      <vt:lpstr>Chen’s 1-d Simulation</vt:lpstr>
      <vt:lpstr>Chen’s 2-d Simulation</vt:lpstr>
      <vt:lpstr>Chen’s 2-d Simulation</vt:lpstr>
      <vt:lpstr>Comments on Simulation</vt:lpstr>
      <vt:lpstr>Comments on Simulation</vt:lpstr>
      <vt:lpstr>NSF Data Cleaning</vt:lpstr>
      <vt:lpstr>NSF Data Cleaning</vt:lpstr>
      <vt:lpstr>NSF Data Cleaning</vt:lpstr>
      <vt:lpstr>NSF Data Cleaning</vt:lpstr>
      <vt:lpstr>NSF Data Cleaning - Solution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ADDITIVE REGRESSION TREES</dc:title>
  <dc:creator>王奇</dc:creator>
  <cp:lastModifiedBy>lix23</cp:lastModifiedBy>
  <cp:revision>15</cp:revision>
  <dcterms:created xsi:type="dcterms:W3CDTF">2023-04-17T20:28:00Z</dcterms:created>
  <dcterms:modified xsi:type="dcterms:W3CDTF">2023-04-17T22:40:52Z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9014B1ABBE7B4EC1B1A83E1647698294</vt:lpwstr>
  </property>
  <property fmtid="{D5CDD505-2E9C-101B-9397-08002B2CF9AE}" pid="3" name="KSOProductBuildVer">
    <vt:lpwstr>2052-11.1.0.14036</vt:lpwstr>
  </property>
</Properties>
</file>