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6" r:id="rId4"/>
    <p:sldId id="260" r:id="rId5"/>
    <p:sldId id="261" r:id="rId6"/>
    <p:sldId id="267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5802" autoAdjust="0"/>
  </p:normalViewPr>
  <p:slideViewPr>
    <p:cSldViewPr snapToGrid="0">
      <p:cViewPr>
        <p:scale>
          <a:sx n="86" d="100"/>
          <a:sy n="86" d="100"/>
        </p:scale>
        <p:origin x="134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2B34E2-6747-4F50-B9DC-7191CCB2DE71}" type="doc">
      <dgm:prSet loTypeId="urn:microsoft.com/office/officeart/2005/8/layout/defaul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7FF9385-475A-4785-A303-06912D588568}">
      <dgm:prSet/>
      <dgm:spPr/>
      <dgm:t>
        <a:bodyPr/>
        <a:lstStyle/>
        <a:p>
          <a:r>
            <a:rPr lang="en-US"/>
            <a:t>Disney entered the streaming market in October 2019.</a:t>
          </a:r>
        </a:p>
      </dgm:t>
    </dgm:pt>
    <dgm:pt modelId="{177CEAB8-3956-4F59-AF17-CACDFEDAB492}" type="parTrans" cxnId="{564778D3-D1C3-4D6A-AF13-22BBD322CE3A}">
      <dgm:prSet/>
      <dgm:spPr/>
      <dgm:t>
        <a:bodyPr/>
        <a:lstStyle/>
        <a:p>
          <a:endParaRPr lang="en-US"/>
        </a:p>
      </dgm:t>
    </dgm:pt>
    <dgm:pt modelId="{638F1A10-B1C7-42CB-A1E5-94BCDB9A2699}" type="sibTrans" cxnId="{564778D3-D1C3-4D6A-AF13-22BBD322CE3A}">
      <dgm:prSet/>
      <dgm:spPr/>
      <dgm:t>
        <a:bodyPr/>
        <a:lstStyle/>
        <a:p>
          <a:endParaRPr lang="en-US"/>
        </a:p>
      </dgm:t>
    </dgm:pt>
    <dgm:pt modelId="{9F870ECE-DDBB-4D02-BEB2-AC826ECD3D7A}">
      <dgm:prSet/>
      <dgm:spPr/>
      <dgm:t>
        <a:bodyPr/>
        <a:lstStyle/>
        <a:p>
          <a:r>
            <a:rPr lang="en-US"/>
            <a:t>With a vast number of original productions, how does Disney Plus’ content compare with NetFlix?</a:t>
          </a:r>
        </a:p>
      </dgm:t>
    </dgm:pt>
    <dgm:pt modelId="{B93B1B82-4497-4476-92E9-E9B6D8F17A65}" type="parTrans" cxnId="{7D243974-DC4B-4B70-946A-4B0E6DEA3DC4}">
      <dgm:prSet/>
      <dgm:spPr/>
      <dgm:t>
        <a:bodyPr/>
        <a:lstStyle/>
        <a:p>
          <a:endParaRPr lang="en-US"/>
        </a:p>
      </dgm:t>
    </dgm:pt>
    <dgm:pt modelId="{34AF107B-0A2C-419A-8678-8FE1493B7EE0}" type="sibTrans" cxnId="{7D243974-DC4B-4B70-946A-4B0E6DEA3DC4}">
      <dgm:prSet/>
      <dgm:spPr/>
      <dgm:t>
        <a:bodyPr/>
        <a:lstStyle/>
        <a:p>
          <a:endParaRPr lang="en-US"/>
        </a:p>
      </dgm:t>
    </dgm:pt>
    <dgm:pt modelId="{5C2723CC-9733-1A4B-BC91-09E260C0130C}" type="pres">
      <dgm:prSet presAssocID="{612B34E2-6747-4F50-B9DC-7191CCB2DE71}" presName="diagram" presStyleCnt="0">
        <dgm:presLayoutVars>
          <dgm:dir/>
          <dgm:resizeHandles val="exact"/>
        </dgm:presLayoutVars>
      </dgm:prSet>
      <dgm:spPr/>
    </dgm:pt>
    <dgm:pt modelId="{7208BBB8-335B-A44F-899C-8301568B0963}" type="pres">
      <dgm:prSet presAssocID="{E7FF9385-475A-4785-A303-06912D588568}" presName="node" presStyleLbl="node1" presStyleIdx="0" presStyleCnt="2">
        <dgm:presLayoutVars>
          <dgm:bulletEnabled val="1"/>
        </dgm:presLayoutVars>
      </dgm:prSet>
      <dgm:spPr/>
    </dgm:pt>
    <dgm:pt modelId="{FBDCCD49-6664-C24C-9D1C-29B7C9985FE9}" type="pres">
      <dgm:prSet presAssocID="{638F1A10-B1C7-42CB-A1E5-94BCDB9A2699}" presName="sibTrans" presStyleCnt="0"/>
      <dgm:spPr/>
    </dgm:pt>
    <dgm:pt modelId="{EE64CCE3-71AB-CC41-B754-83C1556C7CC7}" type="pres">
      <dgm:prSet presAssocID="{9F870ECE-DDBB-4D02-BEB2-AC826ECD3D7A}" presName="node" presStyleLbl="node1" presStyleIdx="1" presStyleCnt="2">
        <dgm:presLayoutVars>
          <dgm:bulletEnabled val="1"/>
        </dgm:presLayoutVars>
      </dgm:prSet>
      <dgm:spPr/>
    </dgm:pt>
  </dgm:ptLst>
  <dgm:cxnLst>
    <dgm:cxn modelId="{0F192239-E20A-D746-8706-1513DA81000C}" type="presOf" srcId="{9F870ECE-DDBB-4D02-BEB2-AC826ECD3D7A}" destId="{EE64CCE3-71AB-CC41-B754-83C1556C7CC7}" srcOrd="0" destOrd="0" presId="urn:microsoft.com/office/officeart/2005/8/layout/default"/>
    <dgm:cxn modelId="{7D243974-DC4B-4B70-946A-4B0E6DEA3DC4}" srcId="{612B34E2-6747-4F50-B9DC-7191CCB2DE71}" destId="{9F870ECE-DDBB-4D02-BEB2-AC826ECD3D7A}" srcOrd="1" destOrd="0" parTransId="{B93B1B82-4497-4476-92E9-E9B6D8F17A65}" sibTransId="{34AF107B-0A2C-419A-8678-8FE1493B7EE0}"/>
    <dgm:cxn modelId="{F2E172B8-A7EC-0446-AC83-87C52228B8D3}" type="presOf" srcId="{E7FF9385-475A-4785-A303-06912D588568}" destId="{7208BBB8-335B-A44F-899C-8301568B0963}" srcOrd="0" destOrd="0" presId="urn:microsoft.com/office/officeart/2005/8/layout/default"/>
    <dgm:cxn modelId="{4B12A2D0-9DFB-3541-91BC-1DDE4276491B}" type="presOf" srcId="{612B34E2-6747-4F50-B9DC-7191CCB2DE71}" destId="{5C2723CC-9733-1A4B-BC91-09E260C0130C}" srcOrd="0" destOrd="0" presId="urn:microsoft.com/office/officeart/2005/8/layout/default"/>
    <dgm:cxn modelId="{564778D3-D1C3-4D6A-AF13-22BBD322CE3A}" srcId="{612B34E2-6747-4F50-B9DC-7191CCB2DE71}" destId="{E7FF9385-475A-4785-A303-06912D588568}" srcOrd="0" destOrd="0" parTransId="{177CEAB8-3956-4F59-AF17-CACDFEDAB492}" sibTransId="{638F1A10-B1C7-42CB-A1E5-94BCDB9A2699}"/>
    <dgm:cxn modelId="{6C1E77F3-81DE-1B46-A873-29FB7155162E}" type="presParOf" srcId="{5C2723CC-9733-1A4B-BC91-09E260C0130C}" destId="{7208BBB8-335B-A44F-899C-8301568B0963}" srcOrd="0" destOrd="0" presId="urn:microsoft.com/office/officeart/2005/8/layout/default"/>
    <dgm:cxn modelId="{15CFE97D-3963-954D-A341-29F3DD18A378}" type="presParOf" srcId="{5C2723CC-9733-1A4B-BC91-09E260C0130C}" destId="{FBDCCD49-6664-C24C-9D1C-29B7C9985FE9}" srcOrd="1" destOrd="0" presId="urn:microsoft.com/office/officeart/2005/8/layout/default"/>
    <dgm:cxn modelId="{1BFE7559-4167-EF40-A50B-706E7791EE21}" type="presParOf" srcId="{5C2723CC-9733-1A4B-BC91-09E260C0130C}" destId="{EE64CCE3-71AB-CC41-B754-83C1556C7CC7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08BBB8-335B-A44F-899C-8301568B0963}">
      <dsp:nvSpPr>
        <dsp:cNvPr id="0" name=""/>
        <dsp:cNvSpPr/>
      </dsp:nvSpPr>
      <dsp:spPr>
        <a:xfrm>
          <a:off x="81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Disney entered the streaming market in October 2019.</a:t>
          </a:r>
        </a:p>
      </dsp:txBody>
      <dsp:txXfrm>
        <a:off x="819" y="585310"/>
        <a:ext cx="3195354" cy="1917212"/>
      </dsp:txXfrm>
    </dsp:sp>
    <dsp:sp modelId="{EE64CCE3-71AB-CC41-B754-83C1556C7CC7}">
      <dsp:nvSpPr>
        <dsp:cNvPr id="0" name=""/>
        <dsp:cNvSpPr/>
      </dsp:nvSpPr>
      <dsp:spPr>
        <a:xfrm>
          <a:off x="3515709" y="585310"/>
          <a:ext cx="3195354" cy="1917212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With a vast number of original productions, how does Disney Plus’ content compare with NetFlix?</a:t>
          </a:r>
        </a:p>
      </dsp:txBody>
      <dsp:txXfrm>
        <a:off x="3515709" y="585310"/>
        <a:ext cx="3195354" cy="1917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8T00:56:15.7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86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4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84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0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8913" y="1143293"/>
            <a:ext cx="7034362" cy="4268965"/>
          </a:xfrm>
        </p:spPr>
        <p:txBody>
          <a:bodyPr anchor="t">
            <a:normAutofit/>
          </a:bodyPr>
          <a:lstStyle>
            <a:lvl1pPr algn="l">
              <a:lnSpc>
                <a:spcPct val="85000"/>
              </a:lnSpc>
              <a:defRPr sz="77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8914" y="5537925"/>
            <a:ext cx="7034362" cy="706355"/>
          </a:xfrm>
        </p:spPr>
        <p:txBody>
          <a:bodyPr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buNone/>
              <a:defRPr sz="2000" b="0" i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88913" y="6314440"/>
            <a:ext cx="1596622" cy="365125"/>
          </a:xfrm>
        </p:spPr>
        <p:txBody>
          <a:bodyPr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00591" y="6314440"/>
            <a:ext cx="5122683" cy="365125"/>
          </a:xfrm>
        </p:spPr>
        <p:txBody>
          <a:bodyPr/>
          <a:lstStyle>
            <a:lvl1pPr algn="l">
              <a:defRPr b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416216"/>
            <a:ext cx="407988" cy="365125"/>
          </a:xfrm>
        </p:spPr>
        <p:txBody>
          <a:bodyPr/>
          <a:lstStyle>
            <a:lvl1pPr algn="r"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9" name="Straight Connector 8" title="Verticle Rule Line"/>
          <p:cNvCxnSpPr/>
          <p:nvPr/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83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79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81600" y="640080"/>
            <a:ext cx="6248398" cy="55841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5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rgbClr val="262626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0765" y="642931"/>
            <a:ext cx="2446670" cy="467810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42932"/>
            <a:ext cx="7070678" cy="46781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36187" y="5927131"/>
            <a:ext cx="3814856" cy="365125"/>
          </a:xfrm>
        </p:spPr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536187" y="6315949"/>
            <a:ext cx="38148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5607592"/>
            <a:ext cx="407988" cy="365125"/>
          </a:xfrm>
        </p:spPr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 title="Horizontal Rule Line"/>
          <p:cNvCxnSpPr/>
          <p:nvPr/>
        </p:nvCxnSpPr>
        <p:spPr>
          <a:xfrm>
            <a:off x="0" y="6199730"/>
            <a:ext cx="10260011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498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88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 title="Page Number Shape"/>
          <p:cNvSpPr/>
          <p:nvPr/>
        </p:nvSpPr>
        <p:spPr bwMode="auto">
          <a:xfrm>
            <a:off x="11784011" y="1393748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673" y="2571722"/>
            <a:ext cx="8296654" cy="3286153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7700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673" y="1393748"/>
            <a:ext cx="8401429" cy="819150"/>
          </a:xfrm>
        </p:spPr>
        <p:txBody>
          <a:bodyPr anchor="ctr">
            <a:normAutofit/>
          </a:bodyPr>
          <a:lstStyle>
            <a:lvl1pPr marL="0" indent="0" algn="r">
              <a:lnSpc>
                <a:spcPct val="113000"/>
              </a:lnSpc>
              <a:spcBef>
                <a:spcPts val="0"/>
              </a:spcBef>
              <a:buNone/>
              <a:defRPr sz="20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42955" y="6314439"/>
            <a:ext cx="1596622" cy="365125"/>
          </a:xfrm>
        </p:spPr>
        <p:txBody>
          <a:bodyPr/>
          <a:lstStyle>
            <a:lvl1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C633830-2244-49AE-BC4A-47F415C177C6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7673" y="6314440"/>
            <a:ext cx="6480226" cy="365125"/>
          </a:xfrm>
        </p:spPr>
        <p:txBody>
          <a:bodyPr/>
          <a:lstStyle>
            <a:lvl1pPr>
              <a:defRPr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84011" y="1620760"/>
            <a:ext cx="407988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 flipH="1">
            <a:off x="1" y="6178167"/>
            <a:ext cx="10244326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85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45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81600" y="540628"/>
            <a:ext cx="6248400" cy="2488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3712467"/>
            <a:ext cx="6248400" cy="2482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8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7784"/>
            <a:ext cx="3831336" cy="4956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58065"/>
            <a:ext cx="6245352" cy="914400"/>
          </a:xfrm>
        </p:spPr>
        <p:txBody>
          <a:bodyPr anchor="b"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526671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1600" y="3700826"/>
            <a:ext cx="6248400" cy="914400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1600" y="4669432"/>
            <a:ext cx="6245352" cy="17556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4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8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55479"/>
            <a:ext cx="3838776" cy="1921022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564147"/>
            <a:ext cx="6248400" cy="5622644"/>
          </a:xfrm>
        </p:spPr>
        <p:txBody>
          <a:bodyPr/>
          <a:lstStyle>
            <a:lvl1pPr>
              <a:lnSpc>
                <a:spcPct val="112000"/>
              </a:lnSpc>
              <a:defRPr sz="2000"/>
            </a:lvl1pPr>
            <a:lvl2pPr>
              <a:lnSpc>
                <a:spcPct val="112000"/>
              </a:lnSpc>
              <a:defRPr sz="1800"/>
            </a:lvl2pPr>
            <a:lvl3pPr>
              <a:lnSpc>
                <a:spcPct val="112000"/>
              </a:lnSpc>
              <a:defRPr sz="1600"/>
            </a:lvl3pPr>
            <a:lvl4pPr>
              <a:lnSpc>
                <a:spcPct val="112000"/>
              </a:lnSpc>
              <a:defRPr sz="1400"/>
            </a:lvl4pPr>
            <a:lvl5pPr>
              <a:lnSpc>
                <a:spcPct val="112000"/>
              </a:lnSpc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0" y="2621512"/>
            <a:ext cx="3838776" cy="3239537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239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557261"/>
            <a:ext cx="3840480" cy="1919239"/>
          </a:xfrm>
        </p:spPr>
        <p:txBody>
          <a:bodyPr anchor="t">
            <a:noAutofit/>
          </a:bodyPr>
          <a:lstStyle>
            <a:lvl1pPr>
              <a:lnSpc>
                <a:spcPct val="93000"/>
              </a:lnSpc>
              <a:defRPr sz="40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57800" y="0"/>
            <a:ext cx="6172200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8952" y="2621512"/>
            <a:ext cx="3840480" cy="3236976"/>
          </a:xfrm>
        </p:spPr>
        <p:txBody>
          <a:bodyPr/>
          <a:lstStyle>
            <a:lvl1pPr marL="0" indent="0" algn="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3830-2244-49AE-BC4A-47F415C177C6}" type="datetimeFigureOut">
              <a:rPr lang="en-US" dirty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27A5A-7290-4DE1-BA94-4BE8A8E57DC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85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6" title="Page Number Shape"/>
          <p:cNvSpPr/>
          <p:nvPr/>
        </p:nvSpPr>
        <p:spPr bwMode="auto">
          <a:xfrm>
            <a:off x="11784011" y="538058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559678"/>
            <a:ext cx="3833906" cy="49524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1600" y="569066"/>
            <a:ext cx="6248398" cy="56551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1" y="593006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3C633830-2244-49AE-BC4A-47F415C177C6}" type="datetimeFigureOut">
              <a:rPr lang="en-US" dirty="0"/>
              <a:pPr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1" y="6314440"/>
            <a:ext cx="3814856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1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84011" y="5607592"/>
            <a:ext cx="4079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1" baseline="0">
                <a:solidFill>
                  <a:schemeClr val="bg2"/>
                </a:solidFill>
                <a:latin typeface="+mj-lt"/>
              </a:defRPr>
            </a:lvl1pPr>
          </a:lstStyle>
          <a:p>
            <a:fld id="{2AC27A5A-7290-4DE1-BA94-4BE8A8E57DCF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 title="Horizontal Rule Line"/>
          <p:cNvCxnSpPr/>
          <p:nvPr/>
        </p:nvCxnSpPr>
        <p:spPr>
          <a:xfrm>
            <a:off x="0" y="6199730"/>
            <a:ext cx="4495800" cy="0"/>
          </a:xfrm>
          <a:prstGeom prst="line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809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5000" b="0" i="1" kern="1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20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8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6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112000"/>
        </a:lnSpc>
        <a:spcBef>
          <a:spcPts val="900"/>
        </a:spcBef>
        <a:buFont typeface="Corbel" panose="020B0503020204020204" pitchFamily="34" charset="0"/>
        <a:buChar char="–"/>
        <a:defRPr sz="1400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112000"/>
        </a:lnSpc>
        <a:spcBef>
          <a:spcPts val="9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9718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3429000" indent="-283464" algn="l" defTabSz="914400" rtl="0" eaLnBrk="1" latinLnBrk="0" hangingPunct="1">
        <a:lnSpc>
          <a:spcPct val="112000"/>
        </a:lnSpc>
        <a:spcBef>
          <a:spcPts val="1300"/>
        </a:spcBef>
        <a:buFont typeface="Corbel" panose="020B0503020204020204" pitchFamily="34" charset="0"/>
        <a:buChar char="–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886200" indent="-283464" algn="l" defTabSz="914400" rtl="0" eaLnBrk="1" latinLnBrk="0" hangingPunct="1">
        <a:lnSpc>
          <a:spcPct val="112000"/>
        </a:lnSpc>
        <a:spcBef>
          <a:spcPts val="1300"/>
        </a:spcBef>
        <a:buFont typeface="Arial" panose="020B0604020202020204" pitchFamily="34" charset="0"/>
        <a:buChar char="•"/>
        <a:defRPr sz="1400" i="1" kern="1200" baseline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32">
          <p15:clr>
            <a:srgbClr val="F26B43"/>
          </p15:clr>
        </p15:guide>
        <p15:guide id="2" pos="480">
          <p15:clr>
            <a:srgbClr val="F26B43"/>
          </p15:clr>
        </p15:guide>
        <p15:guide id="3" orient="horz" pos="432">
          <p15:clr>
            <a:srgbClr val="F26B43"/>
          </p15:clr>
        </p15:guide>
        <p15:guide id="4" pos="7200">
          <p15:clr>
            <a:srgbClr val="F26B43"/>
          </p15:clr>
        </p15:guide>
        <p15:guide id="5" pos="3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2">
            <a:extLst>
              <a:ext uri="{FF2B5EF4-FFF2-40B4-BE49-F238E27FC236}">
                <a16:creationId xmlns:a16="http://schemas.microsoft.com/office/drawing/2014/main" id="{BCB3501C-0BF6-4941-B958-27196AD9A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4C00582-55B2-1142-A08E-55046839A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5348" y="1143293"/>
            <a:ext cx="3953059" cy="4268965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2"/>
                </a:solidFill>
              </a:rPr>
              <a:t>Can Disney Movie Contents Compete with Netflix?</a:t>
            </a:r>
            <a:br>
              <a:rPr lang="en-US" sz="3200" dirty="0">
                <a:solidFill>
                  <a:schemeClr val="bg2"/>
                </a:solidFill>
              </a:rPr>
            </a:b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8188390" y="5537925"/>
            <a:ext cx="3350017" cy="70635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2"/>
                </a:solidFill>
              </a:rPr>
              <a:t>A comparative study</a:t>
            </a: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5D42485B-30FD-4C7E-978A-3962892E3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03E6347-0C1B-4131-8BB1-F198DEFDF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32F31F66-1CA0-3847-9E8C-F8B48A69D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96" y="1940418"/>
            <a:ext cx="6103012" cy="3463458"/>
          </a:xfrm>
          <a:prstGeom prst="rect">
            <a:avLst/>
          </a:prstGeom>
        </p:spPr>
      </p:pic>
      <p:sp>
        <p:nvSpPr>
          <p:cNvPr id="19" name="Freeform 6">
            <a:extLst>
              <a:ext uri="{FF2B5EF4-FFF2-40B4-BE49-F238E27FC236}">
                <a16:creationId xmlns:a16="http://schemas.microsoft.com/office/drawing/2014/main" id="{97E55B52-5304-40DB-BE2D-8EEB104CA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885328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r>
              <a:rPr lang="en-US" dirty="0"/>
              <a:t>Background</a:t>
            </a:r>
          </a:p>
          <a:p>
            <a:r>
              <a:rPr lang="en-US" dirty="0"/>
              <a:t>Research Question</a:t>
            </a:r>
          </a:p>
          <a:p>
            <a:r>
              <a:rPr lang="en-US" dirty="0"/>
              <a:t>Comparison of the contents </a:t>
            </a:r>
          </a:p>
          <a:p>
            <a:r>
              <a:rPr lang="en-US" dirty="0"/>
              <a:t>Disney’s Growth strategy based on it’s competitive edge</a:t>
            </a:r>
          </a:p>
          <a:p>
            <a:r>
              <a:rPr lang="en-US" dirty="0"/>
              <a:t>Further discussions</a:t>
            </a:r>
          </a:p>
        </p:txBody>
      </p:sp>
    </p:spTree>
    <p:extLst>
      <p:ext uri="{BB962C8B-B14F-4D97-AF65-F5344CB8AC3E}">
        <p14:creationId xmlns:p14="http://schemas.microsoft.com/office/powerpoint/2010/main" val="2270127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85614-AA79-094C-8C27-C6516757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450" y="559678"/>
            <a:ext cx="3296242" cy="4952492"/>
          </a:xfrm>
        </p:spPr>
        <p:txBody>
          <a:bodyPr>
            <a:normAutofit/>
          </a:bodyPr>
          <a:lstStyle/>
          <a:p>
            <a:r>
              <a:rPr lang="en-US" sz="4300"/>
              <a:t>Background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652A83-AB3D-4774-BA9E-A7CB5375C8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937409"/>
              </p:ext>
            </p:extLst>
          </p:nvPr>
        </p:nvGraphicFramePr>
        <p:xfrm>
          <a:off x="4713404" y="3124200"/>
          <a:ext cx="6711884" cy="3087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B1BA56A4-3135-B44B-ADEC-1FE527352C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221701"/>
            <a:ext cx="5872805" cy="34209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6F1935-5331-F849-9358-947030766514}"/>
              </a:ext>
            </a:extLst>
          </p:cNvPr>
          <p:cNvSpPr txBox="1"/>
          <p:nvPr/>
        </p:nvSpPr>
        <p:spPr>
          <a:xfrm>
            <a:off x="4937760" y="5790155"/>
            <a:ext cx="573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Picture comes from </a:t>
            </a:r>
            <a:r>
              <a:rPr lang="en-US" dirty="0" err="1"/>
              <a:t>Forbes.com</a:t>
            </a:r>
            <a:r>
              <a:rPr lang="en-US" dirty="0"/>
              <a:t>, May 10, 2021,09: Netflix: a Meme – Stock Original by  David Trainer of Great </a:t>
            </a:r>
            <a:r>
              <a:rPr lang="en-US" dirty="0" err="1"/>
              <a:t>Spectation</a:t>
            </a:r>
            <a:r>
              <a:rPr lang="en-US" dirty="0"/>
              <a:t>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60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Research Question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191DCF0-A4F4-4D30-8258-C2D29DA8E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 the movies in Disney movies perform in terms of ratings as compared with Netflix’ movies of the same genres? </a:t>
            </a:r>
          </a:p>
          <a:p>
            <a:r>
              <a:rPr lang="en-US" dirty="0">
                <a:solidFill>
                  <a:schemeClr val="bg1"/>
                </a:solidFill>
              </a:rPr>
              <a:t>How should Disney </a:t>
            </a:r>
            <a:r>
              <a:rPr lang="en-US" dirty="0" err="1">
                <a:solidFill>
                  <a:schemeClr val="bg1"/>
                </a:solidFill>
              </a:rPr>
              <a:t>Plus’</a:t>
            </a:r>
            <a:r>
              <a:rPr lang="en-US" dirty="0">
                <a:solidFill>
                  <a:schemeClr val="bg1"/>
                </a:solidFill>
              </a:rPr>
              <a:t> form its strategy going forward to maintain it’s competitive edge?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14:cNvPr>
              <p14:cNvContentPartPr/>
              <p14:nvPr/>
            </p14:nvContentPartPr>
            <p14:xfrm>
              <a:off x="2263440" y="-54876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CFFC56C-BBA1-054D-ADAB-8CAA7F10C4F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9800" y="-656400"/>
                <a:ext cx="10800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Chart, bar chart&#10;&#10;Description automatically generated">
            <a:extLst>
              <a:ext uri="{FF2B5EF4-FFF2-40B4-BE49-F238E27FC236}">
                <a16:creationId xmlns:a16="http://schemas.microsoft.com/office/drawing/2014/main" id="{4EE55820-56A1-0040-982D-CE2B840FD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96" y="663373"/>
            <a:ext cx="7471522" cy="543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50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643467"/>
            <a:ext cx="8648451" cy="1750109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400" dirty="0">
                <a:solidFill>
                  <a:schemeClr val="tx1"/>
                </a:solidFill>
              </a:rPr>
              <a:t>Ratings of the top 5 genres with the most movies, compared with Netflix: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Families, Comedies, </a:t>
            </a:r>
            <a:br>
              <a:rPr lang="en-US" sz="3400" dirty="0">
                <a:solidFill>
                  <a:schemeClr val="tx1"/>
                </a:solidFill>
              </a:rPr>
            </a:br>
            <a:r>
              <a:rPr lang="en-US" sz="3400" dirty="0">
                <a:solidFill>
                  <a:schemeClr val="tx1"/>
                </a:solidFill>
              </a:rPr>
              <a:t>Adventures, Animations  and Fantasies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AEF42CB2-6411-CA44-A57B-0A55E00D7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3511461"/>
            <a:ext cx="1939389" cy="2405245"/>
          </a:xfrm>
        </p:spPr>
      </p:pic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485FE68B-0D42-5147-884B-EC8A8E4A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154" y="3511461"/>
            <a:ext cx="1962703" cy="2408006"/>
          </a:xfrm>
          <a:prstGeom prst="rect">
            <a:avLst/>
          </a:prstGeom>
        </p:spPr>
      </p:pic>
      <p:pic>
        <p:nvPicPr>
          <p:cNvPr id="10" name="Picture 9" descr="Chart, box and whisker chart&#10;&#10;Description automatically generated">
            <a:extLst>
              <a:ext uri="{FF2B5EF4-FFF2-40B4-BE49-F238E27FC236}">
                <a16:creationId xmlns:a16="http://schemas.microsoft.com/office/drawing/2014/main" id="{6070DD20-D42D-6A46-BB7F-6FF4BB2C4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464" y="3508700"/>
            <a:ext cx="1911130" cy="2408006"/>
          </a:xfrm>
          <a:prstGeom prst="rect">
            <a:avLst/>
          </a:prstGeom>
        </p:spPr>
      </p:pic>
      <p:pic>
        <p:nvPicPr>
          <p:cNvPr id="14" name="Picture 13" descr="Chart, box and whisker chart&#10;&#10;Description automatically generated">
            <a:extLst>
              <a:ext uri="{FF2B5EF4-FFF2-40B4-BE49-F238E27FC236}">
                <a16:creationId xmlns:a16="http://schemas.microsoft.com/office/drawing/2014/main" id="{756BED37-EE5E-524D-8DBA-91AFB910F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0594" y="3508700"/>
            <a:ext cx="1936458" cy="2408007"/>
          </a:xfrm>
          <a:prstGeom prst="rect">
            <a:avLst/>
          </a:prstGeom>
        </p:spPr>
      </p:pic>
      <p:pic>
        <p:nvPicPr>
          <p:cNvPr id="16" name="Picture 15" descr="Chart, box and whisker chart&#10;&#10;Description automatically generated">
            <a:extLst>
              <a:ext uri="{FF2B5EF4-FFF2-40B4-BE49-F238E27FC236}">
                <a16:creationId xmlns:a16="http://schemas.microsoft.com/office/drawing/2014/main" id="{12B71DEB-F0F2-E147-B30E-DD8B42423B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1318" y="3508699"/>
            <a:ext cx="2070525" cy="24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61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6">
            <a:extLst>
              <a:ext uri="{FF2B5EF4-FFF2-40B4-BE49-F238E27FC236}">
                <a16:creationId xmlns:a16="http://schemas.microsoft.com/office/drawing/2014/main" id="{8D703176-F087-49BA-A656-5CC6F20B9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7CD5FC-5DE4-430B-8C6F-CB974291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3EFD8A7-AA4D-49D8-873D-ACED3DEF1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0BC31-FA77-F24A-9C72-778483D1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8391" y="1143293"/>
            <a:ext cx="3350016" cy="42689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85000"/>
              </a:lnSpc>
            </a:pPr>
            <a:r>
              <a:rPr lang="en-US" sz="5400" cap="all" dirty="0">
                <a:solidFill>
                  <a:schemeClr val="bg1"/>
                </a:solidFill>
              </a:rPr>
              <a:t>What about other genres?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2F657E9-3064-48B4-8664-72991DD51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57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18C93E-025C-4159-B9F9-8C0F79B8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855" y="1257300"/>
            <a:ext cx="0" cy="5600700"/>
          </a:xfrm>
          <a:prstGeom prst="line">
            <a:avLst/>
          </a:prstGeom>
          <a:ln w="25400">
            <a:solidFill>
              <a:srgbClr val="1D1A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Chart, box and whisker chart&#10;&#10;Description automatically generated">
            <a:extLst>
              <a:ext uri="{FF2B5EF4-FFF2-40B4-BE49-F238E27FC236}">
                <a16:creationId xmlns:a16="http://schemas.microsoft.com/office/drawing/2014/main" id="{ABAC3CC7-3C16-0C49-B4E5-3627BC8AF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43" y="1438835"/>
            <a:ext cx="3268484" cy="1691440"/>
          </a:xfrm>
          <a:prstGeom prst="rect">
            <a:avLst/>
          </a:prstGeom>
        </p:spPr>
      </p:pic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4E016D63-9C77-AF42-B57F-B579B0B32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1677" y="1143293"/>
            <a:ext cx="2949431" cy="1489462"/>
          </a:xfrm>
          <a:prstGeom prst="rect">
            <a:avLst/>
          </a:prstGeom>
        </p:spPr>
      </p:pic>
      <p:sp>
        <p:nvSpPr>
          <p:cNvPr id="34" name="Freeform 6">
            <a:extLst>
              <a:ext uri="{FF2B5EF4-FFF2-40B4-BE49-F238E27FC236}">
                <a16:creationId xmlns:a16="http://schemas.microsoft.com/office/drawing/2014/main" id="{CB9BD557-2EFD-490D-A981-000015760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8920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11" name="Content Placeholder 10" descr="Chart, box and whisker chart&#10;&#10;Description automatically generated">
            <a:extLst>
              <a:ext uri="{FF2B5EF4-FFF2-40B4-BE49-F238E27FC236}">
                <a16:creationId xmlns:a16="http://schemas.microsoft.com/office/drawing/2014/main" id="{0803CF04-3E9E-F840-9009-EB0FD9D36A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28096" y="4279979"/>
            <a:ext cx="2942864" cy="1471431"/>
          </a:xfrm>
          <a:prstGeom prst="rect">
            <a:avLst/>
          </a:prstGeom>
        </p:spPr>
      </p:pic>
      <p:pic>
        <p:nvPicPr>
          <p:cNvPr id="15" name="Picture 1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7FEE460-52AB-094C-B34D-970B932EA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676" y="3810000"/>
            <a:ext cx="2949431" cy="147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2618" y="663373"/>
            <a:ext cx="3684644" cy="1608487"/>
          </a:xfrm>
        </p:spPr>
        <p:txBody>
          <a:bodyPr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bg1"/>
                </a:solidFill>
              </a:rPr>
              <a:t>How did Disney Plus grow its movie contents since its launch?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E12FEED7-279A-407F-82ED-BF88D8956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2618" y="2422689"/>
            <a:ext cx="3684644" cy="379184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5" name="Content Placeholder 4" descr="Chart, line chart&#10;&#10;Description automatically generated">
            <a:extLst>
              <a:ext uri="{FF2B5EF4-FFF2-40B4-BE49-F238E27FC236}">
                <a16:creationId xmlns:a16="http://schemas.microsoft.com/office/drawing/2014/main" id="{64CFC75E-8FA7-9E40-947A-5BED394D2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872162"/>
            <a:ext cx="6915663" cy="480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728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ctr">
            <a:norm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Net Steps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Integrate other metrics </a:t>
            </a:r>
            <a:r>
              <a:rPr lang="en-US"/>
              <a:t>to evaluate </a:t>
            </a:r>
            <a:r>
              <a:rPr lang="en-US" dirty="0"/>
              <a:t>the health of the network: </a:t>
            </a:r>
          </a:p>
          <a:p>
            <a:r>
              <a:rPr lang="en-US" dirty="0"/>
              <a:t>Average length of TV series? </a:t>
            </a:r>
          </a:p>
          <a:p>
            <a:r>
              <a:rPr lang="en-US" dirty="0"/>
              <a:t>Growth of Subscription numbers </a:t>
            </a:r>
          </a:p>
          <a:p>
            <a:r>
              <a:rPr lang="en-US" dirty="0">
                <a:sym typeface="Wingdings" pitchFamily="2" charset="2"/>
              </a:rPr>
              <a:t>length of TV runtime analysis of the two networks.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deeper dive into subtypes of products provided: </a:t>
            </a:r>
          </a:p>
          <a:p>
            <a:r>
              <a:rPr lang="en-US" dirty="0"/>
              <a:t>Movies  </a:t>
            </a:r>
            <a:r>
              <a:rPr lang="en-US" dirty="0">
                <a:sym typeface="Wingdings" pitchFamily="2" charset="2"/>
              </a:rPr>
              <a:t> TV movies </a:t>
            </a:r>
          </a:p>
          <a:p>
            <a:r>
              <a:rPr lang="en-US" dirty="0">
                <a:sym typeface="Wingdings" pitchFamily="2" charset="2"/>
              </a:rPr>
              <a:t>TV shows  mini series 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8112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643466"/>
            <a:ext cx="3933390" cy="4937287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5354" y="643466"/>
            <a:ext cx="6593180" cy="49372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Kaggle Datasets: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Disney Plus Movie and TV shows by Raphael Fontes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Netflix Movie and TV shows by </a:t>
            </a:r>
            <a:r>
              <a:rPr lang="en-US" dirty="0" err="1">
                <a:solidFill>
                  <a:schemeClr val="bg1"/>
                </a:solidFill>
              </a:rPr>
              <a:t>Snehaan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Bhawal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5792527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">
  <a:themeElements>
    <a:clrScheme name="Headlines">
      <a:dk1>
        <a:sysClr val="windowText" lastClr="000000"/>
      </a:dk1>
      <a:lt1>
        <a:sysClr val="window" lastClr="FFFFFF"/>
      </a:lt1>
      <a:dk2>
        <a:srgbClr val="1D1A1D"/>
      </a:dk2>
      <a:lt2>
        <a:srgbClr val="F5F5F5"/>
      </a:lt2>
      <a:accent1>
        <a:srgbClr val="439EB7"/>
      </a:accent1>
      <a:accent2>
        <a:srgbClr val="E28B55"/>
      </a:accent2>
      <a:accent3>
        <a:srgbClr val="DCB64D"/>
      </a:accent3>
      <a:accent4>
        <a:srgbClr val="4CA198"/>
      </a:accent4>
      <a:accent5>
        <a:srgbClr val="835B82"/>
      </a:accent5>
      <a:accent6>
        <a:srgbClr val="645135"/>
      </a:accent6>
      <a:hlink>
        <a:srgbClr val="439EB7"/>
      </a:hlink>
      <a:folHlink>
        <a:srgbClr val="835B82"/>
      </a:folHlink>
    </a:clrScheme>
    <a:fontScheme name="Headlines">
      <a:majorFont>
        <a:latin typeface="Century Schoolbook" panose="020406040505050203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eadlines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100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88900" dist="25400" dir="10800000">
              <a:srgbClr val="000000">
                <a:alpha val="25000"/>
              </a:srgbClr>
            </a:innerShdw>
            <a:outerShdw blurRad="25400" dist="25400" dir="5400000" rotWithShape="0">
              <a:srgbClr val="FFFFFF">
                <a:alpha val="1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" id="{3841520A-25F2-4EB8-BE4C-611DB5ABEED9}" vid="{ECD25A4C-D97E-4C12-84B1-63580BFFAEE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245</Words>
  <Application>Microsoft Macintosh PowerPoint</Application>
  <PresentationFormat>Widescreen</PresentationFormat>
  <Paragraphs>35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Corbel</vt:lpstr>
      <vt:lpstr>Headlines</vt:lpstr>
      <vt:lpstr>Can Disney Movie Contents Compete with Netflix? </vt:lpstr>
      <vt:lpstr>Contents</vt:lpstr>
      <vt:lpstr>Background</vt:lpstr>
      <vt:lpstr>Research Question</vt:lpstr>
      <vt:lpstr>Ratings of the top 5 genres with the most movies, compared with Netflix:  Families, Comedies,  Adventures, Animations  and Fantasies</vt:lpstr>
      <vt:lpstr>What about other genres?</vt:lpstr>
      <vt:lpstr>How did Disney Plus grow its movie contents since its launch?</vt:lpstr>
      <vt:lpstr>Net Steps 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Here's your outline to get started</dc:title>
  <dc:creator>Qian Wang</dc:creator>
  <cp:lastModifiedBy>Qian Wang</cp:lastModifiedBy>
  <cp:revision>8</cp:revision>
  <dcterms:created xsi:type="dcterms:W3CDTF">2021-10-17T23:41:54Z</dcterms:created>
  <dcterms:modified xsi:type="dcterms:W3CDTF">2021-10-18T19:54:35Z</dcterms:modified>
</cp:coreProperties>
</file>