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65" autoAdjust="0"/>
    <p:restoredTop sz="85725" autoAdjust="0"/>
  </p:normalViewPr>
  <p:slideViewPr>
    <p:cSldViewPr snapToGrid="0">
      <p:cViewPr varScale="1">
        <p:scale>
          <a:sx n="84" d="100"/>
          <a:sy n="84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0:56:1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ket_resear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Investigaci&#243;n_de_mercados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4.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Here's your outline to get started</a:t>
            </a:r>
          </a:p>
        </p:txBody>
      </p:sp>
      <p:sp>
        <p:nvSpPr>
          <p:cNvPr id="20" name="Text 2"/>
          <p:cNvSpPr/>
          <p:nvPr/>
        </p:nvSpPr>
        <p:spPr>
          <a:xfrm>
            <a:off x="838200" y="1461299"/>
            <a:ext cx="1046284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D24726"/>
                </a:solidFill>
                <a:latin typeface="Helvetica Neue" panose="020B0702040204020203" pitchFamily="34" charset="0"/>
                <a:ea typeface="Helvetica Neue" panose="020B0702040204020203" pitchFamily="34" charset="0"/>
                <a:cs typeface="Helvetica Neue" panose="020B0502040204020203" pitchFamily="34" charset="0"/>
              </a:rPr>
              <a:t>Key facts about your topic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50250" y="1876798"/>
            <a:ext cx="10465450" cy="4000000"/>
          </a:xfrm>
          <a:prstGeom prst="rect">
            <a:avLst/>
          </a:prstGeom>
          <a:ln w="57150">
            <a:noFill/>
          </a:ln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 panose="020B0402040204020203" pitchFamily="34" charset="0"/>
                <a:ea typeface="Helvetica Neue" panose="020B0502040204020203" pitchFamily="34" charset="0"/>
                <a:cs typeface="Helvetica Neue Light" panose="020B0402040204020203" pitchFamily="34" charset="0"/>
              </a:rPr>
              <a:t>Market research is an organized effort to gather information about target markets or customers. It is a very important component of business strategy. The term is commonly interchanged with marketing research; however, expert practitioners may wish to draw a distinction, in that marketing research is concerned specifically about marketing processes, while market research is concerned specifically with markets.</a:t>
            </a: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199" y="6229028"/>
            <a:ext cx="5779169" cy="36512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3"/>
              </a:rPr>
              <a:t>en.wikipedia.org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</a:rPr>
              <a:t> - Text under </a:t>
            </a:r>
            <a:r>
              <a:rPr lang="en-US" dirty="0">
                <a:solidFill>
                  <a:schemeClr val="tx2"/>
                </a:solidFill>
                <a:latin typeface="Helvetica Neue" panose="020B0502040204020203" pitchFamily="34" charset="0"/>
                <a:ea typeface="Helvetica Neue" panose="020B0502040204020203" pitchFamily="34" charset="0"/>
                <a:cs typeface="Helvetica Neue" panose="020B0502040204020203" pitchFamily="34" charset="0"/>
                <a:hlinkClick r:id="rId4"/>
              </a:rPr>
              <a:t>CC-BY-SA license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FEDDE-7BE3-4AF0-89AC-8212D722B9B0}"/>
              </a:ext>
            </a:extLst>
          </p:cNvPr>
          <p:cNvGrpSpPr/>
          <p:nvPr/>
        </p:nvGrpSpPr>
        <p:grpSpPr>
          <a:xfrm>
            <a:off x="6211661" y="6042093"/>
            <a:ext cx="5138199" cy="734947"/>
            <a:chOff x="6211661" y="6042093"/>
            <a:chExt cx="5138199" cy="734947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184C5845-0FFB-4734-A9BE-3E8CEA8008D3}"/>
                </a:ext>
              </a:extLst>
            </p:cNvPr>
            <p:cNvSpPr/>
            <p:nvPr/>
          </p:nvSpPr>
          <p:spPr>
            <a:xfrm>
              <a:off x="6211661" y="6042093"/>
              <a:ext cx="5138199" cy="63078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33CDDC14-D7C0-4FC6-8360-4E6E50174088}"/>
                </a:ext>
              </a:extLst>
            </p:cNvPr>
            <p:cNvSpPr txBox="1"/>
            <p:nvPr/>
          </p:nvSpPr>
          <p:spPr>
            <a:xfrm>
              <a:off x="6980629" y="6140658"/>
              <a:ext cx="2303691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See more: </a:t>
              </a: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Open the Notes below for more information.</a:t>
              </a:r>
            </a:p>
          </p:txBody>
        </p:sp>
        <p:pic>
          <p:nvPicPr>
            <p:cNvPr id="7" name="Picture 11" descr="Curved arrow">
              <a:extLst>
                <a:ext uri="{FF2B5EF4-FFF2-40B4-BE49-F238E27FC236}">
                  <a16:creationId xmlns:a16="http://schemas.microsoft.com/office/drawing/2014/main" id="{A3DA137E-6B53-4403-B00B-B734CA13A906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354591" flipH="1">
              <a:off x="6306564" y="6342835"/>
              <a:ext cx="742543" cy="434205"/>
            </a:xfrm>
            <a:prstGeom prst="rect">
              <a:avLst/>
            </a:prstGeom>
          </p:spPr>
        </p:pic>
      </p:grpSp>
      <p:pic>
        <p:nvPicPr>
          <p:cNvPr id="9" name="Picture 8" descr="Notes button in status bar">
            <a:extLst>
              <a:ext uri="{FF2B5EF4-FFF2-40B4-BE49-F238E27FC236}">
                <a16:creationId xmlns:a16="http://schemas.microsoft.com/office/drawing/2014/main" id="{C8C2AE28-6AB7-4F9D-A4D5-5EAAD626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8176" y="5968740"/>
            <a:ext cx="2381132" cy="79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Works cited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33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Marketing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Test market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Ipsos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Mintel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International Data Corporation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Kantar Group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IRI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Frost &amp; Sullivan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Coolhunting</a:t>
            </a:r>
          </a:p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Mystery shopping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 panose="020B0702040204020203" pitchFamily="34" charset="0"/>
                <a:ea typeface="Helvetica Neue Light" panose="020B0702040204020203" pitchFamily="34" charset="0"/>
                <a:cs typeface="Helvetica Neue" panose="020B0502040204020203" pitchFamily="34" charset="0"/>
              </a:rPr>
              <a:t>Related topics to research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891352-0AB3-4D77-AA93-8E0A1738F8F4}"/>
              </a:ext>
            </a:extLst>
          </p:cNvPr>
          <p:cNvGrpSpPr/>
          <p:nvPr/>
        </p:nvGrpSpPr>
        <p:grpSpPr>
          <a:xfrm>
            <a:off x="5943601" y="1609726"/>
            <a:ext cx="5406259" cy="2019300"/>
            <a:chOff x="5943601" y="1609726"/>
            <a:chExt cx="5406259" cy="20193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20526183-096D-4868-AE2D-0200EE5F1D5D}"/>
                </a:ext>
              </a:extLst>
            </p:cNvPr>
            <p:cNvSpPr/>
            <p:nvPr/>
          </p:nvSpPr>
          <p:spPr>
            <a:xfrm>
              <a:off x="5943601" y="1609726"/>
              <a:ext cx="5406259" cy="20193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endParaRPr lang="en-US" sz="1800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9B136C8-7575-43EF-A6F3-EC4F69800828}"/>
                </a:ext>
              </a:extLst>
            </p:cNvPr>
            <p:cNvSpPr txBox="1"/>
            <p:nvPr/>
          </p:nvSpPr>
          <p:spPr>
            <a:xfrm>
              <a:off x="6189439" y="1827382"/>
              <a:ext cx="284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400" dirty="0">
                  <a:solidFill>
                    <a:srgbClr val="D2472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Use Smart Lookup to learn more</a:t>
              </a:r>
              <a:endParaRPr lang="en-US" sz="1400" dirty="0">
                <a:solidFill>
                  <a:srgbClr val="D24726"/>
                </a:solidFill>
                <a:latin typeface="Helvetica" panose="020B0604020202020204" pitchFamily="34" charset="0"/>
                <a:ea typeface="Segoe UI Symbol" panose="020B0502040204020203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5C6FF1D-DFD2-4DBD-BDE7-F882DDC6DC74}"/>
                </a:ext>
              </a:extLst>
            </p:cNvPr>
            <p:cNvSpPr txBox="1"/>
            <p:nvPr/>
          </p:nvSpPr>
          <p:spPr>
            <a:xfrm>
              <a:off x="6450618" y="2207781"/>
              <a:ext cx="26269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Highlight one of the related topics</a:t>
              </a:r>
            </a:p>
            <a:p>
              <a:pPr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Right-click on the topic</a:t>
              </a:r>
            </a:p>
            <a:p>
              <a:pPr marL="174625" indent="-174625">
                <a:spcAft>
                  <a:spcPts val="1200"/>
                </a:spcAft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elvetica" panose="020B0604020202020204" pitchFamily="34" charset="0"/>
                  <a:ea typeface="Segoe UI Symbol" panose="020B0502040204020203" pitchFamily="34" charset="0"/>
                  <a:cs typeface="Helvetica" panose="020B0604020202020204" pitchFamily="34" charset="0"/>
                </a:rPr>
                <a:t>Choose "Smart Lookup"</a:t>
              </a:r>
            </a:p>
          </p:txBody>
        </p:sp>
        <p:grpSp>
          <p:nvGrpSpPr>
            <p:cNvPr id="8" name="Group 12">
              <a:extLst>
                <a:ext uri="{FF2B5EF4-FFF2-40B4-BE49-F238E27FC236}">
                  <a16:creationId xmlns:a16="http://schemas.microsoft.com/office/drawing/2014/main" id="{58C4CE24-6148-4604-B285-49040644B37D}"/>
                </a:ext>
              </a:extLst>
            </p:cNvPr>
            <p:cNvGrpSpPr/>
            <p:nvPr/>
          </p:nvGrpSpPr>
          <p:grpSpPr>
            <a:xfrm>
              <a:off x="6272613" y="2219603"/>
              <a:ext cx="206735" cy="246221"/>
              <a:chOff x="5977794" y="2200556"/>
              <a:chExt cx="206735" cy="246221"/>
            </a:xfrm>
          </p:grpSpPr>
          <p:sp>
            <p:nvSpPr>
              <p:cNvPr id="16" name="Oval 9">
                <a:extLst>
                  <a:ext uri="{FF2B5EF4-FFF2-40B4-BE49-F238E27FC236}">
                    <a16:creationId xmlns:a16="http://schemas.microsoft.com/office/drawing/2014/main" id="{AB6051AB-2E0C-4F74-AA09-3E8DBF11667D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7" name="TextBox 11">
                <a:extLst>
                  <a:ext uri="{FF2B5EF4-FFF2-40B4-BE49-F238E27FC236}">
                    <a16:creationId xmlns:a16="http://schemas.microsoft.com/office/drawing/2014/main" id="{97FDCC9F-9887-487F-8C6D-BBB3CB277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77794" y="2200556"/>
                <a:ext cx="20673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id="{D9700851-3B5E-45AB-991B-762DE0355EF6}"/>
                </a:ext>
              </a:extLst>
            </p:cNvPr>
            <p:cNvGrpSpPr/>
            <p:nvPr/>
          </p:nvGrpSpPr>
          <p:grpSpPr>
            <a:xfrm>
              <a:off x="6273658" y="2563905"/>
              <a:ext cx="197144" cy="246221"/>
              <a:chOff x="5978839" y="2209102"/>
              <a:chExt cx="197144" cy="246221"/>
            </a:xfrm>
          </p:grpSpPr>
          <p:sp>
            <p:nvSpPr>
              <p:cNvPr id="14" name="Oval 14">
                <a:extLst>
                  <a:ext uri="{FF2B5EF4-FFF2-40B4-BE49-F238E27FC236}">
                    <a16:creationId xmlns:a16="http://schemas.microsoft.com/office/drawing/2014/main" id="{0FDC7121-EA5E-4996-B879-22CC04BEA201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B4BBF7ED-662E-4BA3-83B6-05208C9B75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7384" y="2209102"/>
                <a:ext cx="188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" name="Group 16">
              <a:extLst>
                <a:ext uri="{FF2B5EF4-FFF2-40B4-BE49-F238E27FC236}">
                  <a16:creationId xmlns:a16="http://schemas.microsoft.com/office/drawing/2014/main" id="{8CC6D345-719C-4EA8-9CCC-735633CC607F}"/>
                </a:ext>
              </a:extLst>
            </p:cNvPr>
            <p:cNvGrpSpPr/>
            <p:nvPr/>
          </p:nvGrpSpPr>
          <p:grpSpPr>
            <a:xfrm>
              <a:off x="6273658" y="2902042"/>
              <a:ext cx="197145" cy="251363"/>
              <a:chOff x="5978839" y="2209102"/>
              <a:chExt cx="197145" cy="251363"/>
            </a:xfrm>
          </p:grpSpPr>
          <p:sp>
            <p:nvSpPr>
              <p:cNvPr id="12" name="Oval 17">
                <a:extLst>
                  <a:ext uri="{FF2B5EF4-FFF2-40B4-BE49-F238E27FC236}">
                    <a16:creationId xmlns:a16="http://schemas.microsoft.com/office/drawing/2014/main" id="{2E56D573-7C3B-46F0-982D-5DD5D53E931B}"/>
                  </a:ext>
                </a:extLst>
              </p:cNvPr>
              <p:cNvSpPr/>
              <p:nvPr/>
            </p:nvSpPr>
            <p:spPr>
              <a:xfrm>
                <a:off x="5978839" y="2237913"/>
                <a:ext cx="188599" cy="188599"/>
              </a:xfrm>
              <a:prstGeom prst="ellipse">
                <a:avLst/>
              </a:prstGeom>
              <a:solidFill>
                <a:srgbClr val="D247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TextBox 18">
                <a:extLst>
                  <a:ext uri="{FF2B5EF4-FFF2-40B4-BE49-F238E27FC236}">
                    <a16:creationId xmlns:a16="http://schemas.microsoft.com/office/drawing/2014/main" id="{A400E4DB-EAAB-40EC-B86F-2B5325C294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983446" y="2209102"/>
                <a:ext cx="192538" cy="25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</a:t>
                </a:r>
              </a:p>
            </p:txBody>
          </p:sp>
        </p:grpSp>
      </p:grpSp>
      <p:pic>
        <p:nvPicPr>
          <p:cNvPr id="23" name="Content Placeholder 18" descr="Smart Lookup button in context menu">
            <a:extLst>
              <a:ext uri="{FF2B5EF4-FFF2-40B4-BE49-F238E27FC236}">
                <a16:creationId xmlns:a16="http://schemas.microsoft.com/office/drawing/2014/main" id="{89DB987B-D44B-4DAB-BF0B-1710ADD7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261" y="1771327"/>
            <a:ext cx="2279334" cy="185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3686B33-4E07-4542-8F02-1876C835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44B584-65A7-4029-A075-505AA5EA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48333" y="0"/>
            <a:ext cx="5443666" cy="6858000"/>
          </a:xfrm>
          <a:custGeom>
            <a:avLst/>
            <a:gdLst>
              <a:gd name="connsiteX0" fmla="*/ 0 w 5443666"/>
              <a:gd name="connsiteY0" fmla="*/ 0 h 6845983"/>
              <a:gd name="connsiteX1" fmla="*/ 3595564 w 5443666"/>
              <a:gd name="connsiteY1" fmla="*/ 0 h 6845983"/>
              <a:gd name="connsiteX2" fmla="*/ 3746607 w 5443666"/>
              <a:gd name="connsiteY2" fmla="*/ 118697 h 6845983"/>
              <a:gd name="connsiteX3" fmla="*/ 5443666 w 5443666"/>
              <a:gd name="connsiteY3" fmla="*/ 3717234 h 6845983"/>
              <a:gd name="connsiteX4" fmla="*/ 4378763 w 5443666"/>
              <a:gd name="connsiteY4" fmla="*/ 6683615 h 6845983"/>
              <a:gd name="connsiteX5" fmla="*/ 4238117 w 5443666"/>
              <a:gd name="connsiteY5" fmla="*/ 6845983 h 6845983"/>
              <a:gd name="connsiteX6" fmla="*/ 0 w 5443666"/>
              <a:gd name="connsiteY6" fmla="*/ 6845983 h 684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3666" h="6845983">
                <a:moveTo>
                  <a:pt x="0" y="0"/>
                </a:moveTo>
                <a:lnTo>
                  <a:pt x="3595564" y="0"/>
                </a:lnTo>
                <a:lnTo>
                  <a:pt x="3746607" y="118697"/>
                </a:lnTo>
                <a:cubicBezTo>
                  <a:pt x="4783044" y="974041"/>
                  <a:pt x="5443666" y="2268489"/>
                  <a:pt x="5443666" y="3717234"/>
                </a:cubicBezTo>
                <a:cubicBezTo>
                  <a:pt x="5443666" y="4844036"/>
                  <a:pt x="5044030" y="5877498"/>
                  <a:pt x="4378763" y="6683615"/>
                </a:cubicBezTo>
                <a:lnTo>
                  <a:pt x="4238117" y="6845983"/>
                </a:lnTo>
                <a:lnTo>
                  <a:pt x="0" y="684598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6E95BAF-7B85-4D33-BD5C-94336D35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76934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88211" y="1090707"/>
            <a:ext cx="4345201" cy="46765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will Disney compete with Netflix?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980140" y="5345953"/>
            <a:ext cx="5528236" cy="8983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comparative study</a:t>
            </a:r>
            <a:endParaRPr sz="2400" dirty="0"/>
          </a:p>
        </p:txBody>
      </p:sp>
      <p:pic>
        <p:nvPicPr>
          <p:cNvPr id="4" name="Picture 3" descr="Investigación de mercado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25" y="1324538"/>
            <a:ext cx="5234940" cy="3533584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7583" y="6314440"/>
            <a:ext cx="519941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hlinkClick r:id="rId3"/>
              </a:rPr>
              <a:t>Photo</a:t>
            </a:r>
            <a:r>
              <a:rPr lang="en-US" dirty="0"/>
              <a:t> by NathaliFranco / </a:t>
            </a:r>
            <a:r>
              <a:rPr lang="en-US" dirty="0">
                <a:hlinkClick r:id="rId4"/>
              </a:rPr>
              <a:t>CC BY-SA 4.0</a:t>
            </a:r>
          </a:p>
        </p:txBody>
      </p:sp>
    </p:spTree>
    <p:extLst>
      <p:ext uri="{BB962C8B-B14F-4D97-AF65-F5344CB8AC3E}">
        <p14:creationId xmlns:p14="http://schemas.microsoft.com/office/powerpoint/2010/main" val="8853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Research Question</a:t>
            </a:r>
          </a:p>
          <a:p>
            <a:r>
              <a:rPr lang="en-US" dirty="0"/>
              <a:t>Comparison of the contents </a:t>
            </a:r>
          </a:p>
          <a:p>
            <a:r>
              <a:rPr lang="en-US" dirty="0"/>
              <a:t>Disney’s Growth strategy based on it’s competitive edge</a:t>
            </a:r>
          </a:p>
          <a:p>
            <a:r>
              <a:rPr lang="en-US" dirty="0"/>
              <a:t>Further discussions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9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/>
              <a:t>Research Question</a:t>
            </a:r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1DCF0-A4F4-4D30-8258-C2D29DA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dirty="0"/>
              <a:t>How do the movies in Disney’s top most produced genres perform in terms of ratings as compared with Netflix’ movies of the same genres? </a:t>
            </a:r>
          </a:p>
          <a:p>
            <a:r>
              <a:rPr lang="en-US" dirty="0"/>
              <a:t>How should Disney </a:t>
            </a:r>
            <a:r>
              <a:rPr lang="en-US" dirty="0" err="1"/>
              <a:t>Plus’</a:t>
            </a:r>
            <a:r>
              <a:rPr lang="en-US" dirty="0"/>
              <a:t> form its strategy going forward to maintain it’s competitive edge? </a:t>
            </a:r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14:cNvPr>
              <p14:cNvContentPartPr/>
              <p14:nvPr/>
            </p14:nvContentPartPr>
            <p14:xfrm>
              <a:off x="2263440" y="-54876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800" y="-65640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5B56E6-06D0-E94C-A5FC-C5EBB10F9E50}"/>
              </a:ext>
            </a:extLst>
          </p:cNvPr>
          <p:cNvSpPr/>
          <p:nvPr/>
        </p:nvSpPr>
        <p:spPr>
          <a:xfrm>
            <a:off x="3444240" y="1300477"/>
            <a:ext cx="3352800" cy="365252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EE55820-56A1-0040-982D-CE2B840FD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80" y="778100"/>
            <a:ext cx="7471522" cy="5436437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AE0FC5A-47BF-834D-813A-F3C23004E534}"/>
              </a:ext>
            </a:extLst>
          </p:cNvPr>
          <p:cNvSpPr/>
          <p:nvPr/>
        </p:nvSpPr>
        <p:spPr>
          <a:xfrm>
            <a:off x="3337560" y="1188720"/>
            <a:ext cx="3642360" cy="43738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0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Families, Comedies,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Adventures, Animations  and Fantasies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42CB2-6411-CA44-A57B-0A55E00D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576" y="270604"/>
            <a:ext cx="2395494" cy="2970910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5FE68B-0D42-5147-884B-EC8A8E4A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01" y="270604"/>
            <a:ext cx="2395494" cy="2938990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70DD20-D42D-6A46-BB7F-6FF4BB2C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20" y="3557547"/>
            <a:ext cx="2206682" cy="2984419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6BED37-EE5E-524D-8DBA-91AFB910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643" y="3580262"/>
            <a:ext cx="2323104" cy="2984419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71DEB-F0F2-E147-B30E-DD8B4242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0628" y="3602977"/>
            <a:ext cx="2437532" cy="29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Other genres? 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11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12883E-84C3-42AD-B34A-4D2498251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/>
              <a:t>How did Disney Plus grow its movie contents since its launch?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4CFC75E-8FA7-9E40-947A-5BED394D2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5" y="872162"/>
            <a:ext cx="6915663" cy="480638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A28D78-0305-4DA2-A78C-EF9ADD366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7543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2FEED7-279A-407F-82ED-BF88D895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DC5B7347-E281-4E2C-A95E-6A4A2631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0172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Research and market sectors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9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</Template>
  <TotalTime>86</TotalTime>
  <Words>283</Words>
  <Application>Microsoft Macintosh PowerPoint</Application>
  <PresentationFormat>Widescreen</PresentationFormat>
  <Paragraphs>41</Paragraphs>
  <Slides>10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Century Schoolbook</vt:lpstr>
      <vt:lpstr>Corbel</vt:lpstr>
      <vt:lpstr>Helvetica</vt:lpstr>
      <vt:lpstr>Helvetica Neue</vt:lpstr>
      <vt:lpstr>Helvetica Neue Light</vt:lpstr>
      <vt:lpstr>Segoe UI</vt:lpstr>
      <vt:lpstr>Segoe UI Light</vt:lpstr>
      <vt:lpstr>Segoe UI Semilight</vt:lpstr>
      <vt:lpstr>Headlines</vt:lpstr>
      <vt:lpstr>QuickStarter Theme</vt:lpstr>
      <vt:lpstr>Here's your outline to get started</vt:lpstr>
      <vt:lpstr>Related topics to research</vt:lpstr>
      <vt:lpstr>How will Disney compete with Netflix? </vt:lpstr>
      <vt:lpstr>Contents</vt:lpstr>
      <vt:lpstr>Research Question</vt:lpstr>
      <vt:lpstr>Families, Comedies,  Adventures, Animations  and Fantasies</vt:lpstr>
      <vt:lpstr>Other genres? </vt:lpstr>
      <vt:lpstr>How did Disney Plus grow its movie contents since its launch?</vt:lpstr>
      <vt:lpstr>Research and market sectors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Qian Wang</dc:creator>
  <cp:lastModifiedBy>Qian Wang</cp:lastModifiedBy>
  <cp:revision>2</cp:revision>
  <dcterms:created xsi:type="dcterms:W3CDTF">2021-10-17T23:41:54Z</dcterms:created>
  <dcterms:modified xsi:type="dcterms:W3CDTF">2021-10-18T01:08:21Z</dcterms:modified>
</cp:coreProperties>
</file>