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6" r:id="rId4"/>
    <p:sldId id="260" r:id="rId5"/>
    <p:sldId id="272" r:id="rId6"/>
    <p:sldId id="270" r:id="rId7"/>
    <p:sldId id="261" r:id="rId8"/>
    <p:sldId id="267" r:id="rId9"/>
    <p:sldId id="268" r:id="rId10"/>
    <p:sldId id="263" r:id="rId11"/>
    <p:sldId id="271" r:id="rId12"/>
    <p:sldId id="269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11" autoAdjust="0"/>
    <p:restoredTop sz="85802" autoAdjust="0"/>
  </p:normalViewPr>
  <p:slideViewPr>
    <p:cSldViewPr snapToGrid="0">
      <p:cViewPr>
        <p:scale>
          <a:sx n="68" d="100"/>
          <a:sy n="68" d="100"/>
        </p:scale>
        <p:origin x="5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Covid hit hard on the movie theatre business but brought a lot of opportunity to internet steaming. </a:t>
            </a:r>
          </a:p>
          <a:p>
            <a:endParaRPr lang="en-US" dirty="0"/>
          </a:p>
          <a:p>
            <a:r>
              <a:rPr lang="en-US" dirty="0"/>
              <a:t>favorite brand</a:t>
            </a:r>
          </a:p>
          <a:p>
            <a:endParaRPr lang="en-US" dirty="0"/>
          </a:p>
          <a:p>
            <a:r>
              <a:rPr lang="en-US" dirty="0"/>
              <a:t>decision making business strategy </a:t>
            </a:r>
          </a:p>
          <a:p>
            <a:endParaRPr lang="en-US" dirty="0"/>
          </a:p>
          <a:p>
            <a:r>
              <a:rPr lang="en-US" dirty="0"/>
              <a:t>disrupt the market </a:t>
            </a:r>
          </a:p>
          <a:p>
            <a:endParaRPr lang="en-US" dirty="0"/>
          </a:p>
          <a:p>
            <a:r>
              <a:rPr lang="en-US" dirty="0"/>
              <a:t>shake the foundation of Netflix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increase the appeal of </a:t>
            </a:r>
            <a:r>
              <a:rPr lang="en-US" dirty="0" err="1"/>
              <a:t>disney</a:t>
            </a:r>
            <a:r>
              <a:rPr lang="en-US" dirty="0"/>
              <a:t>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main chunk of the streaming business is the TV. This is not addressed in my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 networks are different</a:t>
            </a:r>
          </a:p>
          <a:p>
            <a:r>
              <a:rPr lang="en-US" dirty="0"/>
              <a:t>There are very few shared titles between the two networks: 5 classic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Netflix is more like a movie database, where different production companies </a:t>
            </a:r>
            <a:r>
              <a:rPr lang="en-US" dirty="0" err="1"/>
              <a:t>deposite</a:t>
            </a:r>
            <a:r>
              <a:rPr lang="en-US" dirty="0"/>
              <a:t> their movies for viewers to see. </a:t>
            </a:r>
          </a:p>
          <a:p>
            <a:r>
              <a:rPr lang="en-US" dirty="0"/>
              <a:t>Disney plus contains movies that are original to the network and also its affiliates, </a:t>
            </a:r>
            <a:r>
              <a:rPr lang="en-US" dirty="0" err="1"/>
              <a:t>hulu</a:t>
            </a:r>
            <a:r>
              <a:rPr lang="en-US" dirty="0"/>
              <a:t>, </a:t>
            </a:r>
            <a:r>
              <a:rPr lang="en-US" dirty="0" err="1"/>
              <a:t>espn</a:t>
            </a:r>
            <a:r>
              <a:rPr lang="en-US" dirty="0"/>
              <a:t>, marvel, national geographics. </a:t>
            </a:r>
          </a:p>
          <a:p>
            <a:endParaRPr lang="en-US" dirty="0"/>
          </a:p>
          <a:p>
            <a:r>
              <a:rPr lang="en-US" dirty="0"/>
              <a:t>Metric of influence is the number of IMDB votes each network receives. </a:t>
            </a:r>
          </a:p>
          <a:p>
            <a:r>
              <a:rPr lang="en-US" dirty="0"/>
              <a:t>- - The votes are volunteer, I think it’s a good indicator of how far a movie title is able to reach to different demographics and parts of the world.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5 top most produced genres are family, Comedy, Adventure, </a:t>
            </a:r>
            <a:r>
              <a:rPr lang="en-US" dirty="0" err="1"/>
              <a:t>Animationg</a:t>
            </a:r>
            <a:r>
              <a:rPr lang="en-US" dirty="0"/>
              <a:t> and Fantasy.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is </a:t>
            </a:r>
            <a:r>
              <a:rPr lang="en-US" dirty="0" err="1"/>
              <a:t>disney</a:t>
            </a:r>
            <a:r>
              <a:rPr lang="en-US" dirty="0"/>
              <a:t>, yellow is </a:t>
            </a:r>
            <a:r>
              <a:rPr lang="en-US" dirty="0" err="1"/>
              <a:t>netflix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colored box is where the middle 75% of view ratings are</a:t>
            </a:r>
          </a:p>
          <a:p>
            <a:endParaRPr lang="en-US" dirty="0"/>
          </a:p>
          <a:p>
            <a:r>
              <a:rPr lang="en-US" dirty="0"/>
              <a:t>In comedy and </a:t>
            </a:r>
            <a:r>
              <a:rPr lang="en-US" dirty="0" err="1"/>
              <a:t>fantacy</a:t>
            </a:r>
            <a:r>
              <a:rPr lang="en-US" dirty="0"/>
              <a:t> the difference to be more apparent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C00582-55B2-1142-A08E-55046839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8" y="1143293"/>
            <a:ext cx="3953059" cy="42689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Can Disney Movie Contents Compete with Netflix?</a:t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88390" y="5537925"/>
            <a:ext cx="3350017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A comparative study</a:t>
            </a: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F31F66-1CA0-3847-9E8C-F8B48A69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6" y="1940418"/>
            <a:ext cx="6103012" cy="3463458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29" y="663373"/>
            <a:ext cx="10493233" cy="2454581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So what is Disney </a:t>
            </a:r>
            <a:r>
              <a:rPr lang="en-US" sz="3100" dirty="0" err="1">
                <a:solidFill>
                  <a:schemeClr val="bg1"/>
                </a:solidFill>
              </a:rPr>
              <a:t>Plus’</a:t>
            </a:r>
            <a:r>
              <a:rPr lang="en-US" sz="3100" dirty="0">
                <a:solidFill>
                  <a:schemeClr val="bg1"/>
                </a:solidFill>
              </a:rPr>
              <a:t> strategy going forward to sustain its market share in the streaming business?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38" y="2938077"/>
            <a:ext cx="9434480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Disney </a:t>
            </a:r>
            <a:r>
              <a:rPr lang="en-US" sz="3200" dirty="0" err="1">
                <a:solidFill>
                  <a:schemeClr val="bg1"/>
                </a:solidFill>
              </a:rPr>
              <a:t>Plus’</a:t>
            </a:r>
            <a:r>
              <a:rPr lang="en-US" sz="3200" dirty="0">
                <a:solidFill>
                  <a:schemeClr val="bg1"/>
                </a:solidFill>
              </a:rPr>
              <a:t> top producing genres also has grown in number, while maintaining higher IMDB ratings than Netflix.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3F9-D452-454B-8421-9914B767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CFB80C9-550F-5441-A2D3-55F9D4B7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3" y="633778"/>
            <a:ext cx="8970141" cy="55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30A-BA3A-AE4E-AADB-3386BB9A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Grow Internationally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A0616-98D1-D044-A552-1DCB735A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46651"/>
              </p:ext>
            </p:extLst>
          </p:nvPr>
        </p:nvGraphicFramePr>
        <p:xfrm>
          <a:off x="5552902" y="3869573"/>
          <a:ext cx="5469774" cy="2215560"/>
        </p:xfrm>
        <a:graphic>
          <a:graphicData uri="http://schemas.openxmlformats.org/drawingml/2006/table">
            <a:tbl>
              <a:tblPr/>
              <a:tblGrid>
                <a:gridCol w="1396539">
                  <a:extLst>
                    <a:ext uri="{9D8B030D-6E8A-4147-A177-3AD203B41FA5}">
                      <a16:colId xmlns:a16="http://schemas.microsoft.com/office/drawing/2014/main" val="83949932"/>
                    </a:ext>
                  </a:extLst>
                </a:gridCol>
                <a:gridCol w="1757216">
                  <a:extLst>
                    <a:ext uri="{9D8B030D-6E8A-4147-A177-3AD203B41FA5}">
                      <a16:colId xmlns:a16="http://schemas.microsoft.com/office/drawing/2014/main" val="2793464415"/>
                    </a:ext>
                  </a:extLst>
                </a:gridCol>
                <a:gridCol w="2316019">
                  <a:extLst>
                    <a:ext uri="{9D8B030D-6E8A-4147-A177-3AD203B41FA5}">
                      <a16:colId xmlns:a16="http://schemas.microsoft.com/office/drawing/2014/main" val="1607588711"/>
                    </a:ext>
                  </a:extLst>
                </a:gridCol>
              </a:tblGrid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 international?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movies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71057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72441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3206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2367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1595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1D951D4-C1BC-154C-9B4D-A9D9294D4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164164"/>
              </p:ext>
            </p:extLst>
          </p:nvPr>
        </p:nvGraphicFramePr>
        <p:xfrm>
          <a:off x="5552902" y="980903"/>
          <a:ext cx="5320146" cy="2411773"/>
        </p:xfrm>
        <a:graphic>
          <a:graphicData uri="http://schemas.openxmlformats.org/drawingml/2006/table">
            <a:tbl>
              <a:tblPr/>
              <a:tblGrid>
                <a:gridCol w="1344200">
                  <a:extLst>
                    <a:ext uri="{9D8B030D-6E8A-4147-A177-3AD203B41FA5}">
                      <a16:colId xmlns:a16="http://schemas.microsoft.com/office/drawing/2014/main" val="976824927"/>
                    </a:ext>
                  </a:extLst>
                </a:gridCol>
                <a:gridCol w="1751064">
                  <a:extLst>
                    <a:ext uri="{9D8B030D-6E8A-4147-A177-3AD203B41FA5}">
                      <a16:colId xmlns:a16="http://schemas.microsoft.com/office/drawing/2014/main" val="2680426985"/>
                    </a:ext>
                  </a:extLst>
                </a:gridCol>
                <a:gridCol w="2224882">
                  <a:extLst>
                    <a:ext uri="{9D8B030D-6E8A-4147-A177-3AD203B41FA5}">
                      <a16:colId xmlns:a16="http://schemas.microsoft.com/office/drawing/2014/main" val="792410495"/>
                    </a:ext>
                  </a:extLst>
                </a:gridCol>
              </a:tblGrid>
              <a:tr h="4322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 international?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99400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24163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06794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964866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4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1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metrics to evaluate the health of the network: </a:t>
            </a:r>
          </a:p>
          <a:p>
            <a:r>
              <a:rPr lang="en-US" dirty="0"/>
              <a:t>How the the length of the movies/TV shows affect ratings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subtypes of products provided what affects the the </a:t>
            </a:r>
            <a:r>
              <a:rPr lang="en-US" dirty="0" err="1"/>
              <a:t>viewship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do viewers decide whether to see a movie on a big screen rather than streaming it? What are the factors that suggest a family might want to see a movie on the big screen?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Disney’s growth strategy going forward 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 dirty="0"/>
              <a:t>Background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22" y="2333670"/>
            <a:ext cx="5739451" cy="3343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650450" y="3921675"/>
            <a:ext cx="293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16764-5EA0-C34F-8662-4878E37B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23" y="1345830"/>
            <a:ext cx="10891100" cy="12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Disney Plus is projected to overtake Netflix in overall subscribers by 2024 at the latest. </a:t>
            </a:r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73" y="646747"/>
            <a:ext cx="6508400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080" y="2023678"/>
            <a:ext cx="8434792" cy="379184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 the movies in Disney plus network perform in terms of ratings as compared with Netflix’ movies of the same genres? 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 should Disney Plus form its strategy going forward to maintain it’s competitiveness.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B31C-D40D-5B4A-8E35-C20AC150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F3B5-2728-9545-B529-149802F7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Disney plus data contains the data from October 2019 to May of 2020 by month</a:t>
            </a:r>
          </a:p>
          <a:p>
            <a:r>
              <a:rPr lang="en-US" sz="2800" dirty="0">
                <a:solidFill>
                  <a:schemeClr val="bg1"/>
                </a:solidFill>
              </a:rPr>
              <a:t>Netflix data contains movies dated from 1932 to 2021 by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A3B9-9643-614F-98FE-E1864DF670FF}"/>
              </a:ext>
            </a:extLst>
          </p:cNvPr>
          <p:cNvSpPr txBox="1"/>
          <p:nvPr/>
        </p:nvSpPr>
        <p:spPr>
          <a:xfrm>
            <a:off x="5181600" y="3820229"/>
            <a:ext cx="573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Metrics  I used: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IMDB Ratings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Number of IMDB Votes</a:t>
            </a:r>
          </a:p>
        </p:txBody>
      </p:sp>
    </p:spTree>
    <p:extLst>
      <p:ext uri="{BB962C8B-B14F-4D97-AF65-F5344CB8AC3E}">
        <p14:creationId xmlns:p14="http://schemas.microsoft.com/office/powerpoint/2010/main" val="41488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53E3-70EB-A041-968D-49ACEF6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574733"/>
            <a:ext cx="3833906" cy="49524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 of Disney Plus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A3E329A-CC45-314C-9969-D4A52C45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9025" y="847898"/>
            <a:ext cx="6860975" cy="46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7"/>
            <a:ext cx="8648451" cy="175010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Ratings of the top 5 produced genres on Disney Plus, compared with Netflix: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076" y="2818151"/>
            <a:ext cx="2178122" cy="3098555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73" y="2815390"/>
            <a:ext cx="1962703" cy="3101316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464" y="2815390"/>
            <a:ext cx="1911130" cy="3101316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594" y="2815390"/>
            <a:ext cx="1936458" cy="3101317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318" y="2815391"/>
            <a:ext cx="2070525" cy="3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6C611-E2DB-4A9B-AF4B-5CAAD1419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B6B711-A033-E44D-A181-09339C86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98" y="1143293"/>
            <a:ext cx="480840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2800" cap="all" dirty="0">
                <a:solidFill>
                  <a:schemeClr val="bg2"/>
                </a:solidFill>
              </a:rPr>
              <a:t>Additionally…</a:t>
            </a:r>
            <a:br>
              <a:rPr lang="en-US" sz="2800" cap="all" dirty="0">
                <a:solidFill>
                  <a:schemeClr val="bg2"/>
                </a:solidFill>
              </a:rPr>
            </a:br>
            <a:br>
              <a:rPr lang="en-US" sz="2800" cap="all" dirty="0">
                <a:solidFill>
                  <a:schemeClr val="bg2"/>
                </a:solidFill>
              </a:rPr>
            </a:br>
            <a:r>
              <a:rPr lang="en-US" sz="2800" cap="all" dirty="0">
                <a:solidFill>
                  <a:schemeClr val="bg2"/>
                </a:solidFill>
              </a:rPr>
              <a:t>Disney movies performance in these two categories are also worth noticing. . 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15A96A-EDCC-4F66-A9A6-2C9F7E707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B954E-283F-476E-A23C-E68827B9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" y="1618938"/>
            <a:ext cx="5302549" cy="3981761"/>
          </a:xfrm>
          <a:prstGeom prst="rect">
            <a:avLst/>
          </a:pr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F54799E2-F4CD-4D3E-93AE-30EFA648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141D7-9417-8643-91A5-1104E174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440697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What about the influence of the network?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556ECF6-5C3C-8549-B790-B821AB07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2295727"/>
            <a:ext cx="2194560" cy="367285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AF1CBB-403D-624D-BA74-08E6477CA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63" y="2295727"/>
            <a:ext cx="2434541" cy="35564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1D088-87DA-8F4C-A1FB-4BD3EF74A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04" y="2337867"/>
            <a:ext cx="2674911" cy="3630712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CD2769-FA9E-0144-B80F-1512E57E9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131" y="2271517"/>
            <a:ext cx="2434541" cy="3698890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2B12EF-37CD-5D46-AEAB-D00271CED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8946" y="2295727"/>
            <a:ext cx="2569059" cy="36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72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621</Words>
  <Application>Microsoft Macintosh PowerPoint</Application>
  <PresentationFormat>Widescreen</PresentationFormat>
  <Paragraphs>101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Can Disney Movie Contents Compete with Netflix? </vt:lpstr>
      <vt:lpstr>Contents</vt:lpstr>
      <vt:lpstr>Background</vt:lpstr>
      <vt:lpstr>Research Question</vt:lpstr>
      <vt:lpstr>The Data</vt:lpstr>
      <vt:lpstr>Contents of Disney Plus</vt:lpstr>
      <vt:lpstr>Ratings of the top 5 produced genres on Disney Plus, compared with Netflix:  Families, Comedies,  Adventures, Animations  and Fantasies</vt:lpstr>
      <vt:lpstr>Additionally…  Disney movies performance in these two categories are also worth noticing. . </vt:lpstr>
      <vt:lpstr>What about the influence of the network?</vt:lpstr>
      <vt:lpstr>So what is Disney Plus’ strategy going forward to sustain its market share in the streaming business?  </vt:lpstr>
      <vt:lpstr>PowerPoint Presentation</vt:lpstr>
      <vt:lpstr>Grow Internationally</vt:lpstr>
      <vt:lpstr>Next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14</cp:revision>
  <dcterms:created xsi:type="dcterms:W3CDTF">2021-10-17T23:41:54Z</dcterms:created>
  <dcterms:modified xsi:type="dcterms:W3CDTF">2021-10-19T20:43:52Z</dcterms:modified>
</cp:coreProperties>
</file>