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6" r:id="rId4"/>
    <p:sldId id="260" r:id="rId5"/>
    <p:sldId id="270" r:id="rId6"/>
    <p:sldId id="261" r:id="rId7"/>
    <p:sldId id="267" r:id="rId8"/>
    <p:sldId id="268" r:id="rId9"/>
    <p:sldId id="263" r:id="rId10"/>
    <p:sldId id="271" r:id="rId11"/>
    <p:sldId id="269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09" autoAdjust="0"/>
    <p:restoredTop sz="85802" autoAdjust="0"/>
  </p:normalViewPr>
  <p:slideViewPr>
    <p:cSldViewPr snapToGrid="0">
      <p:cViewPr>
        <p:scale>
          <a:sx n="77" d="100"/>
          <a:sy n="77" d="100"/>
        </p:scale>
        <p:origin x="4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2B34E2-6747-4F50-B9DC-7191CCB2DE71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7FF9385-475A-4785-A303-06912D588568}">
      <dgm:prSet/>
      <dgm:spPr/>
      <dgm:t>
        <a:bodyPr/>
        <a:lstStyle/>
        <a:p>
          <a:r>
            <a:rPr lang="en-US" dirty="0"/>
            <a:t>Disney entered the streaming market in October 2019.</a:t>
          </a:r>
        </a:p>
      </dgm:t>
    </dgm:pt>
    <dgm:pt modelId="{177CEAB8-3956-4F59-AF17-CACDFEDAB492}" type="parTrans" cxnId="{564778D3-D1C3-4D6A-AF13-22BBD322CE3A}">
      <dgm:prSet/>
      <dgm:spPr/>
      <dgm:t>
        <a:bodyPr/>
        <a:lstStyle/>
        <a:p>
          <a:endParaRPr lang="en-US"/>
        </a:p>
      </dgm:t>
    </dgm:pt>
    <dgm:pt modelId="{638F1A10-B1C7-42CB-A1E5-94BCDB9A2699}" type="sibTrans" cxnId="{564778D3-D1C3-4D6A-AF13-22BBD322CE3A}">
      <dgm:prSet/>
      <dgm:spPr/>
      <dgm:t>
        <a:bodyPr/>
        <a:lstStyle/>
        <a:p>
          <a:endParaRPr lang="en-US"/>
        </a:p>
      </dgm:t>
    </dgm:pt>
    <dgm:pt modelId="{9F870ECE-DDBB-4D02-BEB2-AC826ECD3D7A}">
      <dgm:prSet/>
      <dgm:spPr/>
      <dgm:t>
        <a:bodyPr/>
        <a:lstStyle/>
        <a:p>
          <a:r>
            <a:rPr lang="en-US"/>
            <a:t>With a vast number of original productions, how does Disney Plus’ content compare with NetFlix?</a:t>
          </a:r>
        </a:p>
      </dgm:t>
    </dgm:pt>
    <dgm:pt modelId="{B93B1B82-4497-4476-92E9-E9B6D8F17A65}" type="parTrans" cxnId="{7D243974-DC4B-4B70-946A-4B0E6DEA3DC4}">
      <dgm:prSet/>
      <dgm:spPr/>
      <dgm:t>
        <a:bodyPr/>
        <a:lstStyle/>
        <a:p>
          <a:endParaRPr lang="en-US"/>
        </a:p>
      </dgm:t>
    </dgm:pt>
    <dgm:pt modelId="{34AF107B-0A2C-419A-8678-8FE1493B7EE0}" type="sibTrans" cxnId="{7D243974-DC4B-4B70-946A-4B0E6DEA3DC4}">
      <dgm:prSet/>
      <dgm:spPr/>
      <dgm:t>
        <a:bodyPr/>
        <a:lstStyle/>
        <a:p>
          <a:endParaRPr lang="en-US"/>
        </a:p>
      </dgm:t>
    </dgm:pt>
    <dgm:pt modelId="{5C2723CC-9733-1A4B-BC91-09E260C0130C}" type="pres">
      <dgm:prSet presAssocID="{612B34E2-6747-4F50-B9DC-7191CCB2DE71}" presName="diagram" presStyleCnt="0">
        <dgm:presLayoutVars>
          <dgm:dir/>
          <dgm:resizeHandles val="exact"/>
        </dgm:presLayoutVars>
      </dgm:prSet>
      <dgm:spPr/>
    </dgm:pt>
    <dgm:pt modelId="{7208BBB8-335B-A44F-899C-8301568B0963}" type="pres">
      <dgm:prSet presAssocID="{E7FF9385-475A-4785-A303-06912D588568}" presName="node" presStyleLbl="node1" presStyleIdx="0" presStyleCnt="2">
        <dgm:presLayoutVars>
          <dgm:bulletEnabled val="1"/>
        </dgm:presLayoutVars>
      </dgm:prSet>
      <dgm:spPr/>
    </dgm:pt>
    <dgm:pt modelId="{FBDCCD49-6664-C24C-9D1C-29B7C9985FE9}" type="pres">
      <dgm:prSet presAssocID="{638F1A10-B1C7-42CB-A1E5-94BCDB9A2699}" presName="sibTrans" presStyleCnt="0"/>
      <dgm:spPr/>
    </dgm:pt>
    <dgm:pt modelId="{EE64CCE3-71AB-CC41-B754-83C1556C7CC7}" type="pres">
      <dgm:prSet presAssocID="{9F870ECE-DDBB-4D02-BEB2-AC826ECD3D7A}" presName="node" presStyleLbl="node1" presStyleIdx="1" presStyleCnt="2">
        <dgm:presLayoutVars>
          <dgm:bulletEnabled val="1"/>
        </dgm:presLayoutVars>
      </dgm:prSet>
      <dgm:spPr/>
    </dgm:pt>
  </dgm:ptLst>
  <dgm:cxnLst>
    <dgm:cxn modelId="{0F192239-E20A-D746-8706-1513DA81000C}" type="presOf" srcId="{9F870ECE-DDBB-4D02-BEB2-AC826ECD3D7A}" destId="{EE64CCE3-71AB-CC41-B754-83C1556C7CC7}" srcOrd="0" destOrd="0" presId="urn:microsoft.com/office/officeart/2005/8/layout/default"/>
    <dgm:cxn modelId="{7D243974-DC4B-4B70-946A-4B0E6DEA3DC4}" srcId="{612B34E2-6747-4F50-B9DC-7191CCB2DE71}" destId="{9F870ECE-DDBB-4D02-BEB2-AC826ECD3D7A}" srcOrd="1" destOrd="0" parTransId="{B93B1B82-4497-4476-92E9-E9B6D8F17A65}" sibTransId="{34AF107B-0A2C-419A-8678-8FE1493B7EE0}"/>
    <dgm:cxn modelId="{F2E172B8-A7EC-0446-AC83-87C52228B8D3}" type="presOf" srcId="{E7FF9385-475A-4785-A303-06912D588568}" destId="{7208BBB8-335B-A44F-899C-8301568B0963}" srcOrd="0" destOrd="0" presId="urn:microsoft.com/office/officeart/2005/8/layout/default"/>
    <dgm:cxn modelId="{4B12A2D0-9DFB-3541-91BC-1DDE4276491B}" type="presOf" srcId="{612B34E2-6747-4F50-B9DC-7191CCB2DE71}" destId="{5C2723CC-9733-1A4B-BC91-09E260C0130C}" srcOrd="0" destOrd="0" presId="urn:microsoft.com/office/officeart/2005/8/layout/default"/>
    <dgm:cxn modelId="{564778D3-D1C3-4D6A-AF13-22BBD322CE3A}" srcId="{612B34E2-6747-4F50-B9DC-7191CCB2DE71}" destId="{E7FF9385-475A-4785-A303-06912D588568}" srcOrd="0" destOrd="0" parTransId="{177CEAB8-3956-4F59-AF17-CACDFEDAB492}" sibTransId="{638F1A10-B1C7-42CB-A1E5-94BCDB9A2699}"/>
    <dgm:cxn modelId="{6C1E77F3-81DE-1B46-A873-29FB7155162E}" type="presParOf" srcId="{5C2723CC-9733-1A4B-BC91-09E260C0130C}" destId="{7208BBB8-335B-A44F-899C-8301568B0963}" srcOrd="0" destOrd="0" presId="urn:microsoft.com/office/officeart/2005/8/layout/default"/>
    <dgm:cxn modelId="{15CFE97D-3963-954D-A341-29F3DD18A378}" type="presParOf" srcId="{5C2723CC-9733-1A4B-BC91-09E260C0130C}" destId="{FBDCCD49-6664-C24C-9D1C-29B7C9985FE9}" srcOrd="1" destOrd="0" presId="urn:microsoft.com/office/officeart/2005/8/layout/default"/>
    <dgm:cxn modelId="{1BFE7559-4167-EF40-A50B-706E7791EE21}" type="presParOf" srcId="{5C2723CC-9733-1A4B-BC91-09E260C0130C}" destId="{EE64CCE3-71AB-CC41-B754-83C1556C7CC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8BBB8-335B-A44F-899C-8301568B0963}">
      <dsp:nvSpPr>
        <dsp:cNvPr id="0" name=""/>
        <dsp:cNvSpPr/>
      </dsp:nvSpPr>
      <dsp:spPr>
        <a:xfrm>
          <a:off x="819" y="585310"/>
          <a:ext cx="3195354" cy="19172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Disney entered the streaming market in October 2019.</a:t>
          </a:r>
        </a:p>
      </dsp:txBody>
      <dsp:txXfrm>
        <a:off x="819" y="585310"/>
        <a:ext cx="3195354" cy="1917212"/>
      </dsp:txXfrm>
    </dsp:sp>
    <dsp:sp modelId="{EE64CCE3-71AB-CC41-B754-83C1556C7CC7}">
      <dsp:nvSpPr>
        <dsp:cNvPr id="0" name=""/>
        <dsp:cNvSpPr/>
      </dsp:nvSpPr>
      <dsp:spPr>
        <a:xfrm>
          <a:off x="3515709" y="585310"/>
          <a:ext cx="3195354" cy="19172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With a vast number of original productions, how does Disney Plus’ content compare with NetFlix?</a:t>
          </a:r>
        </a:p>
      </dsp:txBody>
      <dsp:txXfrm>
        <a:off x="3515709" y="585310"/>
        <a:ext cx="3195354" cy="1917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00:56:15.7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-There are very few shared titles between the two networks: </a:t>
            </a:r>
          </a:p>
          <a:p>
            <a:r>
              <a:rPr lang="en-US" dirty="0"/>
              <a:t>101 Dalmatians</a:t>
            </a:r>
          </a:p>
          <a:p>
            <a:r>
              <a:rPr lang="en-US" dirty="0"/>
              <a:t>Cars 3</a:t>
            </a:r>
          </a:p>
          <a:p>
            <a:r>
              <a:rPr lang="en-US" dirty="0"/>
              <a:t>Little </a:t>
            </a:r>
            <a:r>
              <a:rPr lang="en-US" dirty="0" err="1"/>
              <a:t>Einsteins</a:t>
            </a:r>
            <a:endParaRPr lang="en-US" dirty="0"/>
          </a:p>
          <a:p>
            <a:r>
              <a:rPr lang="en-US" dirty="0"/>
              <a:t>Finding Dory</a:t>
            </a:r>
          </a:p>
          <a:p>
            <a:r>
              <a:rPr lang="en-US" dirty="0"/>
              <a:t>Frozen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5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8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0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8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BCB3501C-0BF6-4941-B958-27196AD9A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C00582-55B2-1142-A08E-55046839A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5348" y="1143293"/>
            <a:ext cx="3953059" cy="426896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Can Disney Movie Contents Compete with Netflix?</a:t>
            </a:r>
            <a:br>
              <a:rPr lang="en-US" sz="3200" dirty="0">
                <a:solidFill>
                  <a:schemeClr val="bg2"/>
                </a:solidFill>
              </a:rPr>
            </a:b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88390" y="5537925"/>
            <a:ext cx="3350017" cy="7063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2"/>
                </a:solidFill>
              </a:rPr>
              <a:t>A comparative study</a:t>
            </a:r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5D42485B-30FD-4C7E-978A-3962892E3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3E6347-0C1B-4131-8BB1-F198DEFD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32F31F66-1CA0-3847-9E8C-F8B48A69D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96" y="1940418"/>
            <a:ext cx="6103012" cy="3463458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97E55B52-5304-40DB-BE2D-8EEB104CA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8532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23F9-D452-454B-8421-9914B767C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CFB80C9-550F-5441-A2D3-55F9D4B7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23" y="633778"/>
            <a:ext cx="8970141" cy="55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2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430A-BA3A-AE4E-AADB-3386BB9A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Grow Internationally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9A0616-98D1-D044-A552-1DCB735A3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75165"/>
              </p:ext>
            </p:extLst>
          </p:nvPr>
        </p:nvGraphicFramePr>
        <p:xfrm>
          <a:off x="5552902" y="3869573"/>
          <a:ext cx="5469774" cy="2215560"/>
        </p:xfrm>
        <a:graphic>
          <a:graphicData uri="http://schemas.openxmlformats.org/drawingml/2006/table">
            <a:tbl>
              <a:tblPr/>
              <a:tblGrid>
                <a:gridCol w="1396539">
                  <a:extLst>
                    <a:ext uri="{9D8B030D-6E8A-4147-A177-3AD203B41FA5}">
                      <a16:colId xmlns:a16="http://schemas.microsoft.com/office/drawing/2014/main" val="83949932"/>
                    </a:ext>
                  </a:extLst>
                </a:gridCol>
                <a:gridCol w="1757216">
                  <a:extLst>
                    <a:ext uri="{9D8B030D-6E8A-4147-A177-3AD203B41FA5}">
                      <a16:colId xmlns:a16="http://schemas.microsoft.com/office/drawing/2014/main" val="2793464415"/>
                    </a:ext>
                  </a:extLst>
                </a:gridCol>
                <a:gridCol w="2316019">
                  <a:extLst>
                    <a:ext uri="{9D8B030D-6E8A-4147-A177-3AD203B41FA5}">
                      <a16:colId xmlns:a16="http://schemas.microsoft.com/office/drawing/2014/main" val="1607588711"/>
                    </a:ext>
                  </a:extLst>
                </a:gridCol>
              </a:tblGrid>
              <a:tr h="4431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Network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is international?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number of movies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871057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Disney _plus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272441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Disney _plus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733206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Netflix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723674"/>
                  </a:ext>
                </a:extLst>
              </a:tr>
              <a:tr h="44311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Netflix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215959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1D951D4-C1BC-154C-9B4D-A9D9294D4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850641"/>
              </p:ext>
            </p:extLst>
          </p:nvPr>
        </p:nvGraphicFramePr>
        <p:xfrm>
          <a:off x="5552902" y="980903"/>
          <a:ext cx="5320146" cy="2411773"/>
        </p:xfrm>
        <a:graphic>
          <a:graphicData uri="http://schemas.openxmlformats.org/drawingml/2006/table">
            <a:tbl>
              <a:tblPr/>
              <a:tblGrid>
                <a:gridCol w="1344200">
                  <a:extLst>
                    <a:ext uri="{9D8B030D-6E8A-4147-A177-3AD203B41FA5}">
                      <a16:colId xmlns:a16="http://schemas.microsoft.com/office/drawing/2014/main" val="976824927"/>
                    </a:ext>
                  </a:extLst>
                </a:gridCol>
                <a:gridCol w="1751064">
                  <a:extLst>
                    <a:ext uri="{9D8B030D-6E8A-4147-A177-3AD203B41FA5}">
                      <a16:colId xmlns:a16="http://schemas.microsoft.com/office/drawing/2014/main" val="2680426985"/>
                    </a:ext>
                  </a:extLst>
                </a:gridCol>
                <a:gridCol w="2224882">
                  <a:extLst>
                    <a:ext uri="{9D8B030D-6E8A-4147-A177-3AD203B41FA5}">
                      <a16:colId xmlns:a16="http://schemas.microsoft.com/office/drawing/2014/main" val="792410495"/>
                    </a:ext>
                  </a:extLst>
                </a:gridCol>
              </a:tblGrid>
              <a:tr h="4322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Network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is international?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699400"/>
                  </a:ext>
                </a:extLst>
              </a:tr>
              <a:tr h="494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Disney _plus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24163"/>
                  </a:ext>
                </a:extLst>
              </a:tr>
              <a:tr h="494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Disney _plus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06794"/>
                  </a:ext>
                </a:extLst>
              </a:tr>
              <a:tr h="494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Netflix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Non-US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964866"/>
                  </a:ext>
                </a:extLst>
              </a:tr>
              <a:tr h="494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Netflix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340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51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Net Steps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Integrate other metrics to evaluate the health of the network: </a:t>
            </a:r>
          </a:p>
          <a:p>
            <a:r>
              <a:rPr lang="en-US" dirty="0"/>
              <a:t>How the the length of the movies/TV shows affect ratings </a:t>
            </a:r>
          </a:p>
          <a:p>
            <a:r>
              <a:rPr lang="en-US" dirty="0"/>
              <a:t>Growth of subscription numbers </a:t>
            </a:r>
          </a:p>
          <a:p>
            <a:r>
              <a:rPr lang="en-US" dirty="0">
                <a:sym typeface="Wingdings" pitchFamily="2" charset="2"/>
              </a:rPr>
              <a:t>length of TV runtime analysis of the two networks.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deeper dive into subtypes of products provided: </a:t>
            </a:r>
          </a:p>
          <a:p>
            <a:r>
              <a:rPr lang="en-US" dirty="0"/>
              <a:t>Movies  </a:t>
            </a:r>
            <a:r>
              <a:rPr lang="en-US" dirty="0">
                <a:sym typeface="Wingdings" pitchFamily="2" charset="2"/>
              </a:rPr>
              <a:t> TV movies </a:t>
            </a:r>
          </a:p>
          <a:p>
            <a:r>
              <a:rPr lang="en-US" dirty="0">
                <a:sym typeface="Wingdings" pitchFamily="2" charset="2"/>
              </a:rPr>
              <a:t>TV shows  mini series 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112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Kaggle Datasets: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Disney Plus Movie and TV shows by Raphael Fontes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Netflix Movie and TV shows by </a:t>
            </a:r>
            <a:r>
              <a:rPr lang="en-US" dirty="0" err="1">
                <a:solidFill>
                  <a:schemeClr val="bg1"/>
                </a:solidFill>
              </a:rPr>
              <a:t>Snehaan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Bhawal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79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</a:t>
            </a:r>
          </a:p>
          <a:p>
            <a:r>
              <a:rPr lang="en-US" dirty="0"/>
              <a:t>Comparison of the contents </a:t>
            </a:r>
          </a:p>
          <a:p>
            <a:r>
              <a:rPr lang="en-US" dirty="0"/>
              <a:t>Disney’s Growth strategy based on it’s competitive edge</a:t>
            </a:r>
          </a:p>
          <a:p>
            <a:r>
              <a:rPr lang="en-US" dirty="0"/>
              <a:t>Further discussions</a:t>
            </a:r>
          </a:p>
        </p:txBody>
      </p:sp>
    </p:spTree>
    <p:extLst>
      <p:ext uri="{BB962C8B-B14F-4D97-AF65-F5344CB8AC3E}">
        <p14:creationId xmlns:p14="http://schemas.microsoft.com/office/powerpoint/2010/main" val="227012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5614-AA79-094C-8C27-C6516757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559678"/>
            <a:ext cx="3296242" cy="4952492"/>
          </a:xfrm>
        </p:spPr>
        <p:txBody>
          <a:bodyPr>
            <a:normAutofit/>
          </a:bodyPr>
          <a:lstStyle/>
          <a:p>
            <a:r>
              <a:rPr lang="en-US" sz="4300"/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652A83-AB3D-4774-BA9E-A7CB5375C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937409"/>
              </p:ext>
            </p:extLst>
          </p:nvPr>
        </p:nvGraphicFramePr>
        <p:xfrm>
          <a:off x="4713404" y="3124200"/>
          <a:ext cx="6711884" cy="3087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B1BA56A4-3135-B44B-ADEC-1FE527352C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221701"/>
            <a:ext cx="5872805" cy="34209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6F1935-5331-F849-9358-947030766514}"/>
              </a:ext>
            </a:extLst>
          </p:cNvPr>
          <p:cNvSpPr txBox="1"/>
          <p:nvPr/>
        </p:nvSpPr>
        <p:spPr>
          <a:xfrm>
            <a:off x="4937760" y="5790155"/>
            <a:ext cx="573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Picture comes from </a:t>
            </a:r>
            <a:r>
              <a:rPr lang="en-US" dirty="0" err="1"/>
              <a:t>Forbes.com</a:t>
            </a:r>
            <a:r>
              <a:rPr lang="en-US" dirty="0"/>
              <a:t>, May 10, 2021,09: Netflix: a Meme – Stock Original by  David Trainer of Great </a:t>
            </a:r>
            <a:r>
              <a:rPr lang="en-US" dirty="0" err="1"/>
              <a:t>Spectation</a:t>
            </a:r>
            <a:r>
              <a:rPr lang="en-US" dirty="0"/>
              <a:t>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02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473" y="646747"/>
            <a:ext cx="6508400" cy="160848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Research Question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191DCF0-A4F4-4D30-8258-C2D29DA8E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080" y="2023678"/>
            <a:ext cx="8434792" cy="379184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do the movies in Disney plus network perform in terms of ratings as compared with Netflix’ movies of the same genres? </a:t>
            </a:r>
          </a:p>
          <a:p>
            <a:r>
              <a:rPr lang="en-US" sz="3200" dirty="0">
                <a:solidFill>
                  <a:schemeClr val="bg1"/>
                </a:solidFill>
              </a:rPr>
              <a:t>How should Disney Plus form its strategy going forward to maintain it’s competitiveness.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FFC56C-BBA1-054D-ADAB-8CAA7F10C4F5}"/>
                  </a:ext>
                </a:extLst>
              </p14:cNvPr>
              <p14:cNvContentPartPr/>
              <p14:nvPr/>
            </p14:nvContentPartPr>
            <p14:xfrm>
              <a:off x="2263440" y="-5487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FFC56C-BBA1-054D-ADAB-8CAA7F10C4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9800" y="-65640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450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53E3-70EB-A041-968D-49ACEF69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Disney Plus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6A3E329A-CC45-314C-9969-D4A52C45F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9025" y="847898"/>
            <a:ext cx="6860975" cy="467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7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643467"/>
            <a:ext cx="8648451" cy="1750109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3400" dirty="0">
                <a:solidFill>
                  <a:schemeClr val="tx1"/>
                </a:solidFill>
              </a:rPr>
              <a:t>Ratings of the top 5 produced genres on Disney Plus, compared with Netflix: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Families, Comedies,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Adventures, Animations  and Fantasies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EF42CB2-6411-CA44-A57B-0A55E00D7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35" y="2818151"/>
            <a:ext cx="2178122" cy="3098555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85FE68B-0D42-5147-884B-EC8A8E4AF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54" y="2818151"/>
            <a:ext cx="1962703" cy="3101316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6070DD20-D42D-6A46-BB7F-6FF4BB2C4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464" y="2815390"/>
            <a:ext cx="1911130" cy="3101316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56BED37-EE5E-524D-8DBA-91AFB910F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594" y="2815390"/>
            <a:ext cx="1936458" cy="3101317"/>
          </a:xfrm>
          <a:prstGeom prst="rect">
            <a:avLst/>
          </a:prstGeom>
        </p:spPr>
      </p:pic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B71DEB-F0F2-E147-B30E-DD8B42423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318" y="2815391"/>
            <a:ext cx="2070525" cy="3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6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266C611-E2DB-4A9B-AF4B-5CAAD1419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B6B711-A033-E44D-A181-09339C86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998" y="1143293"/>
            <a:ext cx="4808409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2800" cap="all" dirty="0">
                <a:solidFill>
                  <a:schemeClr val="bg2"/>
                </a:solidFill>
              </a:rPr>
              <a:t>Additionally…</a:t>
            </a:r>
            <a:br>
              <a:rPr lang="en-US" sz="2800" cap="all" dirty="0">
                <a:solidFill>
                  <a:schemeClr val="bg2"/>
                </a:solidFill>
              </a:rPr>
            </a:br>
            <a:br>
              <a:rPr lang="en-US" sz="2800" cap="all" dirty="0">
                <a:solidFill>
                  <a:schemeClr val="bg2"/>
                </a:solidFill>
              </a:rPr>
            </a:br>
            <a:r>
              <a:rPr lang="en-US" sz="2800" cap="all" dirty="0">
                <a:solidFill>
                  <a:schemeClr val="bg2"/>
                </a:solidFill>
              </a:rPr>
              <a:t>Disney movies performance in these two categories are also worth noticing. . </a:t>
            </a: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515A96A-EDCC-4F66-A9A6-2C9F7E707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6CB954E-283F-476E-A23C-E68827B9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AC3CC7-3C16-0C49-B4E5-3627BC8A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54" y="1618938"/>
            <a:ext cx="5302549" cy="3981761"/>
          </a:xfrm>
          <a:prstGeom prst="rect">
            <a:avLst/>
          </a:prstGeom>
        </p:spPr>
      </p:pic>
      <p:sp>
        <p:nvSpPr>
          <p:cNvPr id="49" name="Freeform 6">
            <a:extLst>
              <a:ext uri="{FF2B5EF4-FFF2-40B4-BE49-F238E27FC236}">
                <a16:creationId xmlns:a16="http://schemas.microsoft.com/office/drawing/2014/main" id="{F54799E2-F4CD-4D3E-93AE-30EFA648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21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141D7-9417-8643-91A5-1104E174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440697" cy="1232750"/>
          </a:xfrm>
        </p:spPr>
        <p:txBody>
          <a:bodyPr anchor="b">
            <a:normAutofit/>
          </a:bodyPr>
          <a:lstStyle/>
          <a:p>
            <a:r>
              <a:rPr lang="en-US" sz="3900" dirty="0">
                <a:solidFill>
                  <a:schemeClr val="bg1"/>
                </a:solidFill>
              </a:rPr>
              <a:t>What about the influence of the network?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C556ECF6-5C3C-8549-B790-B821AB075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295727"/>
            <a:ext cx="2194560" cy="3672852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8AF1CBB-403D-624D-BA74-08E6477CA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663" y="2295727"/>
            <a:ext cx="2434541" cy="3556433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4E01D088-87DA-8F4C-A1FB-4BD3EF74A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204" y="2337867"/>
            <a:ext cx="2674911" cy="3630712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5CD2769-FA9E-0144-B80F-1512E57E9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131" y="2271517"/>
            <a:ext cx="2434541" cy="3698890"/>
          </a:xfrm>
          <a:prstGeom prst="rect">
            <a:avLst/>
          </a:prstGeom>
        </p:spPr>
      </p:pic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DE2B12EF-37CD-5D46-AEAB-D00271CED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8946" y="2295727"/>
            <a:ext cx="2569059" cy="367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2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029" y="663373"/>
            <a:ext cx="10493233" cy="2454581"/>
          </a:xfrm>
        </p:spPr>
        <p:txBody>
          <a:bodyPr>
            <a:normAutofit/>
          </a:bodyPr>
          <a:lstStyle/>
          <a:p>
            <a:pPr algn="l"/>
            <a:r>
              <a:rPr lang="en-US" sz="3100" dirty="0">
                <a:solidFill>
                  <a:schemeClr val="bg1"/>
                </a:solidFill>
              </a:rPr>
              <a:t>So what is Disney </a:t>
            </a:r>
            <a:r>
              <a:rPr lang="en-US" sz="3100" dirty="0" err="1">
                <a:solidFill>
                  <a:schemeClr val="bg1"/>
                </a:solidFill>
              </a:rPr>
              <a:t>Plus’</a:t>
            </a:r>
            <a:r>
              <a:rPr lang="en-US" sz="3100" dirty="0">
                <a:solidFill>
                  <a:schemeClr val="bg1"/>
                </a:solidFill>
              </a:rPr>
              <a:t> strategy going forward to sustain its market share in the streaming business?</a:t>
            </a:r>
            <a:br>
              <a:rPr lang="en-US" sz="3100" dirty="0">
                <a:solidFill>
                  <a:schemeClr val="bg1"/>
                </a:solidFill>
              </a:rPr>
            </a:br>
            <a:br>
              <a:rPr lang="en-US" sz="3100" dirty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12FEED7-279A-407F-82ED-BF88D895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938" y="2938077"/>
            <a:ext cx="9434480" cy="3791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Disney </a:t>
            </a:r>
            <a:r>
              <a:rPr lang="en-US" dirty="0" err="1">
                <a:solidFill>
                  <a:schemeClr val="bg1"/>
                </a:solidFill>
              </a:rPr>
              <a:t>Plus’</a:t>
            </a:r>
            <a:r>
              <a:rPr lang="en-US" dirty="0">
                <a:solidFill>
                  <a:schemeClr val="bg1"/>
                </a:solidFill>
              </a:rPr>
              <a:t> top producing genres also has grown in number, while maintaining higher IMDB ratings than Netflix.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2825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</TotalTime>
  <Words>371</Words>
  <Application>Microsoft Macintosh PowerPoint</Application>
  <PresentationFormat>Widescreen</PresentationFormat>
  <Paragraphs>75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Corbel</vt:lpstr>
      <vt:lpstr>Headlines</vt:lpstr>
      <vt:lpstr>Can Disney Movie Contents Compete with Netflix? </vt:lpstr>
      <vt:lpstr>Contents</vt:lpstr>
      <vt:lpstr>Background</vt:lpstr>
      <vt:lpstr>Research Question</vt:lpstr>
      <vt:lpstr>Contents of Disney Plus</vt:lpstr>
      <vt:lpstr>Ratings of the top 5 produced genres on Disney Plus, compared with Netflix:  Families, Comedies,  Adventures, Animations  and Fantasies</vt:lpstr>
      <vt:lpstr>Additionally…  Disney movies performance in these two categories are also worth noticing. . </vt:lpstr>
      <vt:lpstr>What about the influence of the network?</vt:lpstr>
      <vt:lpstr>So what is Disney Plus’ strategy going forward to sustain its market share in the streaming business?  </vt:lpstr>
      <vt:lpstr>PowerPoint Presentation</vt:lpstr>
      <vt:lpstr>Grow Internationally</vt:lpstr>
      <vt:lpstr>Net Steps 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Qian Wang</dc:creator>
  <cp:lastModifiedBy>Qian Wang</cp:lastModifiedBy>
  <cp:revision>9</cp:revision>
  <dcterms:created xsi:type="dcterms:W3CDTF">2021-10-17T23:41:54Z</dcterms:created>
  <dcterms:modified xsi:type="dcterms:W3CDTF">2021-10-19T04:24:06Z</dcterms:modified>
</cp:coreProperties>
</file>