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6" r:id="rId4"/>
    <p:sldId id="260" r:id="rId5"/>
    <p:sldId id="261" r:id="rId6"/>
    <p:sldId id="267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85725" autoAdjust="0"/>
  </p:normalViewPr>
  <p:slideViewPr>
    <p:cSldViewPr snapToGrid="0">
      <p:cViewPr varScale="1">
        <p:scale>
          <a:sx n="84" d="100"/>
          <a:sy n="84" d="100"/>
        </p:scale>
        <p:origin x="18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2B34E2-6747-4F50-B9DC-7191CCB2DE71}" type="doc">
      <dgm:prSet loTypeId="urn:microsoft.com/office/officeart/2005/8/layout/defaul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7FF9385-475A-4785-A303-06912D588568}">
      <dgm:prSet/>
      <dgm:spPr/>
      <dgm:t>
        <a:bodyPr/>
        <a:lstStyle/>
        <a:p>
          <a:r>
            <a:rPr lang="en-US"/>
            <a:t>Disney entered the streaming market in October 2019.</a:t>
          </a:r>
        </a:p>
      </dgm:t>
    </dgm:pt>
    <dgm:pt modelId="{177CEAB8-3956-4F59-AF17-CACDFEDAB492}" type="parTrans" cxnId="{564778D3-D1C3-4D6A-AF13-22BBD322CE3A}">
      <dgm:prSet/>
      <dgm:spPr/>
      <dgm:t>
        <a:bodyPr/>
        <a:lstStyle/>
        <a:p>
          <a:endParaRPr lang="en-US"/>
        </a:p>
      </dgm:t>
    </dgm:pt>
    <dgm:pt modelId="{638F1A10-B1C7-42CB-A1E5-94BCDB9A2699}" type="sibTrans" cxnId="{564778D3-D1C3-4D6A-AF13-22BBD322CE3A}">
      <dgm:prSet/>
      <dgm:spPr/>
      <dgm:t>
        <a:bodyPr/>
        <a:lstStyle/>
        <a:p>
          <a:endParaRPr lang="en-US"/>
        </a:p>
      </dgm:t>
    </dgm:pt>
    <dgm:pt modelId="{9F870ECE-DDBB-4D02-BEB2-AC826ECD3D7A}">
      <dgm:prSet/>
      <dgm:spPr/>
      <dgm:t>
        <a:bodyPr/>
        <a:lstStyle/>
        <a:p>
          <a:r>
            <a:rPr lang="en-US"/>
            <a:t>With a vast number of original productions, how does Disney Plus’ content compare with NetFlix?</a:t>
          </a:r>
        </a:p>
      </dgm:t>
    </dgm:pt>
    <dgm:pt modelId="{B93B1B82-4497-4476-92E9-E9B6D8F17A65}" type="parTrans" cxnId="{7D243974-DC4B-4B70-946A-4B0E6DEA3DC4}">
      <dgm:prSet/>
      <dgm:spPr/>
      <dgm:t>
        <a:bodyPr/>
        <a:lstStyle/>
        <a:p>
          <a:endParaRPr lang="en-US"/>
        </a:p>
      </dgm:t>
    </dgm:pt>
    <dgm:pt modelId="{34AF107B-0A2C-419A-8678-8FE1493B7EE0}" type="sibTrans" cxnId="{7D243974-DC4B-4B70-946A-4B0E6DEA3DC4}">
      <dgm:prSet/>
      <dgm:spPr/>
      <dgm:t>
        <a:bodyPr/>
        <a:lstStyle/>
        <a:p>
          <a:endParaRPr lang="en-US"/>
        </a:p>
      </dgm:t>
    </dgm:pt>
    <dgm:pt modelId="{5C2723CC-9733-1A4B-BC91-09E260C0130C}" type="pres">
      <dgm:prSet presAssocID="{612B34E2-6747-4F50-B9DC-7191CCB2DE71}" presName="diagram" presStyleCnt="0">
        <dgm:presLayoutVars>
          <dgm:dir/>
          <dgm:resizeHandles val="exact"/>
        </dgm:presLayoutVars>
      </dgm:prSet>
      <dgm:spPr/>
    </dgm:pt>
    <dgm:pt modelId="{7208BBB8-335B-A44F-899C-8301568B0963}" type="pres">
      <dgm:prSet presAssocID="{E7FF9385-475A-4785-A303-06912D588568}" presName="node" presStyleLbl="node1" presStyleIdx="0" presStyleCnt="2">
        <dgm:presLayoutVars>
          <dgm:bulletEnabled val="1"/>
        </dgm:presLayoutVars>
      </dgm:prSet>
      <dgm:spPr/>
    </dgm:pt>
    <dgm:pt modelId="{FBDCCD49-6664-C24C-9D1C-29B7C9985FE9}" type="pres">
      <dgm:prSet presAssocID="{638F1A10-B1C7-42CB-A1E5-94BCDB9A2699}" presName="sibTrans" presStyleCnt="0"/>
      <dgm:spPr/>
    </dgm:pt>
    <dgm:pt modelId="{EE64CCE3-71AB-CC41-B754-83C1556C7CC7}" type="pres">
      <dgm:prSet presAssocID="{9F870ECE-DDBB-4D02-BEB2-AC826ECD3D7A}" presName="node" presStyleLbl="node1" presStyleIdx="1" presStyleCnt="2">
        <dgm:presLayoutVars>
          <dgm:bulletEnabled val="1"/>
        </dgm:presLayoutVars>
      </dgm:prSet>
      <dgm:spPr/>
    </dgm:pt>
  </dgm:ptLst>
  <dgm:cxnLst>
    <dgm:cxn modelId="{0F192239-E20A-D746-8706-1513DA81000C}" type="presOf" srcId="{9F870ECE-DDBB-4D02-BEB2-AC826ECD3D7A}" destId="{EE64CCE3-71AB-CC41-B754-83C1556C7CC7}" srcOrd="0" destOrd="0" presId="urn:microsoft.com/office/officeart/2005/8/layout/default"/>
    <dgm:cxn modelId="{7D243974-DC4B-4B70-946A-4B0E6DEA3DC4}" srcId="{612B34E2-6747-4F50-B9DC-7191CCB2DE71}" destId="{9F870ECE-DDBB-4D02-BEB2-AC826ECD3D7A}" srcOrd="1" destOrd="0" parTransId="{B93B1B82-4497-4476-92E9-E9B6D8F17A65}" sibTransId="{34AF107B-0A2C-419A-8678-8FE1493B7EE0}"/>
    <dgm:cxn modelId="{F2E172B8-A7EC-0446-AC83-87C52228B8D3}" type="presOf" srcId="{E7FF9385-475A-4785-A303-06912D588568}" destId="{7208BBB8-335B-A44F-899C-8301568B0963}" srcOrd="0" destOrd="0" presId="urn:microsoft.com/office/officeart/2005/8/layout/default"/>
    <dgm:cxn modelId="{4B12A2D0-9DFB-3541-91BC-1DDE4276491B}" type="presOf" srcId="{612B34E2-6747-4F50-B9DC-7191CCB2DE71}" destId="{5C2723CC-9733-1A4B-BC91-09E260C0130C}" srcOrd="0" destOrd="0" presId="urn:microsoft.com/office/officeart/2005/8/layout/default"/>
    <dgm:cxn modelId="{564778D3-D1C3-4D6A-AF13-22BBD322CE3A}" srcId="{612B34E2-6747-4F50-B9DC-7191CCB2DE71}" destId="{E7FF9385-475A-4785-A303-06912D588568}" srcOrd="0" destOrd="0" parTransId="{177CEAB8-3956-4F59-AF17-CACDFEDAB492}" sibTransId="{638F1A10-B1C7-42CB-A1E5-94BCDB9A2699}"/>
    <dgm:cxn modelId="{6C1E77F3-81DE-1B46-A873-29FB7155162E}" type="presParOf" srcId="{5C2723CC-9733-1A4B-BC91-09E260C0130C}" destId="{7208BBB8-335B-A44F-899C-8301568B0963}" srcOrd="0" destOrd="0" presId="urn:microsoft.com/office/officeart/2005/8/layout/default"/>
    <dgm:cxn modelId="{15CFE97D-3963-954D-A341-29F3DD18A378}" type="presParOf" srcId="{5C2723CC-9733-1A4B-BC91-09E260C0130C}" destId="{FBDCCD49-6664-C24C-9D1C-29B7C9985FE9}" srcOrd="1" destOrd="0" presId="urn:microsoft.com/office/officeart/2005/8/layout/default"/>
    <dgm:cxn modelId="{1BFE7559-4167-EF40-A50B-706E7791EE21}" type="presParOf" srcId="{5C2723CC-9733-1A4B-BC91-09E260C0130C}" destId="{EE64CCE3-71AB-CC41-B754-83C1556C7CC7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8BBB8-335B-A44F-899C-8301568B0963}">
      <dsp:nvSpPr>
        <dsp:cNvPr id="0" name=""/>
        <dsp:cNvSpPr/>
      </dsp:nvSpPr>
      <dsp:spPr>
        <a:xfrm>
          <a:off x="819" y="585310"/>
          <a:ext cx="3195354" cy="191721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Disney entered the streaming market in October 2019.</a:t>
          </a:r>
        </a:p>
      </dsp:txBody>
      <dsp:txXfrm>
        <a:off x="819" y="585310"/>
        <a:ext cx="3195354" cy="1917212"/>
      </dsp:txXfrm>
    </dsp:sp>
    <dsp:sp modelId="{EE64CCE3-71AB-CC41-B754-83C1556C7CC7}">
      <dsp:nvSpPr>
        <dsp:cNvPr id="0" name=""/>
        <dsp:cNvSpPr/>
      </dsp:nvSpPr>
      <dsp:spPr>
        <a:xfrm>
          <a:off x="3515709" y="585310"/>
          <a:ext cx="3195354" cy="191721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With a vast number of original productions, how does Disney Plus’ content compare with NetFlix?</a:t>
          </a:r>
        </a:p>
      </dsp:txBody>
      <dsp:txXfrm>
        <a:off x="3515709" y="585310"/>
        <a:ext cx="3195354" cy="1917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8T00:56:15.7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6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00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83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98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85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8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4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3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80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" TargetMode="External"/><Relationship Id="rId2" Type="http://schemas.openxmlformats.org/officeDocument/2006/relationships/hyperlink" Target="http://commons.wikimedia.org/wiki/File:Investigaci&#243;n_de_mercados.jp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88211" y="1090707"/>
            <a:ext cx="4345201" cy="467658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How will Disney compete with Netflix?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980140" y="5345953"/>
            <a:ext cx="5528236" cy="89832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 comparative study</a:t>
            </a:r>
            <a:endParaRPr sz="24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7583" y="6314440"/>
            <a:ext cx="519941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2"/>
              </a:rPr>
              <a:t>Photo</a:t>
            </a:r>
            <a:r>
              <a:rPr lang="en-US" dirty="0"/>
              <a:t> by NathaliFranco / </a:t>
            </a:r>
            <a:r>
              <a:rPr lang="en-US" dirty="0">
                <a:hlinkClick r:id="rId3"/>
              </a:rPr>
              <a:t>CC BY-SA 4.0</a:t>
            </a:r>
          </a:p>
        </p:txBody>
      </p:sp>
      <p:pic>
        <p:nvPicPr>
          <p:cNvPr id="4" name="Picture 3" descr="Investigación de mercado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25" y="1324538"/>
            <a:ext cx="5234940" cy="353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2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5354" y="643466"/>
            <a:ext cx="6593180" cy="4937287"/>
          </a:xfrm>
        </p:spPr>
        <p:txBody>
          <a:bodyPr anchor="ctr">
            <a:normAutofit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Research Question</a:t>
            </a:r>
          </a:p>
          <a:p>
            <a:r>
              <a:rPr lang="en-US" dirty="0"/>
              <a:t>Comparison of the contents </a:t>
            </a:r>
          </a:p>
          <a:p>
            <a:r>
              <a:rPr lang="en-US" dirty="0"/>
              <a:t>Disney’s Growth strategy based on it’s competitive edge</a:t>
            </a:r>
          </a:p>
          <a:p>
            <a:r>
              <a:rPr lang="en-US" dirty="0"/>
              <a:t>Further discussions</a:t>
            </a:r>
          </a:p>
        </p:txBody>
      </p:sp>
    </p:spTree>
    <p:extLst>
      <p:ext uri="{BB962C8B-B14F-4D97-AF65-F5344CB8AC3E}">
        <p14:creationId xmlns:p14="http://schemas.microsoft.com/office/powerpoint/2010/main" val="2270127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85614-AA79-094C-8C27-C6516757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559678"/>
            <a:ext cx="3296242" cy="4952492"/>
          </a:xfrm>
        </p:spPr>
        <p:txBody>
          <a:bodyPr>
            <a:normAutofit/>
          </a:bodyPr>
          <a:lstStyle/>
          <a:p>
            <a:r>
              <a:rPr lang="en-US" sz="4300"/>
              <a:t>Background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652A83-AB3D-4774-BA9E-A7CB5375C8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937409"/>
              </p:ext>
            </p:extLst>
          </p:nvPr>
        </p:nvGraphicFramePr>
        <p:xfrm>
          <a:off x="4713404" y="3124200"/>
          <a:ext cx="6711884" cy="3087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B1BA56A4-3135-B44B-ADEC-1FE527352C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6618" y="559678"/>
            <a:ext cx="4010167" cy="23359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6F1935-5331-F849-9358-947030766514}"/>
              </a:ext>
            </a:extLst>
          </p:cNvPr>
          <p:cNvSpPr txBox="1"/>
          <p:nvPr/>
        </p:nvSpPr>
        <p:spPr>
          <a:xfrm>
            <a:off x="4937760" y="5790155"/>
            <a:ext cx="573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Picture comes from </a:t>
            </a:r>
            <a:r>
              <a:rPr lang="en-US" dirty="0" err="1"/>
              <a:t>Forbes.com</a:t>
            </a:r>
            <a:r>
              <a:rPr lang="en-US" dirty="0"/>
              <a:t>, May 10, 2021,09: Netflix: a Meme – Stock Original by  David Trainer of Great </a:t>
            </a:r>
            <a:r>
              <a:rPr lang="en-US" dirty="0" err="1"/>
              <a:t>Spectation</a:t>
            </a:r>
            <a:r>
              <a:rPr lang="en-US" dirty="0"/>
              <a:t>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602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2618" y="663373"/>
            <a:ext cx="3684644" cy="160848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Research Question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191DCF0-A4F4-4D30-8258-C2D29DA8E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2618" y="2422689"/>
            <a:ext cx="3684644" cy="37918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do the movies in Disney’s top most produced genres perform in terms of ratings as compared with Netflix’ movies of the same genres? </a:t>
            </a:r>
          </a:p>
          <a:p>
            <a:r>
              <a:rPr lang="en-US" dirty="0">
                <a:solidFill>
                  <a:schemeClr val="bg1"/>
                </a:solidFill>
              </a:rPr>
              <a:t>How should Disney </a:t>
            </a:r>
            <a:r>
              <a:rPr lang="en-US" dirty="0" err="1">
                <a:solidFill>
                  <a:schemeClr val="bg1"/>
                </a:solidFill>
              </a:rPr>
              <a:t>Plus’</a:t>
            </a:r>
            <a:r>
              <a:rPr lang="en-US" dirty="0">
                <a:solidFill>
                  <a:schemeClr val="bg1"/>
                </a:solidFill>
              </a:rPr>
              <a:t> form its strategy going forward to maintain it’s competitive edge?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CFFC56C-BBA1-054D-ADAB-8CAA7F10C4F5}"/>
                  </a:ext>
                </a:extLst>
              </p14:cNvPr>
              <p14:cNvContentPartPr/>
              <p14:nvPr/>
            </p14:nvContentPartPr>
            <p14:xfrm>
              <a:off x="2263440" y="-54876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CFFC56C-BBA1-054D-ADAB-8CAA7F10C4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9800" y="-65640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95B56E6-06D0-E94C-A5FC-C5EBB10F9E50}"/>
              </a:ext>
            </a:extLst>
          </p:cNvPr>
          <p:cNvSpPr/>
          <p:nvPr/>
        </p:nvSpPr>
        <p:spPr>
          <a:xfrm>
            <a:off x="3444240" y="1300477"/>
            <a:ext cx="3352800" cy="36525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4EE55820-56A1-0040-982D-CE2B840FD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980" y="778100"/>
            <a:ext cx="7471522" cy="5436437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AE0FC5A-47BF-834D-813A-F3C23004E534}"/>
              </a:ext>
            </a:extLst>
          </p:cNvPr>
          <p:cNvSpPr/>
          <p:nvPr/>
        </p:nvSpPr>
        <p:spPr>
          <a:xfrm>
            <a:off x="3337560" y="1188720"/>
            <a:ext cx="3642360" cy="437388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09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ctr">
            <a:normAutofit/>
          </a:bodyPr>
          <a:lstStyle/>
          <a:p>
            <a:pPr algn="l"/>
            <a:r>
              <a:rPr lang="en-US" sz="3400" dirty="0">
                <a:solidFill>
                  <a:schemeClr val="tx1"/>
                </a:solidFill>
              </a:rPr>
              <a:t>Families, Comedies,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Adventures, Animations  and Fantasies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AEF42CB2-6411-CA44-A57B-0A55E00D7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4576" y="270604"/>
            <a:ext cx="2395494" cy="2970910"/>
          </a:xfr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485FE68B-0D42-5147-884B-EC8A8E4AF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301" y="270604"/>
            <a:ext cx="2395494" cy="2938990"/>
          </a:xfrm>
          <a:prstGeom prst="rect">
            <a:avLst/>
          </a:prstGeom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6070DD20-D42D-6A46-BB7F-6FF4BB2C4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520" y="3557547"/>
            <a:ext cx="2206682" cy="2984419"/>
          </a:xfrm>
          <a:prstGeom prst="rect">
            <a:avLst/>
          </a:prstGeom>
        </p:spPr>
      </p:pic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756BED37-EE5E-524D-8DBA-91AFB910F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643" y="3580262"/>
            <a:ext cx="2323104" cy="2984419"/>
          </a:xfrm>
          <a:prstGeom prst="rect">
            <a:avLst/>
          </a:prstGeom>
        </p:spPr>
      </p:pic>
      <p:pic>
        <p:nvPicPr>
          <p:cNvPr id="16" name="Picture 15" descr="Chart, box and whisker chart&#10;&#10;Description automatically generated">
            <a:extLst>
              <a:ext uri="{FF2B5EF4-FFF2-40B4-BE49-F238E27FC236}">
                <a16:creationId xmlns:a16="http://schemas.microsoft.com/office/drawing/2014/main" id="{12B71DEB-F0F2-E147-B30E-DD8B42423B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0628" y="3602977"/>
            <a:ext cx="2437532" cy="293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61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8D703176-F087-49BA-A656-5CC6F20B9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7CD5FC-5DE4-430B-8C6F-CB974291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3EFD8A7-AA4D-49D8-873D-ACED3DEF1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0BC31-FA77-F24A-9C72-778483D1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391" y="1143293"/>
            <a:ext cx="3350016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5400" cap="all" dirty="0">
                <a:solidFill>
                  <a:schemeClr val="bg1"/>
                </a:solidFill>
              </a:rPr>
              <a:t>What about other genres?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F657E9-3064-48B4-8664-72991DD51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57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118C93E-025C-4159-B9F9-8C0F79B8E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rgbClr val="1D1A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Chart, box and whisker chart&#10;&#10;Description automatically generated">
            <a:extLst>
              <a:ext uri="{FF2B5EF4-FFF2-40B4-BE49-F238E27FC236}">
                <a16:creationId xmlns:a16="http://schemas.microsoft.com/office/drawing/2014/main" id="{ABAC3CC7-3C16-0C49-B4E5-3627BC8AF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95" y="1603945"/>
            <a:ext cx="2949431" cy="1526330"/>
          </a:xfrm>
          <a:prstGeom prst="rect">
            <a:avLst/>
          </a:prstGeom>
        </p:spPr>
      </p:pic>
      <p:pic>
        <p:nvPicPr>
          <p:cNvPr id="19" name="Picture 18" descr="Chart, box and whisker chart&#10;&#10;Description automatically generated">
            <a:extLst>
              <a:ext uri="{FF2B5EF4-FFF2-40B4-BE49-F238E27FC236}">
                <a16:creationId xmlns:a16="http://schemas.microsoft.com/office/drawing/2014/main" id="{4E016D63-9C77-AF42-B57F-B579B0B32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677" y="1143293"/>
            <a:ext cx="2949431" cy="1489462"/>
          </a:xfrm>
          <a:prstGeom prst="rect">
            <a:avLst/>
          </a:prstGeom>
        </p:spPr>
      </p:pic>
      <p:sp>
        <p:nvSpPr>
          <p:cNvPr id="34" name="Freeform 6">
            <a:extLst>
              <a:ext uri="{FF2B5EF4-FFF2-40B4-BE49-F238E27FC236}">
                <a16:creationId xmlns:a16="http://schemas.microsoft.com/office/drawing/2014/main" id="{CB9BD557-2EFD-490D-A981-00001576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1" name="Content Placeholder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0803CF04-3E9E-F840-9009-EB0FD9D36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28096" y="4279979"/>
            <a:ext cx="2942864" cy="1471431"/>
          </a:xfrm>
          <a:prstGeom prst="rect">
            <a:avLst/>
          </a:prstGeom>
        </p:spPr>
      </p:pic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7FEE460-52AB-094C-B34D-970B932EA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1676" y="3810000"/>
            <a:ext cx="2949431" cy="147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2618" y="663373"/>
            <a:ext cx="3684644" cy="1608487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dirty="0"/>
              <a:t>How did Disney Plus grow its movie contents since its launch?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12FEED7-279A-407F-82ED-BF88D8956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2618" y="2422689"/>
            <a:ext cx="3684644" cy="3791848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4CFC75E-8FA7-9E40-947A-5BED394D2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15" y="872162"/>
            <a:ext cx="6915663" cy="480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2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Net Steps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5354" y="643466"/>
            <a:ext cx="6593180" cy="49372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Integrate other measurements of evaluating the health of the network: </a:t>
            </a:r>
          </a:p>
          <a:p>
            <a:r>
              <a:rPr lang="en-US" dirty="0"/>
              <a:t>Average length of TV series? </a:t>
            </a:r>
          </a:p>
          <a:p>
            <a:r>
              <a:rPr lang="en-US" dirty="0"/>
              <a:t>Growth of Subscription numbers </a:t>
            </a:r>
          </a:p>
          <a:p>
            <a:r>
              <a:rPr lang="en-US" dirty="0">
                <a:sym typeface="Wingdings" pitchFamily="2" charset="2"/>
              </a:rPr>
              <a:t>length of TV runtime analysis of the two networks.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deeper dive into subtypes of products provided: </a:t>
            </a:r>
          </a:p>
          <a:p>
            <a:r>
              <a:rPr lang="en-US" dirty="0"/>
              <a:t>Movies  </a:t>
            </a:r>
            <a:r>
              <a:rPr lang="en-US" dirty="0">
                <a:sym typeface="Wingdings" pitchFamily="2" charset="2"/>
              </a:rPr>
              <a:t> TV movies </a:t>
            </a:r>
          </a:p>
          <a:p>
            <a:r>
              <a:rPr lang="en-US" dirty="0">
                <a:sym typeface="Wingdings" pitchFamily="2" charset="2"/>
              </a:rPr>
              <a:t>TV shows  mini series 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8112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5354" y="643466"/>
            <a:ext cx="6593180" cy="49372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Kaggle Datasets: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Disney Plus Movie and TV shows by Raphael Fontes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Netflix Movie and TV shows by </a:t>
            </a:r>
            <a:r>
              <a:rPr lang="en-US" dirty="0" err="1">
                <a:solidFill>
                  <a:schemeClr val="bg1"/>
                </a:solidFill>
              </a:rPr>
              <a:t>Snehaan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Bhawal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5792527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233</Words>
  <Application>Microsoft Macintosh PowerPoint</Application>
  <PresentationFormat>Widescreen</PresentationFormat>
  <Paragraphs>32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Schoolbook</vt:lpstr>
      <vt:lpstr>Corbel</vt:lpstr>
      <vt:lpstr>Headlines</vt:lpstr>
      <vt:lpstr>How will Disney compete with Netflix? </vt:lpstr>
      <vt:lpstr>Contents</vt:lpstr>
      <vt:lpstr>Background</vt:lpstr>
      <vt:lpstr>Research Question</vt:lpstr>
      <vt:lpstr>Families, Comedies,  Adventures, Animations  and Fantasies</vt:lpstr>
      <vt:lpstr>What about other genres?</vt:lpstr>
      <vt:lpstr>How did Disney Plus grow its movie contents since its launch?</vt:lpstr>
      <vt:lpstr>Net Steps 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Qian Wang</dc:creator>
  <cp:lastModifiedBy>Qian Wang</cp:lastModifiedBy>
  <cp:revision>3</cp:revision>
  <dcterms:created xsi:type="dcterms:W3CDTF">2021-10-17T23:41:54Z</dcterms:created>
  <dcterms:modified xsi:type="dcterms:W3CDTF">2021-10-18T02:46:52Z</dcterms:modified>
</cp:coreProperties>
</file>