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87" r:id="rId5"/>
    <p:sldId id="285" r:id="rId6"/>
    <p:sldId id="262" r:id="rId7"/>
    <p:sldId id="288" r:id="rId8"/>
    <p:sldId id="295" r:id="rId9"/>
    <p:sldId id="300" r:id="rId10"/>
    <p:sldId id="323" r:id="rId11"/>
    <p:sldId id="289" r:id="rId12"/>
    <p:sldId id="302" r:id="rId13"/>
    <p:sldId id="303" r:id="rId14"/>
    <p:sldId id="304" r:id="rId15"/>
    <p:sldId id="305" r:id="rId16"/>
    <p:sldId id="306" r:id="rId17"/>
    <p:sldId id="307" r:id="rId18"/>
    <p:sldId id="310" r:id="rId19"/>
    <p:sldId id="321" r:id="rId20"/>
    <p:sldId id="324" r:id="rId21"/>
    <p:sldId id="290" r:id="rId22"/>
    <p:sldId id="297" r:id="rId23"/>
    <p:sldId id="308" r:id="rId24"/>
    <p:sldId id="309" r:id="rId25"/>
    <p:sldId id="311" r:id="rId26"/>
    <p:sldId id="296" r:id="rId27"/>
    <p:sldId id="312" r:id="rId28"/>
    <p:sldId id="314" r:id="rId29"/>
    <p:sldId id="315" r:id="rId30"/>
    <p:sldId id="316" r:id="rId31"/>
    <p:sldId id="317" r:id="rId32"/>
    <p:sldId id="318" r:id="rId33"/>
    <p:sldId id="319" r:id="rId34"/>
    <p:sldId id="320" r:id="rId35"/>
    <p:sldId id="322" r:id="rId36"/>
    <p:sldId id="326" r:id="rId37"/>
    <p:sldId id="327" r:id="rId38"/>
    <p:sldId id="328" r:id="rId39"/>
    <p:sldId id="329" r:id="rId40"/>
    <p:sldId id="331" r:id="rId41"/>
    <p:sldId id="330" r:id="rId42"/>
    <p:sldId id="293" r:id="rId43"/>
    <p:sldId id="313" r:id="rId44"/>
    <p:sldId id="33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4472C4"/>
    <a:srgbClr val="A0CB8B"/>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94250" autoAdjust="0"/>
  </p:normalViewPr>
  <p:slideViewPr>
    <p:cSldViewPr snapToGrid="0">
      <p:cViewPr varScale="1">
        <p:scale>
          <a:sx n="68" d="100"/>
          <a:sy n="68" d="100"/>
        </p:scale>
        <p:origin x="4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55C6-53DB-47EA-BBD7-C2E8AA0A5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F3DE8C-38D5-49C1-A3B3-F524210B1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7A42C0-2E70-457B-81BE-E47ABAA8C6E0}"/>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5" name="Footer Placeholder 4">
            <a:extLst>
              <a:ext uri="{FF2B5EF4-FFF2-40B4-BE49-F238E27FC236}">
                <a16:creationId xmlns:a16="http://schemas.microsoft.com/office/drawing/2014/main" id="{FB8C0579-0E5B-45BC-88FF-FE393D8FF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F1BB3-4F34-43F0-9164-81E62C4C58D8}"/>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306057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7836-81F8-467F-A749-F3596A9CC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55E480-AA88-47A3-B473-42194619D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CE253-8296-4CF0-A40D-7C8C68A77FBB}"/>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5" name="Footer Placeholder 4">
            <a:extLst>
              <a:ext uri="{FF2B5EF4-FFF2-40B4-BE49-F238E27FC236}">
                <a16:creationId xmlns:a16="http://schemas.microsoft.com/office/drawing/2014/main" id="{196DC371-4CBD-4FF8-8681-080298B60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D41C3-8D93-4CD7-9FC0-CD24E2C243D9}"/>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113446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38869-DAC2-4472-8F9A-B67E493F89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EB7A9A-08B4-4906-B3E4-FE9A6361B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9EE51-2B71-4797-8353-81A31A024F23}"/>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5" name="Footer Placeholder 4">
            <a:extLst>
              <a:ext uri="{FF2B5EF4-FFF2-40B4-BE49-F238E27FC236}">
                <a16:creationId xmlns:a16="http://schemas.microsoft.com/office/drawing/2014/main" id="{F4931B99-6366-4769-943B-4A795ECDF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A7D4-D07D-4EC6-9517-D8E1252DAF43}"/>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264997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A9FF-7866-4E57-9751-0F8D44C9D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7B15F-506C-49C7-9997-6DFFFEFD7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FD578-0CC3-4690-B4B0-70F830A5C4E0}"/>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5" name="Footer Placeholder 4">
            <a:extLst>
              <a:ext uri="{FF2B5EF4-FFF2-40B4-BE49-F238E27FC236}">
                <a16:creationId xmlns:a16="http://schemas.microsoft.com/office/drawing/2014/main" id="{BFDCB6B7-FDA9-4EF2-9F69-9DE73691C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89F04-F1A1-4CD0-99E0-B843BB42CDB8}"/>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424370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E333-C8F2-4C51-ABC7-1AAC18AFA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5BC035-9E42-496F-880F-BAA57DDAD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5162C-2B39-41D4-95EF-021708EA7D4F}"/>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5" name="Footer Placeholder 4">
            <a:extLst>
              <a:ext uri="{FF2B5EF4-FFF2-40B4-BE49-F238E27FC236}">
                <a16:creationId xmlns:a16="http://schemas.microsoft.com/office/drawing/2014/main" id="{1F4F8F55-EB22-4A48-A2B2-51F0B135E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585ED-E005-40B1-8A4F-47B3FF63727A}"/>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275639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90A7-4817-42A4-B90A-C024F61317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B5B88-0848-411E-905B-A721162410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D0B448-9EBA-4EB2-B698-AA25E9E6D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E923B-6D45-484F-8C9D-66E0EB909A8B}"/>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6" name="Footer Placeholder 5">
            <a:extLst>
              <a:ext uri="{FF2B5EF4-FFF2-40B4-BE49-F238E27FC236}">
                <a16:creationId xmlns:a16="http://schemas.microsoft.com/office/drawing/2014/main" id="{C67616CF-FC86-425A-9007-838FE85B3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6A34A-CCCB-4D0F-BCE9-A18E2697327E}"/>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9458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62F1-4FA0-4EAD-93B1-1D707410DE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37D986-BA1E-49C8-9FC4-BB6ACCE73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74AB8-4CA1-493A-8B6F-43BE8F976E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5CAEDF-05FD-4087-AA8D-01CA59016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2DA9D-E20E-4D9C-BE39-407236138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AA378D-E1A8-4F2C-AE08-03859AA73C51}"/>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8" name="Footer Placeholder 7">
            <a:extLst>
              <a:ext uri="{FF2B5EF4-FFF2-40B4-BE49-F238E27FC236}">
                <a16:creationId xmlns:a16="http://schemas.microsoft.com/office/drawing/2014/main" id="{BCE2B2D2-38B9-4193-B307-094A791CF7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6B4789-3D24-4F11-8CED-6C49D56E53D8}"/>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114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661B-5E19-45B2-BA42-03AA2AD8DD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09189-853F-414D-8B83-622A2F436895}"/>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4" name="Footer Placeholder 3">
            <a:extLst>
              <a:ext uri="{FF2B5EF4-FFF2-40B4-BE49-F238E27FC236}">
                <a16:creationId xmlns:a16="http://schemas.microsoft.com/office/drawing/2014/main" id="{AA48628F-AA98-45CD-9F5B-26E220C70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99C3FD-134C-4F9D-8B3C-E03E6E6C1D00}"/>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17259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EE9D2-F15B-4F72-B399-61FEBC3A2659}"/>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3" name="Footer Placeholder 2">
            <a:extLst>
              <a:ext uri="{FF2B5EF4-FFF2-40B4-BE49-F238E27FC236}">
                <a16:creationId xmlns:a16="http://schemas.microsoft.com/office/drawing/2014/main" id="{A0E308D5-AC6D-4E9C-ADC2-D6BBFE267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998BF5-5ED5-4BFB-9511-F9E5396A66DB}"/>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360667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9536-601E-4B97-B8B8-D3B0CE928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74B8D8-1F98-4651-A2AD-FFD581579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03A97-717D-4139-A2E5-14FFF4681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DFA99-D913-4A5A-8175-BB9949CA1EA3}"/>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6" name="Footer Placeholder 5">
            <a:extLst>
              <a:ext uri="{FF2B5EF4-FFF2-40B4-BE49-F238E27FC236}">
                <a16:creationId xmlns:a16="http://schemas.microsoft.com/office/drawing/2014/main" id="{026AFFBB-F528-447F-AC41-5337B24B6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7260CD-9C0F-4C2A-B655-4B9015A0C27A}"/>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422868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0F16-55CD-40F8-9759-9A603E14E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29C7D-EE29-4105-9B04-323C19B62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C4856-12C2-491C-87FC-9CE8EA285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90C91-1382-4670-903E-E3415E7ABD25}"/>
              </a:ext>
            </a:extLst>
          </p:cNvPr>
          <p:cNvSpPr>
            <a:spLocks noGrp="1"/>
          </p:cNvSpPr>
          <p:nvPr>
            <p:ph type="dt" sz="half" idx="10"/>
          </p:nvPr>
        </p:nvSpPr>
        <p:spPr/>
        <p:txBody>
          <a:bodyPr/>
          <a:lstStyle/>
          <a:p>
            <a:fld id="{8569A731-B0DE-482D-89C7-B81B2CCAD49B}" type="datetimeFigureOut">
              <a:rPr lang="en-US" smtClean="0"/>
              <a:t>7/13/2022</a:t>
            </a:fld>
            <a:endParaRPr lang="en-US"/>
          </a:p>
        </p:txBody>
      </p:sp>
      <p:sp>
        <p:nvSpPr>
          <p:cNvPr id="6" name="Footer Placeholder 5">
            <a:extLst>
              <a:ext uri="{FF2B5EF4-FFF2-40B4-BE49-F238E27FC236}">
                <a16:creationId xmlns:a16="http://schemas.microsoft.com/office/drawing/2014/main" id="{94D57137-1D05-45F8-957E-C91814A62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5DAFE-FFB0-4557-A082-E0D7A34583EA}"/>
              </a:ext>
            </a:extLst>
          </p:cNvPr>
          <p:cNvSpPr>
            <a:spLocks noGrp="1"/>
          </p:cNvSpPr>
          <p:nvPr>
            <p:ph type="sldNum" sz="quarter" idx="12"/>
          </p:nvPr>
        </p:nvSpPr>
        <p:spPr/>
        <p:txBody>
          <a:bodyPr/>
          <a:lstStyle/>
          <a:p>
            <a:fld id="{69BACB5C-93DD-4051-995A-09DD661EFA9A}" type="slidenum">
              <a:rPr lang="en-US" smtClean="0"/>
              <a:t>‹#›</a:t>
            </a:fld>
            <a:endParaRPr lang="en-US"/>
          </a:p>
        </p:txBody>
      </p:sp>
    </p:spTree>
    <p:extLst>
      <p:ext uri="{BB962C8B-B14F-4D97-AF65-F5344CB8AC3E}">
        <p14:creationId xmlns:p14="http://schemas.microsoft.com/office/powerpoint/2010/main" val="399657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F92D7-9818-42F7-A815-D3E7B5F01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65D1E-882B-45A0-9BA5-A367ACF30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2BD0F-5B18-4653-A90A-8CD009F3B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9A731-B0DE-482D-89C7-B81B2CCAD49B}" type="datetimeFigureOut">
              <a:rPr lang="en-US" smtClean="0"/>
              <a:t>7/13/2022</a:t>
            </a:fld>
            <a:endParaRPr lang="en-US"/>
          </a:p>
        </p:txBody>
      </p:sp>
      <p:sp>
        <p:nvSpPr>
          <p:cNvPr id="5" name="Footer Placeholder 4">
            <a:extLst>
              <a:ext uri="{FF2B5EF4-FFF2-40B4-BE49-F238E27FC236}">
                <a16:creationId xmlns:a16="http://schemas.microsoft.com/office/drawing/2014/main" id="{1A8EDCBC-AE59-4CDD-9227-D4C471368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71DBA-B806-4F8B-A29E-2834CD6C2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ACB5C-93DD-4051-995A-09DD661EFA9A}" type="slidenum">
              <a:rPr lang="en-US" smtClean="0"/>
              <a:t>‹#›</a:t>
            </a:fld>
            <a:endParaRPr lang="en-US"/>
          </a:p>
        </p:txBody>
      </p:sp>
    </p:spTree>
    <p:extLst>
      <p:ext uri="{BB962C8B-B14F-4D97-AF65-F5344CB8AC3E}">
        <p14:creationId xmlns:p14="http://schemas.microsoft.com/office/powerpoint/2010/main" val="189329328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jp.mathworks.com/matlabcentral/answers/1459474-sudo-install-not-opening-installer-matlab-2021b" TargetMode="External"/><Relationship Id="rId2" Type="http://schemas.openxmlformats.org/officeDocument/2006/relationships/hyperlink" Target="https://www.mathworks.com/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raw.github.com/Psychtoolbox-3/Psychtoolbox-3/master/Psychtoolbox/DownloadPsychtoolbox.m.zip" TargetMode="External"/><Relationship Id="rId2" Type="http://schemas.openxmlformats.org/officeDocument/2006/relationships/hyperlink" Target="http://psychtoolbox.org/download.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p.mathworks.com/matlabcentral/answers/1619660-matlab-2021b-crashed-when-running-with-sudo-roo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psychtoolbox.org/docs/PsychDemo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psychtoolbox.org/docs/PsychDocumenta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Wayland_(display_server_protocol)#Differences_between_Wayland_and_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p.mathworks.com/matlabcentral/answers/534438-libgl-error-in-linux/?s_tid=mlc_lp_leaf" TargetMode="External"/><Relationship Id="rId2" Type="http://schemas.openxmlformats.org/officeDocument/2006/relationships/hyperlink" Target="https://linuxreviews.org/Intel_Iri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psychtoolbox.org/docs/PsychDemo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psychtoolbox.org/docs/MovieDemo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sychtoolbox.org/requirement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athworks/build-glibc-bz-19329-patc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621A-BCF9-4284-AFEC-401BF33D0B69}"/>
              </a:ext>
            </a:extLst>
          </p:cNvPr>
          <p:cNvSpPr>
            <a:spLocks noGrp="1"/>
          </p:cNvSpPr>
          <p:nvPr>
            <p:ph type="ctrTitle"/>
          </p:nvPr>
        </p:nvSpPr>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ja-JP" dirty="0" err="1"/>
              <a:t>Psychtoolbox</a:t>
            </a:r>
            <a:r>
              <a:rPr lang="ja-JP" altLang="en-US" dirty="0"/>
              <a:t>環境構築</a:t>
            </a:r>
            <a:br>
              <a:rPr lang="en-US" altLang="ja-JP" dirty="0"/>
            </a:br>
            <a:endParaRPr lang="en-US" dirty="0"/>
          </a:p>
        </p:txBody>
      </p:sp>
      <p:sp>
        <p:nvSpPr>
          <p:cNvPr id="3" name="Subtitle 2">
            <a:extLst>
              <a:ext uri="{FF2B5EF4-FFF2-40B4-BE49-F238E27FC236}">
                <a16:creationId xmlns:a16="http://schemas.microsoft.com/office/drawing/2014/main" id="{CB828F47-571A-413F-A070-2C63F9EB96ED}"/>
              </a:ext>
            </a:extLst>
          </p:cNvPr>
          <p:cNvSpPr>
            <a:spLocks noGrp="1"/>
          </p:cNvSpPr>
          <p:nvPr>
            <p:ph type="subTitle" idx="1"/>
          </p:nvPr>
        </p:nvSpPr>
        <p:spPr/>
        <p:txBody>
          <a:bodyPr>
            <a:normAutofit/>
          </a:bodyPr>
          <a:lstStyle/>
          <a:p>
            <a:r>
              <a:rPr lang="en-US" altLang="ja-JP" dirty="0"/>
              <a:t>Jul. 2021</a:t>
            </a:r>
            <a:r>
              <a:rPr lang="ja-JP" altLang="en-US" dirty="0"/>
              <a:t>　</a:t>
            </a:r>
            <a:r>
              <a:rPr lang="en-US" altLang="ja-JP" dirty="0"/>
              <a:t>16DC102024C</a:t>
            </a:r>
            <a:r>
              <a:rPr lang="ja-JP" altLang="en-US" dirty="0"/>
              <a:t>　桑原志門</a:t>
            </a:r>
            <a:endParaRPr lang="en-US" altLang="ja-JP" dirty="0"/>
          </a:p>
          <a:p>
            <a:endParaRPr lang="en-US" altLang="ja-JP" dirty="0"/>
          </a:p>
          <a:p>
            <a:r>
              <a:rPr lang="ja-JP" altLang="en-US" dirty="0"/>
              <a:t>スクリーンベースアイトラッカー</a:t>
            </a:r>
            <a:r>
              <a:rPr lang="en-US" altLang="ja-JP" dirty="0"/>
              <a:t>_</a:t>
            </a:r>
            <a:r>
              <a:rPr lang="ja-JP" altLang="en-US" dirty="0"/>
              <a:t>開発環境</a:t>
            </a:r>
            <a:r>
              <a:rPr lang="en-US" altLang="ja-JP" dirty="0"/>
              <a:t>.pptx</a:t>
            </a:r>
            <a:r>
              <a:rPr lang="ja-JP" altLang="en-US" dirty="0"/>
              <a:t>をもとに作成</a:t>
            </a:r>
            <a:endParaRPr lang="en-US" dirty="0"/>
          </a:p>
        </p:txBody>
      </p:sp>
    </p:spTree>
    <p:extLst>
      <p:ext uri="{BB962C8B-B14F-4D97-AF65-F5344CB8AC3E}">
        <p14:creationId xmlns:p14="http://schemas.microsoft.com/office/powerpoint/2010/main" val="112780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7E0D-4D84-43E3-5020-62859BB23840}"/>
              </a:ext>
            </a:extLst>
          </p:cNvPr>
          <p:cNvSpPr>
            <a:spLocks noGrp="1"/>
          </p:cNvSpPr>
          <p:nvPr>
            <p:ph type="title"/>
          </p:nvPr>
        </p:nvSpPr>
        <p:spPr/>
        <p:txBody>
          <a:bodyPr/>
          <a:lstStyle/>
          <a:p>
            <a:r>
              <a:rPr lang="en-US" altLang="ja-JP" dirty="0"/>
              <a:t>MATLAB</a:t>
            </a:r>
            <a:r>
              <a:rPr lang="ja-JP" altLang="en-US" dirty="0"/>
              <a:t>インストール</a:t>
            </a:r>
            <a:endParaRPr lang="en-US" dirty="0"/>
          </a:p>
        </p:txBody>
      </p:sp>
      <p:sp>
        <p:nvSpPr>
          <p:cNvPr id="3" name="Text Placeholder 2">
            <a:extLst>
              <a:ext uri="{FF2B5EF4-FFF2-40B4-BE49-F238E27FC236}">
                <a16:creationId xmlns:a16="http://schemas.microsoft.com/office/drawing/2014/main" id="{22FE0426-10C3-6908-4650-6135968B05EC}"/>
              </a:ext>
            </a:extLst>
          </p:cNvPr>
          <p:cNvSpPr>
            <a:spLocks noGrp="1"/>
          </p:cNvSpPr>
          <p:nvPr>
            <p:ph type="body" idx="1"/>
          </p:nvPr>
        </p:nvSpPr>
        <p:spPr/>
        <p:txBody>
          <a:bodyPr/>
          <a:lstStyle/>
          <a:p>
            <a:r>
              <a:rPr lang="en-US" altLang="ja-JP" dirty="0"/>
              <a:t>Linux</a:t>
            </a:r>
            <a:r>
              <a:rPr lang="ja-JP" altLang="en-US" dirty="0"/>
              <a:t>版はバグだらけ</a:t>
            </a:r>
            <a:endParaRPr lang="en-US" altLang="ja-JP" dirty="0"/>
          </a:p>
          <a:p>
            <a:r>
              <a:rPr lang="ja-JP" altLang="en-US" dirty="0"/>
              <a:t>ググれ！とにかくググれば答えにはたどり着く！</a:t>
            </a:r>
            <a:endParaRPr lang="en-US" dirty="0"/>
          </a:p>
        </p:txBody>
      </p:sp>
    </p:spTree>
    <p:extLst>
      <p:ext uri="{BB962C8B-B14F-4D97-AF65-F5344CB8AC3E}">
        <p14:creationId xmlns:p14="http://schemas.microsoft.com/office/powerpoint/2010/main" val="335785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368E-6528-133C-3AEF-A56E54FD7FA1}"/>
              </a:ext>
            </a:extLst>
          </p:cNvPr>
          <p:cNvSpPr>
            <a:spLocks noGrp="1"/>
          </p:cNvSpPr>
          <p:nvPr>
            <p:ph type="title"/>
          </p:nvPr>
        </p:nvSpPr>
        <p:spPr/>
        <p:txBody>
          <a:bodyPr/>
          <a:lstStyle/>
          <a:p>
            <a:r>
              <a:rPr lang="en-US" altLang="ja-JP" dirty="0"/>
              <a:t>MATLAB</a:t>
            </a:r>
            <a:r>
              <a:rPr lang="ja-JP" altLang="en-US" dirty="0"/>
              <a:t>インストール方法</a:t>
            </a:r>
            <a:endParaRPr lang="en-US" dirty="0"/>
          </a:p>
        </p:txBody>
      </p:sp>
      <p:sp>
        <p:nvSpPr>
          <p:cNvPr id="3" name="Content Placeholder 2">
            <a:extLst>
              <a:ext uri="{FF2B5EF4-FFF2-40B4-BE49-F238E27FC236}">
                <a16:creationId xmlns:a16="http://schemas.microsoft.com/office/drawing/2014/main" id="{85802BD8-B8E7-E96F-D490-32939C021067}"/>
              </a:ext>
            </a:extLst>
          </p:cNvPr>
          <p:cNvSpPr>
            <a:spLocks noGrp="1"/>
          </p:cNvSpPr>
          <p:nvPr>
            <p:ph idx="1"/>
          </p:nvPr>
        </p:nvSpPr>
        <p:spPr>
          <a:xfrm>
            <a:off x="838200" y="1825625"/>
            <a:ext cx="10436258" cy="4351338"/>
          </a:xfrm>
        </p:spPr>
        <p:txBody>
          <a:bodyPr>
            <a:normAutofit fontScale="62500" lnSpcReduction="20000"/>
          </a:bodyPr>
          <a:lstStyle/>
          <a:p>
            <a:pPr marL="514350" indent="-514350">
              <a:lnSpc>
                <a:spcPct val="120000"/>
              </a:lnSpc>
              <a:buFont typeface="+mj-lt"/>
              <a:buAutoNum type="arabicPeriod"/>
            </a:pPr>
            <a:r>
              <a:rPr lang="ja-JP" altLang="en-US" dirty="0"/>
              <a:t>まずは中大のアカウント</a:t>
            </a:r>
            <a:r>
              <a:rPr lang="en-US" altLang="ja-JP" dirty="0"/>
              <a:t>(@g.chou-u.ac.jp</a:t>
            </a:r>
            <a:r>
              <a:rPr lang="ja-JP" altLang="en-US" dirty="0"/>
              <a:t>など</a:t>
            </a:r>
            <a:r>
              <a:rPr lang="en-US" altLang="ja-JP" dirty="0"/>
              <a:t>)</a:t>
            </a:r>
            <a:r>
              <a:rPr lang="ja-JP" altLang="en-US" dirty="0"/>
              <a:t>で</a:t>
            </a:r>
            <a:r>
              <a:rPr lang="en-US" altLang="ja-JP" dirty="0" err="1"/>
              <a:t>mathworks</a:t>
            </a:r>
            <a:r>
              <a:rPr lang="ja-JP" altLang="en-US" dirty="0"/>
              <a:t>アカウントを作成</a:t>
            </a:r>
            <a:endParaRPr lang="en-US" altLang="ja-JP" dirty="0">
              <a:hlinkClick r:id="rId2"/>
            </a:endParaRPr>
          </a:p>
          <a:p>
            <a:pPr marL="514350" indent="-514350">
              <a:lnSpc>
                <a:spcPct val="120000"/>
              </a:lnSpc>
              <a:buFont typeface="+mj-lt"/>
              <a:buAutoNum type="arabicPeriod"/>
            </a:pPr>
            <a:r>
              <a:rPr lang="en-US" altLang="ja-JP" dirty="0">
                <a:hlinkClick r:id="rId2"/>
              </a:rPr>
              <a:t>https://www.mathworks.com/downloads</a:t>
            </a:r>
            <a:r>
              <a:rPr lang="ja-JP" altLang="en-US" dirty="0"/>
              <a:t>からインストーラーを</a:t>
            </a:r>
            <a:r>
              <a:rPr lang="en-US" altLang="ja-JP" dirty="0"/>
              <a:t>DL</a:t>
            </a:r>
            <a:r>
              <a:rPr lang="ja-JP" altLang="en-US" dirty="0"/>
              <a:t>して解凍</a:t>
            </a:r>
            <a:endParaRPr lang="en-US" altLang="ja-JP" dirty="0"/>
          </a:p>
          <a:p>
            <a:pPr marL="0" indent="0">
              <a:lnSpc>
                <a:spcPct val="120000"/>
              </a:lnSpc>
              <a:buNone/>
            </a:pPr>
            <a:r>
              <a:rPr lang="en-US" altLang="ja-JP" dirty="0"/>
              <a:t>※</a:t>
            </a:r>
            <a:r>
              <a:rPr lang="ja-JP" altLang="en-US" dirty="0"/>
              <a:t>この例では</a:t>
            </a:r>
            <a:r>
              <a:rPr lang="en-US" altLang="ja-JP" dirty="0"/>
              <a:t>~/Downloads/matlab22a/</a:t>
            </a:r>
            <a:r>
              <a:rPr lang="ja-JP" altLang="en-US" dirty="0"/>
              <a:t>というフォルダーを作ってその中で解凍した</a:t>
            </a:r>
            <a:endParaRPr lang="en-US" altLang="ja-JP" dirty="0"/>
          </a:p>
          <a:p>
            <a:pPr marL="0" indent="0">
              <a:lnSpc>
                <a:spcPct val="120000"/>
              </a:lnSpc>
              <a:buNone/>
            </a:pPr>
            <a:r>
              <a:rPr lang="en-US" altLang="ja-JP" dirty="0"/>
              <a:t>Linux</a:t>
            </a:r>
            <a:r>
              <a:rPr lang="ja-JP" altLang="en-US" dirty="0"/>
              <a:t>ターミナルにて管理者権限でインストーラーを実行</a:t>
            </a:r>
            <a:endParaRPr lang="en-US" altLang="ja-JP" dirty="0"/>
          </a:p>
          <a:p>
            <a:pPr marL="457200" lvl="1" indent="0">
              <a:lnSpc>
                <a:spcPct val="120000"/>
              </a:lnSpc>
              <a:buNone/>
            </a:pPr>
            <a:r>
              <a:rPr lang="en-US" altLang="ja-JP" dirty="0"/>
              <a:t>&gt;&gt; cd ~/Downloads/matlabb22a/</a:t>
            </a:r>
            <a:r>
              <a:rPr lang="ja-JP" altLang="en-US" dirty="0"/>
              <a:t>　　　　　　　　　　←左記ディレクトリはインストーラーのパス；適切に変えよ</a:t>
            </a:r>
            <a:endParaRPr lang="en-US" altLang="ja-JP" dirty="0"/>
          </a:p>
          <a:p>
            <a:pPr marL="457200" lvl="1" indent="0">
              <a:lnSpc>
                <a:spcPct val="120000"/>
              </a:lnSpc>
              <a:buNone/>
            </a:pPr>
            <a:r>
              <a:rPr lang="en-US" altLang="ja-JP" dirty="0"/>
              <a:t>&gt;&gt; </a:t>
            </a:r>
            <a:r>
              <a:rPr lang="en-US" altLang="ja-JP" dirty="0" err="1"/>
              <a:t>sudo</a:t>
            </a:r>
            <a:r>
              <a:rPr lang="en-US" altLang="ja-JP" dirty="0"/>
              <a:t> ./install</a:t>
            </a:r>
          </a:p>
          <a:p>
            <a:pPr marL="514350" indent="-514350">
              <a:lnSpc>
                <a:spcPct val="120000"/>
              </a:lnSpc>
              <a:buFont typeface="+mj-lt"/>
              <a:buAutoNum type="arabicPeriod" startAt="3"/>
            </a:pPr>
            <a:r>
              <a:rPr lang="ja-JP" altLang="en-US" dirty="0"/>
              <a:t>この時、高確率で</a:t>
            </a:r>
            <a:r>
              <a:rPr lang="en-US" altLang="ja-JP" dirty="0" err="1"/>
              <a:t>sudo</a:t>
            </a:r>
            <a:r>
              <a:rPr lang="en-US" altLang="ja-JP" dirty="0"/>
              <a:t> ./install</a:t>
            </a:r>
            <a:r>
              <a:rPr lang="ja-JP" altLang="en-US" dirty="0"/>
              <a:t>が動かない →→ </a:t>
            </a:r>
            <a:r>
              <a:rPr lang="en-US" altLang="ja-JP" dirty="0"/>
              <a:t>Linux</a:t>
            </a:r>
            <a:r>
              <a:rPr lang="ja-JP" altLang="en-US" dirty="0"/>
              <a:t>ターミナルにて以下を実行</a:t>
            </a:r>
            <a:endParaRPr lang="en-US" altLang="ja-JP" dirty="0"/>
          </a:p>
          <a:p>
            <a:pPr marL="457200" lvl="1" indent="0">
              <a:lnSpc>
                <a:spcPct val="120000"/>
              </a:lnSpc>
              <a:buNone/>
            </a:pPr>
            <a:r>
              <a:rPr lang="en-US" altLang="ja-JP" dirty="0"/>
              <a:t>&gt;&gt; </a:t>
            </a:r>
            <a:r>
              <a:rPr lang="en-US" altLang="ja-JP" dirty="0" err="1"/>
              <a:t>xhost</a:t>
            </a:r>
            <a:r>
              <a:rPr lang="en-US" altLang="ja-JP" dirty="0"/>
              <a:t> +</a:t>
            </a:r>
            <a:r>
              <a:rPr lang="en-US" altLang="ja-JP" dirty="0" err="1"/>
              <a:t>SI:localuser:root</a:t>
            </a:r>
            <a:endParaRPr lang="en-US" altLang="ja-JP" dirty="0"/>
          </a:p>
          <a:p>
            <a:pPr marL="457200" lvl="1" indent="0">
              <a:lnSpc>
                <a:spcPct val="120000"/>
              </a:lnSpc>
              <a:buNone/>
            </a:pPr>
            <a:r>
              <a:rPr lang="en-US" altLang="ja-JP" dirty="0"/>
              <a:t>&gt;&gt; </a:t>
            </a:r>
            <a:r>
              <a:rPr lang="en-US" altLang="ja-JP" dirty="0" err="1"/>
              <a:t>sudo</a:t>
            </a:r>
            <a:r>
              <a:rPr lang="en-US" altLang="ja-JP" dirty="0"/>
              <a:t> ./install</a:t>
            </a:r>
          </a:p>
          <a:p>
            <a:pPr marL="0" indent="0">
              <a:lnSpc>
                <a:spcPct val="120000"/>
              </a:lnSpc>
              <a:buNone/>
            </a:pPr>
            <a:r>
              <a:rPr lang="en-US" altLang="ja-JP" dirty="0">
                <a:hlinkClick r:id="rId3"/>
              </a:rPr>
              <a:t>https://jp.mathworks.com/matlabcentral/answers/1459474-sudo-install-not-opening-installer-matlab-2021b</a:t>
            </a:r>
            <a:endParaRPr lang="en-US" altLang="ja-JP" dirty="0"/>
          </a:p>
          <a:p>
            <a:pPr marL="514350" indent="-514350">
              <a:lnSpc>
                <a:spcPct val="120000"/>
              </a:lnSpc>
              <a:buFont typeface="+mj-lt"/>
              <a:buAutoNum type="arabicPeriod" startAt="4"/>
            </a:pPr>
            <a:r>
              <a:rPr lang="ja-JP" altLang="en-US" dirty="0"/>
              <a:t>インストーラーが起動するのでその指示に従う</a:t>
            </a:r>
            <a:endParaRPr lang="en-US" altLang="ja-JP" dirty="0"/>
          </a:p>
          <a:p>
            <a:pPr marL="0" indent="0">
              <a:lnSpc>
                <a:spcPct val="120000"/>
              </a:lnSpc>
              <a:buNone/>
            </a:pPr>
            <a:endParaRPr lang="en-US" altLang="ja-JP" dirty="0"/>
          </a:p>
          <a:p>
            <a:pPr>
              <a:lnSpc>
                <a:spcPct val="120000"/>
              </a:lnSpc>
            </a:pPr>
            <a:endParaRPr lang="en-US" altLang="ja-JP" dirty="0"/>
          </a:p>
          <a:p>
            <a:pPr>
              <a:lnSpc>
                <a:spcPct val="120000"/>
              </a:lnSpc>
            </a:pPr>
            <a:endParaRPr lang="en-US" dirty="0"/>
          </a:p>
        </p:txBody>
      </p:sp>
    </p:spTree>
    <p:extLst>
      <p:ext uri="{BB962C8B-B14F-4D97-AF65-F5344CB8AC3E}">
        <p14:creationId xmlns:p14="http://schemas.microsoft.com/office/powerpoint/2010/main" val="328303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438E-9E27-2742-7DEE-C1457E7F0E2B}"/>
              </a:ext>
            </a:extLst>
          </p:cNvPr>
          <p:cNvSpPr>
            <a:spLocks noGrp="1"/>
          </p:cNvSpPr>
          <p:nvPr>
            <p:ph type="title"/>
          </p:nvPr>
        </p:nvSpPr>
        <p:spPr/>
        <p:txBody>
          <a:bodyPr/>
          <a:lstStyle/>
          <a:p>
            <a:r>
              <a:rPr lang="ja-JP" altLang="en-US" dirty="0"/>
              <a:t>早速</a:t>
            </a:r>
            <a:r>
              <a:rPr lang="en-US" dirty="0" err="1"/>
              <a:t>sudo</a:t>
            </a:r>
            <a:r>
              <a:rPr lang="en-US" dirty="0"/>
              <a:t> ./install</a:t>
            </a:r>
            <a:r>
              <a:rPr lang="ja-JP" altLang="en-US" dirty="0"/>
              <a:t>が止まる</a:t>
            </a:r>
            <a:r>
              <a:rPr lang="en-US" altLang="ja-JP" dirty="0"/>
              <a:t>…</a:t>
            </a:r>
            <a:endParaRPr lang="en-US" dirty="0"/>
          </a:p>
        </p:txBody>
      </p:sp>
      <p:grpSp>
        <p:nvGrpSpPr>
          <p:cNvPr id="7" name="Group 6">
            <a:extLst>
              <a:ext uri="{FF2B5EF4-FFF2-40B4-BE49-F238E27FC236}">
                <a16:creationId xmlns:a16="http://schemas.microsoft.com/office/drawing/2014/main" id="{1406E460-4869-2093-1D6C-A7AF7D34DDCE}"/>
              </a:ext>
            </a:extLst>
          </p:cNvPr>
          <p:cNvGrpSpPr/>
          <p:nvPr/>
        </p:nvGrpSpPr>
        <p:grpSpPr>
          <a:xfrm>
            <a:off x="986985" y="1545996"/>
            <a:ext cx="10296900" cy="5240806"/>
            <a:chOff x="327108" y="1337058"/>
            <a:chExt cx="10581968" cy="5317769"/>
          </a:xfrm>
        </p:grpSpPr>
        <p:grpSp>
          <p:nvGrpSpPr>
            <p:cNvPr id="5" name="Group 4">
              <a:extLst>
                <a:ext uri="{FF2B5EF4-FFF2-40B4-BE49-F238E27FC236}">
                  <a16:creationId xmlns:a16="http://schemas.microsoft.com/office/drawing/2014/main" id="{A651D757-CD40-FFDA-8E8C-80703A534C0C}"/>
                </a:ext>
              </a:extLst>
            </p:cNvPr>
            <p:cNvGrpSpPr/>
            <p:nvPr/>
          </p:nvGrpSpPr>
          <p:grpSpPr>
            <a:xfrm>
              <a:off x="2114809" y="1337058"/>
              <a:ext cx="8794267" cy="5317769"/>
              <a:chOff x="2187961" y="1391922"/>
              <a:chExt cx="8794267" cy="5317769"/>
            </a:xfrm>
          </p:grpSpPr>
          <p:pic>
            <p:nvPicPr>
              <p:cNvPr id="4" name="Picture 3" descr="Text&#10;&#10;Description automatically generated">
                <a:extLst>
                  <a:ext uri="{FF2B5EF4-FFF2-40B4-BE49-F238E27FC236}">
                    <a16:creationId xmlns:a16="http://schemas.microsoft.com/office/drawing/2014/main" id="{E03987EE-C898-9877-B406-E24C5DA6D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279" y="1391922"/>
                <a:ext cx="6490949" cy="5220981"/>
              </a:xfrm>
              <a:prstGeom prst="rect">
                <a:avLst/>
              </a:prstGeom>
            </p:spPr>
          </p:pic>
          <p:sp>
            <p:nvSpPr>
              <p:cNvPr id="3" name="Arrow: Right 2">
                <a:extLst>
                  <a:ext uri="{FF2B5EF4-FFF2-40B4-BE49-F238E27FC236}">
                    <a16:creationId xmlns:a16="http://schemas.microsoft.com/office/drawing/2014/main" id="{2517A87D-8DB2-A527-A048-C2F31CC38F5B}"/>
                  </a:ext>
                </a:extLst>
              </p:cNvPr>
              <p:cNvSpPr/>
              <p:nvPr/>
            </p:nvSpPr>
            <p:spPr>
              <a:xfrm>
                <a:off x="2187961" y="5957740"/>
                <a:ext cx="2422689" cy="7519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491AC723-AB38-2155-3D0F-0356AAA4A226}"/>
                </a:ext>
              </a:extLst>
            </p:cNvPr>
            <p:cNvSpPr txBox="1"/>
            <p:nvPr/>
          </p:nvSpPr>
          <p:spPr>
            <a:xfrm>
              <a:off x="327108" y="2996406"/>
              <a:ext cx="3877246" cy="2677656"/>
            </a:xfrm>
            <a:prstGeom prst="rect">
              <a:avLst/>
            </a:prstGeom>
            <a:ln w="76200"/>
          </p:spPr>
          <p:style>
            <a:lnRef idx="2">
              <a:schemeClr val="accent4"/>
            </a:lnRef>
            <a:fillRef idx="1">
              <a:schemeClr val="lt1"/>
            </a:fillRef>
            <a:effectRef idx="0">
              <a:schemeClr val="accent4"/>
            </a:effectRef>
            <a:fontRef idx="minor">
              <a:schemeClr val="dk1"/>
            </a:fontRef>
          </p:style>
          <p:txBody>
            <a:bodyPr wrap="square" rtlCol="0">
              <a:spAutoFit/>
            </a:bodyPr>
            <a:lstStyle/>
            <a:p>
              <a:r>
                <a:rPr lang="ja-JP" altLang="en-US" sz="2400" dirty="0"/>
                <a:t>処理がこの状態で止まったまま進まない</a:t>
              </a:r>
              <a:endParaRPr lang="en-US" altLang="ja-JP" sz="2400" dirty="0"/>
            </a:p>
            <a:p>
              <a:endParaRPr lang="en-US" altLang="ja-JP" sz="2400" dirty="0"/>
            </a:p>
            <a:p>
              <a:r>
                <a:rPr lang="ja-JP" altLang="en-US" sz="2400" dirty="0"/>
                <a:t>→キーボードの</a:t>
              </a:r>
              <a:endParaRPr lang="en-US" altLang="ja-JP" sz="2400" dirty="0"/>
            </a:p>
            <a:p>
              <a:r>
                <a:rPr lang="en-US" sz="2400" dirty="0"/>
                <a:t>“</a:t>
              </a:r>
              <a:r>
                <a:rPr lang="en-US" sz="2400" dirty="0" err="1"/>
                <a:t>Ctrl”+”C</a:t>
              </a:r>
              <a:r>
                <a:rPr lang="en-US" sz="2400" dirty="0"/>
                <a:t>”</a:t>
              </a:r>
            </a:p>
            <a:p>
              <a:r>
                <a:rPr lang="ja-JP" altLang="en-US" sz="2400" dirty="0"/>
                <a:t>を同時押しで処理を一旦強制終了する</a:t>
              </a:r>
              <a:endParaRPr lang="en-US" sz="2400" dirty="0"/>
            </a:p>
          </p:txBody>
        </p:sp>
      </p:grpSp>
    </p:spTree>
    <p:extLst>
      <p:ext uri="{BB962C8B-B14F-4D97-AF65-F5344CB8AC3E}">
        <p14:creationId xmlns:p14="http://schemas.microsoft.com/office/powerpoint/2010/main" val="421622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71BA-D1C0-17D0-3763-5BBF0D864AE2}"/>
              </a:ext>
            </a:extLst>
          </p:cNvPr>
          <p:cNvSpPr>
            <a:spLocks noGrp="1"/>
          </p:cNvSpPr>
          <p:nvPr>
            <p:ph type="title"/>
          </p:nvPr>
        </p:nvSpPr>
        <p:spPr/>
        <p:txBody>
          <a:bodyPr/>
          <a:lstStyle/>
          <a:p>
            <a:r>
              <a:rPr lang="ja-JP" altLang="en-US" dirty="0"/>
              <a:t>そういう時は</a:t>
            </a:r>
            <a:r>
              <a:rPr lang="en-US" altLang="ja-JP" dirty="0" err="1"/>
              <a:t>xhost</a:t>
            </a:r>
            <a:r>
              <a:rPr lang="en-US" altLang="ja-JP" dirty="0"/>
              <a:t> +</a:t>
            </a:r>
            <a:r>
              <a:rPr lang="en-US" altLang="ja-JP" dirty="0" err="1"/>
              <a:t>SI:localuser:root</a:t>
            </a:r>
            <a:endParaRPr lang="en-US" dirty="0"/>
          </a:p>
        </p:txBody>
      </p:sp>
      <p:grpSp>
        <p:nvGrpSpPr>
          <p:cNvPr id="5" name="Group 4">
            <a:extLst>
              <a:ext uri="{FF2B5EF4-FFF2-40B4-BE49-F238E27FC236}">
                <a16:creationId xmlns:a16="http://schemas.microsoft.com/office/drawing/2014/main" id="{1FE60FF7-2333-3A54-9132-8BAF00484B7B}"/>
              </a:ext>
            </a:extLst>
          </p:cNvPr>
          <p:cNvGrpSpPr/>
          <p:nvPr/>
        </p:nvGrpSpPr>
        <p:grpSpPr>
          <a:xfrm>
            <a:off x="1317199" y="1690688"/>
            <a:ext cx="9557601" cy="4954941"/>
            <a:chOff x="1317171" y="1428657"/>
            <a:chExt cx="10036629" cy="5364512"/>
          </a:xfrm>
        </p:grpSpPr>
        <p:pic>
          <p:nvPicPr>
            <p:cNvPr id="3" name="Picture 2" descr="A screenshot of a computer&#10;&#10;Description automatically generated with medium confidence">
              <a:extLst>
                <a:ext uri="{FF2B5EF4-FFF2-40B4-BE49-F238E27FC236}">
                  <a16:creationId xmlns:a16="http://schemas.microsoft.com/office/drawing/2014/main" id="{855F34BF-F488-1925-86DA-1124B25E3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171" y="1428657"/>
              <a:ext cx="10036629" cy="5364512"/>
            </a:xfrm>
            <a:prstGeom prst="rect">
              <a:avLst/>
            </a:prstGeom>
          </p:spPr>
        </p:pic>
        <p:sp>
          <p:nvSpPr>
            <p:cNvPr id="4" name="Oval 3">
              <a:extLst>
                <a:ext uri="{FF2B5EF4-FFF2-40B4-BE49-F238E27FC236}">
                  <a16:creationId xmlns:a16="http://schemas.microsoft.com/office/drawing/2014/main" id="{B6E15E3C-4A3A-904C-C8E1-B5138004F1FF}"/>
                </a:ext>
              </a:extLst>
            </p:cNvPr>
            <p:cNvSpPr/>
            <p:nvPr/>
          </p:nvSpPr>
          <p:spPr>
            <a:xfrm>
              <a:off x="4306824" y="5265580"/>
              <a:ext cx="1993340" cy="327525"/>
            </a:xfrm>
            <a:prstGeom prst="ellipse">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0289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E199B85-7FB3-61D0-A483-B23ABEF390B7}"/>
              </a:ext>
            </a:extLst>
          </p:cNvPr>
          <p:cNvGrpSpPr/>
          <p:nvPr/>
        </p:nvGrpSpPr>
        <p:grpSpPr>
          <a:xfrm>
            <a:off x="537327" y="1583702"/>
            <a:ext cx="10529741" cy="5202642"/>
            <a:chOff x="1121229" y="1344692"/>
            <a:chExt cx="10946091" cy="5413372"/>
          </a:xfrm>
        </p:grpSpPr>
        <p:pic>
          <p:nvPicPr>
            <p:cNvPr id="4" name="Picture 3" descr="Graphical user interface, text, application, email&#10;&#10;Description automatically generated">
              <a:extLst>
                <a:ext uri="{FF2B5EF4-FFF2-40B4-BE49-F238E27FC236}">
                  <a16:creationId xmlns:a16="http://schemas.microsoft.com/office/drawing/2014/main" id="{EA95BA99-68C1-68CB-C2AC-3C533D53A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9" y="1344692"/>
              <a:ext cx="6905310" cy="5413372"/>
            </a:xfrm>
            <a:prstGeom prst="rect">
              <a:avLst/>
            </a:prstGeom>
          </p:spPr>
        </p:pic>
        <p:sp>
          <p:nvSpPr>
            <p:cNvPr id="5" name="Arrow: Right 4">
              <a:extLst>
                <a:ext uri="{FF2B5EF4-FFF2-40B4-BE49-F238E27FC236}">
                  <a16:creationId xmlns:a16="http://schemas.microsoft.com/office/drawing/2014/main" id="{B804206F-4205-6811-E6AB-2D46EA7AD349}"/>
                </a:ext>
              </a:extLst>
            </p:cNvPr>
            <p:cNvSpPr/>
            <p:nvPr/>
          </p:nvSpPr>
          <p:spPr>
            <a:xfrm rot="10800000">
              <a:off x="5492997" y="4336330"/>
              <a:ext cx="2422689" cy="7519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822E14-CF83-0427-1B1D-D40FC2F3ED55}"/>
                </a:ext>
              </a:extLst>
            </p:cNvPr>
            <p:cNvSpPr txBox="1"/>
            <p:nvPr/>
          </p:nvSpPr>
          <p:spPr>
            <a:xfrm>
              <a:off x="7915687" y="3333051"/>
              <a:ext cx="4151633" cy="2786113"/>
            </a:xfrm>
            <a:prstGeom prst="rect">
              <a:avLst/>
            </a:prstGeom>
            <a:ln w="76200"/>
          </p:spPr>
          <p:style>
            <a:lnRef idx="2">
              <a:schemeClr val="accent4"/>
            </a:lnRef>
            <a:fillRef idx="1">
              <a:schemeClr val="lt1"/>
            </a:fillRef>
            <a:effectRef idx="0">
              <a:schemeClr val="accent4"/>
            </a:effectRef>
            <a:fontRef idx="minor">
              <a:schemeClr val="dk1"/>
            </a:fontRef>
          </p:style>
          <p:txBody>
            <a:bodyPr wrap="square" rtlCol="0">
              <a:spAutoFit/>
            </a:bodyPr>
            <a:lstStyle/>
            <a:p>
              <a:r>
                <a:rPr lang="ja-JP" altLang="en-US" sz="2400" dirty="0"/>
                <a:t>どうせ</a:t>
              </a:r>
              <a:r>
                <a:rPr lang="en-US" altLang="ja-JP" sz="2400" dirty="0"/>
                <a:t>PTB</a:t>
              </a:r>
              <a:r>
                <a:rPr lang="ja-JP" altLang="en-US" sz="2400" dirty="0"/>
                <a:t>のインストールのときに</a:t>
              </a:r>
              <a:r>
                <a:rPr lang="en-US" altLang="ja-JP" sz="2400" dirty="0"/>
                <a:t>root</a:t>
              </a:r>
              <a:r>
                <a:rPr lang="ja-JP" altLang="en-US" sz="2400" dirty="0"/>
                <a:t>で起動しきゃいけないから</a:t>
              </a:r>
              <a:endParaRPr lang="en-US" altLang="ja-JP" sz="2400" dirty="0"/>
            </a:p>
            <a:p>
              <a:endParaRPr lang="en-US" altLang="ja-JP" sz="2400" dirty="0"/>
            </a:p>
            <a:p>
              <a:r>
                <a:rPr lang="en-US" altLang="ja-JP" sz="2400" dirty="0"/>
                <a:t>※</a:t>
              </a:r>
              <a:r>
                <a:rPr lang="ja-JP" altLang="en-US" sz="2400" dirty="0"/>
                <a:t>後で</a:t>
              </a:r>
              <a:r>
                <a:rPr lang="en-US" altLang="ja-JP" sz="2400" dirty="0" err="1"/>
                <a:t>matlab</a:t>
              </a:r>
              <a:r>
                <a:rPr lang="ja-JP" altLang="en-US" sz="2400" dirty="0"/>
                <a:t>を</a:t>
              </a:r>
              <a:r>
                <a:rPr lang="en-US" sz="2400" dirty="0" err="1"/>
                <a:t>sudo</a:t>
              </a:r>
              <a:r>
                <a:rPr lang="ja-JP" altLang="en-US" sz="2400" dirty="0"/>
                <a:t>無しの通常ユーザーで起動時には</a:t>
              </a:r>
              <a:r>
                <a:rPr lang="en-US" altLang="ja-JP" sz="2400" dirty="0"/>
                <a:t>PC</a:t>
              </a:r>
              <a:r>
                <a:rPr lang="ja-JP" altLang="en-US" sz="2400" dirty="0"/>
                <a:t>のログイン名で再認証</a:t>
              </a:r>
              <a:endParaRPr lang="en-US" sz="2400" dirty="0"/>
            </a:p>
          </p:txBody>
        </p:sp>
      </p:grpSp>
      <p:sp>
        <p:nvSpPr>
          <p:cNvPr id="2" name="Title 1">
            <a:extLst>
              <a:ext uri="{FF2B5EF4-FFF2-40B4-BE49-F238E27FC236}">
                <a16:creationId xmlns:a16="http://schemas.microsoft.com/office/drawing/2014/main" id="{02BC7E0C-A2F3-02F5-A672-113E86D67E97}"/>
              </a:ext>
            </a:extLst>
          </p:cNvPr>
          <p:cNvSpPr>
            <a:spLocks noGrp="1"/>
          </p:cNvSpPr>
          <p:nvPr>
            <p:ph type="title"/>
          </p:nvPr>
        </p:nvSpPr>
        <p:spPr/>
        <p:txBody>
          <a:bodyPr/>
          <a:lstStyle/>
          <a:p>
            <a:r>
              <a:rPr lang="ja-JP" altLang="en-US" dirty="0"/>
              <a:t>インストール時のユーザー名は</a:t>
            </a:r>
            <a:r>
              <a:rPr lang="en-US" altLang="ja-JP" dirty="0"/>
              <a:t>root</a:t>
            </a:r>
            <a:r>
              <a:rPr lang="ja-JP" altLang="en-US" dirty="0"/>
              <a:t>で</a:t>
            </a:r>
            <a:endParaRPr lang="en-US" dirty="0"/>
          </a:p>
        </p:txBody>
      </p:sp>
    </p:spTree>
    <p:extLst>
      <p:ext uri="{BB962C8B-B14F-4D97-AF65-F5344CB8AC3E}">
        <p14:creationId xmlns:p14="http://schemas.microsoft.com/office/powerpoint/2010/main" val="381245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605E-213A-78F7-6404-C0F98B3F1E80}"/>
              </a:ext>
            </a:extLst>
          </p:cNvPr>
          <p:cNvSpPr>
            <a:spLocks noGrp="1"/>
          </p:cNvSpPr>
          <p:nvPr>
            <p:ph type="title"/>
          </p:nvPr>
        </p:nvSpPr>
        <p:spPr/>
        <p:txBody>
          <a:bodyPr/>
          <a:lstStyle/>
          <a:p>
            <a:r>
              <a:rPr lang="ja-JP" altLang="en-US" dirty="0"/>
              <a:t>インストール先は自分で設定</a:t>
            </a:r>
            <a:endParaRPr lang="en-US" dirty="0"/>
          </a:p>
        </p:txBody>
      </p:sp>
      <p:grpSp>
        <p:nvGrpSpPr>
          <p:cNvPr id="7" name="Group 6">
            <a:extLst>
              <a:ext uri="{FF2B5EF4-FFF2-40B4-BE49-F238E27FC236}">
                <a16:creationId xmlns:a16="http://schemas.microsoft.com/office/drawing/2014/main" id="{6C91F87D-EFA6-92A2-5E92-EB466CD59036}"/>
              </a:ext>
            </a:extLst>
          </p:cNvPr>
          <p:cNvGrpSpPr/>
          <p:nvPr/>
        </p:nvGrpSpPr>
        <p:grpSpPr>
          <a:xfrm>
            <a:off x="620025" y="1690688"/>
            <a:ext cx="10951950" cy="4900612"/>
            <a:chOff x="926969" y="1741914"/>
            <a:chExt cx="10951950" cy="4900612"/>
          </a:xfrm>
        </p:grpSpPr>
        <p:pic>
          <p:nvPicPr>
            <p:cNvPr id="4" name="Picture 3" descr="Graphical user interface, text, application, chat or text message, email&#10;&#10;Description automatically generated">
              <a:extLst>
                <a:ext uri="{FF2B5EF4-FFF2-40B4-BE49-F238E27FC236}">
                  <a16:creationId xmlns:a16="http://schemas.microsoft.com/office/drawing/2014/main" id="{004D3E40-9436-701F-7F53-C3A86F10E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687" y="1741914"/>
              <a:ext cx="6251232" cy="4900612"/>
            </a:xfrm>
            <a:prstGeom prst="rect">
              <a:avLst/>
            </a:prstGeom>
          </p:spPr>
        </p:pic>
        <p:sp>
          <p:nvSpPr>
            <p:cNvPr id="5" name="Arrow: Right 4">
              <a:extLst>
                <a:ext uri="{FF2B5EF4-FFF2-40B4-BE49-F238E27FC236}">
                  <a16:creationId xmlns:a16="http://schemas.microsoft.com/office/drawing/2014/main" id="{608EA4CB-251F-2C33-68A8-E47B020A525F}"/>
                </a:ext>
              </a:extLst>
            </p:cNvPr>
            <p:cNvSpPr/>
            <p:nvPr/>
          </p:nvSpPr>
          <p:spPr>
            <a:xfrm>
              <a:off x="4216809" y="3389042"/>
              <a:ext cx="2422689" cy="7519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4CA3F95-1F34-C2C6-5858-3BA1D5A5EA03}"/>
                </a:ext>
              </a:extLst>
            </p:cNvPr>
            <p:cNvSpPr txBox="1"/>
            <p:nvPr/>
          </p:nvSpPr>
          <p:spPr>
            <a:xfrm>
              <a:off x="926969" y="2432833"/>
              <a:ext cx="4009419" cy="3785652"/>
            </a:xfrm>
            <a:prstGeom prst="rect">
              <a:avLst/>
            </a:prstGeom>
            <a:ln w="76200"/>
          </p:spPr>
          <p:style>
            <a:lnRef idx="2">
              <a:schemeClr val="accent4"/>
            </a:lnRef>
            <a:fillRef idx="1">
              <a:schemeClr val="lt1"/>
            </a:fillRef>
            <a:effectRef idx="0">
              <a:schemeClr val="accent4"/>
            </a:effectRef>
            <a:fontRef idx="minor">
              <a:schemeClr val="dk1"/>
            </a:fontRef>
          </p:style>
          <p:txBody>
            <a:bodyPr wrap="square" rtlCol="0">
              <a:spAutoFit/>
            </a:bodyPr>
            <a:lstStyle/>
            <a:p>
              <a:r>
                <a:rPr lang="ja-JP" altLang="en-US" sz="2400" dirty="0"/>
                <a:t>ぶっちゃけデフォルトのままでも良いが</a:t>
              </a:r>
              <a:r>
                <a:rPr lang="en-US" altLang="ja-JP" sz="2400" dirty="0"/>
                <a:t>…</a:t>
              </a:r>
            </a:p>
            <a:p>
              <a:r>
                <a:rPr lang="ja-JP" altLang="en-US" sz="2400" dirty="0"/>
                <a:t>檀ラボの共有</a:t>
              </a:r>
              <a:r>
                <a:rPr lang="en-US" altLang="ja-JP" sz="2400" dirty="0"/>
                <a:t>PC</a:t>
              </a:r>
              <a:r>
                <a:rPr lang="ja-JP" altLang="en-US" sz="2400" dirty="0"/>
                <a:t>は</a:t>
              </a:r>
              <a:endParaRPr lang="en-US" altLang="ja-JP" sz="2400" dirty="0"/>
            </a:p>
            <a:p>
              <a:r>
                <a:rPr lang="en-US" altLang="ja-JP" sz="2400" dirty="0"/>
                <a:t>/opt/MATLAB/(</a:t>
              </a:r>
              <a:r>
                <a:rPr lang="ja-JP" altLang="en-US" sz="2400" dirty="0"/>
                <a:t>バージョン名</a:t>
              </a:r>
              <a:r>
                <a:rPr lang="en-US" altLang="ja-JP" sz="2400" dirty="0"/>
                <a:t>)</a:t>
              </a:r>
            </a:p>
            <a:p>
              <a:r>
                <a:rPr lang="ja-JP" altLang="en-US" sz="2400" dirty="0"/>
                <a:t>にインストールしてる</a:t>
              </a:r>
              <a:endParaRPr lang="en-US" altLang="ja-JP" sz="2400" dirty="0"/>
            </a:p>
            <a:p>
              <a:endParaRPr lang="en-US" altLang="ja-JP" sz="2400" dirty="0"/>
            </a:p>
            <a:p>
              <a:r>
                <a:rPr lang="ja-JP" altLang="en-US" sz="2400" dirty="0"/>
                <a:t>この後のスライドでは</a:t>
              </a:r>
              <a:r>
                <a:rPr lang="en-US" altLang="ja-JP" sz="2400" dirty="0"/>
                <a:t>/opt/</a:t>
              </a:r>
              <a:r>
                <a:rPr lang="ja-JP" altLang="en-US" sz="2400" dirty="0"/>
                <a:t>の下にインストールした前提でディレクトリを表記する</a:t>
              </a:r>
              <a:endParaRPr lang="en-US" altLang="ja-JP" sz="2400" dirty="0"/>
            </a:p>
          </p:txBody>
        </p:sp>
      </p:grpSp>
    </p:spTree>
    <p:extLst>
      <p:ext uri="{BB962C8B-B14F-4D97-AF65-F5344CB8AC3E}">
        <p14:creationId xmlns:p14="http://schemas.microsoft.com/office/powerpoint/2010/main" val="381963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23D8D0C4-D5A8-B97D-B381-301B9CB3F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118" y="1690688"/>
            <a:ext cx="6369236" cy="4993120"/>
          </a:xfrm>
          <a:prstGeom prst="rect">
            <a:avLst/>
          </a:prstGeom>
        </p:spPr>
      </p:pic>
      <p:sp>
        <p:nvSpPr>
          <p:cNvPr id="5" name="TextBox 4">
            <a:extLst>
              <a:ext uri="{FF2B5EF4-FFF2-40B4-BE49-F238E27FC236}">
                <a16:creationId xmlns:a16="http://schemas.microsoft.com/office/drawing/2014/main" id="{FA2690FB-9CB7-E418-BF3C-7D316454AD3F}"/>
              </a:ext>
            </a:extLst>
          </p:cNvPr>
          <p:cNvSpPr txBox="1"/>
          <p:nvPr/>
        </p:nvSpPr>
        <p:spPr>
          <a:xfrm>
            <a:off x="544586" y="2344047"/>
            <a:ext cx="4195355" cy="3046988"/>
          </a:xfrm>
          <a:prstGeom prst="rect">
            <a:avLst/>
          </a:prstGeom>
          <a:noFill/>
        </p:spPr>
        <p:txBody>
          <a:bodyPr wrap="square" rtlCol="0">
            <a:spAutoFit/>
          </a:bodyPr>
          <a:lstStyle/>
          <a:p>
            <a:r>
              <a:rPr lang="ja-JP" altLang="en-US" sz="2400" dirty="0"/>
              <a:t>後述の</a:t>
            </a:r>
            <a:r>
              <a:rPr lang="en-US" altLang="ja-JP" sz="2400" dirty="0" err="1"/>
              <a:t>sudo</a:t>
            </a:r>
            <a:r>
              <a:rPr lang="en-US" altLang="ja-JP" sz="2400" dirty="0"/>
              <a:t> </a:t>
            </a:r>
            <a:r>
              <a:rPr lang="en-US" altLang="ja-JP" sz="2400" dirty="0" err="1"/>
              <a:t>matlab</a:t>
            </a:r>
            <a:r>
              <a:rPr lang="ja-JP" altLang="en-US" sz="2400" dirty="0"/>
              <a:t>でクラッシュするバグがあるので、容量に余裕があるなら最初のインストールの時に全部一気に入れちゃうのがお勧め</a:t>
            </a:r>
            <a:endParaRPr lang="en-US" altLang="ja-JP" sz="2400" dirty="0"/>
          </a:p>
          <a:p>
            <a:r>
              <a:rPr lang="ja-JP" altLang="en-US" sz="2400" dirty="0"/>
              <a:t>ただし全部入れると容量は結構エグいのでパツパツの場合は取捨選択せよ</a:t>
            </a:r>
            <a:endParaRPr lang="en-US" sz="2400" dirty="0"/>
          </a:p>
        </p:txBody>
      </p:sp>
      <p:sp>
        <p:nvSpPr>
          <p:cNvPr id="2" name="Title 1">
            <a:extLst>
              <a:ext uri="{FF2B5EF4-FFF2-40B4-BE49-F238E27FC236}">
                <a16:creationId xmlns:a16="http://schemas.microsoft.com/office/drawing/2014/main" id="{C4B78DD9-78F3-63C4-8969-0CE23AFC578E}"/>
              </a:ext>
            </a:extLst>
          </p:cNvPr>
          <p:cNvSpPr>
            <a:spLocks noGrp="1"/>
          </p:cNvSpPr>
          <p:nvPr>
            <p:ph type="title"/>
          </p:nvPr>
        </p:nvSpPr>
        <p:spPr/>
        <p:txBody>
          <a:bodyPr>
            <a:normAutofit/>
          </a:bodyPr>
          <a:lstStyle/>
          <a:p>
            <a:r>
              <a:rPr lang="ja-JP" altLang="en-US" dirty="0"/>
              <a:t>後述のバグがあるのすべて選択を推奨</a:t>
            </a:r>
            <a:endParaRPr lang="en-US" dirty="0"/>
          </a:p>
        </p:txBody>
      </p:sp>
    </p:spTree>
    <p:extLst>
      <p:ext uri="{BB962C8B-B14F-4D97-AF65-F5344CB8AC3E}">
        <p14:creationId xmlns:p14="http://schemas.microsoft.com/office/powerpoint/2010/main" val="191514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B812-955B-C170-779A-C5AB7A9DB61B}"/>
              </a:ext>
            </a:extLst>
          </p:cNvPr>
          <p:cNvSpPr>
            <a:spLocks noGrp="1"/>
          </p:cNvSpPr>
          <p:nvPr>
            <p:ph type="title"/>
          </p:nvPr>
        </p:nvSpPr>
        <p:spPr/>
        <p:txBody>
          <a:bodyPr/>
          <a:lstStyle/>
          <a:p>
            <a:r>
              <a:rPr lang="ja-JP" altLang="en-US" dirty="0"/>
              <a:t>シンボリックリンク忘れずに！！</a:t>
            </a:r>
            <a:endParaRPr lang="en-US" dirty="0"/>
          </a:p>
        </p:txBody>
      </p:sp>
      <p:grpSp>
        <p:nvGrpSpPr>
          <p:cNvPr id="13" name="Group 12">
            <a:extLst>
              <a:ext uri="{FF2B5EF4-FFF2-40B4-BE49-F238E27FC236}">
                <a16:creationId xmlns:a16="http://schemas.microsoft.com/office/drawing/2014/main" id="{2CF6ED5B-9FF0-8A10-E3E2-392E8A0EBC35}"/>
              </a:ext>
            </a:extLst>
          </p:cNvPr>
          <p:cNvGrpSpPr/>
          <p:nvPr/>
        </p:nvGrpSpPr>
        <p:grpSpPr>
          <a:xfrm>
            <a:off x="530175" y="1690688"/>
            <a:ext cx="11131649" cy="4900612"/>
            <a:chOff x="333647" y="1592263"/>
            <a:chExt cx="11131649" cy="4900612"/>
          </a:xfrm>
        </p:grpSpPr>
        <p:grpSp>
          <p:nvGrpSpPr>
            <p:cNvPr id="11" name="Group 10">
              <a:extLst>
                <a:ext uri="{FF2B5EF4-FFF2-40B4-BE49-F238E27FC236}">
                  <a16:creationId xmlns:a16="http://schemas.microsoft.com/office/drawing/2014/main" id="{63534CB7-B3A4-80CD-645F-4D71036F7D77}"/>
                </a:ext>
              </a:extLst>
            </p:cNvPr>
            <p:cNvGrpSpPr/>
            <p:nvPr/>
          </p:nvGrpSpPr>
          <p:grpSpPr>
            <a:xfrm>
              <a:off x="3658154" y="1592263"/>
              <a:ext cx="7807142" cy="4900612"/>
              <a:chOff x="2725466" y="1690688"/>
              <a:chExt cx="7807142" cy="4900612"/>
            </a:xfrm>
          </p:grpSpPr>
          <p:pic>
            <p:nvPicPr>
              <p:cNvPr id="4" name="Picture 3" descr="Graphical user interface, text, application&#10;&#10;Description automatically generated">
                <a:extLst>
                  <a:ext uri="{FF2B5EF4-FFF2-40B4-BE49-F238E27FC236}">
                    <a16:creationId xmlns:a16="http://schemas.microsoft.com/office/drawing/2014/main" id="{245C8CF0-10C2-F463-628D-2D243997E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376" y="1690688"/>
                <a:ext cx="6251232" cy="4900612"/>
              </a:xfrm>
              <a:prstGeom prst="rect">
                <a:avLst/>
              </a:prstGeom>
            </p:spPr>
          </p:pic>
          <p:sp>
            <p:nvSpPr>
              <p:cNvPr id="10" name="Arrow: Right 9">
                <a:extLst>
                  <a:ext uri="{FF2B5EF4-FFF2-40B4-BE49-F238E27FC236}">
                    <a16:creationId xmlns:a16="http://schemas.microsoft.com/office/drawing/2014/main" id="{6FDFF000-7323-10B9-4F6D-3B2864F4FFD1}"/>
                  </a:ext>
                </a:extLst>
              </p:cNvPr>
              <p:cNvSpPr/>
              <p:nvPr/>
            </p:nvSpPr>
            <p:spPr>
              <a:xfrm>
                <a:off x="2725466" y="3247528"/>
                <a:ext cx="2422689" cy="7519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E34EB4B4-2EFC-9276-DD38-DDE6D4E1BB97}"/>
                </a:ext>
              </a:extLst>
            </p:cNvPr>
            <p:cNvSpPr txBox="1"/>
            <p:nvPr/>
          </p:nvSpPr>
          <p:spPr>
            <a:xfrm>
              <a:off x="333647" y="2377560"/>
              <a:ext cx="4102462" cy="3785652"/>
            </a:xfrm>
            <a:prstGeom prst="rect">
              <a:avLst/>
            </a:prstGeom>
            <a:ln w="762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ja-JP" sz="2400" dirty="0"/>
                <a:t>Linux</a:t>
              </a:r>
              <a:r>
                <a:rPr lang="ja-JP" altLang="en-US" sz="2400" dirty="0"/>
                <a:t>ターミナルにて</a:t>
              </a:r>
              <a:endParaRPr lang="en-US" altLang="ja-JP" sz="2400" dirty="0"/>
            </a:p>
            <a:p>
              <a:r>
                <a:rPr lang="en-US" altLang="ja-JP" sz="2400" dirty="0"/>
                <a:t>&gt;&gt; </a:t>
              </a:r>
              <a:r>
                <a:rPr lang="en-US" altLang="ja-JP" sz="2400" dirty="0" err="1"/>
                <a:t>matlab</a:t>
              </a:r>
              <a:endParaRPr lang="en-US" altLang="ja-JP" sz="2400" dirty="0"/>
            </a:p>
            <a:p>
              <a:r>
                <a:rPr lang="ja-JP" altLang="en-US" sz="2400" dirty="0"/>
                <a:t>で起動できるようになる</a:t>
              </a:r>
              <a:endParaRPr lang="en-US" altLang="ja-JP" sz="2400" dirty="0"/>
            </a:p>
            <a:p>
              <a:endParaRPr lang="en-US" altLang="ja-JP" sz="2400" dirty="0"/>
            </a:p>
            <a:p>
              <a:r>
                <a:rPr lang="ja-JP" altLang="en-US" sz="2400" dirty="0"/>
                <a:t>ちなみにこのチェックを忘れた場合はフルパス指定で起動しないといけなくなるので</a:t>
              </a:r>
              <a:r>
                <a:rPr lang="en-US" altLang="ja-JP" sz="2400" dirty="0"/>
                <a:t>ln</a:t>
              </a:r>
              <a:r>
                <a:rPr lang="ja-JP" altLang="en-US" sz="2400" dirty="0"/>
                <a:t>コマンドを使って手動でシンボリックリンクを作ります</a:t>
              </a:r>
              <a:r>
                <a:rPr lang="en-US" altLang="ja-JP" sz="2400" dirty="0"/>
                <a:t>(</a:t>
              </a:r>
              <a:r>
                <a:rPr lang="ja-JP" altLang="en-US" sz="2400" dirty="0"/>
                <a:t>ググれ！</a:t>
              </a:r>
              <a:r>
                <a:rPr lang="en-US" altLang="ja-JP" sz="2400" dirty="0"/>
                <a:t>)</a:t>
              </a:r>
            </a:p>
          </p:txBody>
        </p:sp>
      </p:grpSp>
    </p:spTree>
    <p:extLst>
      <p:ext uri="{BB962C8B-B14F-4D97-AF65-F5344CB8AC3E}">
        <p14:creationId xmlns:p14="http://schemas.microsoft.com/office/powerpoint/2010/main" val="289042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3D92-B867-B37C-FEC3-4E0FAF1433C5}"/>
              </a:ext>
            </a:extLst>
          </p:cNvPr>
          <p:cNvSpPr>
            <a:spLocks noGrp="1"/>
          </p:cNvSpPr>
          <p:nvPr>
            <p:ph type="title"/>
          </p:nvPr>
        </p:nvSpPr>
        <p:spPr/>
        <p:txBody>
          <a:bodyPr/>
          <a:lstStyle/>
          <a:p>
            <a:r>
              <a:rPr lang="ja-JP" altLang="en-US" dirty="0"/>
              <a:t>外部ツール用のフォルダーを作ろう</a:t>
            </a:r>
            <a:endParaRPr lang="en-US" dirty="0"/>
          </a:p>
        </p:txBody>
      </p:sp>
      <p:sp>
        <p:nvSpPr>
          <p:cNvPr id="3" name="TextBox 2">
            <a:extLst>
              <a:ext uri="{FF2B5EF4-FFF2-40B4-BE49-F238E27FC236}">
                <a16:creationId xmlns:a16="http://schemas.microsoft.com/office/drawing/2014/main" id="{86E45F82-82A2-74BF-11A5-A344D992B45B}"/>
              </a:ext>
            </a:extLst>
          </p:cNvPr>
          <p:cNvSpPr txBox="1"/>
          <p:nvPr/>
        </p:nvSpPr>
        <p:spPr>
          <a:xfrm>
            <a:off x="374904" y="2153082"/>
            <a:ext cx="6195578" cy="3785652"/>
          </a:xfrm>
          <a:prstGeom prst="rect">
            <a:avLst/>
          </a:prstGeom>
          <a:noFill/>
        </p:spPr>
        <p:txBody>
          <a:bodyPr wrap="square" rtlCol="0">
            <a:spAutoFit/>
          </a:bodyPr>
          <a:lstStyle/>
          <a:p>
            <a:r>
              <a:rPr lang="en-US" altLang="ja-JP" sz="2000" dirty="0"/>
              <a:t>MATLAB</a:t>
            </a:r>
            <a:r>
              <a:rPr lang="ja-JP" altLang="en-US" sz="2000" dirty="0"/>
              <a:t>が無事インストールできたら、</a:t>
            </a:r>
            <a:r>
              <a:rPr lang="en-US" altLang="ja-JP" sz="2000" dirty="0" err="1"/>
              <a:t>Titta</a:t>
            </a:r>
            <a:r>
              <a:rPr lang="ja-JP" altLang="en-US" sz="2000" dirty="0"/>
              <a:t>や</a:t>
            </a:r>
            <a:r>
              <a:rPr lang="en-US" altLang="ja-JP" sz="2000" dirty="0" err="1"/>
              <a:t>TobiiProSDK</a:t>
            </a:r>
            <a:r>
              <a:rPr lang="ja-JP" altLang="en-US" sz="2000" dirty="0"/>
              <a:t>、</a:t>
            </a:r>
            <a:r>
              <a:rPr lang="en-US" altLang="ja-JP" sz="2000" dirty="0" err="1"/>
              <a:t>fNIRS</a:t>
            </a:r>
            <a:r>
              <a:rPr lang="ja-JP" altLang="en-US" sz="2000" dirty="0"/>
              <a:t>解析ツール、その他</a:t>
            </a:r>
            <a:r>
              <a:rPr lang="en-US" altLang="ja-JP" sz="2000" dirty="0"/>
              <a:t>MATLAB</a:t>
            </a:r>
            <a:r>
              <a:rPr lang="ja-JP" altLang="en-US" sz="2000" dirty="0"/>
              <a:t>関連のシェルスクリプトなどを入れておくディレクトリを用意しておこう</a:t>
            </a:r>
            <a:endParaRPr lang="en-US" altLang="ja-JP" sz="2000" dirty="0"/>
          </a:p>
          <a:p>
            <a:endParaRPr lang="en-US" altLang="ja-JP" sz="2000" dirty="0"/>
          </a:p>
          <a:p>
            <a:r>
              <a:rPr lang="ja-JP" altLang="en-US" sz="2000" dirty="0"/>
              <a:t>自分が分かっていれば場所やディレクトリ名は自由で構わないが、檀ラボの共有</a:t>
            </a:r>
            <a:r>
              <a:rPr lang="en-US" altLang="ja-JP" sz="2000" dirty="0"/>
              <a:t>PC</a:t>
            </a:r>
            <a:r>
              <a:rPr lang="ja-JP" altLang="en-US" sz="2000" dirty="0"/>
              <a:t>の場合は</a:t>
            </a:r>
            <a:r>
              <a:rPr lang="en-US" altLang="ja-JP" sz="2000" dirty="0"/>
              <a:t>MATLAB</a:t>
            </a:r>
            <a:r>
              <a:rPr lang="ja-JP" altLang="en-US" sz="2000" dirty="0"/>
              <a:t>のインストールディレクトリに“</a:t>
            </a:r>
            <a:r>
              <a:rPr lang="en-US" altLang="ja-JP" sz="2000" dirty="0"/>
              <a:t>scripts</a:t>
            </a:r>
            <a:r>
              <a:rPr lang="ja-JP" altLang="en-US" sz="2000" dirty="0"/>
              <a:t>”や“</a:t>
            </a:r>
            <a:r>
              <a:rPr lang="en-US" altLang="ja-JP" sz="2000" dirty="0"/>
              <a:t>tools</a:t>
            </a:r>
            <a:r>
              <a:rPr lang="ja-JP" altLang="en-US" sz="2000" dirty="0"/>
              <a:t>”などの名前のディレクトリを作っている</a:t>
            </a:r>
            <a:endParaRPr lang="en-US" altLang="ja-JP" sz="2000" dirty="0"/>
          </a:p>
          <a:p>
            <a:endParaRPr lang="en-US" altLang="ja-JP" sz="2000" dirty="0"/>
          </a:p>
          <a:p>
            <a:r>
              <a:rPr lang="en-US" altLang="ja-JP" sz="2000" dirty="0"/>
              <a:t>Linux</a:t>
            </a:r>
            <a:r>
              <a:rPr lang="ja-JP" altLang="en-US" sz="2000" dirty="0"/>
              <a:t>ターミナルにて</a:t>
            </a:r>
            <a:endParaRPr lang="en-US" altLang="ja-JP" sz="2000" dirty="0"/>
          </a:p>
          <a:p>
            <a:r>
              <a:rPr lang="en-US" altLang="ja-JP" sz="2000" dirty="0"/>
              <a:t>&gt;&gt; </a:t>
            </a:r>
            <a:r>
              <a:rPr lang="en-US" altLang="ja-JP" sz="2000" dirty="0" err="1"/>
              <a:t>sudo</a:t>
            </a:r>
            <a:r>
              <a:rPr lang="en-US" altLang="ja-JP" sz="2000" dirty="0"/>
              <a:t> </a:t>
            </a:r>
            <a:r>
              <a:rPr lang="en-US" altLang="ja-JP" sz="2000" dirty="0" err="1"/>
              <a:t>mkdir</a:t>
            </a:r>
            <a:r>
              <a:rPr lang="en-US" altLang="ja-JP" sz="2000" dirty="0"/>
              <a:t> /opt/MATLAB/scripts</a:t>
            </a:r>
            <a:r>
              <a:rPr lang="ja-JP" altLang="en-US" sz="2000" dirty="0"/>
              <a:t>　←あくまでも例</a:t>
            </a:r>
            <a:endParaRPr lang="en-US" altLang="ja-JP" sz="2000" dirty="0"/>
          </a:p>
        </p:txBody>
      </p:sp>
      <p:pic>
        <p:nvPicPr>
          <p:cNvPr id="5" name="Picture 4" descr="Graphical user interface, application&#10;&#10;Description automatically generated">
            <a:extLst>
              <a:ext uri="{FF2B5EF4-FFF2-40B4-BE49-F238E27FC236}">
                <a16:creationId xmlns:a16="http://schemas.microsoft.com/office/drawing/2014/main" id="{B64833CD-0962-771B-FCC3-72C060FB5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722" y="1828800"/>
            <a:ext cx="5425374" cy="4504931"/>
          </a:xfrm>
          <a:prstGeom prst="rect">
            <a:avLst/>
          </a:prstGeom>
        </p:spPr>
      </p:pic>
    </p:spTree>
    <p:extLst>
      <p:ext uri="{BB962C8B-B14F-4D97-AF65-F5344CB8AC3E}">
        <p14:creationId xmlns:p14="http://schemas.microsoft.com/office/powerpoint/2010/main" val="121080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1A38-C9CC-C468-DE23-F8BAE9CC8FB4}"/>
              </a:ext>
            </a:extLst>
          </p:cNvPr>
          <p:cNvSpPr>
            <a:spLocks noGrp="1"/>
          </p:cNvSpPr>
          <p:nvPr>
            <p:ph type="title"/>
          </p:nvPr>
        </p:nvSpPr>
        <p:spPr/>
        <p:txBody>
          <a:bodyPr/>
          <a:lstStyle/>
          <a:p>
            <a:r>
              <a:rPr lang="en-US" altLang="ja-JP" dirty="0"/>
              <a:t>【</a:t>
            </a:r>
            <a:r>
              <a:rPr lang="ja-JP" altLang="en-US" dirty="0"/>
              <a:t>任意</a:t>
            </a:r>
            <a:r>
              <a:rPr lang="en-US" altLang="ja-JP" dirty="0"/>
              <a:t>】</a:t>
            </a:r>
            <a:r>
              <a:rPr lang="ja-JP" altLang="en-US" dirty="0"/>
              <a:t>ショートカットキーを変えよう</a:t>
            </a:r>
            <a:endParaRPr lang="en-US" dirty="0"/>
          </a:p>
        </p:txBody>
      </p:sp>
      <p:grpSp>
        <p:nvGrpSpPr>
          <p:cNvPr id="13" name="Group 12">
            <a:extLst>
              <a:ext uri="{FF2B5EF4-FFF2-40B4-BE49-F238E27FC236}">
                <a16:creationId xmlns:a16="http://schemas.microsoft.com/office/drawing/2014/main" id="{AD301795-4B05-C359-B63C-787BC10A5893}"/>
              </a:ext>
            </a:extLst>
          </p:cNvPr>
          <p:cNvGrpSpPr/>
          <p:nvPr/>
        </p:nvGrpSpPr>
        <p:grpSpPr>
          <a:xfrm>
            <a:off x="509047" y="1356254"/>
            <a:ext cx="11246177" cy="5196472"/>
            <a:chOff x="509047" y="1356254"/>
            <a:chExt cx="11180683" cy="5196472"/>
          </a:xfrm>
        </p:grpSpPr>
        <p:pic>
          <p:nvPicPr>
            <p:cNvPr id="4" name="Picture 3" descr="Graphical user interface, text, application&#10;&#10;Description automatically generated">
              <a:extLst>
                <a:ext uri="{FF2B5EF4-FFF2-40B4-BE49-F238E27FC236}">
                  <a16:creationId xmlns:a16="http://schemas.microsoft.com/office/drawing/2014/main" id="{E69E5590-4B1D-07D2-7B5E-4E2DB69DC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47" y="1356254"/>
              <a:ext cx="6712768" cy="5196472"/>
            </a:xfrm>
            <a:prstGeom prst="rect">
              <a:avLst/>
            </a:prstGeom>
          </p:spPr>
        </p:pic>
        <p:sp>
          <p:nvSpPr>
            <p:cNvPr id="9" name="Arrow: Right 8">
              <a:extLst>
                <a:ext uri="{FF2B5EF4-FFF2-40B4-BE49-F238E27FC236}">
                  <a16:creationId xmlns:a16="http://schemas.microsoft.com/office/drawing/2014/main" id="{A1A8FA75-3DE9-3C58-4F15-645229CF5A61}"/>
                </a:ext>
              </a:extLst>
            </p:cNvPr>
            <p:cNvSpPr/>
            <p:nvPr/>
          </p:nvSpPr>
          <p:spPr>
            <a:xfrm rot="10800000">
              <a:off x="7082311" y="2014756"/>
              <a:ext cx="2422689" cy="7519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69E7BE36-0A35-BF16-EDD8-2626CFEA459C}"/>
                </a:ext>
              </a:extLst>
            </p:cNvPr>
            <p:cNvSpPr txBox="1"/>
            <p:nvPr/>
          </p:nvSpPr>
          <p:spPr>
            <a:xfrm>
              <a:off x="7530009" y="2766707"/>
              <a:ext cx="4159721" cy="3046988"/>
            </a:xfrm>
            <a:prstGeom prst="rect">
              <a:avLst/>
            </a:prstGeom>
            <a:ln w="762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ja-JP" sz="2400" dirty="0"/>
                <a:t>Linux</a:t>
              </a:r>
              <a:r>
                <a:rPr lang="ja-JP" altLang="en-US" sz="2400" dirty="0"/>
                <a:t>版のデフォルトのショートカットはゴミなので気になる人は</a:t>
              </a:r>
              <a:r>
                <a:rPr lang="en-US" altLang="ja-JP" sz="2400" dirty="0"/>
                <a:t>windows</a:t>
              </a:r>
              <a:r>
                <a:rPr lang="ja-JP" altLang="en-US" sz="2400" dirty="0"/>
                <a:t>用に変更するのがお勧め</a:t>
              </a:r>
              <a:endParaRPr lang="en-US" altLang="ja-JP" sz="2400" dirty="0"/>
            </a:p>
            <a:p>
              <a:endParaRPr lang="en-US" altLang="ja-JP" sz="2400" dirty="0"/>
            </a:p>
            <a:p>
              <a:r>
                <a:rPr lang="en-US" altLang="ja-JP" sz="2400" dirty="0"/>
                <a:t>MATLAB</a:t>
              </a:r>
              <a:r>
                <a:rPr lang="ja-JP" altLang="en-US" sz="2400" dirty="0"/>
                <a:t>に限らず、</a:t>
              </a:r>
              <a:endParaRPr lang="en-US" altLang="ja-JP" sz="2400" dirty="0"/>
            </a:p>
            <a:p>
              <a:r>
                <a:rPr lang="ja-JP" altLang="en-US" sz="2400" dirty="0"/>
                <a:t>各種設定は自分で確認して適切に弄る癖をつけましょう</a:t>
              </a:r>
              <a:endParaRPr lang="en-US" sz="2400" dirty="0"/>
            </a:p>
          </p:txBody>
        </p:sp>
      </p:grpSp>
    </p:spTree>
    <p:extLst>
      <p:ext uri="{BB962C8B-B14F-4D97-AF65-F5344CB8AC3E}">
        <p14:creationId xmlns:p14="http://schemas.microsoft.com/office/powerpoint/2010/main" val="255018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E6F5-26CA-4D77-896F-4551ADEA5229}"/>
              </a:ext>
            </a:extLst>
          </p:cNvPr>
          <p:cNvSpPr>
            <a:spLocks noGrp="1"/>
          </p:cNvSpPr>
          <p:nvPr>
            <p:ph type="title"/>
          </p:nvPr>
        </p:nvSpPr>
        <p:spPr/>
        <p:txBody>
          <a:bodyPr/>
          <a:lstStyle/>
          <a:p>
            <a:r>
              <a:rPr lang="ja-JP" altLang="en-US" dirty="0"/>
              <a:t>この資料で要求される前提知識</a:t>
            </a:r>
            <a:endParaRPr lang="en-US" dirty="0"/>
          </a:p>
        </p:txBody>
      </p:sp>
      <p:sp>
        <p:nvSpPr>
          <p:cNvPr id="3" name="Content Placeholder 2">
            <a:extLst>
              <a:ext uri="{FF2B5EF4-FFF2-40B4-BE49-F238E27FC236}">
                <a16:creationId xmlns:a16="http://schemas.microsoft.com/office/drawing/2014/main" id="{B83991A4-A07B-4FA5-B1E7-AC7017EF89A2}"/>
              </a:ext>
            </a:extLst>
          </p:cNvPr>
          <p:cNvSpPr>
            <a:spLocks noGrp="1"/>
          </p:cNvSpPr>
          <p:nvPr>
            <p:ph idx="1"/>
          </p:nvPr>
        </p:nvSpPr>
        <p:spPr>
          <a:xfrm>
            <a:off x="838199" y="1825624"/>
            <a:ext cx="11058427" cy="4667252"/>
          </a:xfrm>
        </p:spPr>
        <p:txBody>
          <a:bodyPr>
            <a:normAutofit fontScale="70000" lnSpcReduction="20000"/>
          </a:bodyPr>
          <a:lstStyle/>
          <a:p>
            <a:pPr marL="0" indent="0">
              <a:lnSpc>
                <a:spcPct val="120000"/>
              </a:lnSpc>
              <a:buNone/>
            </a:pPr>
            <a:r>
              <a:rPr lang="ja-JP" altLang="en-US" b="1" dirty="0"/>
              <a:t>この資料は以下の人を想定して書いてます</a:t>
            </a:r>
            <a:endParaRPr lang="en-US" altLang="ja-JP" b="1" dirty="0"/>
          </a:p>
          <a:p>
            <a:pPr lvl="1">
              <a:lnSpc>
                <a:spcPct val="120000"/>
              </a:lnSpc>
            </a:pPr>
            <a:r>
              <a:rPr lang="ja-JP" altLang="en-US" b="1" dirty="0"/>
              <a:t>視線解析についての基礎知識がある人</a:t>
            </a:r>
            <a:r>
              <a:rPr lang="ja-JP" altLang="en-US" dirty="0"/>
              <a:t>　</a:t>
            </a:r>
            <a:r>
              <a:rPr lang="en-US" altLang="ja-JP" dirty="0"/>
              <a:t>(</a:t>
            </a:r>
            <a:r>
              <a:rPr lang="ja-JP" altLang="en-US" dirty="0"/>
              <a:t>←ビギナーは視線解析資料集</a:t>
            </a:r>
            <a:r>
              <a:rPr lang="en-US" altLang="ja-JP" dirty="0"/>
              <a:t>.pptx</a:t>
            </a:r>
            <a:r>
              <a:rPr lang="ja-JP" altLang="en-US" dirty="0"/>
              <a:t>参照</a:t>
            </a:r>
            <a:r>
              <a:rPr lang="en-US" altLang="ja-JP" dirty="0"/>
              <a:t>)</a:t>
            </a:r>
          </a:p>
          <a:p>
            <a:pPr lvl="1">
              <a:lnSpc>
                <a:spcPct val="120000"/>
              </a:lnSpc>
            </a:pPr>
            <a:r>
              <a:rPr lang="en-US" altLang="ja-JP" b="1" dirty="0"/>
              <a:t>Linux</a:t>
            </a:r>
            <a:r>
              <a:rPr lang="ja-JP" altLang="en-US" b="1" dirty="0"/>
              <a:t>・</a:t>
            </a:r>
            <a:r>
              <a:rPr lang="en-US" altLang="ja-JP" b="1" dirty="0"/>
              <a:t>GIT</a:t>
            </a:r>
            <a:r>
              <a:rPr lang="ja-JP" altLang="en-US" b="1" dirty="0"/>
              <a:t>・</a:t>
            </a:r>
            <a:r>
              <a:rPr lang="en-US" b="1" dirty="0"/>
              <a:t>MATLAB</a:t>
            </a:r>
            <a:r>
              <a:rPr lang="ja-JP" altLang="en-US" b="1" dirty="0"/>
              <a:t>・</a:t>
            </a:r>
            <a:r>
              <a:rPr lang="en-US" altLang="ja-JP" b="1" dirty="0"/>
              <a:t>python</a:t>
            </a:r>
            <a:r>
              <a:rPr lang="ja-JP" altLang="en-US" b="1" dirty="0"/>
              <a:t>がある程度わかる人</a:t>
            </a:r>
            <a:endParaRPr lang="en-US" altLang="ja-JP" b="1" dirty="0"/>
          </a:p>
          <a:p>
            <a:pPr>
              <a:lnSpc>
                <a:spcPct val="120000"/>
              </a:lnSpc>
            </a:pPr>
            <a:r>
              <a:rPr lang="ja-JP" altLang="en-US" dirty="0"/>
              <a:t>知らない言葉が出てきたら必ずググりましょう</a:t>
            </a:r>
            <a:r>
              <a:rPr lang="en-US" altLang="ja-JP" dirty="0"/>
              <a:t>(</a:t>
            </a:r>
            <a:r>
              <a:rPr lang="ja-JP" altLang="en-US" dirty="0">
                <a:highlight>
                  <a:srgbClr val="FFFF00"/>
                </a:highlight>
              </a:rPr>
              <a:t>最低限レベルの知識・用語は説明しません</a:t>
            </a:r>
            <a:r>
              <a:rPr lang="en-US" altLang="ja-JP" dirty="0"/>
              <a:t>)</a:t>
            </a:r>
          </a:p>
          <a:p>
            <a:pPr>
              <a:lnSpc>
                <a:spcPct val="120000"/>
              </a:lnSpc>
            </a:pPr>
            <a:r>
              <a:rPr lang="ja-JP" altLang="en-US" dirty="0"/>
              <a:t>環境構築はすんなりいくか、どこかで躓いて初心者を殺すかのどちらかなので、</a:t>
            </a:r>
            <a:r>
              <a:rPr lang="en-US" altLang="ja-JP" dirty="0"/>
              <a:t>(</a:t>
            </a:r>
            <a:r>
              <a:rPr lang="ja-JP" altLang="en-US" dirty="0"/>
              <a:t>特に心が弱い人は</a:t>
            </a:r>
            <a:r>
              <a:rPr lang="en-US" altLang="ja-JP" dirty="0"/>
              <a:t>)</a:t>
            </a:r>
            <a:r>
              <a:rPr lang="ja-JP" altLang="en-US" dirty="0"/>
              <a:t>トラブったらライフをすり減らす前に早めにヘルプを求めましょう</a:t>
            </a:r>
            <a:endParaRPr lang="en-US" altLang="ja-JP" dirty="0"/>
          </a:p>
          <a:p>
            <a:pPr>
              <a:lnSpc>
                <a:spcPct val="120000"/>
              </a:lnSpc>
            </a:pPr>
            <a:r>
              <a:rPr lang="ja-JP" altLang="en-US" sz="2900" dirty="0"/>
              <a:t>先輩や技術員に聞けば多分教えてくれるのでビギナーの方もビビる必要は無し</a:t>
            </a:r>
            <a:endParaRPr lang="en-US" altLang="ja-JP" sz="2900" dirty="0"/>
          </a:p>
          <a:p>
            <a:pPr marL="0" indent="0">
              <a:lnSpc>
                <a:spcPct val="120000"/>
              </a:lnSpc>
              <a:buNone/>
            </a:pPr>
            <a:endParaRPr lang="en-US" altLang="ja-JP" dirty="0"/>
          </a:p>
          <a:p>
            <a:pPr marL="0" indent="0">
              <a:lnSpc>
                <a:spcPct val="120000"/>
              </a:lnSpc>
              <a:buNone/>
            </a:pPr>
            <a:r>
              <a:rPr lang="ja-JP" altLang="en-US" dirty="0"/>
              <a:t>加えて</a:t>
            </a:r>
            <a:r>
              <a:rPr lang="en-US" altLang="ja-JP" dirty="0"/>
              <a:t>…</a:t>
            </a:r>
          </a:p>
          <a:p>
            <a:pPr lvl="1">
              <a:lnSpc>
                <a:spcPct val="120000"/>
              </a:lnSpc>
            </a:pPr>
            <a:r>
              <a:rPr lang="ja-JP" altLang="en-US" dirty="0"/>
              <a:t>コンピュータの仕組み・構成についての基礎知識があることが望ましいです</a:t>
            </a:r>
            <a:endParaRPr lang="en-US" altLang="ja-JP" dirty="0"/>
          </a:p>
          <a:p>
            <a:pPr lvl="1">
              <a:lnSpc>
                <a:spcPct val="120000"/>
              </a:lnSpc>
            </a:pPr>
            <a:r>
              <a:rPr lang="ja-JP" altLang="en-US" dirty="0"/>
              <a:t>最低限</a:t>
            </a:r>
            <a:r>
              <a:rPr lang="en-US" altLang="ja-JP" dirty="0"/>
              <a:t>CPU</a:t>
            </a:r>
            <a:r>
              <a:rPr lang="ja-JP" altLang="en-US" dirty="0"/>
              <a:t>・</a:t>
            </a:r>
            <a:r>
              <a:rPr lang="en-US" altLang="ja-JP" dirty="0"/>
              <a:t>GPU</a:t>
            </a:r>
            <a:r>
              <a:rPr lang="ja-JP" altLang="en-US" dirty="0"/>
              <a:t>の代表的メーカー</a:t>
            </a:r>
            <a:r>
              <a:rPr lang="en-US" altLang="ja-JP" dirty="0"/>
              <a:t>(Intel</a:t>
            </a:r>
            <a:r>
              <a:rPr lang="ja-JP" altLang="en-US" dirty="0"/>
              <a:t>・</a:t>
            </a:r>
            <a:r>
              <a:rPr lang="en-US" altLang="ja-JP" dirty="0"/>
              <a:t>AMD</a:t>
            </a:r>
            <a:r>
              <a:rPr lang="ja-JP" altLang="en-US" dirty="0"/>
              <a:t>・</a:t>
            </a:r>
            <a:r>
              <a:rPr lang="en-US" altLang="ja-JP" dirty="0"/>
              <a:t>Nvidia)</a:t>
            </a:r>
            <a:r>
              <a:rPr lang="ja-JP" altLang="en-US" dirty="0"/>
              <a:t>やその違い、基本的な</a:t>
            </a:r>
            <a:r>
              <a:rPr lang="en-US" altLang="ja-JP" dirty="0"/>
              <a:t>OS</a:t>
            </a:r>
            <a:r>
              <a:rPr lang="ja-JP" altLang="en-US" dirty="0"/>
              <a:t>の種類</a:t>
            </a:r>
            <a:r>
              <a:rPr lang="en-US" altLang="ja-JP" dirty="0"/>
              <a:t>(Windows</a:t>
            </a:r>
            <a:r>
              <a:rPr lang="ja-JP" altLang="en-US" dirty="0"/>
              <a:t>、</a:t>
            </a:r>
            <a:r>
              <a:rPr lang="en-US" altLang="ja-JP" dirty="0"/>
              <a:t>MacOS</a:t>
            </a:r>
            <a:r>
              <a:rPr lang="ja-JP" altLang="en-US" dirty="0"/>
              <a:t>、</a:t>
            </a:r>
            <a:r>
              <a:rPr lang="en-US" altLang="ja-JP" dirty="0"/>
              <a:t>Linux)</a:t>
            </a:r>
            <a:r>
              <a:rPr lang="ja-JP" altLang="en-US" dirty="0"/>
              <a:t>、</a:t>
            </a:r>
            <a:r>
              <a:rPr lang="en-US" altLang="ja-JP" dirty="0"/>
              <a:t>CPU</a:t>
            </a:r>
            <a:r>
              <a:rPr lang="ja-JP" altLang="en-US" dirty="0"/>
              <a:t>アーキテクチャ</a:t>
            </a:r>
            <a:r>
              <a:rPr lang="en-US" altLang="ja-JP" dirty="0"/>
              <a:t>(x86</a:t>
            </a:r>
            <a:r>
              <a:rPr lang="ja-JP" altLang="en-US" dirty="0"/>
              <a:t>系、</a:t>
            </a:r>
            <a:r>
              <a:rPr lang="en-US" altLang="ja-JP" dirty="0"/>
              <a:t>ARM</a:t>
            </a:r>
            <a:r>
              <a:rPr lang="ja-JP" altLang="en-US" dirty="0"/>
              <a:t>系</a:t>
            </a:r>
            <a:r>
              <a:rPr lang="en-US" altLang="ja-JP" dirty="0"/>
              <a:t>)</a:t>
            </a:r>
            <a:r>
              <a:rPr lang="ja-JP" altLang="en-US" dirty="0"/>
              <a:t>くらいは知っておきましょう</a:t>
            </a:r>
            <a:endParaRPr lang="en-US" altLang="ja-JP" dirty="0"/>
          </a:p>
        </p:txBody>
      </p:sp>
    </p:spTree>
    <p:extLst>
      <p:ext uri="{BB962C8B-B14F-4D97-AF65-F5344CB8AC3E}">
        <p14:creationId xmlns:p14="http://schemas.microsoft.com/office/powerpoint/2010/main" val="62215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2F28-E50D-DB3F-1C9D-0333BDD5CA5C}"/>
              </a:ext>
            </a:extLst>
          </p:cNvPr>
          <p:cNvSpPr>
            <a:spLocks noGrp="1"/>
          </p:cNvSpPr>
          <p:nvPr>
            <p:ph type="title"/>
          </p:nvPr>
        </p:nvSpPr>
        <p:spPr/>
        <p:txBody>
          <a:bodyPr/>
          <a:lstStyle/>
          <a:p>
            <a:r>
              <a:rPr lang="en-US" altLang="ja-JP" dirty="0"/>
              <a:t>PTB</a:t>
            </a:r>
            <a:r>
              <a:rPr lang="ja-JP" altLang="en-US" dirty="0"/>
              <a:t>インストール</a:t>
            </a:r>
            <a:endParaRPr lang="en-US" dirty="0"/>
          </a:p>
        </p:txBody>
      </p:sp>
      <p:sp>
        <p:nvSpPr>
          <p:cNvPr id="3" name="Text Placeholder 2">
            <a:extLst>
              <a:ext uri="{FF2B5EF4-FFF2-40B4-BE49-F238E27FC236}">
                <a16:creationId xmlns:a16="http://schemas.microsoft.com/office/drawing/2014/main" id="{613B5E1B-1488-08CB-CA6C-96D394A209C2}"/>
              </a:ext>
            </a:extLst>
          </p:cNvPr>
          <p:cNvSpPr>
            <a:spLocks noGrp="1"/>
          </p:cNvSpPr>
          <p:nvPr>
            <p:ph type="body" idx="1"/>
          </p:nvPr>
        </p:nvSpPr>
        <p:spPr/>
        <p:txBody>
          <a:bodyPr>
            <a:normAutofit/>
          </a:bodyPr>
          <a:lstStyle/>
          <a:p>
            <a:r>
              <a:rPr lang="en-US" altLang="ja-JP" dirty="0"/>
              <a:t>PTB</a:t>
            </a:r>
            <a:r>
              <a:rPr lang="ja-JP" altLang="en-US" dirty="0"/>
              <a:t>が吐き出す英文をとにかく読みまくれ！わかんない単語はググれ！</a:t>
            </a:r>
            <a:endParaRPr lang="en-US" altLang="ja-JP" dirty="0"/>
          </a:p>
          <a:p>
            <a:r>
              <a:rPr lang="ja-JP" altLang="en-US" dirty="0"/>
              <a:t>システムに関するエラーはググるだけでは解決できず、根本的理解を要求する場合が多いのでどうにもならない場合は分かる人にヘルプを求めよ</a:t>
            </a:r>
            <a:endParaRPr lang="en-US" dirty="0"/>
          </a:p>
        </p:txBody>
      </p:sp>
    </p:spTree>
    <p:extLst>
      <p:ext uri="{BB962C8B-B14F-4D97-AF65-F5344CB8AC3E}">
        <p14:creationId xmlns:p14="http://schemas.microsoft.com/office/powerpoint/2010/main" val="76507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74C8-A664-467F-9174-2A112E01CF3D}"/>
              </a:ext>
            </a:extLst>
          </p:cNvPr>
          <p:cNvSpPr>
            <a:spLocks noGrp="1"/>
          </p:cNvSpPr>
          <p:nvPr>
            <p:ph type="title"/>
          </p:nvPr>
        </p:nvSpPr>
        <p:spPr/>
        <p:txBody>
          <a:bodyPr/>
          <a:lstStyle/>
          <a:p>
            <a:r>
              <a:rPr lang="en-US" altLang="ja-JP" dirty="0"/>
              <a:t>PTB</a:t>
            </a:r>
            <a:r>
              <a:rPr lang="ja-JP" altLang="en-US" dirty="0"/>
              <a:t>インストール方法</a:t>
            </a:r>
            <a:endParaRPr lang="en-US" dirty="0"/>
          </a:p>
        </p:txBody>
      </p:sp>
      <p:sp>
        <p:nvSpPr>
          <p:cNvPr id="3" name="Content Placeholder 2">
            <a:extLst>
              <a:ext uri="{FF2B5EF4-FFF2-40B4-BE49-F238E27FC236}">
                <a16:creationId xmlns:a16="http://schemas.microsoft.com/office/drawing/2014/main" id="{731630AE-2D45-A4C5-4333-77E67ECF7888}"/>
              </a:ext>
            </a:extLst>
          </p:cNvPr>
          <p:cNvSpPr>
            <a:spLocks noGrp="1"/>
          </p:cNvSpPr>
          <p:nvPr>
            <p:ph idx="1"/>
          </p:nvPr>
        </p:nvSpPr>
        <p:spPr>
          <a:xfrm>
            <a:off x="838199" y="1825625"/>
            <a:ext cx="11001867" cy="4667250"/>
          </a:xfrm>
        </p:spPr>
        <p:txBody>
          <a:bodyPr>
            <a:normAutofit/>
          </a:bodyPr>
          <a:lstStyle/>
          <a:p>
            <a:pPr marL="0" indent="0">
              <a:lnSpc>
                <a:spcPct val="120000"/>
              </a:lnSpc>
              <a:buNone/>
            </a:pPr>
            <a:r>
              <a:rPr lang="ja-JP" altLang="en-US" sz="1600" dirty="0"/>
              <a:t>以下、</a:t>
            </a:r>
            <a:r>
              <a:rPr lang="en-US" altLang="ja-JP" sz="1600" dirty="0"/>
              <a:t>PTB</a:t>
            </a:r>
            <a:r>
              <a:rPr lang="ja-JP" altLang="en-US" sz="1600" dirty="0"/>
              <a:t>のインストール方法概要↓</a:t>
            </a:r>
            <a:endParaRPr lang="en-US" altLang="ja-JP" sz="1600" dirty="0"/>
          </a:p>
          <a:p>
            <a:pPr marL="342900" indent="-342900">
              <a:lnSpc>
                <a:spcPct val="120000"/>
              </a:lnSpc>
              <a:buFont typeface="+mj-lt"/>
              <a:buAutoNum type="arabicPeriod"/>
            </a:pPr>
            <a:r>
              <a:rPr lang="ja-JP" altLang="en-US" sz="1600" dirty="0"/>
              <a:t>　ダウンロードページを読む</a:t>
            </a:r>
            <a:r>
              <a:rPr lang="en-US" altLang="ja-JP" sz="1600" dirty="0"/>
              <a:t>(</a:t>
            </a:r>
            <a:r>
              <a:rPr lang="ja-JP" altLang="en-US" sz="1600" dirty="0"/>
              <a:t>特に初めての人はちゃんと読め</a:t>
            </a:r>
            <a:r>
              <a:rPr lang="en-US" altLang="ja-JP" sz="1600" dirty="0"/>
              <a:t>)</a:t>
            </a:r>
            <a:r>
              <a:rPr lang="ja-JP" altLang="en-US" sz="1600" dirty="0"/>
              <a:t>→</a:t>
            </a:r>
            <a:r>
              <a:rPr lang="en-US" altLang="ja-JP" sz="1600" dirty="0">
                <a:hlinkClick r:id="rId2"/>
              </a:rPr>
              <a:t>http://psychtoolbox.org/download.html</a:t>
            </a:r>
            <a:endParaRPr lang="en-US" altLang="ja-JP" sz="1600" dirty="0"/>
          </a:p>
          <a:p>
            <a:pPr marL="514350" indent="-514350">
              <a:lnSpc>
                <a:spcPct val="120000"/>
              </a:lnSpc>
              <a:buFont typeface="+mj-lt"/>
              <a:buAutoNum type="arabicPeriod"/>
            </a:pPr>
            <a:r>
              <a:rPr lang="en-US" sz="1600" dirty="0" err="1">
                <a:hlinkClick r:id="rId3"/>
              </a:rPr>
              <a:t>DownloadPsychtoolbox.m</a:t>
            </a:r>
            <a:r>
              <a:rPr lang="ja-JP" altLang="en-US" sz="1600" dirty="0"/>
              <a:t>をダウンロード</a:t>
            </a:r>
            <a:endParaRPr lang="en-US" altLang="ja-JP" sz="1600" dirty="0"/>
          </a:p>
          <a:p>
            <a:pPr marL="514350" indent="-514350">
              <a:lnSpc>
                <a:spcPct val="120000"/>
              </a:lnSpc>
              <a:buFont typeface="+mj-lt"/>
              <a:buAutoNum type="arabicPeriod"/>
            </a:pPr>
            <a:r>
              <a:rPr lang="ja-JP" altLang="en-US" sz="1600" b="1" dirty="0"/>
              <a:t>ディスプレイ接続を確認</a:t>
            </a:r>
            <a:endParaRPr lang="en-US" altLang="ja-JP" sz="1600" b="1" dirty="0"/>
          </a:p>
          <a:p>
            <a:pPr lvl="1">
              <a:lnSpc>
                <a:spcPct val="120000"/>
              </a:lnSpc>
            </a:pPr>
            <a:r>
              <a:rPr lang="en-US" altLang="ja-JP" sz="1400" b="1" dirty="0"/>
              <a:t>GPU</a:t>
            </a:r>
            <a:r>
              <a:rPr lang="ja-JP" altLang="en-US" sz="1400" b="1" dirty="0"/>
              <a:t>の正しい端子にディスプレイを接続する</a:t>
            </a:r>
            <a:endParaRPr lang="en-US" altLang="ja-JP" sz="1400" b="1" dirty="0"/>
          </a:p>
          <a:p>
            <a:pPr lvl="1">
              <a:lnSpc>
                <a:spcPct val="120000"/>
              </a:lnSpc>
            </a:pPr>
            <a:r>
              <a:rPr lang="ja-JP" altLang="en-US" sz="1400" b="1" dirty="0"/>
              <a:t>ディスプレイを</a:t>
            </a:r>
            <a:r>
              <a:rPr lang="en-US" altLang="ja-JP" sz="1400" b="1" dirty="0"/>
              <a:t>2</a:t>
            </a:r>
            <a:r>
              <a:rPr lang="ja-JP" altLang="en-US" sz="1400" b="1" dirty="0"/>
              <a:t>枚以上接続しない</a:t>
            </a:r>
            <a:endParaRPr lang="en-US" altLang="ja-JP" sz="1400" b="1" dirty="0"/>
          </a:p>
          <a:p>
            <a:pPr lvl="1">
              <a:lnSpc>
                <a:spcPct val="120000"/>
              </a:lnSpc>
            </a:pPr>
            <a:r>
              <a:rPr lang="ja-JP" altLang="en-US" sz="1400" b="1" dirty="0"/>
              <a:t>ディスプレイケーブルの変換アダプタは禁止</a:t>
            </a:r>
            <a:endParaRPr lang="en-US" altLang="ja-JP" sz="1400" b="1" dirty="0"/>
          </a:p>
          <a:p>
            <a:pPr marL="514350" indent="-514350">
              <a:lnSpc>
                <a:spcPct val="120000"/>
              </a:lnSpc>
              <a:buFont typeface="+mj-lt"/>
              <a:buAutoNum type="arabicPeriod"/>
            </a:pPr>
            <a:r>
              <a:rPr lang="en-US" altLang="ja-JP" sz="1600" dirty="0"/>
              <a:t>MATLAB</a:t>
            </a:r>
            <a:r>
              <a:rPr lang="ja-JP" altLang="en-US" sz="1600" dirty="0"/>
              <a:t>を管理者権限で起動 </a:t>
            </a:r>
            <a:r>
              <a:rPr lang="en-US" altLang="ja-JP" sz="1600" dirty="0"/>
              <a:t>&gt;&gt;</a:t>
            </a:r>
            <a:r>
              <a:rPr lang="en-US" altLang="ja-JP" sz="1600" dirty="0" err="1"/>
              <a:t>sudo</a:t>
            </a:r>
            <a:r>
              <a:rPr lang="en-US" altLang="ja-JP" sz="1600" dirty="0"/>
              <a:t> </a:t>
            </a:r>
            <a:r>
              <a:rPr lang="en-US" altLang="ja-JP" sz="1600" dirty="0" err="1"/>
              <a:t>matlab</a:t>
            </a:r>
            <a:r>
              <a:rPr lang="ja-JP" altLang="en-US" sz="1600" dirty="0"/>
              <a:t>　　　　  ←クラッシュする場合</a:t>
            </a:r>
            <a:r>
              <a:rPr lang="en-US" altLang="ja-JP" sz="1600" dirty="0"/>
              <a:t>…</a:t>
            </a:r>
            <a:r>
              <a:rPr lang="ja-JP" altLang="en-US" sz="1600" dirty="0"/>
              <a:t>次スライド参照</a:t>
            </a:r>
            <a:endParaRPr lang="en-US" altLang="ja-JP" sz="1600" dirty="0"/>
          </a:p>
          <a:p>
            <a:pPr marL="514350" indent="-514350">
              <a:lnSpc>
                <a:spcPct val="120000"/>
              </a:lnSpc>
              <a:buFont typeface="+mj-lt"/>
              <a:buAutoNum type="arabicPeriod"/>
            </a:pPr>
            <a:r>
              <a:rPr lang="en-US" altLang="ja-JP" sz="1600" dirty="0"/>
              <a:t>MATLAB</a:t>
            </a:r>
            <a:r>
              <a:rPr lang="ja-JP" altLang="en-US" sz="1600" dirty="0"/>
              <a:t>コマンドウィンドウにて</a:t>
            </a:r>
            <a:r>
              <a:rPr lang="en-US" altLang="ja-JP" sz="1600" dirty="0"/>
              <a:t> </a:t>
            </a:r>
          </a:p>
          <a:p>
            <a:pPr marL="457200" lvl="1" indent="0">
              <a:lnSpc>
                <a:spcPct val="120000"/>
              </a:lnSpc>
              <a:buNone/>
            </a:pPr>
            <a:r>
              <a:rPr lang="en-US" altLang="ja-JP" sz="1400" dirty="0"/>
              <a:t>&gt;&gt; cd /home/(</a:t>
            </a:r>
            <a:r>
              <a:rPr lang="ja-JP" altLang="en-US" sz="1400" dirty="0"/>
              <a:t>ユーザー名</a:t>
            </a:r>
            <a:r>
              <a:rPr lang="en-US" altLang="ja-JP" sz="1400" dirty="0"/>
              <a:t>)/Downloads/</a:t>
            </a:r>
            <a:r>
              <a:rPr lang="ja-JP" altLang="en-US" sz="1400" dirty="0"/>
              <a:t>　　　　　　　　　 　 ←左記ディレクトリは</a:t>
            </a:r>
            <a:r>
              <a:rPr lang="en-US" altLang="ja-JP" sz="1400" dirty="0" err="1"/>
              <a:t>DownloadPsychtoolbox.m</a:t>
            </a:r>
            <a:r>
              <a:rPr lang="ja-JP" altLang="en-US" sz="1400" dirty="0"/>
              <a:t>のパス；適切に変えよ</a:t>
            </a:r>
            <a:endParaRPr lang="en-US" altLang="ja-JP" sz="1400" dirty="0"/>
          </a:p>
          <a:p>
            <a:pPr marL="457200" lvl="1" indent="0">
              <a:lnSpc>
                <a:spcPct val="120000"/>
              </a:lnSpc>
              <a:buNone/>
            </a:pPr>
            <a:r>
              <a:rPr lang="en-US" altLang="ja-JP" sz="1400" dirty="0"/>
              <a:t>&gt;&gt; </a:t>
            </a:r>
            <a:r>
              <a:rPr lang="en-US" altLang="ja-JP" sz="1400" dirty="0" err="1"/>
              <a:t>DownloadPsychtoolbox</a:t>
            </a:r>
            <a:r>
              <a:rPr lang="en-US" altLang="ja-JP" sz="1400" dirty="0"/>
              <a:t>(‘/opt/MATLAB/R2022a/toolbox/’)</a:t>
            </a:r>
            <a:r>
              <a:rPr lang="ja-JP" altLang="en-US" sz="1400" dirty="0"/>
              <a:t>　　 ←左記ディレクトリは</a:t>
            </a:r>
            <a:r>
              <a:rPr lang="en-US" altLang="ja-JP" sz="1400" dirty="0"/>
              <a:t>MATLAB</a:t>
            </a:r>
            <a:r>
              <a:rPr lang="ja-JP" altLang="en-US" sz="1400" dirty="0"/>
              <a:t>の</a:t>
            </a:r>
            <a:r>
              <a:rPr lang="en-US" altLang="ja-JP" sz="1400" dirty="0"/>
              <a:t>toolbox</a:t>
            </a:r>
            <a:r>
              <a:rPr lang="ja-JP" altLang="en-US" sz="1400" dirty="0"/>
              <a:t>のパス；適切に変えよ</a:t>
            </a:r>
            <a:endParaRPr lang="en-US" altLang="ja-JP" sz="1400" dirty="0"/>
          </a:p>
          <a:p>
            <a:pPr marL="342900" indent="-342900">
              <a:lnSpc>
                <a:spcPct val="120000"/>
              </a:lnSpc>
              <a:buFont typeface="+mj-lt"/>
              <a:buAutoNum type="arabicPeriod"/>
            </a:pPr>
            <a:r>
              <a:rPr lang="ja-JP" altLang="en-US" sz="1800" dirty="0"/>
              <a:t>あとはインストーラーの指示に従う</a:t>
            </a:r>
            <a:r>
              <a:rPr lang="en-US" altLang="ja-JP" sz="1800" dirty="0"/>
              <a:t>(</a:t>
            </a:r>
            <a:r>
              <a:rPr lang="ja-JP" altLang="en-US" sz="1800" b="1" dirty="0">
                <a:highlight>
                  <a:srgbClr val="FFFF00"/>
                </a:highlight>
              </a:rPr>
              <a:t>英語と</a:t>
            </a:r>
            <a:r>
              <a:rPr lang="en-US" altLang="ja-JP" sz="1800" b="1" dirty="0">
                <a:highlight>
                  <a:srgbClr val="FFFF00"/>
                </a:highlight>
              </a:rPr>
              <a:t>Linux</a:t>
            </a:r>
            <a:r>
              <a:rPr lang="ja-JP" altLang="en-US" sz="1800" b="1" dirty="0">
                <a:highlight>
                  <a:srgbClr val="FFFF00"/>
                </a:highlight>
              </a:rPr>
              <a:t>苦手な人は助っ人の準備も忘れずに</a:t>
            </a:r>
            <a:r>
              <a:rPr lang="en-US" altLang="ja-JP" sz="1800" dirty="0"/>
              <a:t>)</a:t>
            </a:r>
          </a:p>
        </p:txBody>
      </p:sp>
    </p:spTree>
    <p:extLst>
      <p:ext uri="{BB962C8B-B14F-4D97-AF65-F5344CB8AC3E}">
        <p14:creationId xmlns:p14="http://schemas.microsoft.com/office/powerpoint/2010/main" val="1485551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01C6-5674-FAB3-75D5-FC5A4BA5F7F7}"/>
              </a:ext>
            </a:extLst>
          </p:cNvPr>
          <p:cNvSpPr>
            <a:spLocks noGrp="1"/>
          </p:cNvSpPr>
          <p:nvPr>
            <p:ph type="title"/>
          </p:nvPr>
        </p:nvSpPr>
        <p:spPr/>
        <p:txBody>
          <a:bodyPr/>
          <a:lstStyle/>
          <a:p>
            <a:r>
              <a:rPr lang="en-US" altLang="ja-JP" dirty="0"/>
              <a:t>【</a:t>
            </a:r>
            <a:r>
              <a:rPr lang="ja-JP" altLang="en-US" dirty="0"/>
              <a:t>バグ</a:t>
            </a:r>
            <a:r>
              <a:rPr lang="en-US" altLang="ja-JP" dirty="0"/>
              <a:t>】</a:t>
            </a:r>
            <a:r>
              <a:rPr lang="en-US" altLang="ja-JP" dirty="0" err="1"/>
              <a:t>s</a:t>
            </a:r>
            <a:r>
              <a:rPr lang="en-US" dirty="0" err="1"/>
              <a:t>udo</a:t>
            </a:r>
            <a:r>
              <a:rPr lang="en-US" dirty="0"/>
              <a:t> </a:t>
            </a:r>
            <a:r>
              <a:rPr lang="en-US" dirty="0" err="1"/>
              <a:t>matlab</a:t>
            </a:r>
            <a:r>
              <a:rPr lang="ja-JP" altLang="en-US" dirty="0"/>
              <a:t>でクラッシュする</a:t>
            </a:r>
            <a:r>
              <a:rPr lang="en-US" altLang="ja-JP" dirty="0"/>
              <a:t>…</a:t>
            </a:r>
            <a:endParaRPr lang="en-US" dirty="0"/>
          </a:p>
        </p:txBody>
      </p:sp>
      <p:sp>
        <p:nvSpPr>
          <p:cNvPr id="3" name="Content Placeholder 2">
            <a:extLst>
              <a:ext uri="{FF2B5EF4-FFF2-40B4-BE49-F238E27FC236}">
                <a16:creationId xmlns:a16="http://schemas.microsoft.com/office/drawing/2014/main" id="{1EF6AE3F-6906-6EBA-DE9A-720CFAA8D686}"/>
              </a:ext>
            </a:extLst>
          </p:cNvPr>
          <p:cNvSpPr>
            <a:spLocks noGrp="1"/>
          </p:cNvSpPr>
          <p:nvPr>
            <p:ph idx="1"/>
          </p:nvPr>
        </p:nvSpPr>
        <p:spPr/>
        <p:txBody>
          <a:bodyPr>
            <a:normAutofit fontScale="70000" lnSpcReduction="20000"/>
          </a:bodyPr>
          <a:lstStyle/>
          <a:p>
            <a:pPr marL="0" indent="0">
              <a:lnSpc>
                <a:spcPct val="120000"/>
              </a:lnSpc>
              <a:buNone/>
            </a:pPr>
            <a:r>
              <a:rPr lang="en-US" dirty="0">
                <a:hlinkClick r:id="rId2"/>
              </a:rPr>
              <a:t>https://jp.mathworks.com/matlabcentral/answers/1619660-matlab-2021b-crashed-when-running-with-sudo-root</a:t>
            </a:r>
            <a:endParaRPr lang="en-US" dirty="0"/>
          </a:p>
          <a:p>
            <a:pPr>
              <a:lnSpc>
                <a:spcPct val="120000"/>
              </a:lnSpc>
            </a:pPr>
            <a:r>
              <a:rPr lang="ja-JP" altLang="en-US" dirty="0"/>
              <a:t>バグ；</a:t>
            </a:r>
            <a:r>
              <a:rPr lang="en-US" altLang="ja-JP" dirty="0"/>
              <a:t>MathWorks</a:t>
            </a:r>
            <a:r>
              <a:rPr lang="ja-JP" altLang="en-US" dirty="0"/>
              <a:t>が対応中とのこと</a:t>
            </a:r>
            <a:endParaRPr lang="en-US" altLang="ja-JP" dirty="0"/>
          </a:p>
          <a:p>
            <a:pPr>
              <a:lnSpc>
                <a:spcPct val="120000"/>
              </a:lnSpc>
            </a:pPr>
            <a:r>
              <a:rPr lang="ja-JP" altLang="en-US" dirty="0"/>
              <a:t>クラッシュ画面が出てもそのウィンドウを閉じたりせずに触らなければ、コマンドウィンドウは使えるので、そこから</a:t>
            </a:r>
            <a:r>
              <a:rPr lang="en-US" altLang="ja-JP" dirty="0"/>
              <a:t>PTB</a:t>
            </a:r>
            <a:r>
              <a:rPr lang="ja-JP" altLang="en-US" dirty="0"/>
              <a:t>のインストールとかは可能</a:t>
            </a:r>
            <a:endParaRPr lang="en-US" altLang="ja-JP" dirty="0"/>
          </a:p>
          <a:p>
            <a:pPr>
              <a:lnSpc>
                <a:spcPct val="120000"/>
              </a:lnSpc>
            </a:pPr>
            <a:r>
              <a:rPr lang="ja-JP" altLang="en-US" dirty="0"/>
              <a:t>ちなみに</a:t>
            </a:r>
            <a:r>
              <a:rPr lang="en-US" altLang="ja-JP" dirty="0"/>
              <a:t>MATLAB</a:t>
            </a:r>
            <a:r>
              <a:rPr lang="ja-JP" altLang="en-US" dirty="0"/>
              <a:t>アップデートは</a:t>
            </a:r>
            <a:r>
              <a:rPr lang="en-US" altLang="ja-JP" dirty="0"/>
              <a:t>MATLAB</a:t>
            </a:r>
            <a:r>
              <a:rPr lang="ja-JP" altLang="en-US" dirty="0"/>
              <a:t>上では動作しないので</a:t>
            </a:r>
            <a:r>
              <a:rPr lang="en-US" altLang="ja-JP" dirty="0"/>
              <a:t>Linux</a:t>
            </a:r>
            <a:r>
              <a:rPr lang="ja-JP" altLang="en-US" dirty="0"/>
              <a:t>ターミナルから直接アップデートする</a:t>
            </a:r>
            <a:r>
              <a:rPr lang="en-US" altLang="ja-JP" dirty="0"/>
              <a:t>(</a:t>
            </a:r>
            <a:r>
              <a:rPr lang="ja-JP" altLang="en-US" dirty="0"/>
              <a:t>上記リンク参照</a:t>
            </a:r>
            <a:r>
              <a:rPr lang="en-US" altLang="ja-JP" dirty="0"/>
              <a:t>)</a:t>
            </a:r>
          </a:p>
          <a:p>
            <a:pPr marL="457200" lvl="1" indent="0">
              <a:lnSpc>
                <a:spcPct val="120000"/>
              </a:lnSpc>
              <a:buNone/>
            </a:pPr>
            <a:r>
              <a:rPr lang="en-US" altLang="ja-JP" dirty="0"/>
              <a:t>&gt;&gt;</a:t>
            </a:r>
            <a:r>
              <a:rPr lang="ja-JP" altLang="en-US" dirty="0"/>
              <a:t> </a:t>
            </a:r>
            <a:r>
              <a:rPr lang="en-US" altLang="ja-JP" dirty="0"/>
              <a:t>cd</a:t>
            </a:r>
            <a:r>
              <a:rPr lang="en-US" dirty="0"/>
              <a:t> /opt/MATLAB/R2022a/bin/glnxa64/</a:t>
            </a:r>
            <a:r>
              <a:rPr lang="ja-JP" altLang="en-US" dirty="0"/>
              <a:t>　←左記ディレクトリはあくまでも例；適切に変えよ</a:t>
            </a:r>
            <a:endParaRPr lang="en-US" dirty="0"/>
          </a:p>
          <a:p>
            <a:pPr marL="457200" lvl="1" indent="0">
              <a:lnSpc>
                <a:spcPct val="120000"/>
              </a:lnSpc>
              <a:buNone/>
            </a:pPr>
            <a:r>
              <a:rPr lang="en-US" dirty="0"/>
              <a:t>&gt;&gt; </a:t>
            </a:r>
            <a:r>
              <a:rPr lang="en-US" dirty="0" err="1"/>
              <a:t>sudo</a:t>
            </a:r>
            <a:r>
              <a:rPr lang="en-US" dirty="0"/>
              <a:t> ./</a:t>
            </a:r>
            <a:r>
              <a:rPr lang="en-US" dirty="0" err="1"/>
              <a:t>update_installer</a:t>
            </a:r>
            <a:endParaRPr lang="en-US" dirty="0"/>
          </a:p>
          <a:p>
            <a:pPr marL="457200" lvl="1" indent="0">
              <a:lnSpc>
                <a:spcPct val="120000"/>
              </a:lnSpc>
              <a:buNone/>
            </a:pPr>
            <a:r>
              <a:rPr lang="ja-JP" altLang="en-US" dirty="0"/>
              <a:t>ここで動かない場合は</a:t>
            </a:r>
            <a:r>
              <a:rPr lang="en-US" altLang="ja-JP" dirty="0" err="1"/>
              <a:t>ctrl+c</a:t>
            </a:r>
            <a:r>
              <a:rPr lang="ja-JP" altLang="en-US" dirty="0"/>
              <a:t>で強制終了→以下を実行</a:t>
            </a:r>
            <a:endParaRPr lang="en-US" dirty="0"/>
          </a:p>
          <a:p>
            <a:pPr marL="457200" lvl="1" indent="0">
              <a:lnSpc>
                <a:spcPct val="120000"/>
              </a:lnSpc>
              <a:buNone/>
            </a:pPr>
            <a:r>
              <a:rPr lang="en-US" dirty="0"/>
              <a:t>&gt;&gt; </a:t>
            </a:r>
            <a:r>
              <a:rPr lang="en-US" dirty="0" err="1"/>
              <a:t>xhost</a:t>
            </a:r>
            <a:r>
              <a:rPr lang="en-US" dirty="0"/>
              <a:t> +</a:t>
            </a:r>
            <a:r>
              <a:rPr lang="en-US" dirty="0" err="1"/>
              <a:t>SI:localuser:root</a:t>
            </a:r>
            <a:endParaRPr lang="en-US" dirty="0"/>
          </a:p>
          <a:p>
            <a:pPr marL="457200" lvl="1" indent="0">
              <a:lnSpc>
                <a:spcPct val="120000"/>
              </a:lnSpc>
              <a:buNone/>
            </a:pPr>
            <a:r>
              <a:rPr lang="en-US" dirty="0"/>
              <a:t>&gt;&gt; </a:t>
            </a:r>
            <a:r>
              <a:rPr lang="en-US" dirty="0" err="1"/>
              <a:t>sudo</a:t>
            </a:r>
            <a:r>
              <a:rPr lang="en-US" dirty="0"/>
              <a:t> ./</a:t>
            </a:r>
            <a:r>
              <a:rPr lang="en-US" dirty="0" err="1"/>
              <a:t>update_installer</a:t>
            </a:r>
            <a:endParaRPr lang="en-US" dirty="0"/>
          </a:p>
          <a:p>
            <a:pPr marL="457200" lvl="1" indent="0">
              <a:lnSpc>
                <a:spcPct val="120000"/>
              </a:lnSpc>
              <a:buNone/>
            </a:pPr>
            <a:endParaRPr lang="en-US" dirty="0"/>
          </a:p>
        </p:txBody>
      </p:sp>
    </p:spTree>
    <p:extLst>
      <p:ext uri="{BB962C8B-B14F-4D97-AF65-F5344CB8AC3E}">
        <p14:creationId xmlns:p14="http://schemas.microsoft.com/office/powerpoint/2010/main" val="4194475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C2B6-4DA4-F402-25CD-C5F09CF72F8E}"/>
              </a:ext>
            </a:extLst>
          </p:cNvPr>
          <p:cNvSpPr>
            <a:spLocks noGrp="1"/>
          </p:cNvSpPr>
          <p:nvPr>
            <p:ph type="title"/>
          </p:nvPr>
        </p:nvSpPr>
        <p:spPr/>
        <p:txBody>
          <a:bodyPr/>
          <a:lstStyle/>
          <a:p>
            <a:r>
              <a:rPr lang="en-US" altLang="ja-JP" dirty="0"/>
              <a:t>【</a:t>
            </a:r>
            <a:r>
              <a:rPr lang="ja-JP" altLang="en-US" dirty="0"/>
              <a:t>バグ</a:t>
            </a:r>
            <a:r>
              <a:rPr lang="en-US" altLang="ja-JP" dirty="0"/>
              <a:t>】</a:t>
            </a:r>
            <a:r>
              <a:rPr lang="ja-JP" altLang="en-US" dirty="0"/>
              <a:t>クラッシュレポーターを触らなければ</a:t>
            </a:r>
            <a:r>
              <a:rPr lang="en-US" altLang="ja-JP" dirty="0"/>
              <a:t>PTB</a:t>
            </a:r>
            <a:r>
              <a:rPr lang="ja-JP" altLang="en-US" dirty="0"/>
              <a:t>等のインストールは可能</a:t>
            </a:r>
            <a:endParaRPr lang="en-US" dirty="0"/>
          </a:p>
        </p:txBody>
      </p:sp>
      <p:pic>
        <p:nvPicPr>
          <p:cNvPr id="4" name="Picture 3" descr="Graphical user interface, application, Word&#10;&#10;Description automatically generated">
            <a:extLst>
              <a:ext uri="{FF2B5EF4-FFF2-40B4-BE49-F238E27FC236}">
                <a16:creationId xmlns:a16="http://schemas.microsoft.com/office/drawing/2014/main" id="{C83720AD-9B60-A678-0E6E-34F7FA65B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729" y="1803175"/>
            <a:ext cx="8806542" cy="4953679"/>
          </a:xfrm>
          <a:prstGeom prst="rect">
            <a:avLst/>
          </a:prstGeom>
        </p:spPr>
      </p:pic>
    </p:spTree>
    <p:extLst>
      <p:ext uri="{BB962C8B-B14F-4D97-AF65-F5344CB8AC3E}">
        <p14:creationId xmlns:p14="http://schemas.microsoft.com/office/powerpoint/2010/main" val="3829899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DC1E09B-B24B-7DC7-1B50-B6FB95509C28}"/>
              </a:ext>
            </a:extLst>
          </p:cNvPr>
          <p:cNvGrpSpPr/>
          <p:nvPr/>
        </p:nvGrpSpPr>
        <p:grpSpPr>
          <a:xfrm>
            <a:off x="531149" y="1690688"/>
            <a:ext cx="11129701" cy="5059982"/>
            <a:chOff x="499836" y="1490093"/>
            <a:chExt cx="11308595" cy="5260577"/>
          </a:xfrm>
        </p:grpSpPr>
        <p:grpSp>
          <p:nvGrpSpPr>
            <p:cNvPr id="7" name="Group 6">
              <a:extLst>
                <a:ext uri="{FF2B5EF4-FFF2-40B4-BE49-F238E27FC236}">
                  <a16:creationId xmlns:a16="http://schemas.microsoft.com/office/drawing/2014/main" id="{38C4BEA8-98AA-EEAE-00DE-891B8163C51F}"/>
                </a:ext>
              </a:extLst>
            </p:cNvPr>
            <p:cNvGrpSpPr/>
            <p:nvPr/>
          </p:nvGrpSpPr>
          <p:grpSpPr>
            <a:xfrm>
              <a:off x="499836" y="1490093"/>
              <a:ext cx="6569643" cy="5260577"/>
              <a:chOff x="4072217" y="1423447"/>
              <a:chExt cx="6569643" cy="5260577"/>
            </a:xfrm>
          </p:grpSpPr>
          <p:pic>
            <p:nvPicPr>
              <p:cNvPr id="4" name="Picture 3" descr="Graphical user interface, text, application, Word&#10;&#10;Description automatically generated">
                <a:extLst>
                  <a:ext uri="{FF2B5EF4-FFF2-40B4-BE49-F238E27FC236}">
                    <a16:creationId xmlns:a16="http://schemas.microsoft.com/office/drawing/2014/main" id="{D32E1C99-F70A-2F58-2CF1-77278A171CCB}"/>
                  </a:ext>
                </a:extLst>
              </p:cNvPr>
              <p:cNvPicPr>
                <a:picLocks noChangeAspect="1"/>
              </p:cNvPicPr>
              <p:nvPr/>
            </p:nvPicPr>
            <p:blipFill rotWithShape="1">
              <a:blip r:embed="rId2">
                <a:extLst>
                  <a:ext uri="{28A0092B-C50C-407E-A947-70E740481C1C}">
                    <a14:useLocalDpi xmlns:a14="http://schemas.microsoft.com/office/drawing/2010/main" val="0"/>
                  </a:ext>
                </a:extLst>
              </a:blip>
              <a:srcRect l="25181" t="19637" r="20658" b="2265"/>
              <a:stretch/>
            </p:blipFill>
            <p:spPr>
              <a:xfrm>
                <a:off x="4072217" y="1423447"/>
                <a:ext cx="6485803" cy="5260577"/>
              </a:xfrm>
              <a:prstGeom prst="rect">
                <a:avLst/>
              </a:prstGeom>
            </p:spPr>
          </p:pic>
          <p:sp>
            <p:nvSpPr>
              <p:cNvPr id="5" name="Arrow: Right 4">
                <a:extLst>
                  <a:ext uri="{FF2B5EF4-FFF2-40B4-BE49-F238E27FC236}">
                    <a16:creationId xmlns:a16="http://schemas.microsoft.com/office/drawing/2014/main" id="{85676512-64BE-D2A3-957A-B0BF40B87726}"/>
                  </a:ext>
                </a:extLst>
              </p:cNvPr>
              <p:cNvSpPr/>
              <p:nvPr/>
            </p:nvSpPr>
            <p:spPr>
              <a:xfrm rot="10800000">
                <a:off x="8678978" y="5842454"/>
                <a:ext cx="1962882" cy="7519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9ACBE32C-35C3-153C-4C55-17C8774025D1}"/>
                  </a:ext>
                </a:extLst>
              </p:cNvPr>
              <p:cNvSpPr/>
              <p:nvPr/>
            </p:nvSpPr>
            <p:spPr>
              <a:xfrm>
                <a:off x="7670538" y="6091169"/>
                <a:ext cx="650450" cy="254524"/>
              </a:xfrm>
              <a:prstGeom prst="ellipse">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
          <p:nvSpPr>
            <p:cNvPr id="3" name="TextBox 2">
              <a:extLst>
                <a:ext uri="{FF2B5EF4-FFF2-40B4-BE49-F238E27FC236}">
                  <a16:creationId xmlns:a16="http://schemas.microsoft.com/office/drawing/2014/main" id="{5B3BBB62-7E67-06B3-D38A-A2140B746A25}"/>
                </a:ext>
              </a:extLst>
            </p:cNvPr>
            <p:cNvSpPr txBox="1"/>
            <p:nvPr/>
          </p:nvSpPr>
          <p:spPr>
            <a:xfrm>
              <a:off x="7069479" y="1637400"/>
              <a:ext cx="4738952" cy="5023653"/>
            </a:xfrm>
            <a:prstGeom prst="rect">
              <a:avLst/>
            </a:prstGeom>
            <a:ln w="5715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ja-JP" sz="2800" dirty="0"/>
                <a:t>PTB</a:t>
              </a:r>
              <a:r>
                <a:rPr lang="ja-JP" altLang="en-US" sz="2800" dirty="0"/>
                <a:t>はひたすら英語を読め！</a:t>
              </a:r>
              <a:endParaRPr lang="en-US" altLang="ja-JP" sz="2800" dirty="0"/>
            </a:p>
            <a:p>
              <a:r>
                <a:rPr lang="ja-JP" altLang="en-US" sz="2800" dirty="0"/>
                <a:t>明確の理由が無ければ基本的に選択肢は</a:t>
              </a:r>
              <a:r>
                <a:rPr lang="en-US" altLang="ja-JP" sz="2800" dirty="0"/>
                <a:t>Y</a:t>
              </a:r>
              <a:r>
                <a:rPr lang="ja-JP" altLang="en-US" sz="2800" dirty="0"/>
                <a:t>を選択でＯＫ</a:t>
              </a:r>
              <a:endParaRPr lang="en-US" altLang="ja-JP" sz="2800" dirty="0"/>
            </a:p>
            <a:p>
              <a:endParaRPr lang="en-US" altLang="ja-JP" sz="2800" dirty="0"/>
            </a:p>
            <a:p>
              <a:r>
                <a:rPr lang="ja-JP" altLang="en-US" sz="2800" dirty="0"/>
                <a:t>ひたすら読んで書いてある通りにやればだいたいなんとかなる！</a:t>
              </a:r>
              <a:endParaRPr lang="en-US" altLang="ja-JP" sz="2800" dirty="0"/>
            </a:p>
            <a:p>
              <a:r>
                <a:rPr lang="ja-JP" altLang="en-US" sz="2800" dirty="0"/>
                <a:t>英語できない奴は助っ人を探せ！</a:t>
              </a:r>
              <a:endParaRPr lang="en-US" altLang="ja-JP" sz="2800" dirty="0"/>
            </a:p>
            <a:p>
              <a:endParaRPr lang="en-US" altLang="ja-JP" sz="2800" dirty="0"/>
            </a:p>
            <a:p>
              <a:r>
                <a:rPr lang="ja-JP" altLang="en-US" sz="2800" b="1" dirty="0"/>
                <a:t>ユーザー名を追加忘れずに</a:t>
              </a:r>
              <a:endParaRPr lang="en-US" altLang="ja-JP" sz="2800" b="1" dirty="0"/>
            </a:p>
          </p:txBody>
        </p:sp>
      </p:grpSp>
      <p:sp>
        <p:nvSpPr>
          <p:cNvPr id="2" name="Title 1">
            <a:extLst>
              <a:ext uri="{FF2B5EF4-FFF2-40B4-BE49-F238E27FC236}">
                <a16:creationId xmlns:a16="http://schemas.microsoft.com/office/drawing/2014/main" id="{618D92C5-7525-5CC0-9BFD-B5F0B7861105}"/>
              </a:ext>
            </a:extLst>
          </p:cNvPr>
          <p:cNvSpPr>
            <a:spLocks noGrp="1"/>
          </p:cNvSpPr>
          <p:nvPr>
            <p:ph type="title"/>
          </p:nvPr>
        </p:nvSpPr>
        <p:spPr/>
        <p:txBody>
          <a:bodyPr/>
          <a:lstStyle/>
          <a:p>
            <a:r>
              <a:rPr lang="ja-JP" altLang="en-US" dirty="0"/>
              <a:t>ユーザーのグループ追加を忘れずに</a:t>
            </a:r>
            <a:endParaRPr lang="en-US" dirty="0"/>
          </a:p>
        </p:txBody>
      </p:sp>
    </p:spTree>
    <p:extLst>
      <p:ext uri="{BB962C8B-B14F-4D97-AF65-F5344CB8AC3E}">
        <p14:creationId xmlns:p14="http://schemas.microsoft.com/office/powerpoint/2010/main" val="1274979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C167-D7AB-C8BB-377B-9BB33828F5D2}"/>
              </a:ext>
            </a:extLst>
          </p:cNvPr>
          <p:cNvSpPr>
            <a:spLocks noGrp="1"/>
          </p:cNvSpPr>
          <p:nvPr>
            <p:ph type="title"/>
          </p:nvPr>
        </p:nvSpPr>
        <p:spPr/>
        <p:txBody>
          <a:bodyPr/>
          <a:lstStyle/>
          <a:p>
            <a:r>
              <a:rPr lang="en-US" altLang="ja-JP" dirty="0"/>
              <a:t>PTB</a:t>
            </a:r>
            <a:r>
              <a:rPr lang="ja-JP" altLang="en-US" dirty="0"/>
              <a:t>がインストールできたらまずテスト</a:t>
            </a:r>
            <a:endParaRPr lang="en-US" dirty="0"/>
          </a:p>
        </p:txBody>
      </p:sp>
      <p:sp>
        <p:nvSpPr>
          <p:cNvPr id="3" name="Content Placeholder 2">
            <a:extLst>
              <a:ext uri="{FF2B5EF4-FFF2-40B4-BE49-F238E27FC236}">
                <a16:creationId xmlns:a16="http://schemas.microsoft.com/office/drawing/2014/main" id="{E52FF746-8382-99CD-5184-55AE3F799390}"/>
              </a:ext>
            </a:extLst>
          </p:cNvPr>
          <p:cNvSpPr>
            <a:spLocks noGrp="1"/>
          </p:cNvSpPr>
          <p:nvPr>
            <p:ph idx="1"/>
          </p:nvPr>
        </p:nvSpPr>
        <p:spPr>
          <a:xfrm>
            <a:off x="5790823" y="1690688"/>
            <a:ext cx="5562977" cy="4351338"/>
          </a:xfrm>
        </p:spPr>
        <p:style>
          <a:lnRef idx="2">
            <a:schemeClr val="dk1"/>
          </a:lnRef>
          <a:fillRef idx="1">
            <a:schemeClr val="lt1"/>
          </a:fillRef>
          <a:effectRef idx="0">
            <a:schemeClr val="dk1"/>
          </a:effectRef>
          <a:fontRef idx="minor">
            <a:schemeClr val="dk1"/>
          </a:fontRef>
        </p:style>
        <p:txBody>
          <a:bodyPr numCol="1">
            <a:noAutofit/>
          </a:bodyPr>
          <a:lstStyle/>
          <a:p>
            <a:pPr>
              <a:lnSpc>
                <a:spcPct val="100000"/>
              </a:lnSpc>
            </a:pPr>
            <a:r>
              <a:rPr lang="ja-JP" altLang="en-US" sz="2000" b="1" dirty="0"/>
              <a:t>もしインストールに成功したら</a:t>
            </a:r>
            <a:r>
              <a:rPr lang="en-US" altLang="ja-JP" sz="2000" b="1" dirty="0"/>
              <a:t>…</a:t>
            </a:r>
          </a:p>
          <a:p>
            <a:pPr marL="0" indent="0">
              <a:lnSpc>
                <a:spcPct val="100000"/>
              </a:lnSpc>
              <a:buNone/>
            </a:pPr>
            <a:r>
              <a:rPr lang="en-US" altLang="ja-JP" sz="2000" dirty="0" err="1"/>
              <a:t>PsychDemos</a:t>
            </a:r>
            <a:r>
              <a:rPr lang="ja-JP" altLang="en-US" sz="2000" dirty="0"/>
              <a:t>を動かしてみよう！</a:t>
            </a:r>
            <a:endParaRPr lang="en-US" altLang="ja-JP" sz="2000" dirty="0"/>
          </a:p>
          <a:p>
            <a:pPr marL="0" indent="0">
              <a:lnSpc>
                <a:spcPct val="100000"/>
              </a:lnSpc>
              <a:buNone/>
            </a:pPr>
            <a:r>
              <a:rPr lang="en-US" altLang="ja-JP" sz="2000" dirty="0"/>
              <a:t>/(</a:t>
            </a:r>
            <a:r>
              <a:rPr lang="en-US" altLang="ja-JP" sz="2000" dirty="0" err="1"/>
              <a:t>matlabroot</a:t>
            </a:r>
            <a:r>
              <a:rPr lang="en-US" altLang="ja-JP" sz="2000" dirty="0"/>
              <a:t>)/toolbox/</a:t>
            </a:r>
            <a:r>
              <a:rPr lang="en-US" altLang="ja-JP" sz="2000" dirty="0" err="1"/>
              <a:t>Psychtoolbox</a:t>
            </a:r>
            <a:r>
              <a:rPr lang="en-US" altLang="ja-JP" sz="2000" dirty="0"/>
              <a:t>/</a:t>
            </a:r>
            <a:r>
              <a:rPr lang="en-US" altLang="ja-JP" sz="2000" dirty="0" err="1"/>
              <a:t>PsychDemos</a:t>
            </a:r>
            <a:r>
              <a:rPr lang="en-US" altLang="ja-JP" sz="2000" dirty="0"/>
              <a:t>/</a:t>
            </a:r>
          </a:p>
          <a:p>
            <a:pPr marL="0" indent="0">
              <a:lnSpc>
                <a:spcPct val="100000"/>
              </a:lnSpc>
              <a:buNone/>
            </a:pPr>
            <a:r>
              <a:rPr lang="en-US" sz="2000" dirty="0">
                <a:hlinkClick r:id="rId2"/>
              </a:rPr>
              <a:t>http://psychtoolbox.org/docs/PsychDemos</a:t>
            </a:r>
            <a:endParaRPr lang="en-US" sz="2000" dirty="0"/>
          </a:p>
          <a:p>
            <a:pPr marL="0" indent="0">
              <a:lnSpc>
                <a:spcPct val="100000"/>
              </a:lnSpc>
              <a:buNone/>
            </a:pPr>
            <a:endParaRPr lang="en-US" sz="2000" dirty="0"/>
          </a:p>
          <a:p>
            <a:pPr marL="0" indent="0">
              <a:lnSpc>
                <a:spcPct val="100000"/>
              </a:lnSpc>
              <a:buNone/>
            </a:pPr>
            <a:r>
              <a:rPr lang="en-US" altLang="ja-JP" sz="2000" dirty="0"/>
              <a:t>MATLAB</a:t>
            </a:r>
            <a:r>
              <a:rPr lang="ja-JP" altLang="en-US" sz="2000" dirty="0"/>
              <a:t>コマンドウィンドウにて</a:t>
            </a:r>
            <a:endParaRPr lang="en-US" sz="2000" dirty="0"/>
          </a:p>
          <a:p>
            <a:pPr marL="0" indent="0">
              <a:lnSpc>
                <a:spcPct val="100000"/>
              </a:lnSpc>
              <a:buNone/>
            </a:pPr>
            <a:r>
              <a:rPr lang="en-US" sz="2000" dirty="0"/>
              <a:t>&gt;&gt; </a:t>
            </a:r>
            <a:r>
              <a:rPr lang="en-US" sz="2000" dirty="0" err="1"/>
              <a:t>LinesDemo</a:t>
            </a:r>
            <a:endParaRPr lang="en-US" sz="2000" dirty="0"/>
          </a:p>
          <a:p>
            <a:pPr marL="0" indent="0">
              <a:lnSpc>
                <a:spcPct val="100000"/>
              </a:lnSpc>
              <a:buNone/>
            </a:pPr>
            <a:r>
              <a:rPr lang="en-US" sz="2000" dirty="0"/>
              <a:t>&gt;&gt; </a:t>
            </a:r>
            <a:r>
              <a:rPr lang="en-US" sz="2000" dirty="0" err="1"/>
              <a:t>DrawFromattedTextDemo</a:t>
            </a:r>
            <a:endParaRPr lang="en-US" sz="2000" dirty="0"/>
          </a:p>
          <a:p>
            <a:pPr marL="0" indent="0">
              <a:lnSpc>
                <a:spcPct val="100000"/>
              </a:lnSpc>
              <a:buNone/>
            </a:pPr>
            <a:r>
              <a:rPr lang="en-US" sz="2000" dirty="0"/>
              <a:t>&gt;&gt; </a:t>
            </a:r>
            <a:r>
              <a:rPr lang="en-US" sz="2000" dirty="0" err="1"/>
              <a:t>KbDemo</a:t>
            </a:r>
            <a:endParaRPr lang="en-US" sz="2000" dirty="0"/>
          </a:p>
          <a:p>
            <a:pPr marL="0" indent="0">
              <a:lnSpc>
                <a:spcPct val="100000"/>
              </a:lnSpc>
              <a:buNone/>
            </a:pPr>
            <a:r>
              <a:rPr lang="en-US" altLang="ja-JP" sz="2000" dirty="0"/>
              <a:t>&gt;&gt; </a:t>
            </a:r>
            <a:r>
              <a:rPr lang="en-US" altLang="ja-JP" sz="2000" dirty="0" err="1"/>
              <a:t>SadowskiDemo</a:t>
            </a:r>
            <a:r>
              <a:rPr lang="ja-JP" altLang="en-US" sz="2000"/>
              <a:t>　　　など</a:t>
            </a:r>
            <a:endParaRPr lang="en-US" altLang="ja-JP" sz="2000" dirty="0"/>
          </a:p>
        </p:txBody>
      </p:sp>
      <p:sp>
        <p:nvSpPr>
          <p:cNvPr id="4" name="Content Placeholder 2">
            <a:extLst>
              <a:ext uri="{FF2B5EF4-FFF2-40B4-BE49-F238E27FC236}">
                <a16:creationId xmlns:a16="http://schemas.microsoft.com/office/drawing/2014/main" id="{81CA4055-29CF-E9C6-B8C4-E461C47F3928}"/>
              </a:ext>
            </a:extLst>
          </p:cNvPr>
          <p:cNvSpPr txBox="1">
            <a:spLocks/>
          </p:cNvSpPr>
          <p:nvPr/>
        </p:nvSpPr>
        <p:spPr>
          <a:xfrm>
            <a:off x="850392" y="1690688"/>
            <a:ext cx="4928239" cy="4351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ja-JP" sz="2000" b="1" kern="1200" dirty="0">
                <a:solidFill>
                  <a:srgbClr val="000000"/>
                </a:solidFill>
                <a:effectLst/>
                <a:latin typeface="Calibri" panose="020F0502020204030204" pitchFamily="34" charset="0"/>
                <a:ea typeface="游ゴシック" panose="020B0400000000000000" pitchFamily="50" charset="-128"/>
                <a:cs typeface="+mn-cs"/>
              </a:rPr>
              <a:t>もし</a:t>
            </a:r>
            <a:r>
              <a:rPr lang="ja-JP" altLang="en-US" sz="2000" b="1" kern="1200" dirty="0">
                <a:solidFill>
                  <a:srgbClr val="000000"/>
                </a:solidFill>
                <a:effectLst/>
                <a:latin typeface="Calibri" panose="020F0502020204030204" pitchFamily="34" charset="0"/>
                <a:ea typeface="游ゴシック" panose="020B0400000000000000" pitchFamily="50" charset="-128"/>
                <a:cs typeface="+mn-cs"/>
              </a:rPr>
              <a:t>インストール</a:t>
            </a:r>
            <a:r>
              <a:rPr lang="ja-JP" altLang="en-US" sz="2000" b="1" dirty="0">
                <a:solidFill>
                  <a:srgbClr val="000000"/>
                </a:solidFill>
                <a:latin typeface="Calibri" panose="020F0502020204030204" pitchFamily="34" charset="0"/>
                <a:ea typeface="游ゴシック" panose="020B0400000000000000" pitchFamily="50" charset="-128"/>
              </a:rPr>
              <a:t>に失敗したら</a:t>
            </a:r>
            <a:r>
              <a:rPr lang="en-US" altLang="ja-JP" sz="2000" b="1" dirty="0">
                <a:solidFill>
                  <a:srgbClr val="000000"/>
                </a:solidFill>
                <a:latin typeface="Calibri" panose="020F0502020204030204" pitchFamily="34" charset="0"/>
                <a:ea typeface="游ゴシック" panose="020B0400000000000000" pitchFamily="50" charset="-128"/>
              </a:rPr>
              <a:t>…</a:t>
            </a:r>
            <a:endParaRPr lang="en-US" altLang="ja-JP" sz="2000" b="1" kern="1200" dirty="0">
              <a:solidFill>
                <a:srgbClr val="000000"/>
              </a:solidFill>
              <a:effectLst/>
              <a:latin typeface="Calibri" panose="020F0502020204030204" pitchFamily="34" charset="0"/>
              <a:ea typeface="游ゴシック" panose="020B0400000000000000" pitchFamily="50" charset="-128"/>
              <a:cs typeface="+mn-cs"/>
            </a:endParaRPr>
          </a:p>
          <a:p>
            <a:pPr marL="0" indent="0" algn="l" rtl="0" eaLnBrk="1" latinLnBrk="0" hangingPunct="1">
              <a:lnSpc>
                <a:spcPct val="100000"/>
              </a:lnSpc>
              <a:spcBef>
                <a:spcPts val="1000"/>
              </a:spcBef>
              <a:spcAft>
                <a:spcPts val="0"/>
              </a:spcAft>
              <a:buNone/>
            </a:pPr>
            <a:endParaRPr lang="en-US" sz="2000" dirty="0">
              <a:effectLst/>
            </a:endParaRPr>
          </a:p>
          <a:p>
            <a:pPr>
              <a:lnSpc>
                <a:spcPct val="100000"/>
              </a:lnSpc>
            </a:pPr>
            <a:r>
              <a:rPr lang="ja-JP" sz="2000" kern="1200" dirty="0">
                <a:solidFill>
                  <a:srgbClr val="000000"/>
                </a:solidFill>
                <a:effectLst/>
                <a:latin typeface="Calibri" panose="020F0502020204030204" pitchFamily="34" charset="0"/>
                <a:ea typeface="Calibri" panose="020F0502020204030204" pitchFamily="34" charset="0"/>
                <a:cs typeface="+mn-cs"/>
              </a:rPr>
              <a:t>エラーメッセージに従って</a:t>
            </a:r>
            <a:r>
              <a:rPr lang="ja-JP" altLang="en-US" sz="2000" kern="1200" dirty="0">
                <a:solidFill>
                  <a:srgbClr val="000000"/>
                </a:solidFill>
                <a:effectLst/>
                <a:latin typeface="Calibri" panose="020F0502020204030204" pitchFamily="34" charset="0"/>
                <a:ea typeface="Calibri" panose="020F0502020204030204" pitchFamily="34" charset="0"/>
                <a:cs typeface="+mn-cs"/>
              </a:rPr>
              <a:t>問題解決</a:t>
            </a:r>
            <a:endParaRPr lang="en-US" sz="2000" dirty="0">
              <a:effectLst/>
            </a:endParaRPr>
          </a:p>
          <a:p>
            <a:pPr>
              <a:lnSpc>
                <a:spcPct val="100000"/>
              </a:lnSpc>
            </a:pPr>
            <a:r>
              <a:rPr lang="en-US" sz="2000" kern="1200" dirty="0" err="1">
                <a:solidFill>
                  <a:srgbClr val="000000"/>
                </a:solidFill>
                <a:effectLst/>
                <a:latin typeface="Calibri" panose="020F0502020204030204" pitchFamily="34" charset="0"/>
                <a:ea typeface="游ゴシック" panose="020B0400000000000000" pitchFamily="50" charset="-128"/>
                <a:cs typeface="+mn-cs"/>
              </a:rPr>
              <a:t>sudo</a:t>
            </a:r>
            <a:r>
              <a:rPr lang="ja-JP" sz="2000" kern="1200" dirty="0">
                <a:solidFill>
                  <a:srgbClr val="000000"/>
                </a:solidFill>
                <a:effectLst/>
                <a:latin typeface="Calibri" panose="020F0502020204030204" pitchFamily="34" charset="0"/>
                <a:ea typeface="游ゴシック" panose="020B0400000000000000" pitchFamily="50" charset="-128"/>
                <a:cs typeface="+mn-cs"/>
              </a:rPr>
              <a:t>権限で</a:t>
            </a:r>
            <a:r>
              <a:rPr lang="en-US" sz="2000" kern="1200" dirty="0">
                <a:solidFill>
                  <a:srgbClr val="000000"/>
                </a:solidFill>
                <a:effectLst/>
                <a:latin typeface="Calibri" panose="020F0502020204030204" pitchFamily="34" charset="0"/>
                <a:ea typeface="游ゴシック" panose="020B0400000000000000" pitchFamily="50" charset="-128"/>
                <a:cs typeface="+mn-cs"/>
              </a:rPr>
              <a:t>MATLAB</a:t>
            </a:r>
            <a:r>
              <a:rPr lang="ja-JP" sz="2000" kern="1200" dirty="0">
                <a:solidFill>
                  <a:srgbClr val="000000"/>
                </a:solidFill>
                <a:effectLst/>
                <a:latin typeface="Calibri" panose="020F0502020204030204" pitchFamily="34" charset="0"/>
                <a:ea typeface="游ゴシック" panose="020B0400000000000000" pitchFamily="50" charset="-128"/>
                <a:cs typeface="+mn-cs"/>
              </a:rPr>
              <a:t>を実行して</a:t>
            </a:r>
            <a:r>
              <a:rPr lang="ja-JP" altLang="en-US" sz="2000" dirty="0"/>
              <a:t>、</a:t>
            </a:r>
            <a:r>
              <a:rPr lang="en-US" sz="2000" kern="1200" dirty="0">
                <a:solidFill>
                  <a:srgbClr val="000000"/>
                </a:solidFill>
                <a:effectLst/>
                <a:latin typeface="Calibri" panose="020F0502020204030204" pitchFamily="34" charset="0"/>
                <a:ea typeface="游ゴシック" panose="020B0400000000000000" pitchFamily="50" charset="-128"/>
                <a:cs typeface="+mn-cs"/>
              </a:rPr>
              <a:t>MATLAB</a:t>
            </a:r>
            <a:r>
              <a:rPr lang="ja-JP" sz="2000" kern="1200" dirty="0">
                <a:solidFill>
                  <a:srgbClr val="000000"/>
                </a:solidFill>
                <a:effectLst/>
                <a:latin typeface="Calibri" panose="020F0502020204030204" pitchFamily="34" charset="0"/>
                <a:ea typeface="游ゴシック" panose="020B0400000000000000" pitchFamily="50" charset="-128"/>
                <a:cs typeface="+mn-cs"/>
              </a:rPr>
              <a:t>コマンドウィンドウで以下を実行</a:t>
            </a:r>
            <a:endParaRPr lang="en-US" sz="2000" dirty="0">
              <a:effectLst/>
            </a:endParaRPr>
          </a:p>
          <a:p>
            <a:pPr marL="0" indent="0" algn="l" rtl="0" eaLnBrk="1" latinLnBrk="0" hangingPunct="1">
              <a:lnSpc>
                <a:spcPct val="100000"/>
              </a:lnSpc>
              <a:spcBef>
                <a:spcPts val="1000"/>
              </a:spcBef>
              <a:spcAft>
                <a:spcPts val="0"/>
              </a:spcAft>
              <a:buNone/>
            </a:pPr>
            <a:r>
              <a:rPr lang="en-US" sz="2000" kern="1200" dirty="0">
                <a:solidFill>
                  <a:srgbClr val="000000"/>
                </a:solidFill>
                <a:effectLst/>
                <a:latin typeface="Calibri" panose="020F0502020204030204" pitchFamily="34" charset="0"/>
                <a:ea typeface="游ゴシック" panose="020B0400000000000000" pitchFamily="50" charset="-128"/>
                <a:cs typeface="+mn-cs"/>
              </a:rPr>
              <a:t>&gt;&gt; cd([</a:t>
            </a:r>
            <a:r>
              <a:rPr lang="en-US" sz="2000" kern="1200" dirty="0" err="1">
                <a:solidFill>
                  <a:srgbClr val="000000"/>
                </a:solidFill>
                <a:effectLst/>
                <a:latin typeface="Calibri" panose="020F0502020204030204" pitchFamily="34" charset="0"/>
                <a:ea typeface="游ゴシック" panose="020B0400000000000000" pitchFamily="50" charset="-128"/>
                <a:cs typeface="+mn-cs"/>
              </a:rPr>
              <a:t>matlabroot</a:t>
            </a:r>
            <a:r>
              <a:rPr lang="en-US" sz="2000" kern="1200" dirty="0">
                <a:solidFill>
                  <a:srgbClr val="000000"/>
                </a:solidFill>
                <a:effectLst/>
                <a:latin typeface="Calibri" panose="020F0502020204030204" pitchFamily="34" charset="0"/>
                <a:ea typeface="游ゴシック" panose="020B0400000000000000" pitchFamily="50" charset="-128"/>
                <a:cs typeface="+mn-cs"/>
              </a:rPr>
              <a:t> ‘/toolbox/</a:t>
            </a:r>
            <a:r>
              <a:rPr lang="en-US" sz="2000" dirty="0" err="1">
                <a:solidFill>
                  <a:srgbClr val="000000"/>
                </a:solidFill>
                <a:latin typeface="Calibri" panose="020F0502020204030204" pitchFamily="34" charset="0"/>
                <a:ea typeface="游ゴシック" panose="020B0400000000000000" pitchFamily="50" charset="-128"/>
              </a:rPr>
              <a:t>P</a:t>
            </a:r>
            <a:r>
              <a:rPr lang="en-US" sz="2000" kern="1200" dirty="0" err="1">
                <a:solidFill>
                  <a:srgbClr val="000000"/>
                </a:solidFill>
                <a:effectLst/>
                <a:latin typeface="Calibri" panose="020F0502020204030204" pitchFamily="34" charset="0"/>
                <a:ea typeface="游ゴシック" panose="020B0400000000000000" pitchFamily="50" charset="-128"/>
                <a:cs typeface="+mn-cs"/>
              </a:rPr>
              <a:t>sychtoolbox</a:t>
            </a:r>
            <a:r>
              <a:rPr lang="en-US" sz="2000" kern="1200" dirty="0">
                <a:solidFill>
                  <a:srgbClr val="000000"/>
                </a:solidFill>
                <a:effectLst/>
                <a:latin typeface="Calibri" panose="020F0502020204030204" pitchFamily="34" charset="0"/>
                <a:ea typeface="游ゴシック" panose="020B0400000000000000" pitchFamily="50" charset="-128"/>
                <a:cs typeface="+mn-cs"/>
              </a:rPr>
              <a:t>’])</a:t>
            </a:r>
            <a:endParaRPr lang="en-US" sz="2000" dirty="0">
              <a:effectLst/>
            </a:endParaRPr>
          </a:p>
          <a:p>
            <a:pPr marL="0" indent="0" algn="l" rtl="0" eaLnBrk="1" latinLnBrk="0" hangingPunct="1">
              <a:lnSpc>
                <a:spcPct val="100000"/>
              </a:lnSpc>
              <a:spcBef>
                <a:spcPts val="1000"/>
              </a:spcBef>
              <a:spcAft>
                <a:spcPts val="0"/>
              </a:spcAft>
              <a:buNone/>
            </a:pPr>
            <a:r>
              <a:rPr lang="en-US" sz="2000" kern="1200" dirty="0">
                <a:solidFill>
                  <a:srgbClr val="000000"/>
                </a:solidFill>
                <a:effectLst/>
                <a:latin typeface="Calibri" panose="020F0502020204030204" pitchFamily="34" charset="0"/>
                <a:ea typeface="游ゴシック" panose="020B0400000000000000" pitchFamily="50" charset="-128"/>
                <a:cs typeface="+mn-cs"/>
              </a:rPr>
              <a:t>&gt;&gt; </a:t>
            </a:r>
            <a:r>
              <a:rPr lang="en-US" sz="2000" kern="1200" dirty="0" err="1">
                <a:solidFill>
                  <a:srgbClr val="000000"/>
                </a:solidFill>
                <a:effectLst/>
                <a:latin typeface="Calibri" panose="020F0502020204030204" pitchFamily="34" charset="0"/>
                <a:ea typeface="游ゴシック" panose="020B0400000000000000" pitchFamily="50" charset="-128"/>
                <a:cs typeface="+mn-cs"/>
              </a:rPr>
              <a:t>SetupPsychtoolbox</a:t>
            </a:r>
            <a:endParaRPr lang="en-US" sz="2000" dirty="0">
              <a:effectLst/>
            </a:endParaRPr>
          </a:p>
          <a:p>
            <a:pPr marL="0" indent="0" algn="l" rtl="0" eaLnBrk="1" latinLnBrk="0" hangingPunct="1">
              <a:lnSpc>
                <a:spcPct val="100000"/>
              </a:lnSpc>
              <a:spcBef>
                <a:spcPts val="1000"/>
              </a:spcBef>
              <a:spcAft>
                <a:spcPts val="0"/>
              </a:spcAft>
              <a:buNone/>
            </a:pPr>
            <a:endParaRPr lang="en-US" altLang="ja-JP" sz="2000" kern="1200" dirty="0">
              <a:solidFill>
                <a:srgbClr val="000000"/>
              </a:solidFill>
              <a:effectLst/>
              <a:latin typeface="Calibri" panose="020F0502020204030204" pitchFamily="34" charset="0"/>
              <a:ea typeface="游ゴシック" panose="020B0400000000000000" pitchFamily="50" charset="-128"/>
              <a:cs typeface="+mn-cs"/>
            </a:endParaRPr>
          </a:p>
          <a:p>
            <a:pPr marL="0" indent="0" algn="l" rtl="0" eaLnBrk="1" latinLnBrk="0" hangingPunct="1">
              <a:lnSpc>
                <a:spcPct val="100000"/>
              </a:lnSpc>
              <a:spcBef>
                <a:spcPts val="1000"/>
              </a:spcBef>
              <a:spcAft>
                <a:spcPts val="0"/>
              </a:spcAft>
              <a:buNone/>
            </a:pPr>
            <a:r>
              <a:rPr lang="ja-JP" sz="2000" kern="1200" dirty="0">
                <a:solidFill>
                  <a:srgbClr val="000000"/>
                </a:solidFill>
                <a:effectLst/>
                <a:latin typeface="Calibri" panose="020F0502020204030204" pitchFamily="34" charset="0"/>
                <a:ea typeface="游ゴシック" panose="020B0400000000000000" pitchFamily="50" charset="-128"/>
                <a:cs typeface="+mn-cs"/>
              </a:rPr>
              <a:t>それでもダメなら</a:t>
            </a:r>
            <a:r>
              <a:rPr lang="en-US" sz="2000" kern="1200" dirty="0">
                <a:solidFill>
                  <a:srgbClr val="000000"/>
                </a:solidFill>
                <a:effectLst/>
                <a:latin typeface="Calibri" panose="020F0502020204030204" pitchFamily="34" charset="0"/>
                <a:ea typeface="游ゴシック" panose="020B0400000000000000" pitchFamily="50" charset="-128"/>
                <a:cs typeface="+mn-cs"/>
              </a:rPr>
              <a:t>PTB</a:t>
            </a:r>
            <a:r>
              <a:rPr lang="ja-JP" sz="2000" kern="1200" dirty="0">
                <a:solidFill>
                  <a:srgbClr val="000000"/>
                </a:solidFill>
                <a:effectLst/>
                <a:latin typeface="Calibri" panose="020F0502020204030204" pitchFamily="34" charset="0"/>
                <a:ea typeface="游ゴシック" panose="020B0400000000000000" pitchFamily="50" charset="-128"/>
                <a:cs typeface="+mn-cs"/>
              </a:rPr>
              <a:t>ホームページを読む</a:t>
            </a:r>
            <a:endParaRPr lang="en-US" altLang="ja-JP" sz="2000" kern="1200" dirty="0">
              <a:solidFill>
                <a:srgbClr val="000000"/>
              </a:solidFill>
              <a:effectLst/>
              <a:latin typeface="Calibri" panose="020F0502020204030204" pitchFamily="34" charset="0"/>
              <a:ea typeface="游ゴシック" panose="020B0400000000000000" pitchFamily="50" charset="-128"/>
              <a:cs typeface="+mn-cs"/>
            </a:endParaRPr>
          </a:p>
          <a:p>
            <a:pPr marL="0" indent="0" algn="l" rtl="0" eaLnBrk="1" latinLnBrk="0" hangingPunct="1">
              <a:lnSpc>
                <a:spcPct val="100000"/>
              </a:lnSpc>
              <a:spcBef>
                <a:spcPts val="1000"/>
              </a:spcBef>
              <a:spcAft>
                <a:spcPts val="0"/>
              </a:spcAft>
              <a:buNone/>
            </a:pPr>
            <a:r>
              <a:rPr lang="ja-JP" altLang="en-US" sz="2000" dirty="0">
                <a:solidFill>
                  <a:srgbClr val="000000"/>
                </a:solidFill>
                <a:latin typeface="Calibri" panose="020F0502020204030204" pitchFamily="34" charset="0"/>
                <a:ea typeface="游ゴシック" panose="020B0400000000000000" pitchFamily="50" charset="-128"/>
              </a:rPr>
              <a:t>それでもダメなら</a:t>
            </a:r>
            <a:r>
              <a:rPr lang="en-US" altLang="ja-JP" sz="2000" dirty="0">
                <a:solidFill>
                  <a:srgbClr val="000000"/>
                </a:solidFill>
                <a:latin typeface="Calibri" panose="020F0502020204030204" pitchFamily="34" charset="0"/>
                <a:ea typeface="游ゴシック" panose="020B0400000000000000" pitchFamily="50" charset="-128"/>
              </a:rPr>
              <a:t>PTB</a:t>
            </a:r>
            <a:r>
              <a:rPr lang="ja-JP" altLang="en-US" sz="2000" dirty="0">
                <a:solidFill>
                  <a:srgbClr val="000000"/>
                </a:solidFill>
                <a:latin typeface="Calibri" panose="020F0502020204030204" pitchFamily="34" charset="0"/>
                <a:ea typeface="游ゴシック" panose="020B0400000000000000" pitchFamily="50" charset="-128"/>
              </a:rPr>
              <a:t>フォーラムに投稿</a:t>
            </a:r>
            <a:endParaRPr lang="en-US" sz="2000" dirty="0">
              <a:effectLst/>
            </a:endParaRPr>
          </a:p>
        </p:txBody>
      </p:sp>
    </p:spTree>
    <p:extLst>
      <p:ext uri="{BB962C8B-B14F-4D97-AF65-F5344CB8AC3E}">
        <p14:creationId xmlns:p14="http://schemas.microsoft.com/office/powerpoint/2010/main" val="747144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4DFE-159C-2CD4-2EFC-9E74E0C30610}"/>
              </a:ext>
            </a:extLst>
          </p:cNvPr>
          <p:cNvSpPr>
            <a:spLocks noGrp="1"/>
          </p:cNvSpPr>
          <p:nvPr>
            <p:ph type="title"/>
          </p:nvPr>
        </p:nvSpPr>
        <p:spPr/>
        <p:txBody>
          <a:bodyPr/>
          <a:lstStyle/>
          <a:p>
            <a:r>
              <a:rPr lang="en-US" altLang="ja-JP" dirty="0"/>
              <a:t>PTB</a:t>
            </a:r>
            <a:r>
              <a:rPr lang="ja-JP" altLang="en-US" dirty="0"/>
              <a:t>実行エラー対処</a:t>
            </a:r>
            <a:endParaRPr lang="en-US" dirty="0"/>
          </a:p>
        </p:txBody>
      </p:sp>
      <p:sp>
        <p:nvSpPr>
          <p:cNvPr id="3" name="Content Placeholder 2">
            <a:extLst>
              <a:ext uri="{FF2B5EF4-FFF2-40B4-BE49-F238E27FC236}">
                <a16:creationId xmlns:a16="http://schemas.microsoft.com/office/drawing/2014/main" id="{958EECA1-D0EB-A197-14AE-CBF0AE9E5538}"/>
              </a:ext>
            </a:extLst>
          </p:cNvPr>
          <p:cNvSpPr>
            <a:spLocks noGrp="1"/>
          </p:cNvSpPr>
          <p:nvPr>
            <p:ph idx="1"/>
          </p:nvPr>
        </p:nvSpPr>
        <p:spPr>
          <a:xfrm>
            <a:off x="838200" y="1825625"/>
            <a:ext cx="10515600" cy="4351338"/>
          </a:xfrm>
        </p:spPr>
        <p:txBody>
          <a:bodyPr>
            <a:normAutofit fontScale="77500" lnSpcReduction="20000"/>
          </a:bodyPr>
          <a:lstStyle/>
          <a:p>
            <a:pPr>
              <a:lnSpc>
                <a:spcPct val="120000"/>
              </a:lnSpc>
            </a:pPr>
            <a:r>
              <a:rPr lang="ja-JP" altLang="en-US" b="1" dirty="0">
                <a:highlight>
                  <a:srgbClr val="FFFF00"/>
                </a:highlight>
              </a:rPr>
              <a:t>基本的に</a:t>
            </a:r>
            <a:r>
              <a:rPr lang="en-US" altLang="ja-JP" b="1" dirty="0">
                <a:highlight>
                  <a:srgbClr val="FFFF00"/>
                </a:highlight>
              </a:rPr>
              <a:t>PTB</a:t>
            </a:r>
            <a:r>
              <a:rPr lang="ja-JP" altLang="en-US" b="1" dirty="0">
                <a:highlight>
                  <a:srgbClr val="FFFF00"/>
                </a:highlight>
              </a:rPr>
              <a:t>のエラーメッセージは非常に丁寧にできているので、頑張ってあの長文英語を読んで、書いてある指示通りに対応すれば</a:t>
            </a:r>
            <a:r>
              <a:rPr lang="en-US" altLang="ja-JP" b="1" dirty="0">
                <a:highlight>
                  <a:srgbClr val="FFFF00"/>
                </a:highlight>
              </a:rPr>
              <a:t>95%</a:t>
            </a:r>
            <a:r>
              <a:rPr lang="ja-JP" altLang="en-US" b="1" dirty="0">
                <a:highlight>
                  <a:srgbClr val="FFFF00"/>
                </a:highlight>
              </a:rPr>
              <a:t>くらいはなんとかなる、あとはググる</a:t>
            </a:r>
            <a:endParaRPr lang="en-US" altLang="ja-JP" dirty="0"/>
          </a:p>
          <a:p>
            <a:pPr>
              <a:lnSpc>
                <a:spcPct val="120000"/>
              </a:lnSpc>
            </a:pPr>
            <a:r>
              <a:rPr lang="en-US" altLang="ja-JP" dirty="0"/>
              <a:t>PTB</a:t>
            </a:r>
            <a:r>
              <a:rPr lang="ja-JP" altLang="en-US" dirty="0"/>
              <a:t>が裏側でどんな処理を行っているのかを意識すること</a:t>
            </a:r>
            <a:r>
              <a:rPr lang="en-US" altLang="ja-JP" dirty="0"/>
              <a:t>(</a:t>
            </a:r>
            <a:r>
              <a:rPr lang="ja-JP" altLang="en-US" dirty="0"/>
              <a:t>以下は必読</a:t>
            </a:r>
            <a:r>
              <a:rPr lang="en-US" altLang="ja-JP" dirty="0"/>
              <a:t>)</a:t>
            </a:r>
          </a:p>
          <a:p>
            <a:pPr marL="0" indent="0">
              <a:lnSpc>
                <a:spcPct val="120000"/>
              </a:lnSpc>
              <a:buNone/>
            </a:pPr>
            <a:r>
              <a:rPr lang="en-US" altLang="ja-JP" dirty="0"/>
              <a:t>/(</a:t>
            </a:r>
            <a:r>
              <a:rPr lang="en-US" altLang="ja-JP" dirty="0" err="1"/>
              <a:t>matlabroot</a:t>
            </a:r>
            <a:r>
              <a:rPr lang="en-US" altLang="ja-JP" dirty="0"/>
              <a:t>)/toolbox/</a:t>
            </a:r>
            <a:r>
              <a:rPr lang="en-US" altLang="ja-JP" dirty="0" err="1"/>
              <a:t>Psychtoolbox</a:t>
            </a:r>
            <a:r>
              <a:rPr lang="en-US" altLang="ja-JP" dirty="0"/>
              <a:t>/</a:t>
            </a:r>
            <a:r>
              <a:rPr lang="en-US" altLang="ja-JP" dirty="0" err="1"/>
              <a:t>PsychDocumentation</a:t>
            </a:r>
            <a:endParaRPr lang="en-US" altLang="ja-JP" dirty="0"/>
          </a:p>
          <a:p>
            <a:pPr marL="0" indent="0">
              <a:lnSpc>
                <a:spcPct val="120000"/>
              </a:lnSpc>
              <a:buNone/>
            </a:pPr>
            <a:r>
              <a:rPr lang="en-US" altLang="ja-JP" dirty="0">
                <a:hlinkClick r:id="rId2"/>
              </a:rPr>
              <a:t>http://psychtoolbox.org/docs/PsychDocumentation</a:t>
            </a:r>
            <a:endParaRPr lang="en-US" altLang="ja-JP" dirty="0"/>
          </a:p>
          <a:p>
            <a:pPr>
              <a:lnSpc>
                <a:spcPct val="120000"/>
              </a:lnSpc>
            </a:pPr>
            <a:r>
              <a:rPr lang="en-US" altLang="ja-JP" dirty="0"/>
              <a:t>Mex</a:t>
            </a:r>
            <a:r>
              <a:rPr lang="ja-JP" altLang="en-US" dirty="0"/>
              <a:t>ファイルエラーについては</a:t>
            </a:r>
            <a:r>
              <a:rPr lang="en-US" altLang="ja-JP" dirty="0"/>
              <a:t>PTB</a:t>
            </a:r>
            <a:r>
              <a:rPr lang="ja-JP" altLang="en-US" dirty="0"/>
              <a:t>エラーとは無関係な場合もあるので注意</a:t>
            </a:r>
            <a:endParaRPr lang="en-US" altLang="ja-JP" dirty="0"/>
          </a:p>
          <a:p>
            <a:pPr>
              <a:lnSpc>
                <a:spcPct val="120000"/>
              </a:lnSpc>
            </a:pPr>
            <a:r>
              <a:rPr lang="ja-JP" altLang="en-US" dirty="0"/>
              <a:t>ここで次スライド以降、対処がトリッキーだったエラー対処例を紹介する</a:t>
            </a:r>
            <a:endParaRPr lang="en-US" altLang="ja-JP" dirty="0"/>
          </a:p>
          <a:p>
            <a:pPr marL="971550" lvl="1" indent="-514350">
              <a:lnSpc>
                <a:spcPct val="120000"/>
              </a:lnSpc>
              <a:buFont typeface="+mj-lt"/>
              <a:buAutoNum type="arabicPeriod"/>
            </a:pPr>
            <a:r>
              <a:rPr lang="ja-JP" altLang="en-US" dirty="0"/>
              <a:t>インテル第</a:t>
            </a:r>
            <a:r>
              <a:rPr lang="en-US" altLang="ja-JP" dirty="0"/>
              <a:t>8</a:t>
            </a:r>
            <a:r>
              <a:rPr lang="ja-JP" altLang="en-US" dirty="0"/>
              <a:t>世代</a:t>
            </a:r>
            <a:r>
              <a:rPr lang="en-US" altLang="ja-JP" dirty="0"/>
              <a:t>CPU</a:t>
            </a:r>
            <a:r>
              <a:rPr lang="ja-JP" altLang="en-US" dirty="0"/>
              <a:t>搭載ノート</a:t>
            </a:r>
            <a:r>
              <a:rPr lang="en-US" altLang="ja-JP" dirty="0"/>
              <a:t>PC</a:t>
            </a:r>
            <a:r>
              <a:rPr lang="ja-JP" altLang="en-US" dirty="0"/>
              <a:t>で確認されたエラー</a:t>
            </a:r>
            <a:endParaRPr lang="en-US" altLang="ja-JP" dirty="0"/>
          </a:p>
          <a:p>
            <a:pPr marL="971550" lvl="1" indent="-514350">
              <a:lnSpc>
                <a:spcPct val="120000"/>
              </a:lnSpc>
              <a:buFont typeface="+mj-lt"/>
              <a:buAutoNum type="arabicPeriod"/>
            </a:pPr>
            <a:r>
              <a:rPr lang="ja-JP" altLang="en-US" dirty="0"/>
              <a:t>動画が再生されないエラー</a:t>
            </a:r>
            <a:endParaRPr lang="en-US" altLang="ja-JP" dirty="0"/>
          </a:p>
        </p:txBody>
      </p:sp>
    </p:spTree>
    <p:extLst>
      <p:ext uri="{BB962C8B-B14F-4D97-AF65-F5344CB8AC3E}">
        <p14:creationId xmlns:p14="http://schemas.microsoft.com/office/powerpoint/2010/main" val="1025737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7ACC-73E5-354C-B17B-5B2C5B6CE3A2}"/>
              </a:ext>
            </a:extLst>
          </p:cNvPr>
          <p:cNvSpPr>
            <a:spLocks noGrp="1"/>
          </p:cNvSpPr>
          <p:nvPr>
            <p:ph type="title"/>
          </p:nvPr>
        </p:nvSpPr>
        <p:spPr/>
        <p:txBody>
          <a:bodyPr/>
          <a:lstStyle/>
          <a:p>
            <a:r>
              <a:rPr lang="en-US" altLang="ja-JP" dirty="0"/>
              <a:t>【</a:t>
            </a:r>
            <a:r>
              <a:rPr lang="ja-JP" altLang="en-US" dirty="0"/>
              <a:t>エラー例①</a:t>
            </a:r>
            <a:r>
              <a:rPr lang="en-US" altLang="ja-JP" dirty="0"/>
              <a:t>】</a:t>
            </a:r>
            <a:r>
              <a:rPr lang="ja-JP" altLang="en-US" dirty="0"/>
              <a:t>ノート</a:t>
            </a:r>
            <a:r>
              <a:rPr lang="en-US" altLang="ja-JP" dirty="0"/>
              <a:t>PC</a:t>
            </a:r>
            <a:r>
              <a:rPr lang="ja-JP" altLang="en-US" dirty="0"/>
              <a:t>でエラー発生</a:t>
            </a:r>
            <a:endParaRPr lang="en-US" dirty="0"/>
          </a:p>
        </p:txBody>
      </p:sp>
      <p:pic>
        <p:nvPicPr>
          <p:cNvPr id="5" name="Content Placeholder 4" descr="Graphical user interface, application, Word&#10;&#10;Description automatically generated">
            <a:extLst>
              <a:ext uri="{FF2B5EF4-FFF2-40B4-BE49-F238E27FC236}">
                <a16:creationId xmlns:a16="http://schemas.microsoft.com/office/drawing/2014/main" id="{1FC939E2-FC2A-DB4E-D7FE-A7ACA33D73A6}"/>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280539" y="1407884"/>
            <a:ext cx="9089704" cy="5189199"/>
          </a:xfrm>
        </p:spPr>
      </p:pic>
      <p:pic>
        <p:nvPicPr>
          <p:cNvPr id="7" name="Picture 6" descr="Text&#10;&#10;Description automatically generated">
            <a:extLst>
              <a:ext uri="{FF2B5EF4-FFF2-40B4-BE49-F238E27FC236}">
                <a16:creationId xmlns:a16="http://schemas.microsoft.com/office/drawing/2014/main" id="{4A5443FB-82D5-3B2E-313A-2394BE431B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386286" y="1924471"/>
            <a:ext cx="6736896" cy="4568404"/>
          </a:xfrm>
          <a:prstGeom prst="rect">
            <a:avLst/>
          </a:prstGeom>
        </p:spPr>
      </p:pic>
      <p:sp>
        <p:nvSpPr>
          <p:cNvPr id="3" name="TextBox 2">
            <a:extLst>
              <a:ext uri="{FF2B5EF4-FFF2-40B4-BE49-F238E27FC236}">
                <a16:creationId xmlns:a16="http://schemas.microsoft.com/office/drawing/2014/main" id="{9B953518-F57F-82AF-C499-5DEFAFE11C7A}"/>
              </a:ext>
            </a:extLst>
          </p:cNvPr>
          <p:cNvSpPr txBox="1">
            <a:spLocks noGrp="1" noRot="1" noMove="1" noResize="1" noEditPoints="1" noAdjustHandles="1" noChangeArrowheads="1" noChangeShapeType="1"/>
          </p:cNvSpPr>
          <p:nvPr/>
        </p:nvSpPr>
        <p:spPr>
          <a:xfrm>
            <a:off x="2372257" y="5396754"/>
            <a:ext cx="744748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ja-JP" altLang="en-US" sz="3600" b="1" dirty="0"/>
              <a:t>実は</a:t>
            </a:r>
            <a:r>
              <a:rPr lang="en-US" altLang="ja-JP" sz="3600" b="1" dirty="0"/>
              <a:t>2</a:t>
            </a:r>
            <a:r>
              <a:rPr lang="ja-JP" altLang="en-US" sz="3600" b="1" dirty="0"/>
              <a:t>つ問題が発生している</a:t>
            </a:r>
            <a:endParaRPr lang="en-US" altLang="ja-JP" sz="3600" b="1" dirty="0"/>
          </a:p>
          <a:p>
            <a:pPr algn="ctr"/>
            <a:r>
              <a:rPr lang="ja-JP" altLang="en-US" sz="3600" b="1" dirty="0"/>
              <a:t>両方に対処する必要がある</a:t>
            </a:r>
            <a:endParaRPr lang="en-US" sz="3600" b="1" dirty="0"/>
          </a:p>
        </p:txBody>
      </p:sp>
    </p:spTree>
    <p:extLst>
      <p:ext uri="{BB962C8B-B14F-4D97-AF65-F5344CB8AC3E}">
        <p14:creationId xmlns:p14="http://schemas.microsoft.com/office/powerpoint/2010/main" val="101185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E151-4214-2A3B-D2EC-D0D5E73B7D88}"/>
              </a:ext>
            </a:extLst>
          </p:cNvPr>
          <p:cNvSpPr>
            <a:spLocks noGrp="1"/>
          </p:cNvSpPr>
          <p:nvPr>
            <p:ph type="title"/>
          </p:nvPr>
        </p:nvSpPr>
        <p:spPr/>
        <p:txBody>
          <a:bodyPr/>
          <a:lstStyle/>
          <a:p>
            <a:r>
              <a:rPr lang="ja-JP" altLang="en-US" dirty="0"/>
              <a:t>問題①：</a:t>
            </a:r>
            <a:r>
              <a:rPr lang="en-US" altLang="ja-JP" dirty="0" err="1"/>
              <a:t>wayland</a:t>
            </a:r>
            <a:r>
              <a:rPr lang="ja-JP" altLang="en-US" dirty="0"/>
              <a:t>でログインしている</a:t>
            </a:r>
            <a:endParaRPr lang="en-US" dirty="0"/>
          </a:p>
        </p:txBody>
      </p:sp>
      <p:sp>
        <p:nvSpPr>
          <p:cNvPr id="3" name="Content Placeholder 2">
            <a:extLst>
              <a:ext uri="{FF2B5EF4-FFF2-40B4-BE49-F238E27FC236}">
                <a16:creationId xmlns:a16="http://schemas.microsoft.com/office/drawing/2014/main" id="{EBAF3500-3197-A999-4411-357B13AE847E}"/>
              </a:ext>
            </a:extLst>
          </p:cNvPr>
          <p:cNvSpPr>
            <a:spLocks noGrp="1"/>
          </p:cNvSpPr>
          <p:nvPr>
            <p:ph idx="1"/>
          </p:nvPr>
        </p:nvSpPr>
        <p:spPr/>
        <p:txBody>
          <a:bodyPr>
            <a:normAutofit fontScale="77500" lnSpcReduction="20000"/>
          </a:bodyPr>
          <a:lstStyle/>
          <a:p>
            <a:pPr>
              <a:lnSpc>
                <a:spcPct val="120000"/>
              </a:lnSpc>
            </a:pPr>
            <a:r>
              <a:rPr lang="en-US" altLang="ja-JP" dirty="0"/>
              <a:t>MATLAB</a:t>
            </a:r>
            <a:r>
              <a:rPr lang="ja-JP" altLang="en-US" dirty="0"/>
              <a:t>コマンドウィンドウに出力された</a:t>
            </a:r>
            <a:r>
              <a:rPr lang="en-US" altLang="ja-JP" dirty="0"/>
              <a:t>PTB</a:t>
            </a:r>
            <a:r>
              <a:rPr lang="ja-JP" altLang="en-US" dirty="0"/>
              <a:t>エラーがこれ</a:t>
            </a:r>
            <a:endParaRPr lang="en-US" altLang="ja-JP" dirty="0"/>
          </a:p>
          <a:p>
            <a:pPr>
              <a:lnSpc>
                <a:spcPct val="120000"/>
              </a:lnSpc>
            </a:pPr>
            <a:r>
              <a:rPr lang="ja-JP" altLang="en-US" dirty="0"/>
              <a:t>グラフィクスを管理するための仕組みのひとつにディスプレイサーバープロトコルというものがあり、</a:t>
            </a:r>
            <a:r>
              <a:rPr lang="en-US" altLang="ja-JP" dirty="0"/>
              <a:t>PC</a:t>
            </a:r>
            <a:r>
              <a:rPr lang="ja-JP" altLang="en-US" dirty="0"/>
              <a:t>を起動する時に</a:t>
            </a:r>
            <a:r>
              <a:rPr lang="en-US" altLang="ja-JP" dirty="0"/>
              <a:t>Wayland</a:t>
            </a:r>
            <a:r>
              <a:rPr lang="ja-JP" altLang="en-US" dirty="0"/>
              <a:t>と</a:t>
            </a:r>
            <a:r>
              <a:rPr lang="en-US" altLang="ja-JP" dirty="0" err="1"/>
              <a:t>Xorg</a:t>
            </a:r>
            <a:r>
              <a:rPr lang="ja-JP" altLang="en-US" dirty="0"/>
              <a:t>の</a:t>
            </a:r>
            <a:r>
              <a:rPr lang="en-US" altLang="ja-JP" dirty="0"/>
              <a:t>2</a:t>
            </a:r>
            <a:r>
              <a:rPr lang="ja-JP" altLang="en-US" dirty="0"/>
              <a:t>種類から選べる</a:t>
            </a:r>
            <a:endParaRPr lang="en-US" altLang="ja-JP" dirty="0"/>
          </a:p>
          <a:p>
            <a:pPr marL="0" indent="0">
              <a:lnSpc>
                <a:spcPct val="120000"/>
              </a:lnSpc>
              <a:buNone/>
            </a:pPr>
            <a:r>
              <a:rPr lang="en-US" altLang="ja-JP" dirty="0">
                <a:hlinkClick r:id="rId2"/>
              </a:rPr>
              <a:t>https://en.wikipedia.org/wiki/Wayland_(display_server_protocol)#Differences_between_Wayland_and_X</a:t>
            </a:r>
            <a:endParaRPr lang="en-US" altLang="ja-JP" dirty="0"/>
          </a:p>
          <a:p>
            <a:pPr>
              <a:lnSpc>
                <a:spcPct val="120000"/>
              </a:lnSpc>
            </a:pPr>
            <a:r>
              <a:rPr lang="ja-JP" altLang="en-US" dirty="0"/>
              <a:t>ちなみに現在どちらを使っているかは以下を</a:t>
            </a:r>
            <a:r>
              <a:rPr lang="en-US" altLang="ja-JP" dirty="0"/>
              <a:t>Linux</a:t>
            </a:r>
            <a:r>
              <a:rPr lang="ja-JP" altLang="en-US" dirty="0"/>
              <a:t>ターミナルで実行すればわかる</a:t>
            </a:r>
            <a:endParaRPr lang="en-US" altLang="ja-JP" dirty="0"/>
          </a:p>
          <a:p>
            <a:pPr marL="0" indent="0">
              <a:lnSpc>
                <a:spcPct val="120000"/>
              </a:lnSpc>
              <a:buNone/>
            </a:pPr>
            <a:r>
              <a:rPr lang="en-US" altLang="ja-JP" dirty="0"/>
              <a:t>&gt;&gt; echo $XDG_SESSION_TYPE</a:t>
            </a:r>
          </a:p>
          <a:p>
            <a:pPr marL="457200" lvl="1" indent="0">
              <a:lnSpc>
                <a:spcPct val="120000"/>
              </a:lnSpc>
              <a:buNone/>
            </a:pPr>
            <a:r>
              <a:rPr lang="ja-JP" altLang="en-US" dirty="0"/>
              <a:t>→ </a:t>
            </a:r>
            <a:r>
              <a:rPr lang="en-US" altLang="ja-JP" dirty="0" err="1"/>
              <a:t>Xorg</a:t>
            </a:r>
            <a:r>
              <a:rPr lang="ja-JP" altLang="en-US" dirty="0"/>
              <a:t>なら</a:t>
            </a:r>
            <a:r>
              <a:rPr lang="en-US" altLang="ja-JP" dirty="0"/>
              <a:t>x11</a:t>
            </a:r>
            <a:r>
              <a:rPr lang="ja-JP" altLang="en-US" dirty="0"/>
              <a:t>、</a:t>
            </a:r>
            <a:r>
              <a:rPr lang="en-US" altLang="ja-JP" dirty="0"/>
              <a:t>Wayland</a:t>
            </a:r>
            <a:r>
              <a:rPr lang="ja-JP" altLang="en-US" dirty="0"/>
              <a:t>なら</a:t>
            </a:r>
            <a:r>
              <a:rPr lang="en-US" altLang="ja-JP" dirty="0"/>
              <a:t>Wayland</a:t>
            </a:r>
            <a:r>
              <a:rPr lang="ja-JP" altLang="en-US" dirty="0"/>
              <a:t>と出力される</a:t>
            </a:r>
            <a:endParaRPr lang="en-US" altLang="ja-JP" dirty="0"/>
          </a:p>
          <a:p>
            <a:pPr>
              <a:lnSpc>
                <a:spcPct val="120000"/>
              </a:lnSpc>
            </a:pPr>
            <a:r>
              <a:rPr lang="ja-JP" altLang="en-US" b="1" dirty="0">
                <a:highlight>
                  <a:srgbClr val="FFFF00"/>
                </a:highlight>
              </a:rPr>
              <a:t>ログイン時にどちらを使うか選べるので</a:t>
            </a:r>
            <a:r>
              <a:rPr lang="en-US" altLang="ja-JP" b="1" dirty="0" err="1">
                <a:highlight>
                  <a:srgbClr val="FFFF00"/>
                </a:highlight>
              </a:rPr>
              <a:t>Xorg</a:t>
            </a:r>
            <a:r>
              <a:rPr lang="ja-JP" altLang="en-US" b="1" dirty="0">
                <a:highlight>
                  <a:srgbClr val="FFFF00"/>
                </a:highlight>
              </a:rPr>
              <a:t>を選んでログインすれば</a:t>
            </a:r>
            <a:r>
              <a:rPr lang="en-US" altLang="ja-JP" b="1" dirty="0">
                <a:highlight>
                  <a:srgbClr val="FFFF00"/>
                </a:highlight>
              </a:rPr>
              <a:t>OK</a:t>
            </a:r>
            <a:endParaRPr lang="en-US" b="1" dirty="0">
              <a:highlight>
                <a:srgbClr val="FFFF00"/>
              </a:highlight>
            </a:endParaRPr>
          </a:p>
        </p:txBody>
      </p:sp>
    </p:spTree>
    <p:extLst>
      <p:ext uri="{BB962C8B-B14F-4D97-AF65-F5344CB8AC3E}">
        <p14:creationId xmlns:p14="http://schemas.microsoft.com/office/powerpoint/2010/main" val="905352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A6DD-42DA-EAA4-A5DE-7DA9556D355C}"/>
              </a:ext>
            </a:extLst>
          </p:cNvPr>
          <p:cNvSpPr>
            <a:spLocks noGrp="1"/>
          </p:cNvSpPr>
          <p:nvPr>
            <p:ph type="title"/>
          </p:nvPr>
        </p:nvSpPr>
        <p:spPr/>
        <p:txBody>
          <a:bodyPr/>
          <a:lstStyle/>
          <a:p>
            <a:r>
              <a:rPr lang="ja-JP" altLang="en-US" dirty="0"/>
              <a:t>ログイン画面右下の歯車アイコンから</a:t>
            </a:r>
            <a:endParaRPr lang="en-US" dirty="0"/>
          </a:p>
        </p:txBody>
      </p:sp>
      <p:sp>
        <p:nvSpPr>
          <p:cNvPr id="3" name="Content Placeholder 2">
            <a:extLst>
              <a:ext uri="{FF2B5EF4-FFF2-40B4-BE49-F238E27FC236}">
                <a16:creationId xmlns:a16="http://schemas.microsoft.com/office/drawing/2014/main" id="{0336AC72-F2C3-9126-866D-7622D3A1AB86}"/>
              </a:ext>
            </a:extLst>
          </p:cNvPr>
          <p:cNvSpPr>
            <a:spLocks noGrp="1"/>
          </p:cNvSpPr>
          <p:nvPr>
            <p:ph idx="1"/>
          </p:nvPr>
        </p:nvSpPr>
        <p:spPr>
          <a:xfrm>
            <a:off x="8193376" y="2469823"/>
            <a:ext cx="3630103" cy="379478"/>
          </a:xfrm>
        </p:spPr>
        <p:txBody>
          <a:bodyPr>
            <a:normAutofit/>
          </a:bodyPr>
          <a:lstStyle/>
          <a:p>
            <a:pPr marL="0" indent="0">
              <a:buNone/>
            </a:pPr>
            <a:r>
              <a:rPr lang="en-US" sz="1800" dirty="0"/>
              <a:t>https://i.stack.imgur.com/xo1kX.png</a:t>
            </a:r>
          </a:p>
        </p:txBody>
      </p:sp>
      <p:grpSp>
        <p:nvGrpSpPr>
          <p:cNvPr id="7" name="Group 6">
            <a:extLst>
              <a:ext uri="{FF2B5EF4-FFF2-40B4-BE49-F238E27FC236}">
                <a16:creationId xmlns:a16="http://schemas.microsoft.com/office/drawing/2014/main" id="{A2A7FC51-F42F-9E3F-154D-F077A4650DF9}"/>
              </a:ext>
            </a:extLst>
          </p:cNvPr>
          <p:cNvGrpSpPr/>
          <p:nvPr/>
        </p:nvGrpSpPr>
        <p:grpSpPr>
          <a:xfrm>
            <a:off x="368521" y="1507217"/>
            <a:ext cx="11292436" cy="4705350"/>
            <a:chOff x="368521" y="1507217"/>
            <a:chExt cx="11292436" cy="4705350"/>
          </a:xfrm>
        </p:grpSpPr>
        <p:pic>
          <p:nvPicPr>
            <p:cNvPr id="4" name="Picture 3">
              <a:extLst>
                <a:ext uri="{FF2B5EF4-FFF2-40B4-BE49-F238E27FC236}">
                  <a16:creationId xmlns:a16="http://schemas.microsoft.com/office/drawing/2014/main" id="{711CCC89-8580-EAFB-D159-B0EFA1C9E5D0}"/>
                </a:ext>
              </a:extLst>
            </p:cNvPr>
            <p:cNvPicPr>
              <a:picLocks noChangeAspect="1"/>
            </p:cNvPicPr>
            <p:nvPr/>
          </p:nvPicPr>
          <p:blipFill>
            <a:blip r:embed="rId2"/>
            <a:stretch>
              <a:fillRect/>
            </a:stretch>
          </p:blipFill>
          <p:spPr>
            <a:xfrm>
              <a:off x="368521" y="1507217"/>
              <a:ext cx="7667625" cy="4705350"/>
            </a:xfrm>
            <a:prstGeom prst="rect">
              <a:avLst/>
            </a:prstGeom>
          </p:spPr>
        </p:pic>
        <p:sp>
          <p:nvSpPr>
            <p:cNvPr id="5" name="Arrow: Right 4">
              <a:extLst>
                <a:ext uri="{FF2B5EF4-FFF2-40B4-BE49-F238E27FC236}">
                  <a16:creationId xmlns:a16="http://schemas.microsoft.com/office/drawing/2014/main" id="{95BB0F92-4335-1BFE-35B7-CA9510B65C35}"/>
                </a:ext>
              </a:extLst>
            </p:cNvPr>
            <p:cNvSpPr/>
            <p:nvPr/>
          </p:nvSpPr>
          <p:spPr>
            <a:xfrm rot="10800000">
              <a:off x="7578377" y="4974806"/>
              <a:ext cx="2422689" cy="75195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12F2CCC-CC9F-19ED-D9B2-DC7F4303BB61}"/>
                </a:ext>
              </a:extLst>
            </p:cNvPr>
            <p:cNvSpPr txBox="1"/>
            <p:nvPr/>
          </p:nvSpPr>
          <p:spPr>
            <a:xfrm>
              <a:off x="8789722" y="4935284"/>
              <a:ext cx="2871235" cy="830997"/>
            </a:xfrm>
            <a:prstGeom prst="rect">
              <a:avLst/>
            </a:prstGeom>
            <a:ln w="76200"/>
          </p:spPr>
          <p:style>
            <a:lnRef idx="2">
              <a:schemeClr val="accent4"/>
            </a:lnRef>
            <a:fillRef idx="1">
              <a:schemeClr val="lt1"/>
            </a:fillRef>
            <a:effectRef idx="0">
              <a:schemeClr val="accent4"/>
            </a:effectRef>
            <a:fontRef idx="minor">
              <a:schemeClr val="dk1"/>
            </a:fontRef>
          </p:style>
          <p:txBody>
            <a:bodyPr wrap="square" rtlCol="0">
              <a:spAutoFit/>
            </a:bodyPr>
            <a:lstStyle/>
            <a:p>
              <a:r>
                <a:rPr lang="ja-JP" altLang="en-US" sz="2400" dirty="0"/>
                <a:t>必ず</a:t>
              </a:r>
              <a:r>
                <a:rPr lang="en-US" altLang="ja-JP" sz="2400" dirty="0" err="1"/>
                <a:t>Xorg</a:t>
              </a:r>
              <a:r>
                <a:rPr lang="ja-JP" altLang="en-US" sz="2400" dirty="0"/>
                <a:t>の方を選んでログインする</a:t>
              </a:r>
              <a:endParaRPr lang="en-US" altLang="ja-JP" sz="2400" dirty="0"/>
            </a:p>
          </p:txBody>
        </p:sp>
      </p:grpSp>
    </p:spTree>
    <p:extLst>
      <p:ext uri="{BB962C8B-B14F-4D97-AF65-F5344CB8AC3E}">
        <p14:creationId xmlns:p14="http://schemas.microsoft.com/office/powerpoint/2010/main" val="272945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0B6E-C99D-4F14-B0F4-E8650477A790}"/>
              </a:ext>
            </a:extLst>
          </p:cNvPr>
          <p:cNvSpPr>
            <a:spLocks noGrp="1"/>
          </p:cNvSpPr>
          <p:nvPr>
            <p:ph type="title"/>
          </p:nvPr>
        </p:nvSpPr>
        <p:spPr/>
        <p:txBody>
          <a:bodyPr/>
          <a:lstStyle/>
          <a:p>
            <a:r>
              <a:rPr lang="ja-JP" altLang="en-US" dirty="0"/>
              <a:t>生理計測で</a:t>
            </a:r>
            <a:r>
              <a:rPr lang="en-US" altLang="ja-JP" dirty="0"/>
              <a:t>PC</a:t>
            </a:r>
            <a:r>
              <a:rPr lang="ja-JP" altLang="en-US" dirty="0"/>
              <a:t>の役割は</a:t>
            </a:r>
            <a:r>
              <a:rPr lang="en-US" altLang="ja-JP" dirty="0"/>
              <a:t>2</a:t>
            </a:r>
            <a:r>
              <a:rPr lang="ja-JP" altLang="en-US" dirty="0"/>
              <a:t>つ：刺激と記録</a:t>
            </a:r>
            <a:endParaRPr lang="en-US" dirty="0"/>
          </a:p>
        </p:txBody>
      </p:sp>
      <p:sp>
        <p:nvSpPr>
          <p:cNvPr id="3" name="Content Placeholder 2">
            <a:extLst>
              <a:ext uri="{FF2B5EF4-FFF2-40B4-BE49-F238E27FC236}">
                <a16:creationId xmlns:a16="http://schemas.microsoft.com/office/drawing/2014/main" id="{DF68CB63-06C6-4A26-93B9-2B1508E4AA33}"/>
              </a:ext>
            </a:extLst>
          </p:cNvPr>
          <p:cNvSpPr>
            <a:spLocks noGrp="1"/>
          </p:cNvSpPr>
          <p:nvPr>
            <p:ph idx="1"/>
          </p:nvPr>
        </p:nvSpPr>
        <p:spPr>
          <a:xfrm>
            <a:off x="838199" y="1825623"/>
            <a:ext cx="10749394" cy="4765181"/>
          </a:xfrm>
        </p:spPr>
        <p:txBody>
          <a:bodyPr>
            <a:normAutofit/>
          </a:bodyPr>
          <a:lstStyle/>
          <a:p>
            <a:pPr marL="0" indent="0">
              <a:lnSpc>
                <a:spcPct val="110000"/>
              </a:lnSpc>
              <a:buNone/>
            </a:pPr>
            <a:r>
              <a:rPr lang="ja-JP" altLang="en-US" dirty="0"/>
              <a:t>心理学では</a:t>
            </a:r>
            <a:r>
              <a:rPr lang="en-US" altLang="ja-JP" dirty="0"/>
              <a:t>S-R</a:t>
            </a:r>
            <a:r>
              <a:rPr lang="ja-JP" altLang="en-US" dirty="0"/>
              <a:t>モデル系を前提としている</a:t>
            </a:r>
            <a:endParaRPr lang="en-US" altLang="ja-JP" dirty="0"/>
          </a:p>
          <a:p>
            <a:pPr marL="0" indent="0">
              <a:lnSpc>
                <a:spcPct val="110000"/>
              </a:lnSpc>
              <a:buNone/>
            </a:pPr>
            <a:endParaRPr lang="en-US" altLang="ja-JP" dirty="0"/>
          </a:p>
          <a:p>
            <a:pPr marL="0" indent="0">
              <a:lnSpc>
                <a:spcPct val="110000"/>
              </a:lnSpc>
              <a:buNone/>
            </a:pPr>
            <a:r>
              <a:rPr lang="ja-JP" altLang="en-US" dirty="0"/>
              <a:t>即ち</a:t>
            </a:r>
            <a:r>
              <a:rPr lang="en-US" altLang="ja-JP" dirty="0"/>
              <a:t>…</a:t>
            </a:r>
          </a:p>
          <a:p>
            <a:pPr marL="0" indent="0">
              <a:lnSpc>
                <a:spcPct val="110000"/>
              </a:lnSpc>
              <a:buNone/>
            </a:pPr>
            <a:r>
              <a:rPr lang="ja-JP" altLang="en-US" dirty="0">
                <a:highlight>
                  <a:srgbClr val="FF00FF"/>
                </a:highlight>
              </a:rPr>
              <a:t>刺激を呈示して</a:t>
            </a:r>
            <a:r>
              <a:rPr lang="ja-JP" altLang="en-US" dirty="0"/>
              <a:t>　→　</a:t>
            </a:r>
            <a:r>
              <a:rPr lang="ja-JP" altLang="en-US" dirty="0">
                <a:highlight>
                  <a:srgbClr val="00FFFF"/>
                </a:highlight>
              </a:rPr>
              <a:t>反応を計測する</a:t>
            </a:r>
            <a:endParaRPr lang="en-US" altLang="ja-JP" dirty="0">
              <a:highlight>
                <a:srgbClr val="00FFFF"/>
              </a:highlight>
            </a:endParaRPr>
          </a:p>
          <a:p>
            <a:pPr marL="0" indent="0">
              <a:lnSpc>
                <a:spcPct val="110000"/>
              </a:lnSpc>
              <a:buNone/>
            </a:pPr>
            <a:endParaRPr lang="en-US" dirty="0"/>
          </a:p>
          <a:p>
            <a:pPr marL="0" indent="0">
              <a:lnSpc>
                <a:spcPct val="110000"/>
              </a:lnSpc>
              <a:buNone/>
            </a:pPr>
            <a:r>
              <a:rPr lang="en-US" altLang="ja-JP" dirty="0" err="1"/>
              <a:t>fNIRS</a:t>
            </a:r>
            <a:r>
              <a:rPr lang="ja-JP" altLang="en-US" dirty="0"/>
              <a:t>やポリメイトは刺激呈示と計測は別々のコンピュータが行う</a:t>
            </a:r>
            <a:endParaRPr lang="en-US" altLang="ja-JP" dirty="0"/>
          </a:p>
          <a:p>
            <a:pPr marL="0" indent="0">
              <a:lnSpc>
                <a:spcPct val="110000"/>
              </a:lnSpc>
              <a:buNone/>
            </a:pPr>
            <a:r>
              <a:rPr lang="ja-JP" altLang="en-US" dirty="0"/>
              <a:t>視線解析は刺激呈示と計測を同一のコンピュータで行う</a:t>
            </a:r>
            <a:endParaRPr lang="en-US" altLang="ja-JP" dirty="0"/>
          </a:p>
        </p:txBody>
      </p:sp>
      <p:grpSp>
        <p:nvGrpSpPr>
          <p:cNvPr id="19" name="Group 18">
            <a:extLst>
              <a:ext uri="{FF2B5EF4-FFF2-40B4-BE49-F238E27FC236}">
                <a16:creationId xmlns:a16="http://schemas.microsoft.com/office/drawing/2014/main" id="{4EE8DB84-97CB-456A-B1A8-BBBEB9332741}"/>
              </a:ext>
            </a:extLst>
          </p:cNvPr>
          <p:cNvGrpSpPr/>
          <p:nvPr/>
        </p:nvGrpSpPr>
        <p:grpSpPr>
          <a:xfrm>
            <a:off x="7122124" y="1521943"/>
            <a:ext cx="4465468" cy="2185667"/>
            <a:chOff x="7506976" y="1512516"/>
            <a:chExt cx="4465468" cy="2185667"/>
          </a:xfrm>
        </p:grpSpPr>
        <p:grpSp>
          <p:nvGrpSpPr>
            <p:cNvPr id="17" name="Group 16">
              <a:extLst>
                <a:ext uri="{FF2B5EF4-FFF2-40B4-BE49-F238E27FC236}">
                  <a16:creationId xmlns:a16="http://schemas.microsoft.com/office/drawing/2014/main" id="{95F97EA2-DF11-41EB-8170-6D627DE93FAC}"/>
                </a:ext>
              </a:extLst>
            </p:cNvPr>
            <p:cNvGrpSpPr/>
            <p:nvPr/>
          </p:nvGrpSpPr>
          <p:grpSpPr>
            <a:xfrm>
              <a:off x="7506976" y="1512516"/>
              <a:ext cx="4465468" cy="2185667"/>
              <a:chOff x="7533609" y="1512516"/>
              <a:chExt cx="4465468" cy="2185667"/>
            </a:xfrm>
          </p:grpSpPr>
          <p:sp>
            <p:nvSpPr>
              <p:cNvPr id="12" name="Rectangle 11">
                <a:extLst>
                  <a:ext uri="{FF2B5EF4-FFF2-40B4-BE49-F238E27FC236}">
                    <a16:creationId xmlns:a16="http://schemas.microsoft.com/office/drawing/2014/main" id="{7EA709BB-6F9F-4C8C-9B80-791427102F01}"/>
                  </a:ext>
                </a:extLst>
              </p:cNvPr>
              <p:cNvSpPr/>
              <p:nvPr/>
            </p:nvSpPr>
            <p:spPr>
              <a:xfrm>
                <a:off x="7533609" y="2895151"/>
                <a:ext cx="4465468" cy="8030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r"/>
                <a:endParaRPr lang="en-US" altLang="ja-JP" sz="2000" b="1" dirty="0"/>
              </a:p>
              <a:p>
                <a:pPr algn="r"/>
                <a:endParaRPr lang="en-US" altLang="ja-JP" sz="2000" b="1" dirty="0"/>
              </a:p>
            </p:txBody>
          </p:sp>
          <p:grpSp>
            <p:nvGrpSpPr>
              <p:cNvPr id="4" name="Group 3">
                <a:extLst>
                  <a:ext uri="{FF2B5EF4-FFF2-40B4-BE49-F238E27FC236}">
                    <a16:creationId xmlns:a16="http://schemas.microsoft.com/office/drawing/2014/main" id="{6684D1BC-7B70-4F3D-BE1F-42BE940FE337}"/>
                  </a:ext>
                </a:extLst>
              </p:cNvPr>
              <p:cNvGrpSpPr/>
              <p:nvPr/>
            </p:nvGrpSpPr>
            <p:grpSpPr>
              <a:xfrm>
                <a:off x="7649455" y="1512516"/>
                <a:ext cx="4262132" cy="2089150"/>
                <a:chOff x="7853811" y="2453549"/>
                <a:chExt cx="4262132" cy="2089150"/>
              </a:xfrm>
            </p:grpSpPr>
            <p:grpSp>
              <p:nvGrpSpPr>
                <p:cNvPr id="5" name="Group 4">
                  <a:extLst>
                    <a:ext uri="{FF2B5EF4-FFF2-40B4-BE49-F238E27FC236}">
                      <a16:creationId xmlns:a16="http://schemas.microsoft.com/office/drawing/2014/main" id="{8F99E92C-7639-43E2-B314-F8F6E18A16EE}"/>
                    </a:ext>
                  </a:extLst>
                </p:cNvPr>
                <p:cNvGrpSpPr/>
                <p:nvPr/>
              </p:nvGrpSpPr>
              <p:grpSpPr>
                <a:xfrm>
                  <a:off x="7853811" y="2927404"/>
                  <a:ext cx="4262132" cy="1615295"/>
                  <a:chOff x="7853811" y="2838627"/>
                  <a:chExt cx="4262132" cy="1615295"/>
                </a:xfrm>
              </p:grpSpPr>
              <p:grpSp>
                <p:nvGrpSpPr>
                  <p:cNvPr id="7" name="Group 6">
                    <a:extLst>
                      <a:ext uri="{FF2B5EF4-FFF2-40B4-BE49-F238E27FC236}">
                        <a16:creationId xmlns:a16="http://schemas.microsoft.com/office/drawing/2014/main" id="{FD32233E-0FF5-4AF0-9BBE-62817677D252}"/>
                      </a:ext>
                    </a:extLst>
                  </p:cNvPr>
                  <p:cNvGrpSpPr/>
                  <p:nvPr/>
                </p:nvGrpSpPr>
                <p:grpSpPr>
                  <a:xfrm>
                    <a:off x="8003760" y="2838627"/>
                    <a:ext cx="4027669" cy="825623"/>
                    <a:chOff x="3451386" y="2991775"/>
                    <a:chExt cx="4027669" cy="1151328"/>
                  </a:xfrm>
                </p:grpSpPr>
                <p:sp>
                  <p:nvSpPr>
                    <p:cNvPr id="14" name="Smiley Face 13">
                      <a:extLst>
                        <a:ext uri="{FF2B5EF4-FFF2-40B4-BE49-F238E27FC236}">
                          <a16:creationId xmlns:a16="http://schemas.microsoft.com/office/drawing/2014/main" id="{8C4C81C8-6AB0-4BA0-8003-79A3209F3C85}"/>
                        </a:ext>
                      </a:extLst>
                    </p:cNvPr>
                    <p:cNvSpPr/>
                    <p:nvPr/>
                  </p:nvSpPr>
                  <p:spPr>
                    <a:xfrm>
                      <a:off x="5051395" y="2991775"/>
                      <a:ext cx="891269" cy="1151328"/>
                    </a:xfrm>
                    <a:prstGeom prst="smileyFac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allout: Right Arrow 14">
                      <a:extLst>
                        <a:ext uri="{FF2B5EF4-FFF2-40B4-BE49-F238E27FC236}">
                          <a16:creationId xmlns:a16="http://schemas.microsoft.com/office/drawing/2014/main" id="{183CDB76-0767-4C5F-8EFF-2979066DB6A9}"/>
                        </a:ext>
                      </a:extLst>
                    </p:cNvPr>
                    <p:cNvSpPr/>
                    <p:nvPr/>
                  </p:nvSpPr>
                  <p:spPr>
                    <a:xfrm>
                      <a:off x="3451386" y="3271146"/>
                      <a:ext cx="1600009" cy="592586"/>
                    </a:xfrm>
                    <a:prstGeom prst="rightArrowCallout">
                      <a:avLst>
                        <a:gd name="adj1" fmla="val 25000"/>
                        <a:gd name="adj2" fmla="val 32500"/>
                        <a:gd name="adj3" fmla="val 40000"/>
                        <a:gd name="adj4" fmla="val 6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solidFill>
                            <a:schemeClr val="tx1"/>
                          </a:solidFill>
                        </a:rPr>
                        <a:t>①刺激</a:t>
                      </a:r>
                      <a:endParaRPr lang="en-US" dirty="0">
                        <a:solidFill>
                          <a:schemeClr val="tx1"/>
                        </a:solidFill>
                      </a:endParaRPr>
                    </a:p>
                  </p:txBody>
                </p:sp>
                <p:sp>
                  <p:nvSpPr>
                    <p:cNvPr id="16" name="Speech Bubble: Oval 15">
                      <a:extLst>
                        <a:ext uri="{FF2B5EF4-FFF2-40B4-BE49-F238E27FC236}">
                          <a16:creationId xmlns:a16="http://schemas.microsoft.com/office/drawing/2014/main" id="{64BA7FEA-E4E0-4966-BB4A-1D6FCA7E5A41}"/>
                        </a:ext>
                      </a:extLst>
                    </p:cNvPr>
                    <p:cNvSpPr/>
                    <p:nvPr/>
                  </p:nvSpPr>
                  <p:spPr>
                    <a:xfrm>
                      <a:off x="6019061" y="2991775"/>
                      <a:ext cx="1459994" cy="674703"/>
                    </a:xfrm>
                    <a:prstGeom prst="wedgeEllipseCallout">
                      <a:avLst>
                        <a:gd name="adj1" fmla="val -57139"/>
                        <a:gd name="adj2" fmla="val 4711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②反応</a:t>
                      </a:r>
                      <a:endParaRPr lang="en-US" dirty="0"/>
                    </a:p>
                  </p:txBody>
                </p:sp>
              </p:grpSp>
              <p:grpSp>
                <p:nvGrpSpPr>
                  <p:cNvPr id="8" name="Group 7">
                    <a:extLst>
                      <a:ext uri="{FF2B5EF4-FFF2-40B4-BE49-F238E27FC236}">
                        <a16:creationId xmlns:a16="http://schemas.microsoft.com/office/drawing/2014/main" id="{F6E5D5A0-7E0A-4B5D-B2FF-61134239876A}"/>
                      </a:ext>
                    </a:extLst>
                  </p:cNvPr>
                  <p:cNvGrpSpPr/>
                  <p:nvPr/>
                </p:nvGrpSpPr>
                <p:grpSpPr>
                  <a:xfrm>
                    <a:off x="7853811" y="3942373"/>
                    <a:ext cx="4262132" cy="511549"/>
                    <a:chOff x="7676984" y="3810856"/>
                    <a:chExt cx="4262132" cy="511549"/>
                  </a:xfrm>
                </p:grpSpPr>
                <p:sp>
                  <p:nvSpPr>
                    <p:cNvPr id="11" name="Rectangle 10">
                      <a:extLst>
                        <a:ext uri="{FF2B5EF4-FFF2-40B4-BE49-F238E27FC236}">
                          <a16:creationId xmlns:a16="http://schemas.microsoft.com/office/drawing/2014/main" id="{8E32C3B1-1C25-455F-9664-7365C4ED4D0A}"/>
                        </a:ext>
                      </a:extLst>
                    </p:cNvPr>
                    <p:cNvSpPr/>
                    <p:nvPr/>
                  </p:nvSpPr>
                  <p:spPr>
                    <a:xfrm>
                      <a:off x="10290828" y="3810856"/>
                      <a:ext cx="1648288" cy="483833"/>
                    </a:xfrm>
                    <a:prstGeom prst="rect">
                      <a:avLst/>
                    </a:prstGeom>
                    <a:solidFill>
                      <a:srgbClr val="00FF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②計測・記録</a:t>
                      </a:r>
                      <a:endParaRPr lang="en-US" dirty="0">
                        <a:solidFill>
                          <a:schemeClr val="tx1"/>
                        </a:solidFill>
                      </a:endParaRPr>
                    </a:p>
                  </p:txBody>
                </p:sp>
                <p:sp>
                  <p:nvSpPr>
                    <p:cNvPr id="13" name="Rectangle 12">
                      <a:extLst>
                        <a:ext uri="{FF2B5EF4-FFF2-40B4-BE49-F238E27FC236}">
                          <a16:creationId xmlns:a16="http://schemas.microsoft.com/office/drawing/2014/main" id="{9E16AB33-A319-4E82-834E-0523CD4F85B8}"/>
                        </a:ext>
                      </a:extLst>
                    </p:cNvPr>
                    <p:cNvSpPr/>
                    <p:nvPr/>
                  </p:nvSpPr>
                  <p:spPr>
                    <a:xfrm>
                      <a:off x="7676984" y="3840177"/>
                      <a:ext cx="1369728" cy="482228"/>
                    </a:xfrm>
                    <a:prstGeom prst="rect">
                      <a:avLst/>
                    </a:prstGeom>
                    <a:solidFill>
                      <a:srgbClr val="FF00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①刺激呈示</a:t>
                      </a:r>
                      <a:endParaRPr lang="en-US" altLang="ja-JP" dirty="0">
                        <a:solidFill>
                          <a:schemeClr val="tx1"/>
                        </a:solidFill>
                      </a:endParaRPr>
                    </a:p>
                  </p:txBody>
                </p:sp>
              </p:grpSp>
              <p:cxnSp>
                <p:nvCxnSpPr>
                  <p:cNvPr id="9" name="Straight Arrow Connector 8">
                    <a:extLst>
                      <a:ext uri="{FF2B5EF4-FFF2-40B4-BE49-F238E27FC236}">
                        <a16:creationId xmlns:a16="http://schemas.microsoft.com/office/drawing/2014/main" id="{13A25EC4-14AF-47AB-91A7-328B8E4C2A9F}"/>
                      </a:ext>
                    </a:extLst>
                  </p:cNvPr>
                  <p:cNvCxnSpPr>
                    <a:cxnSpLocks/>
                    <a:stCxn id="13" idx="0"/>
                    <a:endCxn id="15" idx="2"/>
                  </p:cNvCxnSpPr>
                  <p:nvPr/>
                </p:nvCxnSpPr>
                <p:spPr>
                  <a:xfrm flipV="1">
                    <a:off x="8538675" y="3463911"/>
                    <a:ext cx="0" cy="507783"/>
                  </a:xfrm>
                  <a:prstGeom prst="straightConnector1">
                    <a:avLst/>
                  </a:prstGeom>
                  <a:ln w="762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4DFD2DB-E872-4C55-86A7-792151FE3528}"/>
                      </a:ext>
                    </a:extLst>
                  </p:cNvPr>
                  <p:cNvCxnSpPr>
                    <a:cxnSpLocks/>
                    <a:stCxn id="16" idx="4"/>
                    <a:endCxn id="11" idx="0"/>
                  </p:cNvCxnSpPr>
                  <p:nvPr/>
                </p:nvCxnSpPr>
                <p:spPr>
                  <a:xfrm flipH="1">
                    <a:off x="11291799" y="3322460"/>
                    <a:ext cx="9633" cy="619913"/>
                  </a:xfrm>
                  <a:prstGeom prst="straightConnector1">
                    <a:avLst/>
                  </a:prstGeom>
                  <a:ln w="76200">
                    <a:solidFill>
                      <a:srgbClr val="00FFFF"/>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545698D5-8A66-4CC5-8245-D89B9B5C242E}"/>
                    </a:ext>
                  </a:extLst>
                </p:cNvPr>
                <p:cNvSpPr txBox="1"/>
                <p:nvPr/>
              </p:nvSpPr>
              <p:spPr>
                <a:xfrm>
                  <a:off x="8220617" y="2453549"/>
                  <a:ext cx="3648722" cy="369332"/>
                </a:xfrm>
                <a:prstGeom prst="rect">
                  <a:avLst/>
                </a:prstGeom>
                <a:noFill/>
              </p:spPr>
              <p:txBody>
                <a:bodyPr wrap="square" rtlCol="0">
                  <a:spAutoFit/>
                </a:bodyPr>
                <a:lstStyle/>
                <a:p>
                  <a:pPr algn="ctr"/>
                  <a:r>
                    <a:rPr lang="en-US" altLang="ja-JP" dirty="0"/>
                    <a:t>Stimulus  </a:t>
                  </a:r>
                  <a:r>
                    <a:rPr lang="ja-JP" altLang="en-US" dirty="0"/>
                    <a:t>→  </a:t>
                  </a:r>
                  <a:r>
                    <a:rPr lang="en-US" altLang="ja-JP" dirty="0"/>
                    <a:t>Organism  </a:t>
                  </a:r>
                  <a:r>
                    <a:rPr lang="ja-JP" altLang="en-US" dirty="0"/>
                    <a:t>→  </a:t>
                  </a:r>
                  <a:r>
                    <a:rPr lang="en-US" altLang="ja-JP" dirty="0"/>
                    <a:t>Response</a:t>
                  </a:r>
                  <a:endParaRPr lang="en-US" dirty="0"/>
                </a:p>
              </p:txBody>
            </p:sp>
          </p:grpSp>
        </p:grpSp>
        <p:sp>
          <p:nvSpPr>
            <p:cNvPr id="18" name="TextBox 17">
              <a:extLst>
                <a:ext uri="{FF2B5EF4-FFF2-40B4-BE49-F238E27FC236}">
                  <a16:creationId xmlns:a16="http://schemas.microsoft.com/office/drawing/2014/main" id="{BD19CE9F-A120-47B9-8EF1-1206D92B19BF}"/>
                </a:ext>
              </a:extLst>
            </p:cNvPr>
            <p:cNvSpPr txBox="1"/>
            <p:nvPr/>
          </p:nvSpPr>
          <p:spPr>
            <a:xfrm>
              <a:off x="8937980" y="2932189"/>
              <a:ext cx="1353256" cy="646331"/>
            </a:xfrm>
            <a:prstGeom prst="rect">
              <a:avLst/>
            </a:prstGeom>
            <a:noFill/>
          </p:spPr>
          <p:txBody>
            <a:bodyPr wrap="none" rtlCol="0">
              <a:spAutoFit/>
            </a:bodyPr>
            <a:lstStyle/>
            <a:p>
              <a:pPr algn="ctr"/>
              <a:r>
                <a:rPr lang="ja-JP" altLang="en-US" sz="1800" b="1" dirty="0"/>
                <a:t>同じ</a:t>
              </a:r>
              <a:r>
                <a:rPr lang="en-US" altLang="ja-JP" sz="1800" b="1" dirty="0"/>
                <a:t>PC</a:t>
              </a:r>
              <a:r>
                <a:rPr lang="ja-JP" altLang="en-US" sz="1800" b="1" dirty="0"/>
                <a:t>内で</a:t>
              </a:r>
              <a:endParaRPr lang="en-US" altLang="ja-JP" sz="1800" b="1" dirty="0"/>
            </a:p>
            <a:p>
              <a:pPr algn="ctr"/>
              <a:r>
                <a:rPr lang="ja-JP" altLang="en-US" b="1" dirty="0"/>
                <a:t>← 共存 →</a:t>
              </a:r>
              <a:endParaRPr lang="en-US" altLang="ja-JP" sz="1800" b="1" dirty="0"/>
            </a:p>
          </p:txBody>
        </p:sp>
      </p:grpSp>
    </p:spTree>
    <p:extLst>
      <p:ext uri="{BB962C8B-B14F-4D97-AF65-F5344CB8AC3E}">
        <p14:creationId xmlns:p14="http://schemas.microsoft.com/office/powerpoint/2010/main" val="3079551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3BC0-716E-5AFF-9289-30CE80F5AB94}"/>
              </a:ext>
            </a:extLst>
          </p:cNvPr>
          <p:cNvSpPr>
            <a:spLocks noGrp="1"/>
          </p:cNvSpPr>
          <p:nvPr>
            <p:ph type="title"/>
          </p:nvPr>
        </p:nvSpPr>
        <p:spPr/>
        <p:txBody>
          <a:bodyPr/>
          <a:lstStyle/>
          <a:p>
            <a:r>
              <a:rPr lang="ja-JP" altLang="en-US" dirty="0"/>
              <a:t>問題②</a:t>
            </a:r>
            <a:r>
              <a:rPr lang="en-US" altLang="ja-JP" dirty="0"/>
              <a:t>OpenGL</a:t>
            </a:r>
            <a:r>
              <a:rPr lang="ja-JP" altLang="en-US" dirty="0"/>
              <a:t>ドライバー</a:t>
            </a:r>
            <a:endParaRPr lang="en-US" dirty="0"/>
          </a:p>
        </p:txBody>
      </p:sp>
      <p:sp>
        <p:nvSpPr>
          <p:cNvPr id="3" name="Content Placeholder 2">
            <a:extLst>
              <a:ext uri="{FF2B5EF4-FFF2-40B4-BE49-F238E27FC236}">
                <a16:creationId xmlns:a16="http://schemas.microsoft.com/office/drawing/2014/main" id="{5B67CE3D-00CF-50C8-0C1B-AA8291CC42C5}"/>
              </a:ext>
            </a:extLst>
          </p:cNvPr>
          <p:cNvSpPr>
            <a:spLocks noGrp="1"/>
          </p:cNvSpPr>
          <p:nvPr>
            <p:ph idx="1"/>
          </p:nvPr>
        </p:nvSpPr>
        <p:spPr/>
        <p:txBody>
          <a:bodyPr>
            <a:normAutofit fontScale="70000" lnSpcReduction="20000"/>
          </a:bodyPr>
          <a:lstStyle/>
          <a:p>
            <a:pPr>
              <a:lnSpc>
                <a:spcPct val="120000"/>
              </a:lnSpc>
            </a:pPr>
            <a:r>
              <a:rPr lang="en-US" altLang="ja-JP" dirty="0"/>
              <a:t>Linux</a:t>
            </a:r>
            <a:r>
              <a:rPr lang="ja-JP" altLang="en-US" dirty="0"/>
              <a:t>ターミナルの方に出ているエラーは</a:t>
            </a:r>
            <a:r>
              <a:rPr lang="en-US" altLang="ja-JP" dirty="0"/>
              <a:t>OpenGL</a:t>
            </a:r>
            <a:r>
              <a:rPr lang="ja-JP" altLang="en-US" dirty="0"/>
              <a:t>ドライバーの相性問題</a:t>
            </a:r>
            <a:endParaRPr lang="en-US" altLang="ja-JP" dirty="0"/>
          </a:p>
          <a:p>
            <a:pPr>
              <a:lnSpc>
                <a:spcPct val="120000"/>
              </a:lnSpc>
            </a:pPr>
            <a:r>
              <a:rPr lang="ja-JP" altLang="en-US" dirty="0"/>
              <a:t>インテル第</a:t>
            </a:r>
            <a:r>
              <a:rPr lang="en-US" altLang="ja-JP" dirty="0"/>
              <a:t>8</a:t>
            </a:r>
            <a:r>
              <a:rPr lang="ja-JP" altLang="en-US" dirty="0"/>
              <a:t>世代以降の</a:t>
            </a:r>
            <a:r>
              <a:rPr lang="en-US" altLang="ja-JP" dirty="0"/>
              <a:t>CPU</a:t>
            </a:r>
            <a:r>
              <a:rPr lang="ja-JP" altLang="en-US" dirty="0"/>
              <a:t>の場合、古い“</a:t>
            </a:r>
            <a:r>
              <a:rPr lang="en-US" altLang="ja-JP" dirty="0"/>
              <a:t>i965</a:t>
            </a:r>
            <a:r>
              <a:rPr lang="ja-JP" altLang="en-US" dirty="0"/>
              <a:t>”と新しい“</a:t>
            </a:r>
            <a:r>
              <a:rPr lang="en-US" altLang="ja-JP" dirty="0"/>
              <a:t>iris</a:t>
            </a:r>
            <a:r>
              <a:rPr lang="ja-JP" altLang="en-US" dirty="0"/>
              <a:t>”のどちらも使える</a:t>
            </a:r>
            <a:endParaRPr lang="en-US" altLang="ja-JP" dirty="0"/>
          </a:p>
          <a:p>
            <a:pPr>
              <a:lnSpc>
                <a:spcPct val="120000"/>
              </a:lnSpc>
            </a:pPr>
            <a:r>
              <a:rPr lang="ja-JP" altLang="en-US" dirty="0"/>
              <a:t>デフォルトの</a:t>
            </a:r>
            <a:r>
              <a:rPr lang="en-US" altLang="ja-JP" dirty="0"/>
              <a:t>OpenGL</a:t>
            </a:r>
            <a:r>
              <a:rPr lang="ja-JP" altLang="en-US" dirty="0"/>
              <a:t>ドライバーは</a:t>
            </a:r>
            <a:r>
              <a:rPr lang="en-US" altLang="ja-JP" dirty="0"/>
              <a:t>iris</a:t>
            </a:r>
            <a:r>
              <a:rPr lang="ja-JP" altLang="en-US" dirty="0"/>
              <a:t>だが、</a:t>
            </a:r>
            <a:r>
              <a:rPr lang="en-US" altLang="ja-JP" dirty="0"/>
              <a:t>MATLAB/PTB</a:t>
            </a:r>
            <a:r>
              <a:rPr lang="ja-JP" altLang="en-US" dirty="0"/>
              <a:t>と</a:t>
            </a:r>
            <a:r>
              <a:rPr lang="en-US" altLang="ja-JP" dirty="0"/>
              <a:t>iris</a:t>
            </a:r>
            <a:r>
              <a:rPr lang="ja-JP" altLang="en-US" dirty="0"/>
              <a:t>は相性問題があるので、</a:t>
            </a:r>
            <a:r>
              <a:rPr lang="en-US" altLang="ja-JP" b="1" dirty="0">
                <a:highlight>
                  <a:srgbClr val="FFFF00"/>
                </a:highlight>
              </a:rPr>
              <a:t>MATLAB</a:t>
            </a:r>
            <a:r>
              <a:rPr lang="ja-JP" altLang="en-US" b="1" dirty="0">
                <a:highlight>
                  <a:srgbClr val="FFFF00"/>
                </a:highlight>
              </a:rPr>
              <a:t>を起動する時だけ</a:t>
            </a:r>
            <a:r>
              <a:rPr lang="en-US" altLang="ja-JP" b="1" dirty="0">
                <a:highlight>
                  <a:srgbClr val="FFFF00"/>
                </a:highlight>
              </a:rPr>
              <a:t>OpenGL</a:t>
            </a:r>
            <a:r>
              <a:rPr lang="ja-JP" altLang="en-US" b="1" dirty="0">
                <a:highlight>
                  <a:srgbClr val="FFFF00"/>
                </a:highlight>
              </a:rPr>
              <a:t>ドライバーを</a:t>
            </a:r>
            <a:r>
              <a:rPr lang="en-US" altLang="ja-JP" b="1" dirty="0">
                <a:highlight>
                  <a:srgbClr val="FFFF00"/>
                </a:highlight>
              </a:rPr>
              <a:t>i965</a:t>
            </a:r>
            <a:r>
              <a:rPr lang="ja-JP" altLang="en-US" b="1" dirty="0">
                <a:highlight>
                  <a:srgbClr val="FFFF00"/>
                </a:highlight>
              </a:rPr>
              <a:t>に指定して起動する必要がある</a:t>
            </a:r>
            <a:endParaRPr lang="en-US" altLang="ja-JP" b="1" dirty="0">
              <a:highlight>
                <a:srgbClr val="FFFF00"/>
              </a:highlight>
            </a:endParaRPr>
          </a:p>
          <a:p>
            <a:pPr marL="0" indent="0">
              <a:lnSpc>
                <a:spcPct val="120000"/>
              </a:lnSpc>
              <a:buNone/>
            </a:pPr>
            <a:r>
              <a:rPr lang="en-US" altLang="ja-JP" dirty="0">
                <a:hlinkClick r:id="rId2"/>
              </a:rPr>
              <a:t>https://linuxreviews.org/Intel_Iris</a:t>
            </a:r>
            <a:endParaRPr lang="en-US" altLang="ja-JP" dirty="0"/>
          </a:p>
          <a:p>
            <a:pPr>
              <a:lnSpc>
                <a:spcPct val="120000"/>
              </a:lnSpc>
            </a:pPr>
            <a:endParaRPr lang="en-US" altLang="ja-JP" dirty="0"/>
          </a:p>
          <a:p>
            <a:pPr>
              <a:lnSpc>
                <a:spcPct val="120000"/>
              </a:lnSpc>
            </a:pPr>
            <a:r>
              <a:rPr lang="ja-JP" altLang="en-US" dirty="0"/>
              <a:t>試しに</a:t>
            </a:r>
            <a:r>
              <a:rPr lang="en-US" altLang="ja-JP" dirty="0"/>
              <a:t>Linux</a:t>
            </a:r>
            <a:r>
              <a:rPr lang="ja-JP" altLang="en-US" dirty="0"/>
              <a:t>ターミナルで以下のように</a:t>
            </a:r>
            <a:r>
              <a:rPr lang="en-US" altLang="ja-JP" dirty="0"/>
              <a:t>i965</a:t>
            </a:r>
            <a:r>
              <a:rPr lang="ja-JP" altLang="en-US" dirty="0"/>
              <a:t>指定で起動するとエラーは出ない</a:t>
            </a:r>
            <a:endParaRPr lang="en-US" altLang="ja-JP" dirty="0"/>
          </a:p>
          <a:p>
            <a:pPr marL="0" indent="0">
              <a:lnSpc>
                <a:spcPct val="120000"/>
              </a:lnSpc>
              <a:buNone/>
            </a:pPr>
            <a:r>
              <a:rPr lang="en-US" altLang="ja-JP" dirty="0"/>
              <a:t>&gt;&gt; export MESA_LOADER_DRIVER_OVERRIDE=i965; </a:t>
            </a:r>
            <a:r>
              <a:rPr lang="en-US" altLang="ja-JP" dirty="0" err="1"/>
              <a:t>matlab</a:t>
            </a:r>
            <a:endParaRPr lang="en-US" altLang="ja-JP" dirty="0"/>
          </a:p>
          <a:p>
            <a:pPr marL="0" indent="0">
              <a:lnSpc>
                <a:spcPct val="120000"/>
              </a:lnSpc>
              <a:buNone/>
            </a:pPr>
            <a:r>
              <a:rPr lang="en-US" dirty="0">
                <a:hlinkClick r:id="rId3"/>
              </a:rPr>
              <a:t>https://jp.mathworks.com/matlabcentral/answers/534438-libgl-error-in-linux/?s_tid=mlc_lp_leaf</a:t>
            </a:r>
            <a:endParaRPr lang="en-US" dirty="0"/>
          </a:p>
          <a:p>
            <a:pPr marL="0" indent="0">
              <a:lnSpc>
                <a:spcPct val="120000"/>
              </a:lnSpc>
              <a:buNone/>
            </a:pPr>
            <a:endParaRPr lang="en-US" altLang="ja-JP" dirty="0"/>
          </a:p>
          <a:p>
            <a:pPr marL="0" indent="0">
              <a:lnSpc>
                <a:spcPct val="120000"/>
              </a:lnSpc>
              <a:buNone/>
            </a:pPr>
            <a:endParaRPr lang="en-US" dirty="0"/>
          </a:p>
        </p:txBody>
      </p:sp>
    </p:spTree>
    <p:extLst>
      <p:ext uri="{BB962C8B-B14F-4D97-AF65-F5344CB8AC3E}">
        <p14:creationId xmlns:p14="http://schemas.microsoft.com/office/powerpoint/2010/main" val="2903615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8753-16BE-DFB6-A1B1-3471304C1245}"/>
              </a:ext>
            </a:extLst>
          </p:cNvPr>
          <p:cNvSpPr>
            <a:spLocks noGrp="1"/>
          </p:cNvSpPr>
          <p:nvPr>
            <p:ph type="title"/>
          </p:nvPr>
        </p:nvSpPr>
        <p:spPr/>
        <p:txBody>
          <a:bodyPr/>
          <a:lstStyle/>
          <a:p>
            <a:r>
              <a:rPr lang="en-US" dirty="0"/>
              <a:t>i965</a:t>
            </a:r>
            <a:r>
              <a:rPr lang="ja-JP" altLang="en-US" dirty="0"/>
              <a:t>指定だとエラーが出ない</a:t>
            </a:r>
            <a:endParaRPr lang="en-US" dirty="0"/>
          </a:p>
        </p:txBody>
      </p:sp>
      <p:pic>
        <p:nvPicPr>
          <p:cNvPr id="5" name="Picture 4" descr="Text&#10;&#10;Description automatically generated">
            <a:extLst>
              <a:ext uri="{FF2B5EF4-FFF2-40B4-BE49-F238E27FC236}">
                <a16:creationId xmlns:a16="http://schemas.microsoft.com/office/drawing/2014/main" id="{7BA9F8AE-E44B-CE9C-A63A-1DAFBFC29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94" y="1413693"/>
            <a:ext cx="7486650" cy="5076825"/>
          </a:xfrm>
          <a:prstGeom prst="rect">
            <a:avLst/>
          </a:prstGeom>
        </p:spPr>
      </p:pic>
      <p:sp>
        <p:nvSpPr>
          <p:cNvPr id="6" name="TextBox 5">
            <a:extLst>
              <a:ext uri="{FF2B5EF4-FFF2-40B4-BE49-F238E27FC236}">
                <a16:creationId xmlns:a16="http://schemas.microsoft.com/office/drawing/2014/main" id="{3C667FB6-2102-A076-14BE-0B4FE596CC86}"/>
              </a:ext>
            </a:extLst>
          </p:cNvPr>
          <p:cNvSpPr txBox="1"/>
          <p:nvPr/>
        </p:nvSpPr>
        <p:spPr>
          <a:xfrm>
            <a:off x="7819744" y="1413693"/>
            <a:ext cx="3935467" cy="5324535"/>
          </a:xfrm>
          <a:prstGeom prst="rect">
            <a:avLst/>
          </a:prstGeom>
          <a:noFill/>
        </p:spPr>
        <p:txBody>
          <a:bodyPr wrap="square" rtlCol="0">
            <a:spAutoFit/>
          </a:bodyPr>
          <a:lstStyle/>
          <a:p>
            <a:r>
              <a:rPr lang="en-US" altLang="ja-JP" sz="2000" dirty="0"/>
              <a:t>MATLAB</a:t>
            </a:r>
            <a:r>
              <a:rPr lang="ja-JP" altLang="en-US" sz="2000" dirty="0"/>
              <a:t>を起動するたびにこんな長ったらしいコマンドを打つのはとてもめんどくさい</a:t>
            </a:r>
            <a:endParaRPr lang="en-US" altLang="ja-JP" sz="2000" dirty="0"/>
          </a:p>
          <a:p>
            <a:endParaRPr lang="en-US" altLang="ja-JP" sz="2000" dirty="0"/>
          </a:p>
          <a:p>
            <a:r>
              <a:rPr lang="ja-JP" altLang="en-US" sz="2000" dirty="0"/>
              <a:t>今回は</a:t>
            </a:r>
            <a:r>
              <a:rPr lang="en-US" altLang="ja-JP" sz="2000" dirty="0"/>
              <a:t>i965</a:t>
            </a:r>
            <a:r>
              <a:rPr lang="ja-JP" altLang="en-US" sz="2000" dirty="0"/>
              <a:t>指定で</a:t>
            </a:r>
            <a:r>
              <a:rPr lang="en-US" altLang="ja-JP" sz="2000" dirty="0"/>
              <a:t>MATLAB</a:t>
            </a:r>
            <a:r>
              <a:rPr lang="ja-JP" altLang="en-US" sz="2000" dirty="0"/>
              <a:t>を起動するコマンドをスクリプト化して、そのスクリプトのシンボリックリンクを作成することで</a:t>
            </a:r>
            <a:r>
              <a:rPr lang="en-US" altLang="ja-JP" sz="2000" dirty="0" err="1"/>
              <a:t>matlab</a:t>
            </a:r>
            <a:r>
              <a:rPr lang="ja-JP" altLang="en-US" sz="2000" dirty="0"/>
              <a:t>と入力するだけで</a:t>
            </a:r>
            <a:r>
              <a:rPr lang="en-US" altLang="ja-JP" sz="2000" dirty="0"/>
              <a:t>i965</a:t>
            </a:r>
            <a:r>
              <a:rPr lang="ja-JP" altLang="en-US" sz="2000" dirty="0"/>
              <a:t>経由で起動するようにしてみる</a:t>
            </a:r>
            <a:endParaRPr lang="en-US" altLang="ja-JP" sz="2000" dirty="0"/>
          </a:p>
          <a:p>
            <a:endParaRPr lang="en-US" altLang="ja-JP" sz="2000" dirty="0"/>
          </a:p>
          <a:p>
            <a:r>
              <a:rPr lang="en-US" altLang="ja-JP" sz="2000" dirty="0"/>
              <a:t>.</a:t>
            </a:r>
            <a:r>
              <a:rPr lang="en-US" altLang="ja-JP" sz="2000" dirty="0" err="1"/>
              <a:t>bashrc</a:t>
            </a:r>
            <a:r>
              <a:rPr lang="ja-JP" altLang="en-US" sz="2000" dirty="0"/>
              <a:t>を編集するとかもっと簡単な対処法もたくさんあるが、シェルスクリプトなら他の人にも多分わかりやすい</a:t>
            </a:r>
            <a:endParaRPr lang="en-US" altLang="ja-JP" sz="2000" dirty="0"/>
          </a:p>
          <a:p>
            <a:r>
              <a:rPr lang="ja-JP" altLang="en-US" sz="2000" dirty="0"/>
              <a:t>わかってる人は自分で好き勝手やってください</a:t>
            </a:r>
            <a:endParaRPr lang="en-US" altLang="ja-JP" sz="2000" dirty="0"/>
          </a:p>
        </p:txBody>
      </p:sp>
    </p:spTree>
    <p:extLst>
      <p:ext uri="{BB962C8B-B14F-4D97-AF65-F5344CB8AC3E}">
        <p14:creationId xmlns:p14="http://schemas.microsoft.com/office/powerpoint/2010/main" val="1500073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5C9B-1F6F-9AF7-9CA2-E0F2FD0F65EE}"/>
              </a:ext>
            </a:extLst>
          </p:cNvPr>
          <p:cNvSpPr>
            <a:spLocks noGrp="1"/>
          </p:cNvSpPr>
          <p:nvPr>
            <p:ph type="title"/>
          </p:nvPr>
        </p:nvSpPr>
        <p:spPr/>
        <p:txBody>
          <a:bodyPr/>
          <a:lstStyle/>
          <a:p>
            <a:r>
              <a:rPr lang="en-US" altLang="ja-JP" dirty="0"/>
              <a:t>i965</a:t>
            </a:r>
            <a:r>
              <a:rPr lang="ja-JP" altLang="en-US" dirty="0"/>
              <a:t>指定をスクリプトで自動化する</a:t>
            </a:r>
            <a:endParaRPr lang="en-US" dirty="0"/>
          </a:p>
        </p:txBody>
      </p:sp>
      <p:sp>
        <p:nvSpPr>
          <p:cNvPr id="3" name="Content Placeholder 2">
            <a:extLst>
              <a:ext uri="{FF2B5EF4-FFF2-40B4-BE49-F238E27FC236}">
                <a16:creationId xmlns:a16="http://schemas.microsoft.com/office/drawing/2014/main" id="{C1F2E78D-9B39-03F2-461E-879C91DF4134}"/>
              </a:ext>
            </a:extLst>
          </p:cNvPr>
          <p:cNvSpPr>
            <a:spLocks noGrp="1"/>
          </p:cNvSpPr>
          <p:nvPr>
            <p:ph idx="1"/>
          </p:nvPr>
        </p:nvSpPr>
        <p:spPr/>
        <p:txBody>
          <a:bodyPr>
            <a:normAutofit fontScale="62500" lnSpcReduction="20000"/>
          </a:bodyPr>
          <a:lstStyle/>
          <a:p>
            <a:pPr>
              <a:lnSpc>
                <a:spcPct val="120000"/>
              </a:lnSpc>
            </a:pPr>
            <a:r>
              <a:rPr lang="en-US" altLang="ja-JP" dirty="0"/>
              <a:t>Linux</a:t>
            </a:r>
            <a:r>
              <a:rPr lang="ja-JP" altLang="en-US" dirty="0"/>
              <a:t>ターミナルで以下を実行</a:t>
            </a:r>
            <a:r>
              <a:rPr lang="en-US" altLang="ja-JP" dirty="0"/>
              <a:t>(</a:t>
            </a:r>
            <a:r>
              <a:rPr lang="ja-JP" altLang="en-US" dirty="0"/>
              <a:t>必要に応じて</a:t>
            </a:r>
            <a:r>
              <a:rPr lang="en-US" altLang="ja-JP" dirty="0" err="1"/>
              <a:t>sudo</a:t>
            </a:r>
            <a:r>
              <a:rPr lang="ja-JP" altLang="en-US" dirty="0"/>
              <a:t>で</a:t>
            </a:r>
            <a:r>
              <a:rPr lang="en-US" altLang="ja-JP" dirty="0"/>
              <a:t>)</a:t>
            </a:r>
          </a:p>
          <a:p>
            <a:pPr marL="0" indent="0">
              <a:lnSpc>
                <a:spcPct val="120000"/>
              </a:lnSpc>
              <a:buNone/>
            </a:pPr>
            <a:r>
              <a:rPr lang="en-US" dirty="0"/>
              <a:t>&gt;&gt; cd /</a:t>
            </a:r>
            <a:r>
              <a:rPr lang="en-US" dirty="0" err="1"/>
              <a:t>usr</a:t>
            </a:r>
            <a:r>
              <a:rPr lang="en-US" dirty="0"/>
              <a:t>/local/bin</a:t>
            </a:r>
          </a:p>
          <a:p>
            <a:pPr marL="457200" lvl="1" indent="0">
              <a:lnSpc>
                <a:spcPct val="120000"/>
              </a:lnSpc>
              <a:buNone/>
            </a:pPr>
            <a:r>
              <a:rPr lang="en-US" altLang="ja-JP" dirty="0"/>
              <a:t>MATLAB</a:t>
            </a:r>
            <a:r>
              <a:rPr lang="ja-JP" altLang="en-US" dirty="0"/>
              <a:t>のシンボリックリンクのパス</a:t>
            </a:r>
            <a:endParaRPr lang="en-US" dirty="0"/>
          </a:p>
          <a:p>
            <a:pPr marL="0" indent="0">
              <a:lnSpc>
                <a:spcPct val="120000"/>
              </a:lnSpc>
              <a:buNone/>
            </a:pPr>
            <a:r>
              <a:rPr lang="en-US" dirty="0"/>
              <a:t>&gt;&gt; mv </a:t>
            </a:r>
            <a:r>
              <a:rPr lang="en-US" dirty="0" err="1"/>
              <a:t>matlab</a:t>
            </a:r>
            <a:r>
              <a:rPr lang="en-US" dirty="0"/>
              <a:t> matlab22a</a:t>
            </a:r>
          </a:p>
          <a:p>
            <a:pPr marL="457200" lvl="1" indent="0">
              <a:lnSpc>
                <a:spcPct val="120000"/>
              </a:lnSpc>
              <a:buNone/>
            </a:pPr>
            <a:r>
              <a:rPr lang="en-US" altLang="ja-JP" dirty="0"/>
              <a:t>MATLAB</a:t>
            </a:r>
            <a:r>
              <a:rPr lang="ja-JP" altLang="en-US" dirty="0"/>
              <a:t>のリンクの名称をテキトーに変更（“</a:t>
            </a:r>
            <a:r>
              <a:rPr lang="en-US" altLang="ja-JP" dirty="0"/>
              <a:t>matlab22a</a:t>
            </a:r>
            <a:r>
              <a:rPr lang="ja-JP" altLang="en-US" dirty="0"/>
              <a:t>”で通常通りに</a:t>
            </a:r>
            <a:r>
              <a:rPr lang="en-US" altLang="ja-JP" dirty="0"/>
              <a:t>iris</a:t>
            </a:r>
            <a:r>
              <a:rPr lang="ja-JP" altLang="en-US" dirty="0"/>
              <a:t>で</a:t>
            </a:r>
            <a:r>
              <a:rPr lang="en-US" altLang="ja-JP" dirty="0"/>
              <a:t>MATLAB</a:t>
            </a:r>
            <a:r>
              <a:rPr lang="ja-JP" altLang="en-US" dirty="0"/>
              <a:t>が実行される）</a:t>
            </a:r>
            <a:endParaRPr lang="en-US" dirty="0"/>
          </a:p>
          <a:p>
            <a:pPr marL="0" indent="0">
              <a:lnSpc>
                <a:spcPct val="120000"/>
              </a:lnSpc>
              <a:buNone/>
            </a:pPr>
            <a:r>
              <a:rPr lang="en-US" dirty="0"/>
              <a:t>&gt;&gt; cd /opt/MATLAB/scripts</a:t>
            </a:r>
          </a:p>
          <a:p>
            <a:pPr marL="457200" lvl="1" indent="0">
              <a:lnSpc>
                <a:spcPct val="120000"/>
              </a:lnSpc>
              <a:buNone/>
            </a:pPr>
            <a:r>
              <a:rPr lang="ja-JP" altLang="en-US" dirty="0"/>
              <a:t>自分でもわかってれば場所はどこでも良いが、今回は外部ライブラリ用フォルダーで</a:t>
            </a:r>
            <a:endParaRPr lang="en-US" dirty="0"/>
          </a:p>
          <a:p>
            <a:pPr marL="0" indent="0">
              <a:lnSpc>
                <a:spcPct val="120000"/>
              </a:lnSpc>
              <a:buNone/>
            </a:pPr>
            <a:r>
              <a:rPr lang="en-US" dirty="0"/>
              <a:t>&gt;&gt; nano matlab_i965</a:t>
            </a:r>
          </a:p>
          <a:p>
            <a:pPr marL="457200" lvl="1" indent="0">
              <a:lnSpc>
                <a:spcPct val="120000"/>
              </a:lnSpc>
              <a:buNone/>
            </a:pPr>
            <a:r>
              <a:rPr lang="ja-JP" altLang="en-US" dirty="0"/>
              <a:t>“</a:t>
            </a:r>
            <a:r>
              <a:rPr lang="en-US" altLang="ja-JP" dirty="0"/>
              <a:t>matlab_i965</a:t>
            </a:r>
            <a:r>
              <a:rPr lang="ja-JP" altLang="en-US" dirty="0"/>
              <a:t>”というスクリプトを作る、ファイル名は何でもよい、</a:t>
            </a:r>
            <a:r>
              <a:rPr lang="en-US" altLang="ja-JP" dirty="0"/>
              <a:t>nano</a:t>
            </a:r>
            <a:r>
              <a:rPr lang="ja-JP" altLang="en-US" dirty="0"/>
              <a:t>でも</a:t>
            </a:r>
            <a:r>
              <a:rPr lang="en-US" altLang="ja-JP" dirty="0"/>
              <a:t>vim</a:t>
            </a:r>
            <a:r>
              <a:rPr lang="ja-JP" altLang="en-US" dirty="0"/>
              <a:t>でもお好きに</a:t>
            </a:r>
            <a:endParaRPr lang="en-US" dirty="0"/>
          </a:p>
          <a:p>
            <a:pPr>
              <a:lnSpc>
                <a:spcPct val="120000"/>
              </a:lnSpc>
            </a:pPr>
            <a:r>
              <a:rPr lang="en-US" dirty="0"/>
              <a:t>Nano</a:t>
            </a:r>
            <a:r>
              <a:rPr lang="ja-JP" altLang="en-US" dirty="0"/>
              <a:t>で以下を記入して保存</a:t>
            </a:r>
            <a:endParaRPr lang="en-US" altLang="ja-JP" dirty="0"/>
          </a:p>
          <a:p>
            <a:pPr marL="457200" lvl="1" indent="0">
              <a:lnSpc>
                <a:spcPct val="120000"/>
              </a:lnSpc>
              <a:buNone/>
            </a:pPr>
            <a:r>
              <a:rPr lang="en-US" dirty="0"/>
              <a:t>Export MESA_LOADER_DRIVER_OVERRIDE=i965</a:t>
            </a:r>
            <a:r>
              <a:rPr lang="ja-JP" altLang="en-US" dirty="0"/>
              <a:t>　　　←</a:t>
            </a:r>
            <a:r>
              <a:rPr lang="en-US" altLang="ja-JP" dirty="0"/>
              <a:t>i965</a:t>
            </a:r>
            <a:r>
              <a:rPr lang="ja-JP" altLang="en-US" dirty="0"/>
              <a:t>指定します</a:t>
            </a:r>
            <a:endParaRPr lang="en-US" dirty="0"/>
          </a:p>
          <a:p>
            <a:pPr marL="457200" lvl="1" indent="0">
              <a:lnSpc>
                <a:spcPct val="120000"/>
              </a:lnSpc>
              <a:buNone/>
            </a:pPr>
            <a:r>
              <a:rPr lang="en-US" dirty="0"/>
              <a:t>Matlab</a:t>
            </a:r>
            <a:r>
              <a:rPr lang="en-US" altLang="ja-JP" dirty="0"/>
              <a:t>22a</a:t>
            </a:r>
            <a:r>
              <a:rPr lang="ja-JP" altLang="en-US" dirty="0"/>
              <a:t>　　　　　　　　　　　　　　　　　　←変更後の</a:t>
            </a:r>
            <a:r>
              <a:rPr lang="en-US" altLang="ja-JP" dirty="0"/>
              <a:t>MATLAB</a:t>
            </a:r>
            <a:r>
              <a:rPr lang="ja-JP" altLang="en-US" dirty="0"/>
              <a:t>のリンク</a:t>
            </a:r>
            <a:endParaRPr lang="en-US" dirty="0"/>
          </a:p>
        </p:txBody>
      </p:sp>
    </p:spTree>
    <p:extLst>
      <p:ext uri="{BB962C8B-B14F-4D97-AF65-F5344CB8AC3E}">
        <p14:creationId xmlns:p14="http://schemas.microsoft.com/office/powerpoint/2010/main" val="740243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B79C-C230-9CF4-A2E6-72096F4F86A5}"/>
              </a:ext>
            </a:extLst>
          </p:cNvPr>
          <p:cNvSpPr>
            <a:spLocks noGrp="1"/>
          </p:cNvSpPr>
          <p:nvPr>
            <p:ph type="title"/>
          </p:nvPr>
        </p:nvSpPr>
        <p:spPr/>
        <p:txBody>
          <a:bodyPr/>
          <a:lstStyle/>
          <a:p>
            <a:r>
              <a:rPr lang="en-US" altLang="ja-JP" dirty="0"/>
              <a:t>2</a:t>
            </a:r>
            <a:r>
              <a:rPr lang="ja-JP" altLang="en-US" dirty="0"/>
              <a:t>行の簡単なスクリプトを作成</a:t>
            </a:r>
            <a:endParaRPr lang="en-US" dirty="0"/>
          </a:p>
        </p:txBody>
      </p:sp>
      <p:pic>
        <p:nvPicPr>
          <p:cNvPr id="5" name="Content Placeholder 4" descr="Text&#10;&#10;Description automatically generated">
            <a:extLst>
              <a:ext uri="{FF2B5EF4-FFF2-40B4-BE49-F238E27FC236}">
                <a16:creationId xmlns:a16="http://schemas.microsoft.com/office/drawing/2014/main" id="{F3D08EF2-18C8-87A6-25B9-6027392474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03" y="1690688"/>
            <a:ext cx="6416794" cy="4351338"/>
          </a:xfrm>
        </p:spPr>
      </p:pic>
      <p:sp>
        <p:nvSpPr>
          <p:cNvPr id="6" name="TextBox 5">
            <a:extLst>
              <a:ext uri="{FF2B5EF4-FFF2-40B4-BE49-F238E27FC236}">
                <a16:creationId xmlns:a16="http://schemas.microsoft.com/office/drawing/2014/main" id="{A4B045B3-91E8-E695-097D-9B996D5AB6C1}"/>
              </a:ext>
            </a:extLst>
          </p:cNvPr>
          <p:cNvSpPr txBox="1"/>
          <p:nvPr/>
        </p:nvSpPr>
        <p:spPr>
          <a:xfrm>
            <a:off x="7009755" y="2567883"/>
            <a:ext cx="4688908" cy="1754326"/>
          </a:xfrm>
          <a:prstGeom prst="rect">
            <a:avLst/>
          </a:prstGeom>
          <a:noFill/>
        </p:spPr>
        <p:txBody>
          <a:bodyPr wrap="square" rtlCol="0">
            <a:spAutoFit/>
          </a:bodyPr>
          <a:lstStyle/>
          <a:p>
            <a:r>
              <a:rPr lang="ja-JP" altLang="en-US" dirty="0"/>
              <a:t>以下の</a:t>
            </a:r>
            <a:r>
              <a:rPr lang="en-US" altLang="ja-JP" dirty="0"/>
              <a:t>2</a:t>
            </a:r>
            <a:r>
              <a:rPr lang="ja-JP" altLang="en-US" dirty="0"/>
              <a:t>行を書いて保存</a:t>
            </a:r>
            <a:endParaRPr lang="en-US" altLang="ja-JP" dirty="0"/>
          </a:p>
          <a:p>
            <a:r>
              <a:rPr lang="en-US" altLang="ja-JP" dirty="0"/>
              <a:t>Export MESA_LOADER_DRIVER_OVERRIDE=i965</a:t>
            </a:r>
            <a:endParaRPr lang="ja-JP" altLang="en-US" dirty="0"/>
          </a:p>
          <a:p>
            <a:r>
              <a:rPr lang="en-US" altLang="ja-JP" dirty="0"/>
              <a:t>Matlab22a</a:t>
            </a:r>
            <a:r>
              <a:rPr lang="ja-JP" altLang="en-US" dirty="0"/>
              <a:t>　　　　　　　　　　　　　　　　　　</a:t>
            </a:r>
            <a:endParaRPr lang="en-US" altLang="ja-JP" dirty="0"/>
          </a:p>
          <a:p>
            <a:endParaRPr lang="en-US" altLang="ja-JP" dirty="0"/>
          </a:p>
          <a:p>
            <a:r>
              <a:rPr lang="ja-JP" altLang="en-US" dirty="0"/>
              <a:t>終了時：</a:t>
            </a:r>
            <a:endParaRPr lang="en-US" altLang="ja-JP" dirty="0"/>
          </a:p>
          <a:p>
            <a:r>
              <a:rPr lang="en-US" dirty="0"/>
              <a:t>Ctrl + X </a:t>
            </a:r>
            <a:r>
              <a:rPr lang="ja-JP" altLang="en-US" dirty="0"/>
              <a:t>→ 保存しますか？→ </a:t>
            </a:r>
            <a:r>
              <a:rPr lang="en-US" dirty="0"/>
              <a:t>Y</a:t>
            </a:r>
            <a:r>
              <a:rPr lang="ja-JP" altLang="en-US" dirty="0"/>
              <a:t> → エンター</a:t>
            </a:r>
            <a:endParaRPr lang="en-US" dirty="0"/>
          </a:p>
        </p:txBody>
      </p:sp>
    </p:spTree>
    <p:extLst>
      <p:ext uri="{BB962C8B-B14F-4D97-AF65-F5344CB8AC3E}">
        <p14:creationId xmlns:p14="http://schemas.microsoft.com/office/powerpoint/2010/main" val="2245447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E59B-045E-F8A2-C4B9-748BFF0DA1DE}"/>
              </a:ext>
            </a:extLst>
          </p:cNvPr>
          <p:cNvSpPr>
            <a:spLocks noGrp="1"/>
          </p:cNvSpPr>
          <p:nvPr>
            <p:ph type="title"/>
          </p:nvPr>
        </p:nvSpPr>
        <p:spPr/>
        <p:txBody>
          <a:bodyPr/>
          <a:lstStyle/>
          <a:p>
            <a:r>
              <a:rPr lang="ja-JP" altLang="en-US" dirty="0"/>
              <a:t>スクリプトをリンクから実行可能にする</a:t>
            </a:r>
            <a:endParaRPr lang="en-US" dirty="0"/>
          </a:p>
        </p:txBody>
      </p:sp>
      <p:sp>
        <p:nvSpPr>
          <p:cNvPr id="3" name="Content Placeholder 2">
            <a:extLst>
              <a:ext uri="{FF2B5EF4-FFF2-40B4-BE49-F238E27FC236}">
                <a16:creationId xmlns:a16="http://schemas.microsoft.com/office/drawing/2014/main" id="{B9EB5079-297B-C106-1282-692F78DBE2D9}"/>
              </a:ext>
            </a:extLst>
          </p:cNvPr>
          <p:cNvSpPr>
            <a:spLocks noGrp="1"/>
          </p:cNvSpPr>
          <p:nvPr>
            <p:ph idx="1"/>
          </p:nvPr>
        </p:nvSpPr>
        <p:spPr/>
        <p:txBody>
          <a:bodyPr>
            <a:normAutofit fontScale="62500" lnSpcReduction="20000"/>
          </a:bodyPr>
          <a:lstStyle/>
          <a:p>
            <a:pPr>
              <a:lnSpc>
                <a:spcPct val="120000"/>
              </a:lnSpc>
            </a:pPr>
            <a:r>
              <a:rPr lang="en-US" dirty="0"/>
              <a:t>Nano</a:t>
            </a:r>
            <a:r>
              <a:rPr lang="ja-JP" altLang="en-US" dirty="0"/>
              <a:t>でスクリプト保存後に</a:t>
            </a:r>
            <a:r>
              <a:rPr lang="en-US" altLang="ja-JP" dirty="0"/>
              <a:t>Linux</a:t>
            </a:r>
            <a:r>
              <a:rPr lang="ja-JP" altLang="en-US" dirty="0"/>
              <a:t>ターミナルで以下を実行</a:t>
            </a:r>
            <a:r>
              <a:rPr lang="en-US" altLang="ja-JP" dirty="0"/>
              <a:t>(</a:t>
            </a:r>
            <a:r>
              <a:rPr lang="ja-JP" altLang="en-US" dirty="0"/>
              <a:t>必要に応じて</a:t>
            </a:r>
            <a:r>
              <a:rPr lang="en-US" altLang="ja-JP" dirty="0" err="1"/>
              <a:t>sudo</a:t>
            </a:r>
            <a:r>
              <a:rPr lang="ja-JP" altLang="en-US" dirty="0"/>
              <a:t>で</a:t>
            </a:r>
            <a:r>
              <a:rPr lang="en-US" altLang="ja-JP" dirty="0"/>
              <a:t>)</a:t>
            </a:r>
          </a:p>
          <a:p>
            <a:pPr marL="0" indent="0">
              <a:lnSpc>
                <a:spcPct val="120000"/>
              </a:lnSpc>
              <a:buNone/>
            </a:pPr>
            <a:r>
              <a:rPr lang="en-US" altLang="ja-JP" dirty="0"/>
              <a:t>&gt;&gt; ./matlab_i965</a:t>
            </a:r>
          </a:p>
          <a:p>
            <a:pPr marL="457200" lvl="1" indent="0">
              <a:lnSpc>
                <a:spcPct val="120000"/>
              </a:lnSpc>
              <a:buNone/>
            </a:pPr>
            <a:r>
              <a:rPr lang="ja-JP" altLang="en-US" dirty="0"/>
              <a:t>起動しない→</a:t>
            </a:r>
            <a:r>
              <a:rPr lang="en-US" altLang="ja-JP" dirty="0"/>
              <a:t>ls -l</a:t>
            </a:r>
            <a:r>
              <a:rPr lang="ja-JP" altLang="en-US" dirty="0"/>
              <a:t>で権限確認→</a:t>
            </a:r>
            <a:r>
              <a:rPr lang="en-US" altLang="ja-JP" dirty="0"/>
              <a:t>x</a:t>
            </a:r>
            <a:r>
              <a:rPr lang="ja-JP" altLang="en-US" dirty="0"/>
              <a:t>がなければ実行権限を与える</a:t>
            </a:r>
            <a:endParaRPr lang="en-US" altLang="ja-JP" dirty="0"/>
          </a:p>
          <a:p>
            <a:pPr marL="0" indent="0">
              <a:lnSpc>
                <a:spcPct val="120000"/>
              </a:lnSpc>
              <a:buNone/>
            </a:pPr>
            <a:r>
              <a:rPr lang="en-US" altLang="ja-JP" dirty="0"/>
              <a:t>&gt;&gt; </a:t>
            </a:r>
            <a:r>
              <a:rPr lang="en-US" altLang="ja-JP" dirty="0" err="1"/>
              <a:t>chmod</a:t>
            </a:r>
            <a:r>
              <a:rPr lang="en-US" altLang="ja-JP" dirty="0"/>
              <a:t> +x ./matlab_i965</a:t>
            </a:r>
          </a:p>
          <a:p>
            <a:pPr marL="457200" lvl="1" indent="0">
              <a:lnSpc>
                <a:spcPct val="120000"/>
              </a:lnSpc>
              <a:buNone/>
            </a:pPr>
            <a:r>
              <a:rPr lang="ja-JP" altLang="en-US" dirty="0"/>
              <a:t>これでディレクトリ内で</a:t>
            </a:r>
            <a:r>
              <a:rPr lang="en-US" altLang="ja-JP" dirty="0"/>
              <a:t>./matlab_i965</a:t>
            </a:r>
            <a:r>
              <a:rPr lang="ja-JP" altLang="en-US" dirty="0"/>
              <a:t>を実行すれば</a:t>
            </a:r>
            <a:r>
              <a:rPr lang="en-US" altLang="ja-JP" dirty="0" err="1"/>
              <a:t>matlab</a:t>
            </a:r>
            <a:r>
              <a:rPr lang="ja-JP" altLang="en-US" dirty="0"/>
              <a:t>が起動するはず</a:t>
            </a:r>
            <a:endParaRPr lang="en-US" altLang="ja-JP" dirty="0"/>
          </a:p>
          <a:p>
            <a:pPr marL="0" indent="0">
              <a:lnSpc>
                <a:spcPct val="120000"/>
              </a:lnSpc>
              <a:buNone/>
            </a:pPr>
            <a:r>
              <a:rPr lang="en-US" altLang="ja-JP" dirty="0"/>
              <a:t>&gt;&gt; ./matlab_i965</a:t>
            </a:r>
          </a:p>
          <a:p>
            <a:pPr marL="457200" lvl="1" indent="0">
              <a:lnSpc>
                <a:spcPct val="120000"/>
              </a:lnSpc>
              <a:buNone/>
            </a:pPr>
            <a:r>
              <a:rPr lang="ja-JP" altLang="en-US" dirty="0"/>
              <a:t>もしまだ</a:t>
            </a:r>
            <a:r>
              <a:rPr lang="en-US" altLang="ja-JP" dirty="0"/>
              <a:t>MATLAB</a:t>
            </a:r>
            <a:r>
              <a:rPr lang="ja-JP" altLang="en-US" dirty="0"/>
              <a:t>が起動しなかったら何かがおかしいのでここまでの作業を再確認</a:t>
            </a:r>
            <a:endParaRPr lang="en-US" altLang="ja-JP" dirty="0"/>
          </a:p>
          <a:p>
            <a:pPr marL="0" indent="0">
              <a:lnSpc>
                <a:spcPct val="120000"/>
              </a:lnSpc>
              <a:buNone/>
            </a:pPr>
            <a:r>
              <a:rPr lang="en-US" altLang="ja-JP" dirty="0"/>
              <a:t>&gt;&gt; cd /</a:t>
            </a:r>
            <a:r>
              <a:rPr lang="en-US" altLang="ja-JP" dirty="0" err="1"/>
              <a:t>usr</a:t>
            </a:r>
            <a:r>
              <a:rPr lang="en-US" altLang="ja-JP" dirty="0"/>
              <a:t>/local/bin/</a:t>
            </a:r>
          </a:p>
          <a:p>
            <a:pPr marL="0" indent="0">
              <a:lnSpc>
                <a:spcPct val="120000"/>
              </a:lnSpc>
              <a:buNone/>
            </a:pPr>
            <a:r>
              <a:rPr lang="en-US" altLang="ja-JP" dirty="0"/>
              <a:t>&gt;&gt; ln -s /opt/MATLAB/scripts/matlab_i965 </a:t>
            </a:r>
            <a:r>
              <a:rPr lang="en-US" altLang="ja-JP" dirty="0" err="1"/>
              <a:t>matlab</a:t>
            </a:r>
            <a:endParaRPr lang="en-US" altLang="ja-JP" dirty="0"/>
          </a:p>
          <a:p>
            <a:pPr marL="457200" lvl="1" indent="0">
              <a:lnSpc>
                <a:spcPct val="120000"/>
              </a:lnSpc>
              <a:buNone/>
            </a:pPr>
            <a:r>
              <a:rPr lang="ja-JP" altLang="en-US" dirty="0"/>
              <a:t>“</a:t>
            </a:r>
            <a:r>
              <a:rPr lang="en-US" altLang="ja-JP" dirty="0"/>
              <a:t>matlab_i965</a:t>
            </a:r>
            <a:r>
              <a:rPr lang="ja-JP" altLang="en-US" dirty="0"/>
              <a:t>”に対して“</a:t>
            </a:r>
            <a:r>
              <a:rPr lang="en-US" altLang="ja-JP" dirty="0" err="1"/>
              <a:t>matlab</a:t>
            </a:r>
            <a:r>
              <a:rPr lang="ja-JP" altLang="en-US" dirty="0"/>
              <a:t>”というシンボリックリンクを作成</a:t>
            </a:r>
            <a:endParaRPr lang="en-US" altLang="ja-JP" dirty="0"/>
          </a:p>
          <a:p>
            <a:pPr marL="0" indent="0">
              <a:lnSpc>
                <a:spcPct val="120000"/>
              </a:lnSpc>
              <a:buNone/>
            </a:pPr>
            <a:r>
              <a:rPr lang="ja-JP" altLang="en-US" b="1" dirty="0">
                <a:highlight>
                  <a:srgbClr val="FFFF00"/>
                </a:highlight>
              </a:rPr>
              <a:t>これで無事、</a:t>
            </a:r>
            <a:r>
              <a:rPr lang="en-US" altLang="ja-JP" b="1" dirty="0">
                <a:highlight>
                  <a:srgbClr val="FFFF00"/>
                </a:highlight>
              </a:rPr>
              <a:t>Linux</a:t>
            </a:r>
            <a:r>
              <a:rPr lang="ja-JP" altLang="en-US" b="1" dirty="0">
                <a:highlight>
                  <a:srgbClr val="FFFF00"/>
                </a:highlight>
              </a:rPr>
              <a:t>ターミナルで“</a:t>
            </a:r>
            <a:r>
              <a:rPr lang="en-US" altLang="ja-JP" b="1" dirty="0" err="1">
                <a:highlight>
                  <a:srgbClr val="FFFF00"/>
                </a:highlight>
              </a:rPr>
              <a:t>matlab</a:t>
            </a:r>
            <a:r>
              <a:rPr lang="ja-JP" altLang="en-US" b="1" dirty="0">
                <a:highlight>
                  <a:srgbClr val="FFFF00"/>
                </a:highlight>
              </a:rPr>
              <a:t>”と打てば</a:t>
            </a:r>
            <a:r>
              <a:rPr lang="en-US" altLang="ja-JP" b="1" dirty="0">
                <a:highlight>
                  <a:srgbClr val="FFFF00"/>
                </a:highlight>
              </a:rPr>
              <a:t>i965</a:t>
            </a:r>
            <a:r>
              <a:rPr lang="ja-JP" altLang="en-US" b="1" dirty="0">
                <a:highlight>
                  <a:srgbClr val="FFFF00"/>
                </a:highlight>
              </a:rPr>
              <a:t>指定で、“</a:t>
            </a:r>
            <a:r>
              <a:rPr lang="en-US" altLang="ja-JP" b="1" dirty="0">
                <a:highlight>
                  <a:srgbClr val="FFFF00"/>
                </a:highlight>
              </a:rPr>
              <a:t>matlab22a</a:t>
            </a:r>
            <a:r>
              <a:rPr lang="ja-JP" altLang="en-US" b="1" dirty="0">
                <a:highlight>
                  <a:srgbClr val="FFFF00"/>
                </a:highlight>
              </a:rPr>
              <a:t>”と打てばデフォルトの</a:t>
            </a:r>
            <a:r>
              <a:rPr lang="en-US" altLang="ja-JP" b="1" dirty="0">
                <a:highlight>
                  <a:srgbClr val="FFFF00"/>
                </a:highlight>
              </a:rPr>
              <a:t>iris</a:t>
            </a:r>
            <a:r>
              <a:rPr lang="ja-JP" altLang="en-US" b="1" dirty="0">
                <a:highlight>
                  <a:srgbClr val="FFFF00"/>
                </a:highlight>
              </a:rPr>
              <a:t>で</a:t>
            </a:r>
            <a:r>
              <a:rPr lang="en-US" altLang="ja-JP" b="1" dirty="0">
                <a:highlight>
                  <a:srgbClr val="FFFF00"/>
                </a:highlight>
              </a:rPr>
              <a:t>MATLAB</a:t>
            </a:r>
            <a:r>
              <a:rPr lang="ja-JP" altLang="en-US" b="1" dirty="0">
                <a:highlight>
                  <a:srgbClr val="FFFF00"/>
                </a:highlight>
              </a:rPr>
              <a:t>が起動できるようになった</a:t>
            </a:r>
            <a:endParaRPr lang="en-US" altLang="ja-JP" b="1" dirty="0">
              <a:highlight>
                <a:srgbClr val="FFFF00"/>
              </a:highlight>
            </a:endParaRPr>
          </a:p>
        </p:txBody>
      </p:sp>
    </p:spTree>
    <p:extLst>
      <p:ext uri="{BB962C8B-B14F-4D97-AF65-F5344CB8AC3E}">
        <p14:creationId xmlns:p14="http://schemas.microsoft.com/office/powerpoint/2010/main" val="219359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8899-0EF7-F319-4CD8-FF6B50006767}"/>
              </a:ext>
            </a:extLst>
          </p:cNvPr>
          <p:cNvSpPr>
            <a:spLocks noGrp="1"/>
          </p:cNvSpPr>
          <p:nvPr>
            <p:ph type="title"/>
          </p:nvPr>
        </p:nvSpPr>
        <p:spPr/>
        <p:txBody>
          <a:bodyPr/>
          <a:lstStyle/>
          <a:p>
            <a:r>
              <a:rPr lang="en-US" altLang="ja-JP" dirty="0"/>
              <a:t>【</a:t>
            </a:r>
            <a:r>
              <a:rPr lang="ja-JP" altLang="en-US" dirty="0"/>
              <a:t>エラー例②</a:t>
            </a:r>
            <a:r>
              <a:rPr lang="en-US" altLang="ja-JP" dirty="0"/>
              <a:t>】</a:t>
            </a:r>
            <a:r>
              <a:rPr lang="ja-JP" altLang="en-US" dirty="0"/>
              <a:t>動画が再生できない</a:t>
            </a:r>
            <a:endParaRPr lang="en-US" dirty="0"/>
          </a:p>
        </p:txBody>
      </p:sp>
      <p:sp>
        <p:nvSpPr>
          <p:cNvPr id="3" name="Content Placeholder 2">
            <a:extLst>
              <a:ext uri="{FF2B5EF4-FFF2-40B4-BE49-F238E27FC236}">
                <a16:creationId xmlns:a16="http://schemas.microsoft.com/office/drawing/2014/main" id="{17BB1689-E37E-CD58-A129-50FDFF49FC38}"/>
              </a:ext>
            </a:extLst>
          </p:cNvPr>
          <p:cNvSpPr>
            <a:spLocks noGrp="1"/>
          </p:cNvSpPr>
          <p:nvPr>
            <p:ph idx="1"/>
          </p:nvPr>
        </p:nvSpPr>
        <p:spPr/>
        <p:txBody>
          <a:bodyPr/>
          <a:lstStyle/>
          <a:p>
            <a:r>
              <a:rPr lang="ja-JP" altLang="en-US" dirty="0"/>
              <a:t>動画再生に困ったら</a:t>
            </a:r>
            <a:r>
              <a:rPr lang="en-US" altLang="ja-JP" dirty="0" err="1"/>
              <a:t>SimpleMovieDemo</a:t>
            </a:r>
            <a:r>
              <a:rPr lang="ja-JP" altLang="en-US" dirty="0"/>
              <a:t>を実行してみる→エラー</a:t>
            </a:r>
            <a:endParaRPr lang="en-US" dirty="0"/>
          </a:p>
        </p:txBody>
      </p:sp>
      <p:grpSp>
        <p:nvGrpSpPr>
          <p:cNvPr id="8" name="Group 7">
            <a:extLst>
              <a:ext uri="{FF2B5EF4-FFF2-40B4-BE49-F238E27FC236}">
                <a16:creationId xmlns:a16="http://schemas.microsoft.com/office/drawing/2014/main" id="{711D6F24-12BA-6A08-23D8-0139D79C232C}"/>
              </a:ext>
            </a:extLst>
          </p:cNvPr>
          <p:cNvGrpSpPr/>
          <p:nvPr/>
        </p:nvGrpSpPr>
        <p:grpSpPr>
          <a:xfrm>
            <a:off x="678897" y="2268262"/>
            <a:ext cx="11291903" cy="4576760"/>
            <a:chOff x="678897" y="2268262"/>
            <a:chExt cx="11291903" cy="4576760"/>
          </a:xfrm>
        </p:grpSpPr>
        <p:pic>
          <p:nvPicPr>
            <p:cNvPr id="5" name="Picture 4" descr="Text&#10;&#10;Description automatically generated">
              <a:extLst>
                <a:ext uri="{FF2B5EF4-FFF2-40B4-BE49-F238E27FC236}">
                  <a16:creationId xmlns:a16="http://schemas.microsoft.com/office/drawing/2014/main" id="{5F62C2BA-504F-B7D9-B5D2-40E8C3670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97" y="2268262"/>
              <a:ext cx="5951735" cy="4576760"/>
            </a:xfrm>
            <a:prstGeom prst="rect">
              <a:avLst/>
            </a:prstGeom>
          </p:spPr>
        </p:pic>
        <p:pic>
          <p:nvPicPr>
            <p:cNvPr id="7" name="Picture 6" descr="Text&#10;&#10;Description automatically generated">
              <a:extLst>
                <a:ext uri="{FF2B5EF4-FFF2-40B4-BE49-F238E27FC236}">
                  <a16:creationId xmlns:a16="http://schemas.microsoft.com/office/drawing/2014/main" id="{13FA2109-65AE-3E6B-7382-AE12A42BD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065" y="2496419"/>
              <a:ext cx="5951735" cy="4035973"/>
            </a:xfrm>
            <a:prstGeom prst="rect">
              <a:avLst/>
            </a:prstGeom>
          </p:spPr>
        </p:pic>
      </p:grpSp>
    </p:spTree>
    <p:extLst>
      <p:ext uri="{BB962C8B-B14F-4D97-AF65-F5344CB8AC3E}">
        <p14:creationId xmlns:p14="http://schemas.microsoft.com/office/powerpoint/2010/main" val="410227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E359-5D35-A38A-9988-72C3CD2F1E10}"/>
              </a:ext>
            </a:extLst>
          </p:cNvPr>
          <p:cNvSpPr>
            <a:spLocks noGrp="1"/>
          </p:cNvSpPr>
          <p:nvPr>
            <p:ph type="title"/>
          </p:nvPr>
        </p:nvSpPr>
        <p:spPr/>
        <p:txBody>
          <a:bodyPr/>
          <a:lstStyle/>
          <a:p>
            <a:r>
              <a:rPr lang="ja-JP" altLang="en-US" dirty="0"/>
              <a:t>原因：通常はコーデックを疑うが</a:t>
            </a:r>
            <a:r>
              <a:rPr lang="en-US" altLang="ja-JP" dirty="0"/>
              <a:t>…</a:t>
            </a:r>
            <a:endParaRPr lang="en-US" dirty="0"/>
          </a:p>
        </p:txBody>
      </p:sp>
      <p:sp>
        <p:nvSpPr>
          <p:cNvPr id="3" name="Content Placeholder 2">
            <a:extLst>
              <a:ext uri="{FF2B5EF4-FFF2-40B4-BE49-F238E27FC236}">
                <a16:creationId xmlns:a16="http://schemas.microsoft.com/office/drawing/2014/main" id="{66207B6D-A00D-3136-4605-2746CE539029}"/>
              </a:ext>
            </a:extLst>
          </p:cNvPr>
          <p:cNvSpPr>
            <a:spLocks noGrp="1"/>
          </p:cNvSpPr>
          <p:nvPr>
            <p:ph idx="1"/>
          </p:nvPr>
        </p:nvSpPr>
        <p:spPr/>
        <p:txBody>
          <a:bodyPr>
            <a:normAutofit fontScale="77500" lnSpcReduction="20000"/>
          </a:bodyPr>
          <a:lstStyle/>
          <a:p>
            <a:pPr>
              <a:lnSpc>
                <a:spcPct val="110000"/>
              </a:lnSpc>
            </a:pPr>
            <a:r>
              <a:rPr lang="en-US" altLang="ja-JP" dirty="0"/>
              <a:t>Linux</a:t>
            </a:r>
            <a:r>
              <a:rPr lang="ja-JP" altLang="en-US" dirty="0"/>
              <a:t>一般論として動画関係はまずコーデックを疑うべし</a:t>
            </a:r>
            <a:endParaRPr lang="en-US" altLang="ja-JP" dirty="0"/>
          </a:p>
          <a:p>
            <a:pPr marL="0" indent="0">
              <a:lnSpc>
                <a:spcPct val="110000"/>
              </a:lnSpc>
              <a:buNone/>
            </a:pPr>
            <a:r>
              <a:rPr lang="en-US" altLang="ja-JP" dirty="0"/>
              <a:t>※Linux</a:t>
            </a:r>
            <a:r>
              <a:rPr lang="ja-JP" altLang="en-US" dirty="0"/>
              <a:t>はオープンソース主義なのでライセンスで固められたコーデックを嫌ってデフォルトで入れてない場合が多い</a:t>
            </a:r>
            <a:endParaRPr lang="en-US" altLang="ja-JP" dirty="0"/>
          </a:p>
          <a:p>
            <a:pPr marL="0" indent="0">
              <a:lnSpc>
                <a:spcPct val="110000"/>
              </a:lnSpc>
              <a:buNone/>
            </a:pPr>
            <a:endParaRPr lang="en-US" altLang="ja-JP" dirty="0"/>
          </a:p>
          <a:p>
            <a:pPr marL="0" indent="0">
              <a:lnSpc>
                <a:spcPct val="110000"/>
              </a:lnSpc>
              <a:buNone/>
            </a:pPr>
            <a:r>
              <a:rPr lang="ja-JP" altLang="en-US" dirty="0"/>
              <a:t>とりあえず入れてみる</a:t>
            </a:r>
            <a:r>
              <a:rPr lang="en-US" altLang="ja-JP" dirty="0"/>
              <a:t>…</a:t>
            </a:r>
          </a:p>
          <a:p>
            <a:pPr marL="457200" lvl="1" indent="0">
              <a:lnSpc>
                <a:spcPct val="110000"/>
              </a:lnSpc>
              <a:buNone/>
            </a:pPr>
            <a:r>
              <a:rPr lang="en-US" altLang="ja-JP" dirty="0"/>
              <a:t>Linux</a:t>
            </a:r>
            <a:r>
              <a:rPr lang="ja-JP" altLang="en-US" dirty="0"/>
              <a:t>ターミナルで</a:t>
            </a:r>
            <a:endParaRPr lang="en-US" altLang="ja-JP" dirty="0"/>
          </a:p>
          <a:p>
            <a:pPr marL="457200" lvl="1" indent="0">
              <a:lnSpc>
                <a:spcPct val="110000"/>
              </a:lnSpc>
              <a:buNone/>
            </a:pPr>
            <a:r>
              <a:rPr lang="en-US" altLang="ja-JP" dirty="0"/>
              <a:t>&gt;&gt; </a:t>
            </a:r>
            <a:r>
              <a:rPr lang="en-US" altLang="ja-JP" dirty="0" err="1"/>
              <a:t>sudo</a:t>
            </a:r>
            <a:r>
              <a:rPr lang="en-US" altLang="ja-JP" dirty="0"/>
              <a:t> apt install gstreamer1.0-libav</a:t>
            </a:r>
          </a:p>
          <a:p>
            <a:pPr marL="457200" lvl="1" indent="0">
              <a:lnSpc>
                <a:spcPct val="110000"/>
              </a:lnSpc>
              <a:buNone/>
            </a:pPr>
            <a:r>
              <a:rPr lang="ja-JP" altLang="en-US" dirty="0"/>
              <a:t>→今回は既に最新版がインストール済みだった！コーデックが原因じゃない！</a:t>
            </a:r>
            <a:endParaRPr lang="en-US" altLang="ja-JP" dirty="0"/>
          </a:p>
          <a:p>
            <a:pPr marL="0" indent="0">
              <a:lnSpc>
                <a:spcPct val="110000"/>
              </a:lnSpc>
              <a:buNone/>
            </a:pPr>
            <a:endParaRPr lang="en-US" altLang="ja-JP" dirty="0"/>
          </a:p>
          <a:p>
            <a:pPr marL="0" indent="0">
              <a:lnSpc>
                <a:spcPct val="110000"/>
              </a:lnSpc>
              <a:buNone/>
            </a:pPr>
            <a:r>
              <a:rPr lang="en-US" altLang="ja-JP" dirty="0"/>
              <a:t>(※Linux</a:t>
            </a:r>
            <a:r>
              <a:rPr lang="ja-JP" altLang="en-US" dirty="0"/>
              <a:t>だとまずあり得ないが、</a:t>
            </a:r>
            <a:r>
              <a:rPr lang="en-US" altLang="ja-JP" dirty="0"/>
              <a:t>Windows</a:t>
            </a:r>
            <a:r>
              <a:rPr lang="ja-JP" altLang="en-US" dirty="0"/>
              <a:t>の場合はそもそも</a:t>
            </a:r>
            <a:r>
              <a:rPr lang="en-US" altLang="ja-JP" dirty="0" err="1"/>
              <a:t>GStreamer</a:t>
            </a:r>
            <a:r>
              <a:rPr lang="ja-JP" altLang="en-US" dirty="0"/>
              <a:t>が無えよ！⇒インストールしろ！ってパターンが多い</a:t>
            </a:r>
            <a:r>
              <a:rPr lang="en-US" altLang="ja-JP" dirty="0"/>
              <a:t>)</a:t>
            </a:r>
          </a:p>
          <a:p>
            <a:pPr marL="0" indent="0">
              <a:lnSpc>
                <a:spcPct val="110000"/>
              </a:lnSpc>
              <a:buNone/>
            </a:pPr>
            <a:endParaRPr lang="en-US" dirty="0"/>
          </a:p>
        </p:txBody>
      </p:sp>
    </p:spTree>
    <p:extLst>
      <p:ext uri="{BB962C8B-B14F-4D97-AF65-F5344CB8AC3E}">
        <p14:creationId xmlns:p14="http://schemas.microsoft.com/office/powerpoint/2010/main" val="3817183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76D1-D31F-455F-79D3-CDD47510B7D7}"/>
              </a:ext>
            </a:extLst>
          </p:cNvPr>
          <p:cNvSpPr>
            <a:spLocks noGrp="1"/>
          </p:cNvSpPr>
          <p:nvPr>
            <p:ph type="title"/>
          </p:nvPr>
        </p:nvSpPr>
        <p:spPr/>
        <p:txBody>
          <a:bodyPr/>
          <a:lstStyle/>
          <a:p>
            <a:r>
              <a:rPr lang="ja-JP" altLang="en-US" dirty="0"/>
              <a:t>既にコーデックが入ってた！</a:t>
            </a:r>
            <a:endParaRPr lang="en-US" dirty="0"/>
          </a:p>
        </p:txBody>
      </p:sp>
      <p:sp>
        <p:nvSpPr>
          <p:cNvPr id="3" name="Content Placeholder 2">
            <a:extLst>
              <a:ext uri="{FF2B5EF4-FFF2-40B4-BE49-F238E27FC236}">
                <a16:creationId xmlns:a16="http://schemas.microsoft.com/office/drawing/2014/main" id="{92FF9B46-A55F-92DD-CF12-2CD7026DF09A}"/>
              </a:ext>
            </a:extLst>
          </p:cNvPr>
          <p:cNvSpPr>
            <a:spLocks noGrp="1"/>
          </p:cNvSpPr>
          <p:nvPr>
            <p:ph idx="1"/>
          </p:nvPr>
        </p:nvSpPr>
        <p:spPr/>
        <p:txBody>
          <a:bodyPr/>
          <a:lstStyle/>
          <a:p>
            <a:r>
              <a:rPr lang="ja-JP" altLang="en-US" dirty="0"/>
              <a:t>コーデックが原因ではなさそうなので元のエラー文をもう一度確認</a:t>
            </a:r>
            <a:endParaRPr lang="en-US" dirty="0"/>
          </a:p>
        </p:txBody>
      </p:sp>
      <p:pic>
        <p:nvPicPr>
          <p:cNvPr id="5" name="Picture 4" descr="Text&#10;&#10;Description automatically generated">
            <a:extLst>
              <a:ext uri="{FF2B5EF4-FFF2-40B4-BE49-F238E27FC236}">
                <a16:creationId xmlns:a16="http://schemas.microsoft.com/office/drawing/2014/main" id="{8AAECD32-867A-5222-13C6-38FD9ED7F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058" y="2170395"/>
            <a:ext cx="6755883" cy="4581279"/>
          </a:xfrm>
          <a:prstGeom prst="rect">
            <a:avLst/>
          </a:prstGeom>
        </p:spPr>
      </p:pic>
    </p:spTree>
    <p:extLst>
      <p:ext uri="{BB962C8B-B14F-4D97-AF65-F5344CB8AC3E}">
        <p14:creationId xmlns:p14="http://schemas.microsoft.com/office/powerpoint/2010/main" val="2103425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FBB2-B34D-72C1-284E-6B839707047C}"/>
              </a:ext>
            </a:extLst>
          </p:cNvPr>
          <p:cNvSpPr>
            <a:spLocks noGrp="1"/>
          </p:cNvSpPr>
          <p:nvPr>
            <p:ph type="title"/>
          </p:nvPr>
        </p:nvSpPr>
        <p:spPr/>
        <p:txBody>
          <a:bodyPr/>
          <a:lstStyle/>
          <a:p>
            <a:r>
              <a:rPr lang="ja-JP" altLang="en-US" dirty="0"/>
              <a:t>真の原因：</a:t>
            </a:r>
            <a:r>
              <a:rPr lang="en-US" altLang="ja-JP" dirty="0"/>
              <a:t>GNU C++</a:t>
            </a:r>
            <a:r>
              <a:rPr lang="ja-JP" altLang="en-US" dirty="0"/>
              <a:t>標準ライブラリ</a:t>
            </a:r>
            <a:endParaRPr lang="en-US" dirty="0"/>
          </a:p>
        </p:txBody>
      </p:sp>
      <p:sp>
        <p:nvSpPr>
          <p:cNvPr id="3" name="Content Placeholder 2">
            <a:extLst>
              <a:ext uri="{FF2B5EF4-FFF2-40B4-BE49-F238E27FC236}">
                <a16:creationId xmlns:a16="http://schemas.microsoft.com/office/drawing/2014/main" id="{CC1B8EE1-4088-AF51-33E9-C5F5CFC79459}"/>
              </a:ext>
            </a:extLst>
          </p:cNvPr>
          <p:cNvSpPr>
            <a:spLocks noGrp="1"/>
          </p:cNvSpPr>
          <p:nvPr>
            <p:ph idx="1"/>
          </p:nvPr>
        </p:nvSpPr>
        <p:spPr>
          <a:xfrm>
            <a:off x="5443870" y="2434855"/>
            <a:ext cx="5909930" cy="3742107"/>
          </a:xfrm>
        </p:spPr>
        <p:txBody>
          <a:bodyPr>
            <a:normAutofit lnSpcReduction="10000"/>
          </a:bodyPr>
          <a:lstStyle/>
          <a:p>
            <a:pPr>
              <a:lnSpc>
                <a:spcPct val="100000"/>
              </a:lnSpc>
            </a:pPr>
            <a:r>
              <a:rPr lang="en-US" altLang="ja-JP" dirty="0"/>
              <a:t>Linux</a:t>
            </a:r>
            <a:r>
              <a:rPr lang="ja-JP" altLang="en-US" dirty="0"/>
              <a:t>ターミナルのエラー文を見ると</a:t>
            </a:r>
            <a:r>
              <a:rPr lang="en-US" altLang="ja-JP" dirty="0"/>
              <a:t>GLIBCXX_3.4.29</a:t>
            </a:r>
            <a:r>
              <a:rPr lang="ja-JP" altLang="en-US" dirty="0"/>
              <a:t>を要求している</a:t>
            </a:r>
            <a:endParaRPr lang="en-US" altLang="ja-JP" dirty="0"/>
          </a:p>
          <a:p>
            <a:pPr>
              <a:lnSpc>
                <a:spcPct val="100000"/>
              </a:lnSpc>
            </a:pPr>
            <a:r>
              <a:rPr lang="ja-JP" altLang="en-US" dirty="0"/>
              <a:t>ターミナルで確認すると</a:t>
            </a:r>
            <a:r>
              <a:rPr lang="en-US" altLang="ja-JP" dirty="0"/>
              <a:t>3.4.29</a:t>
            </a:r>
            <a:r>
              <a:rPr lang="ja-JP" altLang="en-US" dirty="0"/>
              <a:t>は存在してる</a:t>
            </a:r>
            <a:endParaRPr lang="en-US" altLang="ja-JP" dirty="0"/>
          </a:p>
          <a:p>
            <a:pPr marL="0" indent="0">
              <a:lnSpc>
                <a:spcPct val="100000"/>
              </a:lnSpc>
              <a:buNone/>
            </a:pPr>
            <a:r>
              <a:rPr lang="en-US" altLang="ja-JP" dirty="0"/>
              <a:t>&gt;&gt;</a:t>
            </a:r>
            <a:r>
              <a:rPr lang="ja-JP" altLang="en-US" dirty="0"/>
              <a:t> </a:t>
            </a:r>
            <a:r>
              <a:rPr lang="en-US" altLang="ja-JP" dirty="0"/>
              <a:t>strings /</a:t>
            </a:r>
            <a:r>
              <a:rPr lang="en-US" altLang="ja-JP" dirty="0" err="1"/>
              <a:t>usr</a:t>
            </a:r>
            <a:r>
              <a:rPr lang="en-US" altLang="ja-JP" dirty="0"/>
              <a:t>/lib/x86-64-linux-gnu/</a:t>
            </a:r>
            <a:r>
              <a:rPr lang="en-US" altLang="ja-JP" dirty="0" err="1"/>
              <a:t>libstdc</a:t>
            </a:r>
            <a:r>
              <a:rPr lang="en-US" altLang="ja-JP" dirty="0"/>
              <a:t>++.so.6 | grep GLIBCXX</a:t>
            </a:r>
          </a:p>
          <a:p>
            <a:pPr>
              <a:lnSpc>
                <a:spcPct val="100000"/>
              </a:lnSpc>
            </a:pPr>
            <a:endParaRPr lang="en-US" dirty="0"/>
          </a:p>
          <a:p>
            <a:pPr marL="0" indent="0">
              <a:lnSpc>
                <a:spcPct val="100000"/>
              </a:lnSpc>
              <a:buNone/>
            </a:pPr>
            <a:r>
              <a:rPr lang="ja-JP" altLang="en-US" dirty="0"/>
              <a:t>どういうことなのか？？</a:t>
            </a:r>
            <a:endParaRPr lang="en-US" dirty="0"/>
          </a:p>
        </p:txBody>
      </p:sp>
      <p:pic>
        <p:nvPicPr>
          <p:cNvPr id="5" name="Picture 4" descr="Text&#10;&#10;Description automatically generated">
            <a:extLst>
              <a:ext uri="{FF2B5EF4-FFF2-40B4-BE49-F238E27FC236}">
                <a16:creationId xmlns:a16="http://schemas.microsoft.com/office/drawing/2014/main" id="{22243BB3-AFBE-DF4E-3A6F-993E0FED4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18437"/>
            <a:ext cx="4961773" cy="5539563"/>
          </a:xfrm>
          <a:prstGeom prst="rect">
            <a:avLst/>
          </a:prstGeom>
        </p:spPr>
      </p:pic>
    </p:spTree>
    <p:extLst>
      <p:ext uri="{BB962C8B-B14F-4D97-AF65-F5344CB8AC3E}">
        <p14:creationId xmlns:p14="http://schemas.microsoft.com/office/powerpoint/2010/main" val="292767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92B5-CB09-93BE-F5CA-A2D1556A357B}"/>
              </a:ext>
            </a:extLst>
          </p:cNvPr>
          <p:cNvSpPr>
            <a:spLocks noGrp="1"/>
          </p:cNvSpPr>
          <p:nvPr>
            <p:ph type="title"/>
          </p:nvPr>
        </p:nvSpPr>
        <p:spPr/>
        <p:txBody>
          <a:bodyPr/>
          <a:lstStyle/>
          <a:p>
            <a:r>
              <a:rPr lang="ja-JP" altLang="en-US" dirty="0"/>
              <a:t>実は</a:t>
            </a:r>
            <a:r>
              <a:rPr lang="en-US" altLang="ja-JP" dirty="0"/>
              <a:t>…</a:t>
            </a:r>
            <a:r>
              <a:rPr lang="en-US" dirty="0" err="1"/>
              <a:t>libstdc</a:t>
            </a:r>
            <a:r>
              <a:rPr lang="en-US" dirty="0"/>
              <a:t>++</a:t>
            </a:r>
            <a:r>
              <a:rPr lang="ja-JP" altLang="en-US" dirty="0"/>
              <a:t>が複数存在している</a:t>
            </a:r>
            <a:endParaRPr lang="en-US" dirty="0"/>
          </a:p>
        </p:txBody>
      </p:sp>
      <p:sp>
        <p:nvSpPr>
          <p:cNvPr id="3" name="Content Placeholder 2">
            <a:extLst>
              <a:ext uri="{FF2B5EF4-FFF2-40B4-BE49-F238E27FC236}">
                <a16:creationId xmlns:a16="http://schemas.microsoft.com/office/drawing/2014/main" id="{CCE1F39D-1298-6949-7102-B0D3325780EE}"/>
              </a:ext>
            </a:extLst>
          </p:cNvPr>
          <p:cNvSpPr>
            <a:spLocks noGrp="1"/>
          </p:cNvSpPr>
          <p:nvPr>
            <p:ph idx="1"/>
          </p:nvPr>
        </p:nvSpPr>
        <p:spPr/>
        <p:txBody>
          <a:bodyPr>
            <a:normAutofit fontScale="77500" lnSpcReduction="20000"/>
          </a:bodyPr>
          <a:lstStyle/>
          <a:p>
            <a:pPr>
              <a:lnSpc>
                <a:spcPct val="120000"/>
              </a:lnSpc>
            </a:pPr>
            <a:r>
              <a:rPr lang="en-US" dirty="0" err="1"/>
              <a:t>libstdc</a:t>
            </a:r>
            <a:r>
              <a:rPr lang="en-US" dirty="0"/>
              <a:t>++</a:t>
            </a:r>
            <a:r>
              <a:rPr lang="ja-JP" altLang="en-US" dirty="0"/>
              <a:t>が</a:t>
            </a:r>
            <a:r>
              <a:rPr lang="en-US" altLang="ja-JP" dirty="0"/>
              <a:t>Linux</a:t>
            </a:r>
            <a:r>
              <a:rPr lang="ja-JP" altLang="en-US" dirty="0"/>
              <a:t>と</a:t>
            </a:r>
            <a:r>
              <a:rPr lang="en-US" altLang="ja-JP" dirty="0"/>
              <a:t>MATLAB</a:t>
            </a:r>
            <a:r>
              <a:rPr lang="ja-JP" altLang="en-US" dirty="0"/>
              <a:t>の</a:t>
            </a:r>
            <a:r>
              <a:rPr lang="en-US" altLang="ja-JP" dirty="0"/>
              <a:t>2</a:t>
            </a:r>
            <a:r>
              <a:rPr lang="ja-JP" altLang="en-US" dirty="0"/>
              <a:t>か所に存在している</a:t>
            </a:r>
            <a:endParaRPr lang="en-US" altLang="ja-JP" dirty="0"/>
          </a:p>
          <a:p>
            <a:pPr marL="457200" lvl="1" indent="0">
              <a:lnSpc>
                <a:spcPct val="120000"/>
              </a:lnSpc>
              <a:buNone/>
            </a:pPr>
            <a:r>
              <a:rPr lang="en-US" altLang="ja-JP" dirty="0"/>
              <a:t>【Linux】</a:t>
            </a:r>
            <a:r>
              <a:rPr lang="en-US" dirty="0"/>
              <a:t>/</a:t>
            </a:r>
            <a:r>
              <a:rPr lang="en-US" dirty="0" err="1"/>
              <a:t>usr</a:t>
            </a:r>
            <a:r>
              <a:rPr lang="en-US" dirty="0"/>
              <a:t>/lib/x86_64-linux-gnu/</a:t>
            </a:r>
            <a:r>
              <a:rPr lang="en-US" dirty="0" err="1"/>
              <a:t>libstdc</a:t>
            </a:r>
            <a:r>
              <a:rPr lang="en-US" dirty="0"/>
              <a:t>++.so.6</a:t>
            </a:r>
          </a:p>
          <a:p>
            <a:pPr marL="457200" lvl="1" indent="0">
              <a:lnSpc>
                <a:spcPct val="120000"/>
              </a:lnSpc>
              <a:buNone/>
            </a:pPr>
            <a:r>
              <a:rPr lang="en-US" altLang="ja-JP" dirty="0"/>
              <a:t>【MATLAB】</a:t>
            </a:r>
            <a:r>
              <a:rPr lang="en-US" dirty="0"/>
              <a:t>/opt/MATLAB/R2022a/sys/</a:t>
            </a:r>
            <a:r>
              <a:rPr lang="en-US" dirty="0" err="1"/>
              <a:t>os</a:t>
            </a:r>
            <a:r>
              <a:rPr lang="en-US" dirty="0"/>
              <a:t>/glxna64/</a:t>
            </a:r>
            <a:r>
              <a:rPr lang="en-US" dirty="0" err="1"/>
              <a:t>libstdc</a:t>
            </a:r>
            <a:r>
              <a:rPr lang="en-US" dirty="0"/>
              <a:t>++.so.6</a:t>
            </a:r>
          </a:p>
          <a:p>
            <a:pPr>
              <a:lnSpc>
                <a:spcPct val="120000"/>
              </a:lnSpc>
            </a:pPr>
            <a:r>
              <a:rPr lang="en-US" dirty="0"/>
              <a:t>MATLAB</a:t>
            </a:r>
            <a:r>
              <a:rPr lang="ja-JP" altLang="en-US" dirty="0"/>
              <a:t>のインストール時に付属してきた</a:t>
            </a:r>
            <a:r>
              <a:rPr lang="en-US" altLang="ja-JP" dirty="0" err="1"/>
              <a:t>libstdc</a:t>
            </a:r>
            <a:r>
              <a:rPr lang="en-US" altLang="ja-JP" dirty="0"/>
              <a:t>++</a:t>
            </a:r>
            <a:r>
              <a:rPr lang="ja-JP" altLang="en-US" dirty="0"/>
              <a:t>が使われていてそのバージョンが古いからエラーを吐いている</a:t>
            </a:r>
            <a:endParaRPr lang="en-US" altLang="ja-JP" dirty="0"/>
          </a:p>
          <a:p>
            <a:pPr>
              <a:lnSpc>
                <a:spcPct val="120000"/>
              </a:lnSpc>
            </a:pPr>
            <a:r>
              <a:rPr lang="en-US" altLang="ja-JP" dirty="0"/>
              <a:t>Linux</a:t>
            </a:r>
            <a:r>
              <a:rPr lang="ja-JP" altLang="en-US" dirty="0"/>
              <a:t>側の新しいバージョンの</a:t>
            </a:r>
            <a:r>
              <a:rPr lang="en-US" altLang="ja-JP" dirty="0" err="1"/>
              <a:t>libstdc</a:t>
            </a:r>
            <a:r>
              <a:rPr lang="en-US" altLang="ja-JP" dirty="0"/>
              <a:t>++</a:t>
            </a:r>
            <a:r>
              <a:rPr lang="ja-JP" altLang="en-US" dirty="0"/>
              <a:t>を使いたい</a:t>
            </a:r>
            <a:endParaRPr lang="en-US" altLang="ja-JP" dirty="0"/>
          </a:p>
          <a:p>
            <a:pPr>
              <a:lnSpc>
                <a:spcPct val="120000"/>
              </a:lnSpc>
            </a:pPr>
            <a:r>
              <a:rPr lang="en-US" altLang="ja-JP" dirty="0"/>
              <a:t>MATLAB</a:t>
            </a:r>
            <a:r>
              <a:rPr lang="ja-JP" altLang="en-US" dirty="0"/>
              <a:t>側の</a:t>
            </a:r>
            <a:r>
              <a:rPr lang="en-US" altLang="ja-JP" dirty="0" err="1"/>
              <a:t>libstdc</a:t>
            </a:r>
            <a:r>
              <a:rPr lang="en-US" altLang="ja-JP" dirty="0"/>
              <a:t>++</a:t>
            </a:r>
            <a:r>
              <a:rPr lang="ja-JP" altLang="en-US" dirty="0"/>
              <a:t>が見つからない時は自動的にシステム側に切り替わるので</a:t>
            </a:r>
            <a:r>
              <a:rPr lang="en-US" altLang="ja-JP" dirty="0"/>
              <a:t>MATLAB</a:t>
            </a:r>
            <a:r>
              <a:rPr lang="ja-JP" altLang="en-US" dirty="0"/>
              <a:t>側の</a:t>
            </a:r>
            <a:r>
              <a:rPr lang="en-US" altLang="ja-JP" dirty="0" err="1"/>
              <a:t>libstdc</a:t>
            </a:r>
            <a:r>
              <a:rPr lang="en-US" altLang="ja-JP" dirty="0"/>
              <a:t>++</a:t>
            </a:r>
            <a:r>
              <a:rPr lang="ja-JP" altLang="en-US" dirty="0"/>
              <a:t>のファイル名を認識されないような名前にテキトーに変更</a:t>
            </a:r>
            <a:endParaRPr lang="en-US" altLang="ja-JP" dirty="0"/>
          </a:p>
          <a:p>
            <a:pPr marL="457200" lvl="1" indent="0">
              <a:lnSpc>
                <a:spcPct val="120000"/>
              </a:lnSpc>
              <a:buNone/>
            </a:pPr>
            <a:r>
              <a:rPr lang="en-US" dirty="0"/>
              <a:t>Linux</a:t>
            </a:r>
            <a:r>
              <a:rPr lang="ja-JP" altLang="en-US" dirty="0"/>
              <a:t>ターミナルにて</a:t>
            </a:r>
            <a:endParaRPr lang="en-US" dirty="0"/>
          </a:p>
          <a:p>
            <a:pPr marL="457200" lvl="1" indent="0">
              <a:lnSpc>
                <a:spcPct val="120000"/>
              </a:lnSpc>
              <a:buNone/>
            </a:pPr>
            <a:r>
              <a:rPr lang="en-US" dirty="0"/>
              <a:t> &gt;&gt; cd /opt/MATLAB/R2022a/sys/</a:t>
            </a:r>
            <a:r>
              <a:rPr lang="en-US" dirty="0" err="1"/>
              <a:t>os</a:t>
            </a:r>
            <a:r>
              <a:rPr lang="en-US" dirty="0"/>
              <a:t>/glxna64/</a:t>
            </a:r>
          </a:p>
          <a:p>
            <a:pPr marL="457200" lvl="1" indent="0">
              <a:lnSpc>
                <a:spcPct val="120000"/>
              </a:lnSpc>
              <a:buNone/>
            </a:pPr>
            <a:r>
              <a:rPr lang="en-US" dirty="0"/>
              <a:t> &gt;&gt; </a:t>
            </a:r>
            <a:r>
              <a:rPr lang="en-US" dirty="0" err="1"/>
              <a:t>sudo</a:t>
            </a:r>
            <a:r>
              <a:rPr lang="en-US" dirty="0"/>
              <a:t> mv ./</a:t>
            </a:r>
            <a:r>
              <a:rPr lang="en-US" dirty="0" err="1"/>
              <a:t>libstdc</a:t>
            </a:r>
            <a:r>
              <a:rPr lang="en-US" dirty="0"/>
              <a:t>++.so.6 ./</a:t>
            </a:r>
            <a:r>
              <a:rPr lang="en-US" dirty="0" err="1"/>
              <a:t>libstdc</a:t>
            </a:r>
            <a:r>
              <a:rPr lang="en-US" dirty="0"/>
              <a:t>++.so.6.depracated</a:t>
            </a:r>
            <a:r>
              <a:rPr lang="ja-JP" altLang="en-US" dirty="0"/>
              <a:t>　←</a:t>
            </a:r>
            <a:r>
              <a:rPr lang="en-US" altLang="ja-JP" dirty="0"/>
              <a:t>MATLAB</a:t>
            </a:r>
            <a:r>
              <a:rPr lang="ja-JP" altLang="en-US" dirty="0"/>
              <a:t>に認識されないファイル名</a:t>
            </a:r>
            <a:endParaRPr lang="en-US" dirty="0"/>
          </a:p>
        </p:txBody>
      </p:sp>
    </p:spTree>
    <p:extLst>
      <p:ext uri="{BB962C8B-B14F-4D97-AF65-F5344CB8AC3E}">
        <p14:creationId xmlns:p14="http://schemas.microsoft.com/office/powerpoint/2010/main" val="244562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0886-93C3-8292-D67A-3BB2B3BB0FC4}"/>
              </a:ext>
            </a:extLst>
          </p:cNvPr>
          <p:cNvSpPr>
            <a:spLocks noGrp="1"/>
          </p:cNvSpPr>
          <p:nvPr>
            <p:ph type="title"/>
          </p:nvPr>
        </p:nvSpPr>
        <p:spPr/>
        <p:txBody>
          <a:bodyPr/>
          <a:lstStyle/>
          <a:p>
            <a:r>
              <a:rPr lang="ja-JP" altLang="en-US" dirty="0"/>
              <a:t>環境構築に一つの答えはない</a:t>
            </a:r>
            <a:endParaRPr lang="en-US" dirty="0"/>
          </a:p>
        </p:txBody>
      </p:sp>
      <p:sp>
        <p:nvSpPr>
          <p:cNvPr id="3" name="Content Placeholder 2">
            <a:extLst>
              <a:ext uri="{FF2B5EF4-FFF2-40B4-BE49-F238E27FC236}">
                <a16:creationId xmlns:a16="http://schemas.microsoft.com/office/drawing/2014/main" id="{B8631C47-8634-0FE0-FDD0-16160D5EF4D2}"/>
              </a:ext>
            </a:extLst>
          </p:cNvPr>
          <p:cNvSpPr>
            <a:spLocks noGrp="1"/>
          </p:cNvSpPr>
          <p:nvPr>
            <p:ph idx="1"/>
          </p:nvPr>
        </p:nvSpPr>
        <p:spPr/>
        <p:txBody>
          <a:bodyPr>
            <a:normAutofit/>
          </a:bodyPr>
          <a:lstStyle/>
          <a:p>
            <a:pPr>
              <a:lnSpc>
                <a:spcPct val="120000"/>
              </a:lnSpc>
            </a:pPr>
            <a:r>
              <a:rPr lang="en-US" altLang="ja-JP" dirty="0"/>
              <a:t>S-O-R</a:t>
            </a:r>
            <a:r>
              <a:rPr lang="ja-JP" altLang="en-US" dirty="0"/>
              <a:t>モデルを念頭にソフトウェア・ハードウェアをパズルのように組み合わせて実験ごとに最適化したシステムを設計する</a:t>
            </a:r>
            <a:endParaRPr lang="en-US" altLang="ja-JP" dirty="0"/>
          </a:p>
          <a:p>
            <a:pPr>
              <a:lnSpc>
                <a:spcPct val="120000"/>
              </a:lnSpc>
            </a:pPr>
            <a:r>
              <a:rPr lang="ja-JP" altLang="en-US" dirty="0"/>
              <a:t>それぞれの構成要素が何の機能を持っているのか、またどのように機能しているかについてある程度精通している必要がある</a:t>
            </a:r>
            <a:endParaRPr lang="en-US" altLang="ja-JP" dirty="0"/>
          </a:p>
          <a:p>
            <a:pPr>
              <a:lnSpc>
                <a:spcPct val="120000"/>
              </a:lnSpc>
            </a:pPr>
            <a:r>
              <a:rPr lang="ja-JP" altLang="en-US" dirty="0"/>
              <a:t>例題：被験者のキーボード入力を記録するのはなに？</a:t>
            </a:r>
            <a:endParaRPr lang="en-US" altLang="ja-JP" dirty="0"/>
          </a:p>
          <a:p>
            <a:pPr marL="914400" lvl="2" indent="0">
              <a:lnSpc>
                <a:spcPct val="120000"/>
              </a:lnSpc>
              <a:buNone/>
            </a:pPr>
            <a:r>
              <a:rPr lang="ja-JP" altLang="en-US" dirty="0"/>
              <a:t>→刺激呈示ソフト</a:t>
            </a:r>
            <a:r>
              <a:rPr lang="en-US" altLang="ja-JP" dirty="0"/>
              <a:t>(</a:t>
            </a:r>
            <a:r>
              <a:rPr lang="ja-JP" altLang="en-US" dirty="0"/>
              <a:t>呈示という名に反して被験者の反応の計測も行っている</a:t>
            </a:r>
            <a:r>
              <a:rPr lang="en-US" altLang="ja-JP" dirty="0"/>
              <a:t>)</a:t>
            </a:r>
            <a:r>
              <a:rPr lang="ja-JP" altLang="en-US" dirty="0"/>
              <a:t>。</a:t>
            </a:r>
            <a:endParaRPr lang="en-US" altLang="ja-JP" dirty="0"/>
          </a:p>
          <a:p>
            <a:pPr marL="914400" lvl="2" indent="0">
              <a:lnSpc>
                <a:spcPct val="120000"/>
              </a:lnSpc>
              <a:buNone/>
            </a:pPr>
            <a:r>
              <a:rPr lang="ja-JP" altLang="en-US" dirty="0"/>
              <a:t>さらに深堀すると、</a:t>
            </a:r>
            <a:r>
              <a:rPr lang="en-US" altLang="ja-JP" dirty="0"/>
              <a:t>PTB</a:t>
            </a:r>
            <a:r>
              <a:rPr lang="ja-JP" altLang="en-US" dirty="0"/>
              <a:t>と</a:t>
            </a:r>
            <a:r>
              <a:rPr lang="en-US" altLang="ja-JP" dirty="0" err="1"/>
              <a:t>PsychoPy</a:t>
            </a:r>
            <a:r>
              <a:rPr lang="ja-JP" altLang="en-US" dirty="0"/>
              <a:t>では処理の中身が違う故に精度が違ったりする。複雑な環境を構築する際はコンピュータの知識はかなり要求される。</a:t>
            </a:r>
            <a:endParaRPr lang="en-US" dirty="0"/>
          </a:p>
        </p:txBody>
      </p:sp>
    </p:spTree>
    <p:extLst>
      <p:ext uri="{BB962C8B-B14F-4D97-AF65-F5344CB8AC3E}">
        <p14:creationId xmlns:p14="http://schemas.microsoft.com/office/powerpoint/2010/main" val="2295954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CD10-05DD-17D3-39A7-8751DF1F582E}"/>
              </a:ext>
            </a:extLst>
          </p:cNvPr>
          <p:cNvSpPr>
            <a:spLocks noGrp="1"/>
          </p:cNvSpPr>
          <p:nvPr>
            <p:ph type="title"/>
          </p:nvPr>
        </p:nvSpPr>
        <p:spPr/>
        <p:txBody>
          <a:bodyPr/>
          <a:lstStyle/>
          <a:p>
            <a:r>
              <a:rPr lang="en-US" altLang="ja-JP" dirty="0"/>
              <a:t>MATLAB</a:t>
            </a:r>
            <a:r>
              <a:rPr lang="ja-JP" altLang="en-US" dirty="0"/>
              <a:t>側の</a:t>
            </a:r>
            <a:r>
              <a:rPr lang="en-US" altLang="ja-JP" dirty="0" err="1"/>
              <a:t>libstdc</a:t>
            </a:r>
            <a:r>
              <a:rPr lang="en-US" altLang="ja-JP" dirty="0"/>
              <a:t>++.so.6</a:t>
            </a:r>
            <a:r>
              <a:rPr lang="ja-JP" altLang="en-US" dirty="0"/>
              <a:t>を殺す</a:t>
            </a:r>
            <a:endParaRPr lang="en-US" dirty="0"/>
          </a:p>
        </p:txBody>
      </p:sp>
      <p:pic>
        <p:nvPicPr>
          <p:cNvPr id="9" name="Picture 8" descr="Graphical user interface&#10;&#10;Description automatically generated">
            <a:extLst>
              <a:ext uri="{FF2B5EF4-FFF2-40B4-BE49-F238E27FC236}">
                <a16:creationId xmlns:a16="http://schemas.microsoft.com/office/drawing/2014/main" id="{56BC6F1C-E8A1-BEED-2066-42113F7BAF3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7116440" y="1482671"/>
            <a:ext cx="4972072" cy="412853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5DB0E2DB-70C5-9D4D-CB6F-D1C833D34D9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3933484" y="1971768"/>
            <a:ext cx="4729070" cy="3926759"/>
          </a:xfrm>
          <a:prstGeom prst="rect">
            <a:avLst/>
          </a:prstGeom>
        </p:spPr>
      </p:pic>
      <p:pic>
        <p:nvPicPr>
          <p:cNvPr id="5" name="Content Placeholder 4" descr="Text&#10;&#10;Description automatically generated">
            <a:extLst>
              <a:ext uri="{FF2B5EF4-FFF2-40B4-BE49-F238E27FC236}">
                <a16:creationId xmlns:a16="http://schemas.microsoft.com/office/drawing/2014/main" id="{122A49ED-6CB1-B6CD-4EF7-F5552154225A}"/>
              </a:ext>
            </a:extLst>
          </p:cNvPr>
          <p:cNvPicPr>
            <a:picLocks noGrp="1" noRot="1" noChangeAspect="1" noMove="1" noResize="1" noEditPoints="1" noAdjustHandles="1" noChangeArrowheads="1" noChangeShapeType="1" noCrop="1"/>
          </p:cNvPicPr>
          <p:nvPr>
            <p:ph idx="1"/>
          </p:nvPr>
        </p:nvPicPr>
        <p:blipFill>
          <a:blip r:embed="rId4">
            <a:extLst>
              <a:ext uri="{28A0092B-C50C-407E-A947-70E740481C1C}">
                <a14:useLocalDpi xmlns:a14="http://schemas.microsoft.com/office/drawing/2010/main" val="0"/>
              </a:ext>
            </a:extLst>
          </a:blip>
          <a:stretch>
            <a:fillRect/>
          </a:stretch>
        </p:blipFill>
        <p:spPr>
          <a:xfrm>
            <a:off x="102927" y="2908985"/>
            <a:ext cx="5285060" cy="3583890"/>
          </a:xfrm>
        </p:spPr>
      </p:pic>
      <p:sp>
        <p:nvSpPr>
          <p:cNvPr id="10" name="TextBox 9">
            <a:extLst>
              <a:ext uri="{FF2B5EF4-FFF2-40B4-BE49-F238E27FC236}">
                <a16:creationId xmlns:a16="http://schemas.microsoft.com/office/drawing/2014/main" id="{3C3454B2-0560-B2B0-7E3C-D96A2CE734CE}"/>
              </a:ext>
            </a:extLst>
          </p:cNvPr>
          <p:cNvSpPr txBox="1"/>
          <p:nvPr/>
        </p:nvSpPr>
        <p:spPr>
          <a:xfrm>
            <a:off x="5930248" y="5934091"/>
            <a:ext cx="4415232"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ja-JP" altLang="en-US" sz="3200" b="1" dirty="0"/>
              <a:t>これで解決！</a:t>
            </a:r>
            <a:endParaRPr lang="en-US" sz="3200" b="1" dirty="0"/>
          </a:p>
        </p:txBody>
      </p:sp>
    </p:spTree>
    <p:extLst>
      <p:ext uri="{BB962C8B-B14F-4D97-AF65-F5344CB8AC3E}">
        <p14:creationId xmlns:p14="http://schemas.microsoft.com/office/powerpoint/2010/main" val="1431526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F821-DCCF-B016-6A07-029AD8A2FC0F}"/>
              </a:ext>
            </a:extLst>
          </p:cNvPr>
          <p:cNvSpPr>
            <a:spLocks noGrp="1"/>
          </p:cNvSpPr>
          <p:nvPr>
            <p:ph type="title"/>
          </p:nvPr>
        </p:nvSpPr>
        <p:spPr/>
        <p:txBody>
          <a:bodyPr/>
          <a:lstStyle/>
          <a:p>
            <a:r>
              <a:rPr lang="en-US" altLang="ja-JP" dirty="0"/>
              <a:t>PTB</a:t>
            </a:r>
            <a:r>
              <a:rPr lang="ja-JP" altLang="en-US" dirty="0"/>
              <a:t>コーディング</a:t>
            </a:r>
            <a:endParaRPr lang="en-US" dirty="0"/>
          </a:p>
        </p:txBody>
      </p:sp>
      <p:sp>
        <p:nvSpPr>
          <p:cNvPr id="3" name="Text Placeholder 2">
            <a:extLst>
              <a:ext uri="{FF2B5EF4-FFF2-40B4-BE49-F238E27FC236}">
                <a16:creationId xmlns:a16="http://schemas.microsoft.com/office/drawing/2014/main" id="{E0734350-D689-C861-49FF-C03835D794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8300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33E3-A56E-685C-7C20-BD371A825B23}"/>
              </a:ext>
            </a:extLst>
          </p:cNvPr>
          <p:cNvSpPr>
            <a:spLocks noGrp="1"/>
          </p:cNvSpPr>
          <p:nvPr>
            <p:ph type="title"/>
          </p:nvPr>
        </p:nvSpPr>
        <p:spPr/>
        <p:txBody>
          <a:bodyPr/>
          <a:lstStyle/>
          <a:p>
            <a:r>
              <a:rPr lang="en-US" altLang="ja-JP" dirty="0"/>
              <a:t>PTB</a:t>
            </a:r>
            <a:r>
              <a:rPr lang="ja-JP" altLang="en-US" dirty="0"/>
              <a:t>は難しい</a:t>
            </a:r>
            <a:r>
              <a:rPr lang="en-US" altLang="ja-JP" dirty="0"/>
              <a:t>…</a:t>
            </a:r>
            <a:r>
              <a:rPr lang="ja-JP" altLang="en-US" dirty="0"/>
              <a:t>ただし</a:t>
            </a:r>
            <a:r>
              <a:rPr lang="en-US" altLang="ja-JP" dirty="0"/>
              <a:t>C++</a:t>
            </a:r>
            <a:r>
              <a:rPr lang="ja-JP" altLang="en-US" dirty="0"/>
              <a:t>経験者は楽勝</a:t>
            </a:r>
            <a:endParaRPr lang="en-US" dirty="0"/>
          </a:p>
        </p:txBody>
      </p:sp>
      <p:sp>
        <p:nvSpPr>
          <p:cNvPr id="3" name="Content Placeholder 2">
            <a:extLst>
              <a:ext uri="{FF2B5EF4-FFF2-40B4-BE49-F238E27FC236}">
                <a16:creationId xmlns:a16="http://schemas.microsoft.com/office/drawing/2014/main" id="{0A4BF8E0-EED9-1E1F-99A4-D19858F89F41}"/>
              </a:ext>
            </a:extLst>
          </p:cNvPr>
          <p:cNvSpPr>
            <a:spLocks noGrp="1"/>
          </p:cNvSpPr>
          <p:nvPr>
            <p:ph idx="1"/>
          </p:nvPr>
        </p:nvSpPr>
        <p:spPr/>
        <p:txBody>
          <a:bodyPr>
            <a:normAutofit fontScale="77500" lnSpcReduction="20000"/>
          </a:bodyPr>
          <a:lstStyle/>
          <a:p>
            <a:pPr>
              <a:lnSpc>
                <a:spcPct val="120000"/>
              </a:lnSpc>
            </a:pPr>
            <a:r>
              <a:rPr lang="en-US" altLang="ja-JP" dirty="0"/>
              <a:t>PTB</a:t>
            </a:r>
            <a:r>
              <a:rPr lang="ja-JP" altLang="en-US" dirty="0"/>
              <a:t>の大元が</a:t>
            </a:r>
            <a:r>
              <a:rPr lang="en-US" altLang="ja-JP" dirty="0"/>
              <a:t>C++</a:t>
            </a:r>
            <a:r>
              <a:rPr lang="ja-JP" altLang="en-US" dirty="0"/>
              <a:t>なので全然</a:t>
            </a:r>
            <a:r>
              <a:rPr lang="en-US" altLang="ja-JP" dirty="0"/>
              <a:t>MATLAB</a:t>
            </a:r>
            <a:r>
              <a:rPr lang="ja-JP" altLang="en-US" dirty="0"/>
              <a:t>っぽくない</a:t>
            </a:r>
            <a:r>
              <a:rPr lang="en-US" altLang="ja-JP" dirty="0"/>
              <a:t>…</a:t>
            </a:r>
            <a:r>
              <a:rPr lang="ja-JP" altLang="en-US" dirty="0"/>
              <a:t>容赦なくポインターとか出てくるし</a:t>
            </a:r>
            <a:endParaRPr lang="en-US" altLang="ja-JP" dirty="0"/>
          </a:p>
          <a:p>
            <a:pPr>
              <a:lnSpc>
                <a:spcPct val="120000"/>
              </a:lnSpc>
            </a:pPr>
            <a:r>
              <a:rPr lang="en-US" altLang="ja-JP" dirty="0"/>
              <a:t>PTB</a:t>
            </a:r>
            <a:r>
              <a:rPr lang="ja-JP" altLang="en-US" dirty="0"/>
              <a:t>の公式ドキュメントは</a:t>
            </a:r>
            <a:r>
              <a:rPr lang="en-US" altLang="ja-JP" dirty="0"/>
              <a:t>PTB</a:t>
            </a:r>
            <a:r>
              <a:rPr lang="ja-JP" altLang="en-US" dirty="0"/>
              <a:t>のディレクトリ構造を理解している前提で書かれているのでわかりにくく、通常の教科書型の学習とは違うので戸惑う人もいるかもしれない</a:t>
            </a:r>
            <a:r>
              <a:rPr lang="en-US" altLang="ja-JP" dirty="0"/>
              <a:t>(</a:t>
            </a:r>
            <a:r>
              <a:rPr lang="ja-JP" altLang="en-US" b="1" dirty="0"/>
              <a:t>逆にディレクトリ構造をある程度理解していると強い</a:t>
            </a:r>
            <a:r>
              <a:rPr lang="en-US" altLang="ja-JP" dirty="0"/>
              <a:t>)</a:t>
            </a:r>
          </a:p>
          <a:p>
            <a:pPr>
              <a:lnSpc>
                <a:spcPct val="120000"/>
              </a:lnSpc>
            </a:pPr>
            <a:r>
              <a:rPr lang="en-US" altLang="ja-JP" dirty="0"/>
              <a:t>Open CV</a:t>
            </a:r>
            <a:r>
              <a:rPr lang="ja-JP" altLang="en-US" dirty="0"/>
              <a:t>なども同様のパターンだが、この手のツール・ライブラリは豊富なデモプログラムを見様見真似でコピペしていじりながら勉強するように作られている</a:t>
            </a:r>
            <a:endParaRPr lang="en-US" altLang="ja-JP" dirty="0"/>
          </a:p>
          <a:p>
            <a:pPr>
              <a:lnSpc>
                <a:spcPct val="120000"/>
              </a:lnSpc>
            </a:pPr>
            <a:r>
              <a:rPr lang="ja-JP" altLang="en-US" dirty="0"/>
              <a:t>まずはデモプログラム→さらに細かく知りたければ公式ドキュメント</a:t>
            </a:r>
            <a:endParaRPr lang="en-US" altLang="ja-JP" dirty="0"/>
          </a:p>
          <a:p>
            <a:pPr marL="0" indent="0">
              <a:lnSpc>
                <a:spcPct val="120000"/>
              </a:lnSpc>
              <a:buNone/>
            </a:pPr>
            <a:r>
              <a:rPr lang="en-US" altLang="ja-JP" sz="2800" dirty="0"/>
              <a:t>/(</a:t>
            </a:r>
            <a:r>
              <a:rPr lang="en-US" altLang="ja-JP" sz="2800" dirty="0" err="1"/>
              <a:t>matlabroot</a:t>
            </a:r>
            <a:r>
              <a:rPr lang="en-US" altLang="ja-JP" sz="2800" dirty="0"/>
              <a:t>)/toolbox/</a:t>
            </a:r>
            <a:r>
              <a:rPr lang="en-US" altLang="ja-JP" sz="2800" dirty="0" err="1"/>
              <a:t>Psychtoolbox</a:t>
            </a:r>
            <a:r>
              <a:rPr lang="en-US" altLang="ja-JP" sz="2800" dirty="0"/>
              <a:t>/</a:t>
            </a:r>
            <a:r>
              <a:rPr lang="en-US" altLang="ja-JP" sz="2800" dirty="0" err="1"/>
              <a:t>PsychDemos</a:t>
            </a:r>
            <a:r>
              <a:rPr lang="en-US" altLang="ja-JP" sz="2800" dirty="0"/>
              <a:t>/</a:t>
            </a:r>
          </a:p>
          <a:p>
            <a:pPr marL="0" indent="0">
              <a:lnSpc>
                <a:spcPct val="120000"/>
              </a:lnSpc>
              <a:buNone/>
            </a:pPr>
            <a:r>
              <a:rPr lang="en-US" sz="2800" dirty="0">
                <a:hlinkClick r:id="rId2"/>
              </a:rPr>
              <a:t>http://psychtoolbox.org/docs/PsychDemos</a:t>
            </a:r>
            <a:endParaRPr lang="en-US" altLang="ja-JP" dirty="0"/>
          </a:p>
          <a:p>
            <a:pPr>
              <a:lnSpc>
                <a:spcPct val="120000"/>
              </a:lnSpc>
            </a:pPr>
            <a:endParaRPr lang="en-US" altLang="ja-JP" dirty="0"/>
          </a:p>
        </p:txBody>
      </p:sp>
    </p:spTree>
    <p:extLst>
      <p:ext uri="{BB962C8B-B14F-4D97-AF65-F5344CB8AC3E}">
        <p14:creationId xmlns:p14="http://schemas.microsoft.com/office/powerpoint/2010/main" val="377616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EB24-5C81-DCD0-A648-822BF1486BC6}"/>
              </a:ext>
            </a:extLst>
          </p:cNvPr>
          <p:cNvSpPr>
            <a:spLocks noGrp="1"/>
          </p:cNvSpPr>
          <p:nvPr>
            <p:ph type="title"/>
          </p:nvPr>
        </p:nvSpPr>
        <p:spPr/>
        <p:txBody>
          <a:bodyPr/>
          <a:lstStyle/>
          <a:p>
            <a:r>
              <a:rPr lang="en-US" altLang="ja-JP" dirty="0"/>
              <a:t>PTB</a:t>
            </a:r>
            <a:r>
              <a:rPr lang="ja-JP" altLang="en-US" dirty="0"/>
              <a:t>の勉強方法 </a:t>
            </a:r>
            <a:r>
              <a:rPr lang="en-US" altLang="ja-JP" dirty="0"/>
              <a:t>(</a:t>
            </a:r>
            <a:r>
              <a:rPr lang="ja-JP" altLang="en-US" dirty="0"/>
              <a:t>デモ実行→</a:t>
            </a:r>
            <a:r>
              <a:rPr lang="en-US" altLang="ja-JP" dirty="0"/>
              <a:t>open</a:t>
            </a:r>
            <a:r>
              <a:rPr lang="ja-JP" altLang="en-US" dirty="0"/>
              <a:t>で確認</a:t>
            </a:r>
            <a:r>
              <a:rPr lang="en-US" altLang="ja-JP" dirty="0"/>
              <a:t>)</a:t>
            </a:r>
            <a:endParaRPr lang="en-US" dirty="0"/>
          </a:p>
        </p:txBody>
      </p:sp>
      <p:sp>
        <p:nvSpPr>
          <p:cNvPr id="3" name="Content Placeholder 2">
            <a:extLst>
              <a:ext uri="{FF2B5EF4-FFF2-40B4-BE49-F238E27FC236}">
                <a16:creationId xmlns:a16="http://schemas.microsoft.com/office/drawing/2014/main" id="{1A9297A1-02AC-EF4E-3D93-4B327FC67510}"/>
              </a:ext>
            </a:extLst>
          </p:cNvPr>
          <p:cNvSpPr>
            <a:spLocks noGrp="1"/>
          </p:cNvSpPr>
          <p:nvPr>
            <p:ph idx="1"/>
          </p:nvPr>
        </p:nvSpPr>
        <p:spPr/>
        <p:txBody>
          <a:bodyPr>
            <a:normAutofit fontScale="85000" lnSpcReduction="20000"/>
          </a:bodyPr>
          <a:lstStyle/>
          <a:p>
            <a:pPr>
              <a:lnSpc>
                <a:spcPct val="120000"/>
              </a:lnSpc>
            </a:pPr>
            <a:r>
              <a:rPr lang="en-US" altLang="ja-JP" dirty="0" err="1"/>
              <a:t>PsychDemos</a:t>
            </a:r>
            <a:r>
              <a:rPr lang="ja-JP" altLang="en-US" dirty="0"/>
              <a:t>から自分が興味のある処理に関係するデモコードを探す</a:t>
            </a:r>
            <a:endParaRPr lang="en-US" altLang="ja-JP" dirty="0"/>
          </a:p>
          <a:p>
            <a:pPr>
              <a:lnSpc>
                <a:spcPct val="120000"/>
              </a:lnSpc>
            </a:pPr>
            <a:r>
              <a:rPr lang="ja-JP" altLang="en-US" dirty="0"/>
              <a:t>例えば、“とりあえず動画を表示してみたい！”という場合</a:t>
            </a:r>
            <a:endParaRPr lang="en-US" altLang="ja-JP" dirty="0"/>
          </a:p>
          <a:p>
            <a:pPr marL="457200" lvl="1" indent="0">
              <a:lnSpc>
                <a:spcPct val="120000"/>
              </a:lnSpc>
              <a:buNone/>
            </a:pPr>
            <a:r>
              <a:rPr lang="ja-JP" altLang="en-US" dirty="0"/>
              <a:t>→ </a:t>
            </a:r>
            <a:r>
              <a:rPr lang="en-US" altLang="ja-JP" dirty="0">
                <a:hlinkClick r:id="rId2"/>
              </a:rPr>
              <a:t>http://psychtoolbox.org/docs/MovieDemos</a:t>
            </a:r>
            <a:r>
              <a:rPr lang="en-US" altLang="ja-JP" dirty="0"/>
              <a:t> (/…/</a:t>
            </a:r>
            <a:r>
              <a:rPr lang="en-US" altLang="ja-JP" dirty="0" err="1"/>
              <a:t>Psychtoolbox</a:t>
            </a:r>
            <a:r>
              <a:rPr lang="en-US" altLang="ja-JP" dirty="0"/>
              <a:t>/</a:t>
            </a:r>
            <a:r>
              <a:rPr lang="en-US" altLang="ja-JP" dirty="0" err="1"/>
              <a:t>PsychDemos</a:t>
            </a:r>
            <a:r>
              <a:rPr lang="en-US" altLang="ja-JP" dirty="0"/>
              <a:t>/</a:t>
            </a:r>
            <a:r>
              <a:rPr lang="en-US" altLang="ja-JP" dirty="0" err="1"/>
              <a:t>Moviedemos</a:t>
            </a:r>
            <a:r>
              <a:rPr lang="en-US" altLang="ja-JP" dirty="0"/>
              <a:t>/)</a:t>
            </a:r>
          </a:p>
          <a:p>
            <a:pPr marL="457200" lvl="1" indent="0">
              <a:lnSpc>
                <a:spcPct val="120000"/>
              </a:lnSpc>
              <a:buNone/>
            </a:pPr>
            <a:r>
              <a:rPr lang="ja-JP" altLang="en-US" dirty="0"/>
              <a:t>→ 初めてならこの中でも</a:t>
            </a:r>
            <a:r>
              <a:rPr lang="en-US" altLang="ja-JP" dirty="0" err="1"/>
              <a:t>SimpleMovieDemo</a:t>
            </a:r>
            <a:r>
              <a:rPr lang="ja-JP" altLang="en-US" dirty="0"/>
              <a:t>が良さそう</a:t>
            </a:r>
            <a:endParaRPr lang="en-US" altLang="ja-JP" dirty="0"/>
          </a:p>
          <a:p>
            <a:pPr>
              <a:lnSpc>
                <a:spcPct val="120000"/>
              </a:lnSpc>
            </a:pPr>
            <a:r>
              <a:rPr lang="ja-JP" altLang="en-US" dirty="0"/>
              <a:t>まず、気になるデモコードを実行してみる</a:t>
            </a:r>
            <a:endParaRPr lang="en-US" altLang="ja-JP" dirty="0"/>
          </a:p>
          <a:p>
            <a:pPr marL="457200" lvl="1" indent="0">
              <a:lnSpc>
                <a:spcPct val="120000"/>
              </a:lnSpc>
              <a:buNone/>
            </a:pPr>
            <a:r>
              <a:rPr lang="en-US" dirty="0"/>
              <a:t>&gt;&gt; </a:t>
            </a:r>
            <a:r>
              <a:rPr lang="en-US" dirty="0" err="1"/>
              <a:t>SimpleMovieDemo</a:t>
            </a:r>
            <a:endParaRPr lang="en-US" dirty="0"/>
          </a:p>
          <a:p>
            <a:pPr>
              <a:lnSpc>
                <a:spcPct val="120000"/>
              </a:lnSpc>
            </a:pPr>
            <a:r>
              <a:rPr lang="ja-JP" altLang="en-US" dirty="0"/>
              <a:t>もし興味のある処理を含んでいたら</a:t>
            </a:r>
            <a:r>
              <a:rPr lang="en-US" altLang="ja-JP" dirty="0"/>
              <a:t>open</a:t>
            </a:r>
            <a:r>
              <a:rPr lang="ja-JP" altLang="en-US" dirty="0"/>
              <a:t>関数でデモコードを開く</a:t>
            </a:r>
            <a:endParaRPr lang="en-US" altLang="ja-JP" dirty="0"/>
          </a:p>
          <a:p>
            <a:pPr marL="457200" lvl="1" indent="0">
              <a:lnSpc>
                <a:spcPct val="120000"/>
              </a:lnSpc>
              <a:buNone/>
            </a:pPr>
            <a:r>
              <a:rPr lang="en-US" dirty="0"/>
              <a:t>&gt;&gt; open </a:t>
            </a:r>
            <a:r>
              <a:rPr lang="en-US" dirty="0" err="1"/>
              <a:t>SimpleMovieDemo</a:t>
            </a:r>
            <a:endParaRPr lang="en-US" dirty="0"/>
          </a:p>
          <a:p>
            <a:pPr>
              <a:lnSpc>
                <a:spcPct val="120000"/>
              </a:lnSpc>
            </a:pPr>
            <a:r>
              <a:rPr lang="ja-JP" altLang="en-US" dirty="0"/>
              <a:t>エディターが開いてコードの中身を確認できる</a:t>
            </a:r>
            <a:endParaRPr lang="en-US" altLang="ja-JP" dirty="0"/>
          </a:p>
          <a:p>
            <a:pPr marL="457200" lvl="1" indent="0">
              <a:lnSpc>
                <a:spcPct val="120000"/>
              </a:lnSpc>
              <a:buNone/>
            </a:pPr>
            <a:r>
              <a:rPr lang="ja-JP" altLang="en-US" dirty="0"/>
              <a:t>→コピペ・写経してちょっと弄ってみる→動けば成功→弄る→繰り返し</a:t>
            </a:r>
            <a:endParaRPr lang="en-US" altLang="ja-JP" dirty="0"/>
          </a:p>
        </p:txBody>
      </p:sp>
    </p:spTree>
    <p:extLst>
      <p:ext uri="{BB962C8B-B14F-4D97-AF65-F5344CB8AC3E}">
        <p14:creationId xmlns:p14="http://schemas.microsoft.com/office/powerpoint/2010/main" val="2634945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9C8E-DFA1-EB43-2754-89F6CD85C489}"/>
              </a:ext>
            </a:extLst>
          </p:cNvPr>
          <p:cNvSpPr>
            <a:spLocks noGrp="1"/>
          </p:cNvSpPr>
          <p:nvPr>
            <p:ph type="title"/>
          </p:nvPr>
        </p:nvSpPr>
        <p:spPr/>
        <p:txBody>
          <a:bodyPr/>
          <a:lstStyle/>
          <a:p>
            <a:r>
              <a:rPr lang="ja-JP" altLang="en-US" dirty="0"/>
              <a:t>デモコードを用意したので活用下さい</a:t>
            </a:r>
            <a:endParaRPr lang="en-US" dirty="0"/>
          </a:p>
        </p:txBody>
      </p:sp>
      <p:sp>
        <p:nvSpPr>
          <p:cNvPr id="3" name="Content Placeholder 2">
            <a:extLst>
              <a:ext uri="{FF2B5EF4-FFF2-40B4-BE49-F238E27FC236}">
                <a16:creationId xmlns:a16="http://schemas.microsoft.com/office/drawing/2014/main" id="{E4B49744-E304-E7C9-EDC9-F2FA506C8DF7}"/>
              </a:ext>
            </a:extLst>
          </p:cNvPr>
          <p:cNvSpPr>
            <a:spLocks noGrp="1"/>
          </p:cNvSpPr>
          <p:nvPr>
            <p:ph idx="1"/>
          </p:nvPr>
        </p:nvSpPr>
        <p:spPr/>
        <p:txBody>
          <a:bodyPr/>
          <a:lstStyle/>
          <a:p>
            <a:pPr marL="0" indent="0">
              <a:buNone/>
            </a:pPr>
            <a:r>
              <a:rPr lang="en-US" dirty="0" err="1"/>
              <a:t>PTB_Beginner.m</a:t>
            </a:r>
            <a:endParaRPr lang="en-US" dirty="0"/>
          </a:p>
          <a:p>
            <a:r>
              <a:rPr lang="en-US" altLang="ja-JP" dirty="0"/>
              <a:t>PTB</a:t>
            </a:r>
            <a:r>
              <a:rPr lang="ja-JP" altLang="en-US" dirty="0"/>
              <a:t>を初めて触る人向けのスクリプト</a:t>
            </a:r>
            <a:endParaRPr lang="en-US" altLang="ja-JP" dirty="0"/>
          </a:p>
          <a:p>
            <a:r>
              <a:rPr lang="en-US" altLang="ja-JP" dirty="0"/>
              <a:t>PTB</a:t>
            </a:r>
            <a:r>
              <a:rPr lang="ja-JP" altLang="en-US"/>
              <a:t>のコーディング</a:t>
            </a:r>
            <a:r>
              <a:rPr lang="ja-JP" altLang="en-US" dirty="0"/>
              <a:t>における重要な注意点も書かれているので初学者は必ず目を通すこと</a:t>
            </a:r>
            <a:endParaRPr lang="en-US" dirty="0"/>
          </a:p>
        </p:txBody>
      </p:sp>
    </p:spTree>
    <p:extLst>
      <p:ext uri="{BB962C8B-B14F-4D97-AF65-F5344CB8AC3E}">
        <p14:creationId xmlns:p14="http://schemas.microsoft.com/office/powerpoint/2010/main" val="412907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8FC9-3E39-0723-9B9A-257F2899BE21}"/>
              </a:ext>
            </a:extLst>
          </p:cNvPr>
          <p:cNvSpPr>
            <a:spLocks noGrp="1"/>
          </p:cNvSpPr>
          <p:nvPr>
            <p:ph type="title"/>
          </p:nvPr>
        </p:nvSpPr>
        <p:spPr/>
        <p:txBody>
          <a:bodyPr/>
          <a:lstStyle/>
          <a:p>
            <a:r>
              <a:rPr lang="ja-JP" altLang="en-US" dirty="0"/>
              <a:t>基本はデスクトップ</a:t>
            </a:r>
            <a:r>
              <a:rPr lang="en-US" altLang="ja-JP" dirty="0"/>
              <a:t>PC</a:t>
            </a:r>
            <a:endParaRPr lang="en-US" dirty="0"/>
          </a:p>
        </p:txBody>
      </p:sp>
      <p:sp>
        <p:nvSpPr>
          <p:cNvPr id="3" name="Content Placeholder 2">
            <a:extLst>
              <a:ext uri="{FF2B5EF4-FFF2-40B4-BE49-F238E27FC236}">
                <a16:creationId xmlns:a16="http://schemas.microsoft.com/office/drawing/2014/main" id="{359CD6FC-3EC3-DAD3-7424-9A6986ACEED3}"/>
              </a:ext>
            </a:extLst>
          </p:cNvPr>
          <p:cNvSpPr>
            <a:spLocks noGrp="1"/>
          </p:cNvSpPr>
          <p:nvPr>
            <p:ph idx="1"/>
          </p:nvPr>
        </p:nvSpPr>
        <p:spPr/>
        <p:txBody>
          <a:bodyPr>
            <a:normAutofit fontScale="85000" lnSpcReduction="10000"/>
          </a:bodyPr>
          <a:lstStyle/>
          <a:p>
            <a:pPr>
              <a:lnSpc>
                <a:spcPct val="120000"/>
              </a:lnSpc>
            </a:pPr>
            <a:r>
              <a:rPr lang="ja-JP" altLang="en-US" dirty="0"/>
              <a:t>刺激呈示ソフトに求めらる条件は厳しい</a:t>
            </a:r>
            <a:endParaRPr lang="en-US" altLang="ja-JP" dirty="0"/>
          </a:p>
          <a:p>
            <a:pPr lvl="1">
              <a:lnSpc>
                <a:spcPct val="120000"/>
              </a:lnSpc>
            </a:pPr>
            <a:r>
              <a:rPr lang="ja-JP" altLang="en-US" dirty="0"/>
              <a:t>刺激呈示、被験者の反応のタイムラグが少なく、高速なこと</a:t>
            </a:r>
            <a:endParaRPr lang="en-US" altLang="ja-JP" dirty="0"/>
          </a:p>
          <a:p>
            <a:pPr lvl="1">
              <a:lnSpc>
                <a:spcPct val="120000"/>
              </a:lnSpc>
            </a:pPr>
            <a:r>
              <a:rPr lang="ja-JP" altLang="en-US" dirty="0"/>
              <a:t>刺激を指定した時刻に正確に表示すること</a:t>
            </a:r>
            <a:endParaRPr lang="en-US" altLang="ja-JP" dirty="0"/>
          </a:p>
          <a:p>
            <a:pPr lvl="1">
              <a:lnSpc>
                <a:spcPct val="120000"/>
              </a:lnSpc>
            </a:pPr>
            <a:r>
              <a:rPr lang="ja-JP" altLang="en-US" dirty="0"/>
              <a:t>時間誤差が安定していて実験を繰り返しても再現性があること</a:t>
            </a:r>
            <a:endParaRPr lang="en-US" altLang="ja-JP" dirty="0"/>
          </a:p>
          <a:p>
            <a:pPr>
              <a:lnSpc>
                <a:spcPct val="120000"/>
              </a:lnSpc>
            </a:pPr>
            <a:r>
              <a:rPr lang="ja-JP" altLang="en-US" dirty="0"/>
              <a:t>こんな厳しい条件を実現するには制御の自由度が高い</a:t>
            </a:r>
            <a:r>
              <a:rPr lang="en-US" altLang="ja-JP" dirty="0"/>
              <a:t>PC</a:t>
            </a:r>
            <a:r>
              <a:rPr lang="ja-JP" altLang="en-US" dirty="0"/>
              <a:t>が良い</a:t>
            </a:r>
            <a:r>
              <a:rPr lang="en-US" altLang="ja-JP" dirty="0"/>
              <a:t>…</a:t>
            </a:r>
            <a:r>
              <a:rPr lang="ja-JP" altLang="en-US" dirty="0"/>
              <a:t>具体的にはまともな</a:t>
            </a:r>
            <a:r>
              <a:rPr lang="en-US" altLang="ja-JP" dirty="0"/>
              <a:t>GPU</a:t>
            </a:r>
            <a:r>
              <a:rPr lang="ja-JP" altLang="en-US" dirty="0"/>
              <a:t>を搭載したデスクトップ</a:t>
            </a:r>
            <a:r>
              <a:rPr lang="en-US" altLang="ja-JP" dirty="0"/>
              <a:t>PC</a:t>
            </a:r>
          </a:p>
          <a:p>
            <a:pPr>
              <a:lnSpc>
                <a:spcPct val="120000"/>
              </a:lnSpc>
            </a:pPr>
            <a:r>
              <a:rPr lang="ja-JP" altLang="en-US" dirty="0"/>
              <a:t>出張計測など、明確な目的が無い限りはノート</a:t>
            </a:r>
            <a:r>
              <a:rPr lang="en-US" altLang="ja-JP" dirty="0"/>
              <a:t>PC</a:t>
            </a:r>
            <a:r>
              <a:rPr lang="ja-JP" altLang="en-US" dirty="0"/>
              <a:t>を実験に用いないこと</a:t>
            </a:r>
            <a:endParaRPr lang="en-US" altLang="ja-JP" dirty="0"/>
          </a:p>
          <a:p>
            <a:pPr>
              <a:lnSpc>
                <a:spcPct val="120000"/>
              </a:lnSpc>
            </a:pPr>
            <a:r>
              <a:rPr lang="ja-JP" altLang="en-US" dirty="0"/>
              <a:t>ノート</a:t>
            </a:r>
            <a:r>
              <a:rPr lang="en-US" altLang="ja-JP" dirty="0"/>
              <a:t>PC</a:t>
            </a:r>
            <a:r>
              <a:rPr lang="ja-JP" altLang="en-US" dirty="0"/>
              <a:t>を実験に用いる場合はその制約と限界を正しく理解すること</a:t>
            </a:r>
            <a:endParaRPr lang="en-US" altLang="ja-JP" dirty="0"/>
          </a:p>
          <a:p>
            <a:pPr marL="0" indent="0">
              <a:lnSpc>
                <a:spcPct val="120000"/>
              </a:lnSpc>
              <a:buNone/>
            </a:pPr>
            <a:r>
              <a:rPr lang="ja-JP" altLang="en-US" b="1" dirty="0">
                <a:highlight>
                  <a:srgbClr val="FFFF00"/>
                </a:highlight>
              </a:rPr>
              <a:t>結論：実験はデスクトップで実施、開発作業にはノート</a:t>
            </a:r>
            <a:r>
              <a:rPr lang="en-US" altLang="ja-JP" b="1" dirty="0">
                <a:highlight>
                  <a:srgbClr val="FFFF00"/>
                </a:highlight>
              </a:rPr>
              <a:t>PC</a:t>
            </a:r>
            <a:r>
              <a:rPr lang="ja-JP" altLang="en-US" b="1" dirty="0">
                <a:highlight>
                  <a:srgbClr val="FFFF00"/>
                </a:highlight>
              </a:rPr>
              <a:t>を併用</a:t>
            </a:r>
            <a:endParaRPr lang="en-US" altLang="ja-JP" b="1" dirty="0">
              <a:highlight>
                <a:srgbClr val="FFFF00"/>
              </a:highlight>
            </a:endParaRPr>
          </a:p>
          <a:p>
            <a:pPr>
              <a:lnSpc>
                <a:spcPct val="120000"/>
              </a:lnSpc>
            </a:pPr>
            <a:endParaRPr lang="en-US" dirty="0"/>
          </a:p>
        </p:txBody>
      </p:sp>
    </p:spTree>
    <p:extLst>
      <p:ext uri="{BB962C8B-B14F-4D97-AF65-F5344CB8AC3E}">
        <p14:creationId xmlns:p14="http://schemas.microsoft.com/office/powerpoint/2010/main" val="259407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656167F-7335-4456-9AB4-07C9CB2A6AAA}"/>
              </a:ext>
            </a:extLst>
          </p:cNvPr>
          <p:cNvGraphicFramePr>
            <a:graphicFrameLocks noGrp="1"/>
          </p:cNvGraphicFramePr>
          <p:nvPr>
            <p:extLst>
              <p:ext uri="{D42A27DB-BD31-4B8C-83A1-F6EECF244321}">
                <p14:modId xmlns:p14="http://schemas.microsoft.com/office/powerpoint/2010/main" val="2126050938"/>
              </p:ext>
            </p:extLst>
          </p:nvPr>
        </p:nvGraphicFramePr>
        <p:xfrm>
          <a:off x="838200" y="2105468"/>
          <a:ext cx="5348142" cy="3813272"/>
        </p:xfrm>
        <a:graphic>
          <a:graphicData uri="http://schemas.openxmlformats.org/drawingml/2006/table">
            <a:tbl>
              <a:tblPr firstRow="1" firstCol="1" bandRow="1">
                <a:tableStyleId>{21E4AEA4-8DFA-4A89-87EB-49C32662AFE0}</a:tableStyleId>
              </a:tblPr>
              <a:tblGrid>
                <a:gridCol w="576508">
                  <a:extLst>
                    <a:ext uri="{9D8B030D-6E8A-4147-A177-3AD203B41FA5}">
                      <a16:colId xmlns:a16="http://schemas.microsoft.com/office/drawing/2014/main" val="2986036300"/>
                    </a:ext>
                  </a:extLst>
                </a:gridCol>
                <a:gridCol w="1069691">
                  <a:extLst>
                    <a:ext uri="{9D8B030D-6E8A-4147-A177-3AD203B41FA5}">
                      <a16:colId xmlns:a16="http://schemas.microsoft.com/office/drawing/2014/main" val="683741306"/>
                    </a:ext>
                  </a:extLst>
                </a:gridCol>
                <a:gridCol w="3701943">
                  <a:extLst>
                    <a:ext uri="{9D8B030D-6E8A-4147-A177-3AD203B41FA5}">
                      <a16:colId xmlns:a16="http://schemas.microsoft.com/office/drawing/2014/main" val="3697924268"/>
                    </a:ext>
                  </a:extLst>
                </a:gridCol>
              </a:tblGrid>
              <a:tr h="411349">
                <a:tc rowSpan="2" gridSpan="2">
                  <a:txBody>
                    <a:bodyPr/>
                    <a:lstStyle/>
                    <a:p>
                      <a:pPr algn="ctr"/>
                      <a:endParaRPr lang="en-US" dirty="0"/>
                    </a:p>
                  </a:txBody>
                  <a:tcPr marL="45720" marR="45720" anchor="ctr"/>
                </a:tc>
                <a:tc rowSpan="2" hMerge="1">
                  <a:txBody>
                    <a:bodyPr/>
                    <a:lstStyle/>
                    <a:p>
                      <a:endParaRPr lang="en-US" dirty="0"/>
                    </a:p>
                  </a:txBody>
                  <a:tcPr/>
                </a:tc>
                <a:tc>
                  <a:txBody>
                    <a:bodyPr/>
                    <a:lstStyle/>
                    <a:p>
                      <a:pPr algn="ctr"/>
                      <a:r>
                        <a:rPr lang="ja-JP" altLang="en-US" dirty="0"/>
                        <a:t>刺激呈示</a:t>
                      </a:r>
                      <a:endParaRPr lang="en-US" altLang="ja-JP" dirty="0"/>
                    </a:p>
                  </a:txBody>
                  <a:tcPr marL="45720" marR="45720" anchor="ctr"/>
                </a:tc>
                <a:extLst>
                  <a:ext uri="{0D108BD9-81ED-4DB2-BD59-A6C34878D82A}">
                    <a16:rowId xmlns:a16="http://schemas.microsoft.com/office/drawing/2014/main" val="733912675"/>
                  </a:ext>
                </a:extLst>
              </a:tr>
              <a:tr h="0">
                <a:tc gridSpan="2" vMerge="1">
                  <a:txBody>
                    <a:bodyPr/>
                    <a:lstStyle/>
                    <a:p>
                      <a:pPr algn="ctr"/>
                      <a:endParaRPr lang="en-US" dirty="0">
                        <a:solidFill>
                          <a:schemeClr val="bg1"/>
                        </a:solidFill>
                      </a:endParaRPr>
                    </a:p>
                  </a:txBody>
                  <a:tcPr marL="45720" marR="45720" anchor="ctr">
                    <a:solidFill>
                      <a:srgbClr val="ED7D31"/>
                    </a:solidFill>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solidFill>
                            <a:schemeClr val="bg1"/>
                          </a:solidFill>
                        </a:rPr>
                        <a:t>Psych Toolbox3</a:t>
                      </a:r>
                    </a:p>
                  </a:txBody>
                  <a:tcPr marL="45720" marR="45720" anchor="ctr">
                    <a:solidFill>
                      <a:srgbClr val="ED7D31"/>
                    </a:solidFill>
                  </a:tcPr>
                </a:tc>
                <a:extLst>
                  <a:ext uri="{0D108BD9-81ED-4DB2-BD59-A6C34878D82A}">
                    <a16:rowId xmlns:a16="http://schemas.microsoft.com/office/drawing/2014/main" val="3663608372"/>
                  </a:ext>
                </a:extLst>
              </a:tr>
              <a:tr h="365760">
                <a:tc rowSpan="3">
                  <a:txBody>
                    <a:bodyPr/>
                    <a:lstStyle/>
                    <a:p>
                      <a:r>
                        <a:rPr lang="en-US" altLang="ja-JP" dirty="0"/>
                        <a:t>OS</a:t>
                      </a:r>
                    </a:p>
                  </a:txBody>
                  <a:tcPr marL="45720" marR="45720" anchor="ctr"/>
                </a:tc>
                <a:tc>
                  <a:txBody>
                    <a:bodyPr/>
                    <a:lstStyle/>
                    <a:p>
                      <a:pPr algn="ctr"/>
                      <a:r>
                        <a:rPr lang="en-US" altLang="ja-JP" dirty="0">
                          <a:solidFill>
                            <a:schemeClr val="bg1"/>
                          </a:solidFill>
                        </a:rPr>
                        <a:t>Win</a:t>
                      </a:r>
                    </a:p>
                  </a:txBody>
                  <a:tcPr marL="45720" marR="45720" anchor="ctr">
                    <a:solidFill>
                      <a:srgbClr val="ED7D31"/>
                    </a:solidFill>
                  </a:tcPr>
                </a:tc>
                <a:tc>
                  <a:txBody>
                    <a:bodyPr/>
                    <a:lstStyle/>
                    <a:p>
                      <a:r>
                        <a:rPr lang="ja-JP" altLang="en-US" dirty="0"/>
                        <a:t>〇 </a:t>
                      </a:r>
                      <a:r>
                        <a:rPr lang="en-US" altLang="ja-JP" dirty="0"/>
                        <a:t>(10</a:t>
                      </a:r>
                      <a:r>
                        <a:rPr lang="ja-JP" altLang="en-US" dirty="0"/>
                        <a:t> </a:t>
                      </a:r>
                      <a:r>
                        <a:rPr lang="en-US" altLang="ja-JP" dirty="0"/>
                        <a:t>64bit)</a:t>
                      </a:r>
                      <a:r>
                        <a:rPr lang="ja-JP" altLang="en-US" dirty="0"/>
                        <a:t>　△ </a:t>
                      </a:r>
                      <a:r>
                        <a:rPr lang="en-US" altLang="ja-JP" dirty="0"/>
                        <a:t>(XP</a:t>
                      </a:r>
                      <a:r>
                        <a:rPr lang="ja-JP" altLang="en-US" dirty="0"/>
                        <a:t>～</a:t>
                      </a:r>
                      <a:r>
                        <a:rPr lang="en-US" altLang="ja-JP" dirty="0"/>
                        <a:t>8)</a:t>
                      </a:r>
                      <a:endParaRPr lang="en-US" dirty="0"/>
                    </a:p>
                  </a:txBody>
                  <a:tcPr marL="45720" marR="45720" anchor="ctr"/>
                </a:tc>
                <a:extLst>
                  <a:ext uri="{0D108BD9-81ED-4DB2-BD59-A6C34878D82A}">
                    <a16:rowId xmlns:a16="http://schemas.microsoft.com/office/drawing/2014/main" val="3340969325"/>
                  </a:ext>
                </a:extLst>
              </a:tr>
              <a:tr h="365760">
                <a:tc vMerge="1">
                  <a:txBody>
                    <a:bodyPr/>
                    <a:lstStyle/>
                    <a:p>
                      <a:endParaRPr lang="en-US" altLang="ja-JP" dirty="0"/>
                    </a:p>
                  </a:txBody>
                  <a:tcPr/>
                </a:tc>
                <a:tc>
                  <a:txBody>
                    <a:bodyPr/>
                    <a:lstStyle/>
                    <a:p>
                      <a:pPr algn="ctr"/>
                      <a:r>
                        <a:rPr lang="en-US" altLang="ja-JP" dirty="0">
                          <a:solidFill>
                            <a:schemeClr val="bg1"/>
                          </a:solidFill>
                        </a:rPr>
                        <a:t>Linux</a:t>
                      </a:r>
                    </a:p>
                  </a:txBody>
                  <a:tcPr marL="45720" marR="45720" anchor="ctr">
                    <a:solidFill>
                      <a:srgbClr val="ED7D31"/>
                    </a:solidFill>
                  </a:tcPr>
                </a:tc>
                <a:tc>
                  <a:txBody>
                    <a:bodyPr/>
                    <a:lstStyle/>
                    <a:p>
                      <a:r>
                        <a:rPr lang="ja-JP" altLang="en-US" dirty="0"/>
                        <a:t>◎ </a:t>
                      </a:r>
                      <a:r>
                        <a:rPr lang="en-US" altLang="ja-JP" dirty="0"/>
                        <a:t>(</a:t>
                      </a:r>
                      <a:r>
                        <a:rPr lang="ja-JP" altLang="en-US" dirty="0"/>
                        <a:t>最新の</a:t>
                      </a:r>
                      <a:r>
                        <a:rPr lang="en-US" altLang="ja-JP" dirty="0"/>
                        <a:t>Ubuntu LTS</a:t>
                      </a:r>
                      <a:r>
                        <a:rPr lang="ja-JP" altLang="en-US" dirty="0"/>
                        <a:t>バージョン</a:t>
                      </a:r>
                      <a:r>
                        <a:rPr lang="en-US" altLang="ja-JP" dirty="0"/>
                        <a:t>)</a:t>
                      </a:r>
                      <a:endParaRPr lang="en-US" dirty="0"/>
                    </a:p>
                  </a:txBody>
                  <a:tcPr marL="45720" marR="45720" anchor="ctr"/>
                </a:tc>
                <a:extLst>
                  <a:ext uri="{0D108BD9-81ED-4DB2-BD59-A6C34878D82A}">
                    <a16:rowId xmlns:a16="http://schemas.microsoft.com/office/drawing/2014/main" val="3661249382"/>
                  </a:ext>
                </a:extLst>
              </a:tr>
              <a:tr h="365760">
                <a:tc vMerge="1">
                  <a:txBody>
                    <a:bodyPr/>
                    <a:lstStyle/>
                    <a:p>
                      <a:endParaRPr lang="en-US" altLang="ja-JP" dirty="0"/>
                    </a:p>
                  </a:txBody>
                  <a:tcPr/>
                </a:tc>
                <a:tc>
                  <a:txBody>
                    <a:bodyPr/>
                    <a:lstStyle/>
                    <a:p>
                      <a:pPr algn="ctr"/>
                      <a:r>
                        <a:rPr lang="en-US" altLang="ja-JP" dirty="0">
                          <a:solidFill>
                            <a:schemeClr val="bg1"/>
                          </a:solidFill>
                        </a:rPr>
                        <a:t>Mac</a:t>
                      </a:r>
                    </a:p>
                  </a:txBody>
                  <a:tcPr marL="45720" marR="45720" anchor="ctr">
                    <a:solidFill>
                      <a:srgbClr val="ED7D31"/>
                    </a:solidFill>
                  </a:tcPr>
                </a:tc>
                <a:tc>
                  <a:txBody>
                    <a:bodyPr/>
                    <a:lstStyle/>
                    <a:p>
                      <a:r>
                        <a:rPr lang="ja-JP" altLang="en-US" dirty="0"/>
                        <a:t>△ </a:t>
                      </a:r>
                      <a:r>
                        <a:rPr lang="en-US" altLang="ja-JP" dirty="0"/>
                        <a:t>(OS X)</a:t>
                      </a:r>
                      <a:r>
                        <a:rPr lang="ja-JP" altLang="en-US" dirty="0"/>
                        <a:t>　</a:t>
                      </a:r>
                      <a:r>
                        <a:rPr lang="en-US" altLang="ja-JP" dirty="0"/>
                        <a:t>×(ARM</a:t>
                      </a:r>
                      <a:r>
                        <a:rPr lang="ja-JP" altLang="en-US" dirty="0"/>
                        <a:t>系</a:t>
                      </a:r>
                      <a:r>
                        <a:rPr lang="en-US" altLang="ja-JP" dirty="0"/>
                        <a:t>)</a:t>
                      </a:r>
                      <a:endParaRPr lang="en-US" dirty="0"/>
                    </a:p>
                  </a:txBody>
                  <a:tcPr marL="45720" marR="45720" anchor="ctr"/>
                </a:tc>
                <a:extLst>
                  <a:ext uri="{0D108BD9-81ED-4DB2-BD59-A6C34878D82A}">
                    <a16:rowId xmlns:a16="http://schemas.microsoft.com/office/drawing/2014/main" val="911895545"/>
                  </a:ext>
                </a:extLst>
              </a:tr>
              <a:tr h="0">
                <a:tc gridSpan="2">
                  <a:txBody>
                    <a:bodyPr/>
                    <a:lstStyle/>
                    <a:p>
                      <a:pPr algn="ctr"/>
                      <a:r>
                        <a:rPr lang="en-US" altLang="ja-JP" dirty="0"/>
                        <a:t>MATLAB ver.</a:t>
                      </a:r>
                      <a:endParaRPr lang="en-US" dirty="0"/>
                    </a:p>
                  </a:txBody>
                  <a:tcPr marL="45720" marR="45720" anchor="ctr"/>
                </a:tc>
                <a:tc hMerge="1">
                  <a:txBody>
                    <a:bodyPr/>
                    <a:lstStyle/>
                    <a:p>
                      <a:endParaRPr lang="en-US" dirty="0"/>
                    </a:p>
                  </a:txBody>
                  <a:tcPr/>
                </a:tc>
                <a:tc>
                  <a:txBody>
                    <a:bodyPr/>
                    <a:lstStyle/>
                    <a:p>
                      <a:r>
                        <a:rPr lang="en-US" dirty="0"/>
                        <a:t>2021B</a:t>
                      </a:r>
                      <a:r>
                        <a:rPr lang="ja-JP" altLang="en-US" dirty="0"/>
                        <a:t>～</a:t>
                      </a:r>
                      <a:endParaRPr lang="en-US" altLang="ja-JP" dirty="0"/>
                    </a:p>
                  </a:txBody>
                  <a:tcPr marL="45720" marR="45720" anchor="ctr"/>
                </a:tc>
                <a:extLst>
                  <a:ext uri="{0D108BD9-81ED-4DB2-BD59-A6C34878D82A}">
                    <a16:rowId xmlns:a16="http://schemas.microsoft.com/office/drawing/2014/main" val="1129861596"/>
                  </a:ext>
                </a:extLst>
              </a:tr>
              <a:tr h="1090004">
                <a:tc gridSpan="2">
                  <a:txBody>
                    <a:bodyPr/>
                    <a:lstStyle/>
                    <a:p>
                      <a:pPr algn="ctr"/>
                      <a:r>
                        <a:rPr lang="ja-JP" altLang="en-US" dirty="0"/>
                        <a:t>その他</a:t>
                      </a:r>
                      <a:endParaRPr lang="en-US" dirty="0"/>
                    </a:p>
                  </a:txBody>
                  <a:tcPr marL="45720" marR="45720" anchor="ctr"/>
                </a:tc>
                <a:tc hMerge="1">
                  <a:txBody>
                    <a:bodyPr/>
                    <a:lstStyle/>
                    <a:p>
                      <a:endParaRPr lang="en-US" dirty="0"/>
                    </a:p>
                  </a:txBody>
                  <a:tcPr/>
                </a:tc>
                <a:tc>
                  <a:txBody>
                    <a:bodyPr/>
                    <a:lstStyle/>
                    <a:p>
                      <a:r>
                        <a:rPr lang="ja-JP" altLang="en-US" dirty="0"/>
                        <a:t>◎</a:t>
                      </a:r>
                      <a:r>
                        <a:rPr lang="en-US" altLang="ja-JP" dirty="0"/>
                        <a:t>AMD</a:t>
                      </a:r>
                      <a:r>
                        <a:rPr lang="ja-JP" altLang="en-US" dirty="0"/>
                        <a:t> </a:t>
                      </a:r>
                      <a:r>
                        <a:rPr lang="en-US" altLang="ja-JP" dirty="0"/>
                        <a:t>GPU</a:t>
                      </a:r>
                    </a:p>
                    <a:p>
                      <a:r>
                        <a:rPr lang="ja-JP" altLang="en-US" dirty="0"/>
                        <a:t>○</a:t>
                      </a:r>
                      <a:r>
                        <a:rPr lang="en-US" altLang="ja-JP" dirty="0"/>
                        <a:t>Nvidia GPU</a:t>
                      </a:r>
                    </a:p>
                    <a:p>
                      <a:r>
                        <a:rPr lang="ja-JP" altLang="en-US" dirty="0"/>
                        <a:t>△</a:t>
                      </a:r>
                      <a:r>
                        <a:rPr lang="en-US" altLang="ja-JP" dirty="0"/>
                        <a:t>Intel</a:t>
                      </a:r>
                      <a:r>
                        <a:rPr lang="ja-JP" altLang="en-US" dirty="0"/>
                        <a:t>統合</a:t>
                      </a:r>
                      <a:r>
                        <a:rPr lang="en-US" altLang="ja-JP" dirty="0"/>
                        <a:t>GPU(win</a:t>
                      </a:r>
                      <a:r>
                        <a:rPr lang="ja-JP" altLang="en-US" dirty="0"/>
                        <a:t>不可</a:t>
                      </a:r>
                      <a:r>
                        <a:rPr lang="en-US" altLang="ja-JP" dirty="0"/>
                        <a:t>)</a:t>
                      </a:r>
                    </a:p>
                  </a:txBody>
                  <a:tcPr marL="45720" marR="45720" anchor="ctr"/>
                </a:tc>
                <a:extLst>
                  <a:ext uri="{0D108BD9-81ED-4DB2-BD59-A6C34878D82A}">
                    <a16:rowId xmlns:a16="http://schemas.microsoft.com/office/drawing/2014/main" val="1705749266"/>
                  </a:ext>
                </a:extLst>
              </a:tr>
              <a:tr h="483119">
                <a:tc gridSpan="2">
                  <a:txBody>
                    <a:bodyPr/>
                    <a:lstStyle/>
                    <a:p>
                      <a:pPr algn="ctr"/>
                      <a:r>
                        <a:rPr lang="ja-JP" altLang="en-US" dirty="0"/>
                        <a:t>保守</a:t>
                      </a:r>
                      <a:endParaRPr lang="en-US" dirty="0"/>
                    </a:p>
                  </a:txBody>
                  <a:tcPr marL="45720" marR="45720" anchor="ctr"/>
                </a:tc>
                <a:tc hMerge="1">
                  <a:txBody>
                    <a:bodyPr/>
                    <a:lstStyle/>
                    <a:p>
                      <a:endParaRPr lang="en-US"/>
                    </a:p>
                  </a:txBody>
                  <a:tcPr/>
                </a:tc>
                <a:tc>
                  <a:txBody>
                    <a:bodyPr/>
                    <a:lstStyle/>
                    <a:p>
                      <a:pPr algn="ctr"/>
                      <a:r>
                        <a:rPr lang="ja-JP" altLang="en-US" dirty="0"/>
                        <a:t>○</a:t>
                      </a:r>
                      <a:endParaRPr lang="en-US" altLang="ja-JP" dirty="0"/>
                    </a:p>
                  </a:txBody>
                  <a:tcPr marL="45720" marR="45720" anchor="ctr"/>
                </a:tc>
                <a:extLst>
                  <a:ext uri="{0D108BD9-81ED-4DB2-BD59-A6C34878D82A}">
                    <a16:rowId xmlns:a16="http://schemas.microsoft.com/office/drawing/2014/main" val="869413210"/>
                  </a:ext>
                </a:extLst>
              </a:tr>
            </a:tbl>
          </a:graphicData>
        </a:graphic>
      </p:graphicFrame>
      <p:sp>
        <p:nvSpPr>
          <p:cNvPr id="2" name="Title 1">
            <a:extLst>
              <a:ext uri="{FF2B5EF4-FFF2-40B4-BE49-F238E27FC236}">
                <a16:creationId xmlns:a16="http://schemas.microsoft.com/office/drawing/2014/main" id="{4D0DF32C-CC95-437F-BEAF-63C4F19A462E}"/>
              </a:ext>
            </a:extLst>
          </p:cNvPr>
          <p:cNvSpPr>
            <a:spLocks noGrp="1"/>
          </p:cNvSpPr>
          <p:nvPr>
            <p:ph type="title"/>
          </p:nvPr>
        </p:nvSpPr>
        <p:spPr/>
        <p:txBody>
          <a:bodyPr/>
          <a:lstStyle/>
          <a:p>
            <a:r>
              <a:rPr lang="en-US" dirty="0"/>
              <a:t>M</a:t>
            </a:r>
            <a:r>
              <a:rPr lang="en-US" altLang="ja-JP" dirty="0"/>
              <a:t>ATLAB</a:t>
            </a:r>
            <a:r>
              <a:rPr lang="ja-JP" altLang="en-US" dirty="0"/>
              <a:t>テスト済み環境一覧表</a:t>
            </a:r>
            <a:endParaRPr lang="en-US" dirty="0"/>
          </a:p>
        </p:txBody>
      </p:sp>
      <p:sp>
        <p:nvSpPr>
          <p:cNvPr id="3" name="TextBox 2">
            <a:extLst>
              <a:ext uri="{FF2B5EF4-FFF2-40B4-BE49-F238E27FC236}">
                <a16:creationId xmlns:a16="http://schemas.microsoft.com/office/drawing/2014/main" id="{2F456D75-D555-B966-10D7-B13E30A3B976}"/>
              </a:ext>
            </a:extLst>
          </p:cNvPr>
          <p:cNvSpPr txBox="1"/>
          <p:nvPr/>
        </p:nvSpPr>
        <p:spPr>
          <a:xfrm>
            <a:off x="6482498" y="2105468"/>
            <a:ext cx="4735400" cy="3477875"/>
          </a:xfrm>
          <a:prstGeom prst="rect">
            <a:avLst/>
          </a:prstGeom>
          <a:noFill/>
        </p:spPr>
        <p:txBody>
          <a:bodyPr wrap="square" rtlCol="0">
            <a:spAutoFit/>
          </a:bodyPr>
          <a:lstStyle/>
          <a:p>
            <a:pPr marL="285750" indent="-285750">
              <a:buFont typeface="Arial" panose="020B0604020202020204" pitchFamily="34" charset="0"/>
              <a:buChar char="•"/>
            </a:pPr>
            <a:r>
              <a:rPr lang="ja-JP" altLang="en-US" sz="2000" dirty="0"/>
              <a:t>必ず一度は自分で公式のシステム要件を確認すること</a:t>
            </a:r>
            <a:endParaRPr lang="en-US" altLang="ja-JP" sz="2000" dirty="0"/>
          </a:p>
          <a:p>
            <a:r>
              <a:rPr lang="en-US" altLang="ja-JP" sz="2000" dirty="0">
                <a:hlinkClick r:id="rId2"/>
              </a:rPr>
              <a:t>http://psychtoolbox.org/requirements.html</a:t>
            </a:r>
            <a:endParaRPr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最も安定している環境は</a:t>
            </a:r>
            <a:r>
              <a:rPr lang="en-US" altLang="ja-JP" sz="2000" dirty="0"/>
              <a:t>Linux</a:t>
            </a:r>
            <a:r>
              <a:rPr lang="ja-JP" altLang="en-US" sz="2000" dirty="0"/>
              <a:t>＋</a:t>
            </a:r>
            <a:r>
              <a:rPr lang="en-US" altLang="ja-JP" sz="2000" dirty="0"/>
              <a:t>AMD</a:t>
            </a:r>
            <a:r>
              <a:rPr lang="ja-JP" altLang="en-US" sz="2000" dirty="0"/>
              <a:t>製</a:t>
            </a:r>
            <a:r>
              <a:rPr lang="en-US" altLang="ja-JP" sz="2000" dirty="0"/>
              <a:t>GPU</a:t>
            </a:r>
            <a:r>
              <a:rPr lang="ja-JP" altLang="en-US" sz="2000" dirty="0"/>
              <a:t>＋オープンソース</a:t>
            </a:r>
            <a:r>
              <a:rPr lang="en-US" altLang="ja-JP" sz="2000" dirty="0"/>
              <a:t>GPU</a:t>
            </a:r>
            <a:r>
              <a:rPr lang="ja-JP" altLang="en-US" sz="2000" dirty="0"/>
              <a:t>ドライバー</a:t>
            </a:r>
            <a:endParaRPr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初心者は避けるべきもの：</a:t>
            </a:r>
            <a:r>
              <a:rPr lang="en-US" altLang="ja-JP" sz="2000" dirty="0"/>
              <a:t>32bit</a:t>
            </a:r>
            <a:r>
              <a:rPr lang="ja-JP" altLang="en-US" sz="2000" dirty="0"/>
              <a:t>系、</a:t>
            </a:r>
            <a:r>
              <a:rPr lang="en-US" altLang="ja-JP" sz="2000" dirty="0"/>
              <a:t>ARM</a:t>
            </a:r>
            <a:r>
              <a:rPr lang="ja-JP" altLang="en-US" sz="2000" dirty="0"/>
              <a:t>系、</a:t>
            </a:r>
            <a:r>
              <a:rPr lang="en-US" altLang="ja-JP" sz="2000" dirty="0"/>
              <a:t>Mac</a:t>
            </a:r>
            <a:r>
              <a:rPr lang="ja-JP" altLang="en-US" sz="2000" dirty="0"/>
              <a:t>、ハイブリッドグラフィックスのノート</a:t>
            </a:r>
            <a:r>
              <a:rPr lang="en-US" altLang="ja-JP" sz="2000"/>
              <a:t>PC</a:t>
            </a:r>
            <a:endParaRPr lang="en-US" altLang="ja-JP" sz="2000" dirty="0"/>
          </a:p>
        </p:txBody>
      </p:sp>
    </p:spTree>
    <p:extLst>
      <p:ext uri="{BB962C8B-B14F-4D97-AF65-F5344CB8AC3E}">
        <p14:creationId xmlns:p14="http://schemas.microsoft.com/office/powerpoint/2010/main" val="128158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1107-7F91-B549-BAD9-850B36CBC094}"/>
              </a:ext>
            </a:extLst>
          </p:cNvPr>
          <p:cNvSpPr>
            <a:spLocks noGrp="1"/>
          </p:cNvSpPr>
          <p:nvPr>
            <p:ph type="title"/>
          </p:nvPr>
        </p:nvSpPr>
        <p:spPr/>
        <p:txBody>
          <a:bodyPr/>
          <a:lstStyle/>
          <a:p>
            <a:r>
              <a:rPr lang="ja-JP" altLang="en-US" dirty="0"/>
              <a:t>なぜ</a:t>
            </a:r>
            <a:r>
              <a:rPr lang="en-US" altLang="ja-JP" dirty="0"/>
              <a:t>Ubuntu?</a:t>
            </a:r>
            <a:r>
              <a:rPr lang="ja-JP" altLang="en-US" dirty="0"/>
              <a:t>（</a:t>
            </a:r>
            <a:r>
              <a:rPr lang="en-US" altLang="ja-JP" strike="sngStrike" dirty="0"/>
              <a:t>Windows</a:t>
            </a:r>
            <a:r>
              <a:rPr lang="ja-JP" altLang="en-US" strike="sngStrike" dirty="0"/>
              <a:t>はゴミだから</a:t>
            </a:r>
            <a:r>
              <a:rPr lang="ja-JP" altLang="en-US" dirty="0"/>
              <a:t>）</a:t>
            </a:r>
            <a:endParaRPr lang="en-US" dirty="0"/>
          </a:p>
        </p:txBody>
      </p:sp>
      <p:sp>
        <p:nvSpPr>
          <p:cNvPr id="3" name="Content Placeholder 2">
            <a:extLst>
              <a:ext uri="{FF2B5EF4-FFF2-40B4-BE49-F238E27FC236}">
                <a16:creationId xmlns:a16="http://schemas.microsoft.com/office/drawing/2014/main" id="{295E3F28-1FCB-CC0C-1BA8-97D5F97416E3}"/>
              </a:ext>
            </a:extLst>
          </p:cNvPr>
          <p:cNvSpPr>
            <a:spLocks noGrp="1"/>
          </p:cNvSpPr>
          <p:nvPr>
            <p:ph idx="1"/>
          </p:nvPr>
        </p:nvSpPr>
        <p:spPr/>
        <p:txBody>
          <a:bodyPr>
            <a:normAutofit fontScale="77500" lnSpcReduction="20000"/>
          </a:bodyPr>
          <a:lstStyle/>
          <a:p>
            <a:pPr>
              <a:lnSpc>
                <a:spcPct val="120000"/>
              </a:lnSpc>
            </a:pPr>
            <a:r>
              <a:rPr lang="en-US" b="1" dirty="0" err="1">
                <a:highlight>
                  <a:srgbClr val="FFFF00"/>
                </a:highlight>
              </a:rPr>
              <a:t>Psychtoolbox</a:t>
            </a:r>
            <a:r>
              <a:rPr lang="en-US" altLang="ja-JP" b="1" dirty="0">
                <a:highlight>
                  <a:srgbClr val="FFFF00"/>
                </a:highlight>
              </a:rPr>
              <a:t>(PTB)</a:t>
            </a:r>
            <a:r>
              <a:rPr lang="ja-JP" altLang="en-US" b="1" dirty="0">
                <a:highlight>
                  <a:srgbClr val="FFFF00"/>
                </a:highlight>
              </a:rPr>
              <a:t>が</a:t>
            </a:r>
            <a:r>
              <a:rPr lang="en-US" altLang="ja-JP" b="1" dirty="0">
                <a:highlight>
                  <a:srgbClr val="FFFF00"/>
                </a:highlight>
              </a:rPr>
              <a:t>Linux</a:t>
            </a:r>
            <a:r>
              <a:rPr lang="ja-JP" altLang="en-US" b="1" dirty="0">
                <a:highlight>
                  <a:srgbClr val="FFFF00"/>
                </a:highlight>
              </a:rPr>
              <a:t>を強く推奨しているため</a:t>
            </a:r>
            <a:endParaRPr lang="en-US" altLang="ja-JP" b="1" dirty="0">
              <a:highlight>
                <a:srgbClr val="FFFF00"/>
              </a:highlight>
            </a:endParaRPr>
          </a:p>
          <a:p>
            <a:pPr>
              <a:lnSpc>
                <a:spcPct val="120000"/>
              </a:lnSpc>
            </a:pPr>
            <a:r>
              <a:rPr lang="en-US" altLang="ja-JP" dirty="0"/>
              <a:t>Nvidia</a:t>
            </a:r>
            <a:r>
              <a:rPr lang="ja-JP" altLang="en-US" dirty="0"/>
              <a:t>または</a:t>
            </a:r>
            <a:r>
              <a:rPr lang="en-US" altLang="ja-JP" dirty="0"/>
              <a:t>AMD</a:t>
            </a:r>
            <a:r>
              <a:rPr lang="ja-JP" altLang="en-US" dirty="0"/>
              <a:t>の</a:t>
            </a:r>
            <a:r>
              <a:rPr lang="en-US" altLang="ja-JP" dirty="0"/>
              <a:t>GPU</a:t>
            </a:r>
            <a:r>
              <a:rPr lang="ja-JP" altLang="en-US" dirty="0"/>
              <a:t>を搭載したデスクトップ</a:t>
            </a:r>
            <a:r>
              <a:rPr lang="en-US" altLang="ja-JP" dirty="0"/>
              <a:t>PC</a:t>
            </a:r>
            <a:r>
              <a:rPr lang="ja-JP" altLang="en-US" dirty="0"/>
              <a:t>なら</a:t>
            </a:r>
            <a:r>
              <a:rPr lang="en-US" altLang="ja-JP" dirty="0"/>
              <a:t>Windows</a:t>
            </a:r>
            <a:r>
              <a:rPr lang="ja-JP" altLang="en-US" dirty="0"/>
              <a:t>でも</a:t>
            </a:r>
            <a:r>
              <a:rPr lang="en-US" altLang="ja-JP" dirty="0"/>
              <a:t>OK</a:t>
            </a:r>
          </a:p>
          <a:p>
            <a:pPr>
              <a:lnSpc>
                <a:spcPct val="120000"/>
              </a:lnSpc>
            </a:pPr>
            <a:r>
              <a:rPr lang="ja-JP" altLang="en-US" b="1" dirty="0">
                <a:highlight>
                  <a:srgbClr val="FFFF00"/>
                </a:highlight>
              </a:rPr>
              <a:t>ラボ内のノート</a:t>
            </a:r>
            <a:r>
              <a:rPr lang="en-US" altLang="ja-JP" b="1" dirty="0">
                <a:highlight>
                  <a:srgbClr val="FFFF00"/>
                </a:highlight>
              </a:rPr>
              <a:t>PC</a:t>
            </a:r>
            <a:r>
              <a:rPr lang="ja-JP" altLang="en-US" b="1" dirty="0">
                <a:highlight>
                  <a:srgbClr val="FFFF00"/>
                </a:highlight>
              </a:rPr>
              <a:t>は</a:t>
            </a:r>
            <a:r>
              <a:rPr lang="en-US" altLang="ja-JP" b="1" dirty="0">
                <a:highlight>
                  <a:srgbClr val="FFFF00"/>
                </a:highlight>
              </a:rPr>
              <a:t>Windows</a:t>
            </a:r>
            <a:r>
              <a:rPr lang="ja-JP" altLang="en-US" b="1" dirty="0">
                <a:highlight>
                  <a:srgbClr val="FFFF00"/>
                </a:highlight>
              </a:rPr>
              <a:t>不可</a:t>
            </a:r>
            <a:r>
              <a:rPr lang="en-US" altLang="ja-JP" dirty="0"/>
              <a:t>(</a:t>
            </a:r>
            <a:r>
              <a:rPr lang="ja-JP" altLang="en-US" dirty="0"/>
              <a:t>理由がわからない人はノート</a:t>
            </a:r>
            <a:r>
              <a:rPr lang="en-US" altLang="ja-JP" dirty="0"/>
              <a:t>PC</a:t>
            </a:r>
            <a:r>
              <a:rPr lang="ja-JP" altLang="en-US" dirty="0"/>
              <a:t>に手を出すな</a:t>
            </a:r>
            <a:r>
              <a:rPr lang="en-US" altLang="ja-JP" dirty="0"/>
              <a:t>)</a:t>
            </a:r>
          </a:p>
          <a:p>
            <a:pPr>
              <a:lnSpc>
                <a:spcPct val="120000"/>
              </a:lnSpc>
            </a:pPr>
            <a:r>
              <a:rPr lang="en-US" altLang="ja-JP" b="1" dirty="0">
                <a:highlight>
                  <a:srgbClr val="FFFF00"/>
                </a:highlight>
              </a:rPr>
              <a:t>【</a:t>
            </a:r>
            <a:r>
              <a:rPr lang="ja-JP" altLang="en-US" b="1" dirty="0">
                <a:highlight>
                  <a:srgbClr val="FFFF00"/>
                </a:highlight>
              </a:rPr>
              <a:t>注意</a:t>
            </a:r>
            <a:r>
              <a:rPr lang="en-US" altLang="ja-JP" b="1" dirty="0">
                <a:highlight>
                  <a:srgbClr val="FFFF00"/>
                </a:highlight>
              </a:rPr>
              <a:t>】</a:t>
            </a:r>
            <a:r>
              <a:rPr lang="ja-JP" altLang="en-US" b="1" dirty="0">
                <a:highlight>
                  <a:srgbClr val="FFFF00"/>
                </a:highlight>
              </a:rPr>
              <a:t>エラーを吐かずに動く ≠ 正常に動作；出力メッセージを読む癖をつけよ</a:t>
            </a:r>
            <a:endParaRPr lang="en-US" altLang="ja-JP" dirty="0"/>
          </a:p>
          <a:p>
            <a:pPr>
              <a:lnSpc>
                <a:spcPct val="120000"/>
              </a:lnSpc>
            </a:pPr>
            <a:endParaRPr lang="en-US" altLang="ja-JP" dirty="0"/>
          </a:p>
          <a:p>
            <a:pPr>
              <a:lnSpc>
                <a:spcPct val="120000"/>
              </a:lnSpc>
            </a:pPr>
            <a:r>
              <a:rPr lang="ja-JP" altLang="en-US" dirty="0"/>
              <a:t>残念ながら、</a:t>
            </a:r>
            <a:r>
              <a:rPr lang="en-US" altLang="ja-JP" dirty="0"/>
              <a:t>PTB</a:t>
            </a:r>
            <a:r>
              <a:rPr lang="ja-JP" altLang="en-US" dirty="0"/>
              <a:t>は</a:t>
            </a:r>
            <a:r>
              <a:rPr lang="en-US" altLang="ja-JP" dirty="0"/>
              <a:t>Linux</a:t>
            </a:r>
            <a:r>
              <a:rPr lang="ja-JP" altLang="en-US" dirty="0"/>
              <a:t>推奨ながらも、</a:t>
            </a:r>
            <a:r>
              <a:rPr lang="en-US" altLang="ja-JP" dirty="0"/>
              <a:t>MATLAB</a:t>
            </a:r>
            <a:r>
              <a:rPr lang="ja-JP" altLang="en-US" dirty="0"/>
              <a:t> </a:t>
            </a:r>
            <a:r>
              <a:rPr lang="en-US" altLang="ja-JP" dirty="0"/>
              <a:t>Linux</a:t>
            </a:r>
            <a:r>
              <a:rPr lang="ja-JP" altLang="en-US" dirty="0"/>
              <a:t>版は明らかに</a:t>
            </a:r>
            <a:r>
              <a:rPr lang="en-US" altLang="ja-JP" dirty="0"/>
              <a:t>Windows</a:t>
            </a:r>
            <a:r>
              <a:rPr lang="ja-JP" altLang="en-US" dirty="0"/>
              <a:t>版ほどの開発リソースが割かれていないので結構バグが残ってます</a:t>
            </a:r>
            <a:r>
              <a:rPr lang="en-US" altLang="ja-JP" dirty="0"/>
              <a:t>…</a:t>
            </a:r>
            <a:r>
              <a:rPr lang="ja-JP" altLang="en-US" dirty="0"/>
              <a:t>と言っても、ググればだいたい解決法があるので大丈夫</a:t>
            </a:r>
            <a:r>
              <a:rPr lang="en-US" altLang="ja-JP" dirty="0"/>
              <a:t>(</a:t>
            </a:r>
            <a:r>
              <a:rPr lang="ja-JP" altLang="en-US" dirty="0"/>
              <a:t>割となんとかなってるからこそ根本的に解決されてないのかもしれないが</a:t>
            </a:r>
            <a:r>
              <a:rPr lang="en-US" altLang="ja-JP" dirty="0"/>
              <a:t>)</a:t>
            </a:r>
            <a:endParaRPr lang="en-US" dirty="0"/>
          </a:p>
        </p:txBody>
      </p:sp>
    </p:spTree>
    <p:extLst>
      <p:ext uri="{BB962C8B-B14F-4D97-AF65-F5344CB8AC3E}">
        <p14:creationId xmlns:p14="http://schemas.microsoft.com/office/powerpoint/2010/main" val="149661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5EE8-4C65-BF42-DCA5-B4BB0015A0E9}"/>
              </a:ext>
            </a:extLst>
          </p:cNvPr>
          <p:cNvSpPr>
            <a:spLocks noGrp="1"/>
          </p:cNvSpPr>
          <p:nvPr>
            <p:ph type="title"/>
          </p:nvPr>
        </p:nvSpPr>
        <p:spPr/>
        <p:txBody>
          <a:bodyPr/>
          <a:lstStyle/>
          <a:p>
            <a:r>
              <a:rPr lang="en-US" altLang="ja-JP" dirty="0"/>
              <a:t>Ubuntu</a:t>
            </a:r>
            <a:r>
              <a:rPr lang="ja-JP" altLang="en-US" dirty="0"/>
              <a:t>・</a:t>
            </a:r>
            <a:r>
              <a:rPr lang="en-US" altLang="ja-JP" dirty="0"/>
              <a:t>MATLAB</a:t>
            </a:r>
            <a:r>
              <a:rPr lang="ja-JP" altLang="en-US" dirty="0"/>
              <a:t>のバージョン？</a:t>
            </a:r>
            <a:endParaRPr lang="en-US" dirty="0"/>
          </a:p>
        </p:txBody>
      </p:sp>
      <p:sp>
        <p:nvSpPr>
          <p:cNvPr id="3" name="Content Placeholder 2">
            <a:extLst>
              <a:ext uri="{FF2B5EF4-FFF2-40B4-BE49-F238E27FC236}">
                <a16:creationId xmlns:a16="http://schemas.microsoft.com/office/drawing/2014/main" id="{4D75DD60-BAAF-C4EE-C0D7-79D09DCEA2D4}"/>
              </a:ext>
            </a:extLst>
          </p:cNvPr>
          <p:cNvSpPr>
            <a:spLocks noGrp="1"/>
          </p:cNvSpPr>
          <p:nvPr>
            <p:ph idx="1"/>
          </p:nvPr>
        </p:nvSpPr>
        <p:spPr/>
        <p:txBody>
          <a:bodyPr>
            <a:normAutofit fontScale="77500" lnSpcReduction="20000"/>
          </a:bodyPr>
          <a:lstStyle/>
          <a:p>
            <a:pPr marL="0" indent="0">
              <a:lnSpc>
                <a:spcPct val="120000"/>
              </a:lnSpc>
              <a:buNone/>
            </a:pPr>
            <a:r>
              <a:rPr lang="en-US" altLang="ja-JP" dirty="0">
                <a:hlinkClick r:id="rId2"/>
              </a:rPr>
              <a:t>https://github.com/mathworks/build-glibc-bz-19329-patch</a:t>
            </a:r>
            <a:endParaRPr lang="en-US" altLang="ja-JP" dirty="0"/>
          </a:p>
          <a:p>
            <a:pPr>
              <a:lnSpc>
                <a:spcPct val="120000"/>
              </a:lnSpc>
            </a:pPr>
            <a:r>
              <a:rPr lang="en-US" altLang="ja-JP" dirty="0"/>
              <a:t>Ubuntu 20.04 LTS</a:t>
            </a:r>
            <a:r>
              <a:rPr lang="ja-JP" altLang="en-US" dirty="0"/>
              <a:t>では上記の致命的なバグがあるので</a:t>
            </a:r>
            <a:r>
              <a:rPr lang="en-US" altLang="ja-JP" dirty="0"/>
              <a:t>Ubuntu 22.04</a:t>
            </a:r>
            <a:r>
              <a:rPr lang="ja-JP" altLang="en-US" dirty="0"/>
              <a:t> </a:t>
            </a:r>
            <a:r>
              <a:rPr lang="en-US" altLang="ja-JP" dirty="0"/>
              <a:t>LTS</a:t>
            </a:r>
            <a:r>
              <a:rPr lang="ja-JP" altLang="en-US" dirty="0"/>
              <a:t>にて運用</a:t>
            </a:r>
            <a:endParaRPr lang="en-US" altLang="ja-JP" dirty="0"/>
          </a:p>
          <a:p>
            <a:pPr marL="0" indent="0">
              <a:lnSpc>
                <a:spcPct val="120000"/>
              </a:lnSpc>
              <a:buNone/>
            </a:pPr>
            <a:endParaRPr lang="en-US" altLang="ja-JP" dirty="0"/>
          </a:p>
          <a:p>
            <a:pPr marL="0" indent="0">
              <a:lnSpc>
                <a:spcPct val="120000"/>
              </a:lnSpc>
              <a:buNone/>
            </a:pPr>
            <a:r>
              <a:rPr lang="ja-JP" altLang="en-US" dirty="0"/>
              <a:t>→</a:t>
            </a:r>
            <a:r>
              <a:rPr lang="en-US" altLang="ja-JP" dirty="0"/>
              <a:t>May, 2022</a:t>
            </a:r>
            <a:r>
              <a:rPr lang="ja-JP" altLang="en-US" dirty="0"/>
              <a:t>現在、</a:t>
            </a:r>
            <a:r>
              <a:rPr lang="en-US" altLang="ja-JP" b="1" u="sng" dirty="0">
                <a:highlight>
                  <a:srgbClr val="FFFF00"/>
                </a:highlight>
              </a:rPr>
              <a:t>Ubuntu 22.04 LTS </a:t>
            </a:r>
            <a:r>
              <a:rPr lang="ja-JP" altLang="en-US" b="1" u="sng" dirty="0">
                <a:highlight>
                  <a:srgbClr val="FFFF00"/>
                </a:highlight>
              </a:rPr>
              <a:t>＋ </a:t>
            </a:r>
            <a:r>
              <a:rPr lang="en-US" altLang="ja-JP" b="1" u="sng" dirty="0">
                <a:highlight>
                  <a:srgbClr val="FFFF00"/>
                </a:highlight>
              </a:rPr>
              <a:t>MATLAB R2022a</a:t>
            </a:r>
            <a:r>
              <a:rPr lang="ja-JP" altLang="en-US" dirty="0"/>
              <a:t>に落ち着いている</a:t>
            </a:r>
            <a:endParaRPr lang="en-US" altLang="ja-JP" dirty="0"/>
          </a:p>
          <a:p>
            <a:pPr marL="0" indent="0">
              <a:lnSpc>
                <a:spcPct val="120000"/>
              </a:lnSpc>
              <a:buNone/>
            </a:pPr>
            <a:endParaRPr lang="en-US" altLang="ja-JP" b="1" dirty="0">
              <a:solidFill>
                <a:srgbClr val="FF0000"/>
              </a:solidFill>
            </a:endParaRPr>
          </a:p>
          <a:p>
            <a:pPr marL="0" indent="0">
              <a:lnSpc>
                <a:spcPct val="120000"/>
              </a:lnSpc>
              <a:buNone/>
            </a:pPr>
            <a:r>
              <a:rPr lang="ja-JP" altLang="en-US" b="1" dirty="0">
                <a:solidFill>
                  <a:srgbClr val="FF0000"/>
                </a:solidFill>
              </a:rPr>
              <a:t>ただし、環境が変われば正解は違う可能性がある</a:t>
            </a:r>
            <a:endParaRPr lang="en-US" altLang="ja-JP" b="1" dirty="0">
              <a:solidFill>
                <a:srgbClr val="FF0000"/>
              </a:solidFill>
            </a:endParaRPr>
          </a:p>
          <a:p>
            <a:pPr marL="0" indent="0">
              <a:lnSpc>
                <a:spcPct val="120000"/>
              </a:lnSpc>
              <a:buNone/>
            </a:pPr>
            <a:r>
              <a:rPr lang="ja-JP" altLang="en-US" b="1" dirty="0">
                <a:solidFill>
                  <a:srgbClr val="FF0000"/>
                </a:solidFill>
              </a:rPr>
              <a:t>エラーが発生する際は各自で判断して柔軟に対応すること</a:t>
            </a:r>
            <a:endParaRPr lang="en-US" altLang="ja-JP" b="1" dirty="0">
              <a:solidFill>
                <a:srgbClr val="FF0000"/>
              </a:solidFill>
            </a:endParaRPr>
          </a:p>
          <a:p>
            <a:pPr marL="0" indent="0">
              <a:lnSpc>
                <a:spcPct val="120000"/>
              </a:lnSpc>
              <a:buNone/>
            </a:pPr>
            <a:r>
              <a:rPr lang="en-US" altLang="ja-JP" b="1" dirty="0">
                <a:solidFill>
                  <a:srgbClr val="FF0000"/>
                </a:solidFill>
              </a:rPr>
              <a:t>MATLAB</a:t>
            </a:r>
            <a:r>
              <a:rPr lang="ja-JP" altLang="en-US" b="1" dirty="0">
                <a:solidFill>
                  <a:srgbClr val="FF0000"/>
                </a:solidFill>
              </a:rPr>
              <a:t>は半年ごとリリース、状況に応じてこのスライドを随時更新すること</a:t>
            </a:r>
            <a:endParaRPr lang="en-US" altLang="ja-JP" b="1" dirty="0">
              <a:solidFill>
                <a:srgbClr val="FF0000"/>
              </a:solidFill>
            </a:endParaRPr>
          </a:p>
        </p:txBody>
      </p:sp>
    </p:spTree>
    <p:extLst>
      <p:ext uri="{BB962C8B-B14F-4D97-AF65-F5344CB8AC3E}">
        <p14:creationId xmlns:p14="http://schemas.microsoft.com/office/powerpoint/2010/main" val="94832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9626-9361-9D2E-8962-1A44299D4D46}"/>
              </a:ext>
            </a:extLst>
          </p:cNvPr>
          <p:cNvSpPr>
            <a:spLocks noGrp="1"/>
          </p:cNvSpPr>
          <p:nvPr>
            <p:ph type="title"/>
          </p:nvPr>
        </p:nvSpPr>
        <p:spPr/>
        <p:txBody>
          <a:bodyPr/>
          <a:lstStyle/>
          <a:p>
            <a:r>
              <a:rPr lang="en-US" altLang="ja-JP" dirty="0"/>
              <a:t>【</a:t>
            </a:r>
            <a:r>
              <a:rPr lang="ja-JP" altLang="en-US" dirty="0"/>
              <a:t>参考</a:t>
            </a:r>
            <a:r>
              <a:rPr lang="en-US" altLang="ja-JP" dirty="0"/>
              <a:t>】Ubuntu</a:t>
            </a:r>
            <a:r>
              <a:rPr lang="ja-JP" altLang="en-US" dirty="0"/>
              <a:t>の初期設定</a:t>
            </a:r>
            <a:endParaRPr lang="en-US" dirty="0"/>
          </a:p>
        </p:txBody>
      </p:sp>
      <p:sp>
        <p:nvSpPr>
          <p:cNvPr id="3" name="Content Placeholder 2">
            <a:extLst>
              <a:ext uri="{FF2B5EF4-FFF2-40B4-BE49-F238E27FC236}">
                <a16:creationId xmlns:a16="http://schemas.microsoft.com/office/drawing/2014/main" id="{9EA9DA83-6AF8-1FDF-DEC0-D4544959460A}"/>
              </a:ext>
            </a:extLst>
          </p:cNvPr>
          <p:cNvSpPr>
            <a:spLocks noGrp="1"/>
          </p:cNvSpPr>
          <p:nvPr>
            <p:ph idx="1"/>
          </p:nvPr>
        </p:nvSpPr>
        <p:spPr/>
        <p:txBody>
          <a:bodyPr>
            <a:normAutofit fontScale="62500" lnSpcReduction="20000"/>
          </a:bodyPr>
          <a:lstStyle/>
          <a:p>
            <a:pPr>
              <a:lnSpc>
                <a:spcPct val="110000"/>
              </a:lnSpc>
            </a:pPr>
            <a:r>
              <a:rPr lang="en-US" altLang="ja-JP" dirty="0"/>
              <a:t>UEFI</a:t>
            </a:r>
            <a:r>
              <a:rPr lang="ja-JP" altLang="en-US" dirty="0"/>
              <a:t>設定で</a:t>
            </a:r>
            <a:r>
              <a:rPr lang="en-US" altLang="ja-JP" dirty="0"/>
              <a:t>s</a:t>
            </a:r>
            <a:r>
              <a:rPr lang="en-US" dirty="0"/>
              <a:t>ecure boot </a:t>
            </a:r>
            <a:r>
              <a:rPr lang="ja-JP" altLang="en-US" dirty="0"/>
              <a:t>は無効化しておく</a:t>
            </a:r>
            <a:endParaRPr lang="en-US" altLang="ja-JP" dirty="0"/>
          </a:p>
          <a:p>
            <a:pPr>
              <a:lnSpc>
                <a:spcPct val="110000"/>
              </a:lnSpc>
            </a:pPr>
            <a:r>
              <a:rPr lang="en-US" altLang="ja-JP" dirty="0"/>
              <a:t>CHUO-U</a:t>
            </a:r>
            <a:r>
              <a:rPr lang="ja-JP" altLang="en-US" dirty="0"/>
              <a:t> </a:t>
            </a:r>
            <a:r>
              <a:rPr lang="en-US" altLang="ja-JP" dirty="0" err="1"/>
              <a:t>wifi</a:t>
            </a:r>
            <a:r>
              <a:rPr lang="ja-JP" altLang="en-US" dirty="0"/>
              <a:t>の接続は</a:t>
            </a:r>
            <a:r>
              <a:rPr lang="en-US" altLang="ja-JP" dirty="0"/>
              <a:t>WPA2</a:t>
            </a:r>
            <a:r>
              <a:rPr lang="ja-JP" altLang="en-US" dirty="0"/>
              <a:t>エンタープライズ、</a:t>
            </a:r>
            <a:r>
              <a:rPr lang="en-US" altLang="ja-JP" dirty="0"/>
              <a:t>PEAP</a:t>
            </a:r>
            <a:r>
              <a:rPr lang="ja-JP" altLang="en-US" dirty="0"/>
              <a:t>認証、</a:t>
            </a:r>
            <a:r>
              <a:rPr lang="en-US" altLang="ja-JP" dirty="0"/>
              <a:t>CA</a:t>
            </a:r>
            <a:r>
              <a:rPr lang="ja-JP" altLang="en-US" dirty="0"/>
              <a:t>不要を選択してログインする</a:t>
            </a:r>
            <a:endParaRPr lang="en-US" altLang="ja-JP" dirty="0"/>
          </a:p>
          <a:p>
            <a:pPr>
              <a:lnSpc>
                <a:spcPct val="110000"/>
              </a:lnSpc>
            </a:pPr>
            <a:r>
              <a:rPr lang="en-US" altLang="ja-JP" dirty="0"/>
              <a:t>GPU</a:t>
            </a:r>
            <a:r>
              <a:rPr lang="ja-JP" altLang="en-US" dirty="0"/>
              <a:t>等のドライバーのインストールを忘れずに！</a:t>
            </a:r>
            <a:endParaRPr lang="en-US" dirty="0"/>
          </a:p>
          <a:p>
            <a:pPr marL="0" indent="0">
              <a:lnSpc>
                <a:spcPct val="110000"/>
              </a:lnSpc>
              <a:buNone/>
            </a:pPr>
            <a:r>
              <a:rPr lang="en-US" dirty="0"/>
              <a:t>&gt;&gt; </a:t>
            </a:r>
            <a:r>
              <a:rPr lang="en-US" dirty="0" err="1"/>
              <a:t>sudo</a:t>
            </a:r>
            <a:r>
              <a:rPr lang="en-US" dirty="0"/>
              <a:t> apt update &amp;&amp; </a:t>
            </a:r>
            <a:r>
              <a:rPr lang="en-US" dirty="0" err="1"/>
              <a:t>sudo</a:t>
            </a:r>
            <a:r>
              <a:rPr lang="en-US" dirty="0"/>
              <a:t> apt upgrade</a:t>
            </a:r>
          </a:p>
          <a:p>
            <a:pPr marL="0" indent="0">
              <a:lnSpc>
                <a:spcPct val="110000"/>
              </a:lnSpc>
              <a:buNone/>
            </a:pPr>
            <a:r>
              <a:rPr lang="en-US" dirty="0"/>
              <a:t>&gt;&gt; </a:t>
            </a:r>
            <a:r>
              <a:rPr lang="en-US" dirty="0" err="1"/>
              <a:t>sudo</a:t>
            </a:r>
            <a:r>
              <a:rPr lang="en-US" dirty="0"/>
              <a:t> </a:t>
            </a:r>
            <a:r>
              <a:rPr lang="en-US" dirty="0" err="1"/>
              <a:t>ufw</a:t>
            </a:r>
            <a:r>
              <a:rPr lang="en-US" dirty="0"/>
              <a:t> enable</a:t>
            </a:r>
          </a:p>
          <a:p>
            <a:pPr marL="0" indent="0">
              <a:lnSpc>
                <a:spcPct val="110000"/>
              </a:lnSpc>
              <a:buNone/>
            </a:pPr>
            <a:r>
              <a:rPr lang="en-US" dirty="0"/>
              <a:t>&gt;&gt; </a:t>
            </a:r>
            <a:r>
              <a:rPr lang="en-US" dirty="0" err="1"/>
              <a:t>sudo</a:t>
            </a:r>
            <a:r>
              <a:rPr lang="en-US" dirty="0"/>
              <a:t> apt install git</a:t>
            </a:r>
          </a:p>
          <a:p>
            <a:pPr marL="0" indent="0">
              <a:lnSpc>
                <a:spcPct val="110000"/>
              </a:lnSpc>
              <a:buNone/>
            </a:pPr>
            <a:r>
              <a:rPr lang="en-US" dirty="0"/>
              <a:t>&gt;&gt; </a:t>
            </a:r>
            <a:r>
              <a:rPr lang="en-US" dirty="0" err="1"/>
              <a:t>sudo</a:t>
            </a:r>
            <a:r>
              <a:rPr lang="en-US" dirty="0"/>
              <a:t> apt install ubuntu-restricted-extras</a:t>
            </a:r>
          </a:p>
          <a:p>
            <a:pPr marL="0" indent="0">
              <a:lnSpc>
                <a:spcPct val="110000"/>
              </a:lnSpc>
              <a:buNone/>
            </a:pPr>
            <a:r>
              <a:rPr lang="en-US" dirty="0"/>
              <a:t>&gt;&gt; </a:t>
            </a:r>
            <a:r>
              <a:rPr lang="en-US" dirty="0" err="1"/>
              <a:t>sudo</a:t>
            </a:r>
            <a:r>
              <a:rPr lang="en-US" dirty="0"/>
              <a:t> apt install </a:t>
            </a:r>
            <a:r>
              <a:rPr lang="en-US" dirty="0" err="1"/>
              <a:t>ibus-mozc</a:t>
            </a:r>
            <a:endParaRPr lang="en-US" dirty="0"/>
          </a:p>
          <a:p>
            <a:pPr marL="0" indent="0">
              <a:lnSpc>
                <a:spcPct val="110000"/>
              </a:lnSpc>
              <a:buNone/>
            </a:pPr>
            <a:r>
              <a:rPr lang="en-US" dirty="0"/>
              <a:t>&gt;&gt; </a:t>
            </a:r>
            <a:r>
              <a:rPr lang="en-US" dirty="0" err="1"/>
              <a:t>ibus</a:t>
            </a:r>
            <a:r>
              <a:rPr lang="en-US" dirty="0"/>
              <a:t> restart </a:t>
            </a:r>
          </a:p>
          <a:p>
            <a:pPr marL="0" indent="0">
              <a:lnSpc>
                <a:spcPct val="110000"/>
              </a:lnSpc>
              <a:buNone/>
            </a:pPr>
            <a:r>
              <a:rPr lang="en-US" dirty="0"/>
              <a:t>&gt;&gt; </a:t>
            </a:r>
            <a:r>
              <a:rPr lang="en-US" dirty="0" err="1"/>
              <a:t>gsettings</a:t>
            </a:r>
            <a:r>
              <a:rPr lang="en-US" dirty="0"/>
              <a:t> set </a:t>
            </a:r>
            <a:r>
              <a:rPr lang="en-US" dirty="0" err="1"/>
              <a:t>org.gnome.desktop.input</a:t>
            </a:r>
            <a:r>
              <a:rPr lang="en-US" dirty="0"/>
              <a:t>-sources </a:t>
            </a:r>
            <a:r>
              <a:rPr lang="en-US" dirty="0" err="1"/>
              <a:t>sources</a:t>
            </a:r>
            <a:r>
              <a:rPr lang="en-US" dirty="0"/>
              <a:t>  "[('</a:t>
            </a:r>
            <a:r>
              <a:rPr lang="en-US" dirty="0" err="1"/>
              <a:t>xkb</a:t>
            </a:r>
            <a:r>
              <a:rPr lang="en-US" dirty="0"/>
              <a:t>’, '</a:t>
            </a:r>
            <a:r>
              <a:rPr lang="en-US" dirty="0" err="1"/>
              <a:t>jp</a:t>
            </a:r>
            <a:r>
              <a:rPr lang="en-US" dirty="0"/>
              <a:t>'), ('</a:t>
            </a:r>
            <a:r>
              <a:rPr lang="en-US" dirty="0" err="1"/>
              <a:t>ibus</a:t>
            </a:r>
            <a:r>
              <a:rPr lang="en-US" dirty="0"/>
              <a:t>', '</a:t>
            </a:r>
            <a:r>
              <a:rPr lang="en-US" dirty="0" err="1"/>
              <a:t>mozc-jp</a:t>
            </a:r>
            <a:r>
              <a:rPr lang="en-US" dirty="0"/>
              <a:t>’)]”</a:t>
            </a:r>
          </a:p>
          <a:p>
            <a:pPr marL="0" indent="0">
              <a:lnSpc>
                <a:spcPct val="110000"/>
              </a:lnSpc>
              <a:buNone/>
            </a:pPr>
            <a:r>
              <a:rPr lang="en-US" dirty="0"/>
              <a:t>&gt;&gt; </a:t>
            </a:r>
            <a:r>
              <a:rPr lang="en-US" dirty="0" err="1"/>
              <a:t>sudo</a:t>
            </a:r>
            <a:r>
              <a:rPr lang="en-US" dirty="0"/>
              <a:t> reboot</a:t>
            </a:r>
          </a:p>
        </p:txBody>
      </p:sp>
    </p:spTree>
    <p:extLst>
      <p:ext uri="{BB962C8B-B14F-4D97-AF65-F5344CB8AC3E}">
        <p14:creationId xmlns:p14="http://schemas.microsoft.com/office/powerpoint/2010/main" val="126981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22413</TotalTime>
  <Words>3601</Words>
  <Application>Microsoft Office PowerPoint</Application>
  <PresentationFormat>Widescreen</PresentationFormat>
  <Paragraphs>333</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Psychtoolbox環境構築 </vt:lpstr>
      <vt:lpstr>この資料で要求される前提知識</vt:lpstr>
      <vt:lpstr>生理計測でPCの役割は2つ：刺激と記録</vt:lpstr>
      <vt:lpstr>環境構築に一つの答えはない</vt:lpstr>
      <vt:lpstr>基本はデスクトップPC</vt:lpstr>
      <vt:lpstr>MATLABテスト済み環境一覧表</vt:lpstr>
      <vt:lpstr>なぜUbuntu?（Windowsはゴミだから）</vt:lpstr>
      <vt:lpstr>Ubuntu・MATLABのバージョン？</vt:lpstr>
      <vt:lpstr>【参考】Ubuntuの初期設定</vt:lpstr>
      <vt:lpstr>MATLABインストール</vt:lpstr>
      <vt:lpstr>MATLABインストール方法</vt:lpstr>
      <vt:lpstr>早速sudo ./installが止まる…</vt:lpstr>
      <vt:lpstr>そういう時はxhost +SI:localuser:root</vt:lpstr>
      <vt:lpstr>インストール時のユーザー名はrootで</vt:lpstr>
      <vt:lpstr>インストール先は自分で設定</vt:lpstr>
      <vt:lpstr>後述のバグがあるのすべて選択を推奨</vt:lpstr>
      <vt:lpstr>シンボリックリンク忘れずに！！</vt:lpstr>
      <vt:lpstr>外部ツール用のフォルダーを作ろう</vt:lpstr>
      <vt:lpstr>【任意】ショートカットキーを変えよう</vt:lpstr>
      <vt:lpstr>PTBインストール</vt:lpstr>
      <vt:lpstr>PTBインストール方法</vt:lpstr>
      <vt:lpstr>【バグ】sudo matlabでクラッシュする…</vt:lpstr>
      <vt:lpstr>【バグ】クラッシュレポーターを触らなければPTB等のインストールは可能</vt:lpstr>
      <vt:lpstr>ユーザーのグループ追加を忘れずに</vt:lpstr>
      <vt:lpstr>PTBがインストールできたらまずテスト</vt:lpstr>
      <vt:lpstr>PTB実行エラー対処</vt:lpstr>
      <vt:lpstr>【エラー例①】ノートPCでエラー発生</vt:lpstr>
      <vt:lpstr>問題①：waylandでログインしている</vt:lpstr>
      <vt:lpstr>ログイン画面右下の歯車アイコンから</vt:lpstr>
      <vt:lpstr>問題②OpenGLドライバー</vt:lpstr>
      <vt:lpstr>i965指定だとエラーが出ない</vt:lpstr>
      <vt:lpstr>i965指定をスクリプトで自動化する</vt:lpstr>
      <vt:lpstr>2行の簡単なスクリプトを作成</vt:lpstr>
      <vt:lpstr>スクリプトをリンクから実行可能にする</vt:lpstr>
      <vt:lpstr>【エラー例②】動画が再生できない</vt:lpstr>
      <vt:lpstr>原因：通常はコーデックを疑うが…</vt:lpstr>
      <vt:lpstr>既にコーデックが入ってた！</vt:lpstr>
      <vt:lpstr>真の原因：GNU C++標準ライブラリ</vt:lpstr>
      <vt:lpstr>実は…libstdc++が複数存在している</vt:lpstr>
      <vt:lpstr>MATLAB側のlibstdc++.so.6を殺す</vt:lpstr>
      <vt:lpstr>PTBコーディング</vt:lpstr>
      <vt:lpstr>PTBは難しい…ただしC++経験者は楽勝</vt:lpstr>
      <vt:lpstr>PTBの勉強方法 (デモ実行→openで確認)</vt:lpstr>
      <vt:lpstr>デモコードを用意したので活用下さい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実験・開発環境 スクリーンベースアイトラッカー編</dc:title>
  <dc:creator>桑原　ハニョン志門</dc:creator>
  <cp:lastModifiedBy>桑原　ハニョン志門</cp:lastModifiedBy>
  <cp:revision>847</cp:revision>
  <dcterms:created xsi:type="dcterms:W3CDTF">2021-12-05T11:42:38Z</dcterms:created>
  <dcterms:modified xsi:type="dcterms:W3CDTF">2022-07-13T01:36:27Z</dcterms:modified>
</cp:coreProperties>
</file>