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88825"/>
  <p:notesSz cx="6858000" cy="9180500"/>
  <p:embeddedFontLst>
    <p:embeddedFont>
      <p:font typeface="Roboto"/>
      <p:regular r:id="rId49"/>
      <p:bold r:id="rId50"/>
      <p:italic r:id="rId51"/>
      <p:boldItalic r:id="rId52"/>
    </p:embeddedFont>
    <p:embeddedFont>
      <p:font typeface="Roboto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822613-2C63-43A4-A2A2-89B06AB8B30D}">
  <a:tblStyle styleId="{0A822613-2C63-43A4-A2A2-89B06AB8B30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RobotoCondense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71475" y="688975"/>
            <a:ext cx="6116638" cy="34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60864"/>
            <a:ext cx="5486399" cy="4130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/>
        </p:nvSpPr>
        <p:spPr>
          <a:xfrm>
            <a:off x="0" y="8720139"/>
            <a:ext cx="2895600" cy="46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/>
        </p:nvSpPr>
        <p:spPr>
          <a:xfrm>
            <a:off x="4724400" y="8710614"/>
            <a:ext cx="2133599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60864"/>
            <a:ext cx="5486399" cy="413067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71475" y="688975"/>
            <a:ext cx="6116638" cy="34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71475" y="688975"/>
            <a:ext cx="6116699" cy="34415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60864"/>
            <a:ext cx="5486399" cy="4130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3881948" y="2841181"/>
            <a:ext cx="4335065" cy="1069339"/>
            <a:chOff x="3881948" y="2841181"/>
            <a:chExt cx="4335065" cy="1069339"/>
          </a:xfrm>
        </p:grpSpPr>
        <p:pic>
          <p:nvPicPr>
            <p:cNvPr id="15" name="Shape 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81948" y="2841181"/>
              <a:ext cx="1336675" cy="1069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" name="Shape 16"/>
            <p:cNvGrpSpPr/>
            <p:nvPr/>
          </p:nvGrpSpPr>
          <p:grpSpPr>
            <a:xfrm>
              <a:off x="5350891" y="2978947"/>
              <a:ext cx="2866121" cy="929996"/>
              <a:chOff x="3516312" y="1109662"/>
              <a:chExt cx="3884612" cy="1260475"/>
            </a:xfrm>
          </p:grpSpPr>
          <p:sp>
            <p:nvSpPr>
              <p:cNvPr id="17" name="Shape 17"/>
              <p:cNvSpPr/>
              <p:nvPr/>
            </p:nvSpPr>
            <p:spPr>
              <a:xfrm>
                <a:off x="3516312" y="1589087"/>
                <a:ext cx="476250" cy="585788"/>
              </a:xfrm>
              <a:custGeom>
                <a:pathLst>
                  <a:path extrusionOk="0" h="156" w="127">
                    <a:moveTo>
                      <a:pt x="127" y="77"/>
                    </a:moveTo>
                    <a:cubicBezTo>
                      <a:pt x="127" y="102"/>
                      <a:pt x="119" y="122"/>
                      <a:pt x="105" y="136"/>
                    </a:cubicBezTo>
                    <a:cubicBezTo>
                      <a:pt x="91" y="149"/>
                      <a:pt x="70" y="156"/>
                      <a:pt x="44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3" y="0"/>
                      <a:pt x="92" y="7"/>
                      <a:pt x="106" y="20"/>
                    </a:cubicBezTo>
                    <a:cubicBezTo>
                      <a:pt x="120" y="34"/>
                      <a:pt x="127" y="53"/>
                      <a:pt x="127" y="77"/>
                    </a:cubicBezTo>
                    <a:close/>
                    <a:moveTo>
                      <a:pt x="100" y="78"/>
                    </a:moveTo>
                    <a:cubicBezTo>
                      <a:pt x="100" y="40"/>
                      <a:pt x="82" y="22"/>
                      <a:pt x="47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81" y="135"/>
                      <a:pt x="100" y="116"/>
                      <a:pt x="100" y="78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30662" y="1724025"/>
                <a:ext cx="388937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413250" y="1731963"/>
                <a:ext cx="434974" cy="442912"/>
              </a:xfrm>
              <a:custGeom>
                <a:pathLst>
                  <a:path extrusionOk="0" h="118" w="116">
                    <a:moveTo>
                      <a:pt x="45" y="1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54" y="80"/>
                      <a:pt x="57" y="90"/>
                      <a:pt x="58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2"/>
                      <a:pt x="62" y="82"/>
                      <a:pt x="66" y="69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118"/>
                      <a:pt x="72" y="118"/>
                      <a:pt x="72" y="118"/>
                    </a:cubicBezTo>
                    <a:lnTo>
                      <a:pt x="45" y="118"/>
                    </a:ln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48402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289550" y="1552575"/>
                <a:ext cx="93662" cy="622299"/>
              </a:xfrm>
              <a:prstGeom prst="rect">
                <a:avLst/>
              </a:pr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5440362" y="1724025"/>
                <a:ext cx="419100" cy="458788"/>
              </a:xfrm>
              <a:custGeom>
                <a:pathLst>
                  <a:path extrusionOk="0" h="122" w="112">
                    <a:moveTo>
                      <a:pt x="112" y="61"/>
                    </a:moveTo>
                    <a:cubicBezTo>
                      <a:pt x="112" y="80"/>
                      <a:pt x="107" y="95"/>
                      <a:pt x="97" y="106"/>
                    </a:cubicBezTo>
                    <a:cubicBezTo>
                      <a:pt x="87" y="117"/>
                      <a:pt x="73" y="122"/>
                      <a:pt x="56" y="122"/>
                    </a:cubicBezTo>
                    <a:cubicBezTo>
                      <a:pt x="45" y="122"/>
                      <a:pt x="35" y="120"/>
                      <a:pt x="27" y="115"/>
                    </a:cubicBezTo>
                    <a:cubicBezTo>
                      <a:pt x="18" y="110"/>
                      <a:pt x="12" y="103"/>
                      <a:pt x="7" y="93"/>
                    </a:cubicBezTo>
                    <a:cubicBezTo>
                      <a:pt x="3" y="84"/>
                      <a:pt x="0" y="73"/>
                      <a:pt x="0" y="61"/>
                    </a:cubicBezTo>
                    <a:cubicBezTo>
                      <a:pt x="0" y="42"/>
                      <a:pt x="5" y="27"/>
                      <a:pt x="15" y="16"/>
                    </a:cubicBezTo>
                    <a:cubicBezTo>
                      <a:pt x="25" y="6"/>
                      <a:pt x="39" y="0"/>
                      <a:pt x="56" y="0"/>
                    </a:cubicBezTo>
                    <a:cubicBezTo>
                      <a:pt x="74" y="0"/>
                      <a:pt x="87" y="6"/>
                      <a:pt x="97" y="17"/>
                    </a:cubicBezTo>
                    <a:cubicBezTo>
                      <a:pt x="107" y="28"/>
                      <a:pt x="112" y="42"/>
                      <a:pt x="112" y="61"/>
                    </a:cubicBezTo>
                    <a:close/>
                    <a:moveTo>
                      <a:pt x="26" y="61"/>
                    </a:moveTo>
                    <a:cubicBezTo>
                      <a:pt x="26" y="88"/>
                      <a:pt x="36" y="102"/>
                      <a:pt x="56" y="102"/>
                    </a:cubicBezTo>
                    <a:cubicBezTo>
                      <a:pt x="76" y="102"/>
                      <a:pt x="86" y="88"/>
                      <a:pt x="86" y="61"/>
                    </a:cubicBezTo>
                    <a:cubicBezTo>
                      <a:pt x="86" y="34"/>
                      <a:pt x="76" y="21"/>
                      <a:pt x="56" y="21"/>
                    </a:cubicBezTo>
                    <a:cubicBezTo>
                      <a:pt x="46" y="21"/>
                      <a:pt x="38" y="24"/>
                      <a:pt x="33" y="31"/>
                    </a:cubicBezTo>
                    <a:cubicBezTo>
                      <a:pt x="29" y="38"/>
                      <a:pt x="26" y="48"/>
                      <a:pt x="26" y="61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916612" y="1724025"/>
                <a:ext cx="401636" cy="646112"/>
              </a:xfrm>
              <a:custGeom>
                <a:pathLst>
                  <a:path extrusionOk="0" h="172" w="107">
                    <a:moveTo>
                      <a:pt x="60" y="122"/>
                    </a:moveTo>
                    <a:cubicBezTo>
                      <a:pt x="45" y="122"/>
                      <a:pt x="34" y="117"/>
                      <a:pt x="25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16"/>
                      <a:pt x="25" y="122"/>
                      <a:pt x="25" y="124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5"/>
                      <a:pt x="22" y="10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6"/>
                      <a:pt x="45" y="0"/>
                      <a:pt x="61" y="0"/>
                    </a:cubicBezTo>
                    <a:cubicBezTo>
                      <a:pt x="75" y="0"/>
                      <a:pt x="87" y="6"/>
                      <a:pt x="95" y="16"/>
                    </a:cubicBezTo>
                    <a:cubicBezTo>
                      <a:pt x="103" y="27"/>
                      <a:pt x="107" y="42"/>
                      <a:pt x="107" y="61"/>
                    </a:cubicBezTo>
                    <a:cubicBezTo>
                      <a:pt x="107" y="80"/>
                      <a:pt x="103" y="95"/>
                      <a:pt x="95" y="106"/>
                    </a:cubicBezTo>
                    <a:cubicBezTo>
                      <a:pt x="86" y="117"/>
                      <a:pt x="75" y="122"/>
                      <a:pt x="60" y="122"/>
                    </a:cubicBezTo>
                    <a:close/>
                    <a:moveTo>
                      <a:pt x="54" y="21"/>
                    </a:moveTo>
                    <a:cubicBezTo>
                      <a:pt x="44" y="21"/>
                      <a:pt x="37" y="24"/>
                      <a:pt x="32" y="29"/>
                    </a:cubicBezTo>
                    <a:cubicBezTo>
                      <a:pt x="28" y="35"/>
                      <a:pt x="25" y="44"/>
                      <a:pt x="25" y="57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75"/>
                      <a:pt x="28" y="86"/>
                      <a:pt x="32" y="92"/>
                    </a:cubicBezTo>
                    <a:cubicBezTo>
                      <a:pt x="37" y="99"/>
                      <a:pt x="44" y="102"/>
                      <a:pt x="55" y="102"/>
                    </a:cubicBezTo>
                    <a:cubicBezTo>
                      <a:pt x="63" y="102"/>
                      <a:pt x="70" y="98"/>
                      <a:pt x="75" y="91"/>
                    </a:cubicBezTo>
                    <a:cubicBezTo>
                      <a:pt x="79" y="84"/>
                      <a:pt x="82" y="74"/>
                      <a:pt x="82" y="61"/>
                    </a:cubicBezTo>
                    <a:cubicBezTo>
                      <a:pt x="82" y="48"/>
                      <a:pt x="79" y="38"/>
                      <a:pt x="75" y="31"/>
                    </a:cubicBezTo>
                    <a:cubicBezTo>
                      <a:pt x="70" y="24"/>
                      <a:pt x="63" y="21"/>
                      <a:pt x="54" y="21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63515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8" y="9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6800850" y="1724025"/>
                <a:ext cx="271462" cy="450850"/>
              </a:xfrm>
              <a:custGeom>
                <a:pathLst>
                  <a:path extrusionOk="0" h="120" w="72">
                    <a:moveTo>
                      <a:pt x="59" y="0"/>
                    </a:moveTo>
                    <a:cubicBezTo>
                      <a:pt x="64" y="0"/>
                      <a:pt x="69" y="1"/>
                      <a:pt x="72" y="1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6" y="24"/>
                      <a:pt x="62" y="23"/>
                      <a:pt x="58" y="23"/>
                    </a:cubicBezTo>
                    <a:cubicBezTo>
                      <a:pt x="48" y="23"/>
                      <a:pt x="40" y="27"/>
                      <a:pt x="34" y="33"/>
                    </a:cubicBezTo>
                    <a:cubicBezTo>
                      <a:pt x="28" y="40"/>
                      <a:pt x="25" y="48"/>
                      <a:pt x="25" y="5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16"/>
                      <a:pt x="33" y="11"/>
                      <a:pt x="39" y="6"/>
                    </a:cubicBezTo>
                    <a:cubicBezTo>
                      <a:pt x="45" y="2"/>
                      <a:pt x="52" y="0"/>
                      <a:pt x="59" y="0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7075488" y="1724025"/>
                <a:ext cx="325436" cy="458788"/>
              </a:xfrm>
              <a:custGeom>
                <a:pathLst>
                  <a:path extrusionOk="0" h="122" w="87">
                    <a:moveTo>
                      <a:pt x="87" y="87"/>
                    </a:moveTo>
                    <a:cubicBezTo>
                      <a:pt x="87" y="98"/>
                      <a:pt x="82" y="107"/>
                      <a:pt x="74" y="113"/>
                    </a:cubicBezTo>
                    <a:cubicBezTo>
                      <a:pt x="66" y="119"/>
                      <a:pt x="54" y="122"/>
                      <a:pt x="38" y="122"/>
                    </a:cubicBezTo>
                    <a:cubicBezTo>
                      <a:pt x="22" y="122"/>
                      <a:pt x="10" y="120"/>
                      <a:pt x="0" y="11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4" y="100"/>
                      <a:pt x="27" y="103"/>
                      <a:pt x="39" y="103"/>
                    </a:cubicBezTo>
                    <a:cubicBezTo>
                      <a:pt x="54" y="103"/>
                      <a:pt x="62" y="98"/>
                      <a:pt x="62" y="89"/>
                    </a:cubicBezTo>
                    <a:cubicBezTo>
                      <a:pt x="62" y="86"/>
                      <a:pt x="61" y="84"/>
                      <a:pt x="60" y="82"/>
                    </a:cubicBezTo>
                    <a:cubicBezTo>
                      <a:pt x="58" y="80"/>
                      <a:pt x="55" y="78"/>
                      <a:pt x="51" y="75"/>
                    </a:cubicBezTo>
                    <a:cubicBezTo>
                      <a:pt x="47" y="73"/>
                      <a:pt x="42" y="71"/>
                      <a:pt x="35" y="68"/>
                    </a:cubicBezTo>
                    <a:cubicBezTo>
                      <a:pt x="21" y="63"/>
                      <a:pt x="12" y="58"/>
                      <a:pt x="7" y="52"/>
                    </a:cubicBezTo>
                    <a:cubicBezTo>
                      <a:pt x="3" y="47"/>
                      <a:pt x="0" y="40"/>
                      <a:pt x="0" y="32"/>
                    </a:cubicBezTo>
                    <a:cubicBezTo>
                      <a:pt x="0" y="22"/>
                      <a:pt x="4" y="14"/>
                      <a:pt x="12" y="9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59" y="0"/>
                      <a:pt x="72" y="3"/>
                      <a:pt x="85" y="9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4" y="22"/>
                      <a:pt x="53" y="20"/>
                      <a:pt x="45" y="20"/>
                    </a:cubicBezTo>
                    <a:cubicBezTo>
                      <a:pt x="31" y="20"/>
                      <a:pt x="25" y="23"/>
                      <a:pt x="25" y="31"/>
                    </a:cubicBezTo>
                    <a:cubicBezTo>
                      <a:pt x="25" y="35"/>
                      <a:pt x="27" y="38"/>
                      <a:pt x="30" y="40"/>
                    </a:cubicBezTo>
                    <a:cubicBezTo>
                      <a:pt x="33" y="43"/>
                      <a:pt x="41" y="46"/>
                      <a:pt x="52" y="51"/>
                    </a:cubicBezTo>
                    <a:cubicBezTo>
                      <a:pt x="62" y="55"/>
                      <a:pt x="69" y="58"/>
                      <a:pt x="74" y="61"/>
                    </a:cubicBezTo>
                    <a:cubicBezTo>
                      <a:pt x="78" y="64"/>
                      <a:pt x="81" y="68"/>
                      <a:pt x="83" y="72"/>
                    </a:cubicBezTo>
                    <a:cubicBezTo>
                      <a:pt x="86" y="76"/>
                      <a:pt x="87" y="81"/>
                      <a:pt x="87" y="87"/>
                    </a:cubicBezTo>
                    <a:close/>
                  </a:path>
                </a:pathLst>
              </a:custGeom>
              <a:solidFill>
                <a:srgbClr val="6C6D6D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4548187" y="1198562"/>
                <a:ext cx="168274" cy="206375"/>
              </a:xfrm>
              <a:custGeom>
                <a:pathLst>
                  <a:path extrusionOk="0" h="55" w="45">
                    <a:moveTo>
                      <a:pt x="42" y="18"/>
                    </a:moveTo>
                    <a:cubicBezTo>
                      <a:pt x="44" y="17"/>
                      <a:pt x="44" y="17"/>
                      <a:pt x="43" y="15"/>
                    </a:cubicBezTo>
                    <a:cubicBezTo>
                      <a:pt x="40" y="5"/>
                      <a:pt x="27" y="0"/>
                      <a:pt x="15" y="5"/>
                    </a:cubicBezTo>
                    <a:cubicBezTo>
                      <a:pt x="7" y="8"/>
                      <a:pt x="0" y="18"/>
                      <a:pt x="0" y="28"/>
                    </a:cubicBezTo>
                    <a:cubicBezTo>
                      <a:pt x="0" y="42"/>
                      <a:pt x="10" y="55"/>
                      <a:pt x="24" y="55"/>
                    </a:cubicBezTo>
                    <a:cubicBezTo>
                      <a:pt x="30" y="55"/>
                      <a:pt x="35" y="54"/>
                      <a:pt x="39" y="51"/>
                    </a:cubicBezTo>
                    <a:cubicBezTo>
                      <a:pt x="40" y="51"/>
                      <a:pt x="45" y="47"/>
                      <a:pt x="45" y="46"/>
                    </a:cubicBezTo>
                    <a:cubicBezTo>
                      <a:pt x="45" y="46"/>
                      <a:pt x="44" y="46"/>
                      <a:pt x="43" y="47"/>
                    </a:cubicBezTo>
                    <a:cubicBezTo>
                      <a:pt x="40" y="49"/>
                      <a:pt x="35" y="49"/>
                      <a:pt x="32" y="49"/>
                    </a:cubicBezTo>
                    <a:cubicBezTo>
                      <a:pt x="24" y="49"/>
                      <a:pt x="18" y="44"/>
                      <a:pt x="14" y="38"/>
                    </a:cubicBezTo>
                    <a:cubicBezTo>
                      <a:pt x="12" y="34"/>
                      <a:pt x="10" y="30"/>
                      <a:pt x="10" y="25"/>
                    </a:cubicBezTo>
                    <a:cubicBezTo>
                      <a:pt x="9" y="18"/>
                      <a:pt x="11" y="10"/>
                      <a:pt x="19" y="7"/>
                    </a:cubicBezTo>
                    <a:cubicBezTo>
                      <a:pt x="25" y="6"/>
                      <a:pt x="30" y="9"/>
                      <a:pt x="32" y="14"/>
                    </a:cubicBezTo>
                    <a:cubicBezTo>
                      <a:pt x="33" y="17"/>
                      <a:pt x="32" y="18"/>
                      <a:pt x="30" y="1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5" y="24"/>
                      <a:pt x="34" y="21"/>
                      <a:pt x="42" y="18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446587" y="1112837"/>
                <a:ext cx="101600" cy="285749"/>
              </a:xfrm>
              <a:custGeom>
                <a:pathLst>
                  <a:path extrusionOk="0" h="76" w="27">
                    <a:moveTo>
                      <a:pt x="8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20" y="2"/>
                      <a:pt x="19" y="4"/>
                    </a:cubicBezTo>
                    <a:cubicBezTo>
                      <a:pt x="19" y="5"/>
                      <a:pt x="18" y="6"/>
                      <a:pt x="18" y="8"/>
                    </a:cubicBezTo>
                    <a:cubicBezTo>
                      <a:pt x="17" y="28"/>
                      <a:pt x="18" y="48"/>
                      <a:pt x="18" y="68"/>
                    </a:cubicBezTo>
                    <a:cubicBezTo>
                      <a:pt x="18" y="73"/>
                      <a:pt x="20" y="72"/>
                      <a:pt x="27" y="72"/>
                    </a:cubicBezTo>
                    <a:cubicBezTo>
                      <a:pt x="26" y="73"/>
                      <a:pt x="24" y="75"/>
                      <a:pt x="23" y="76"/>
                    </a:cubicBezTo>
                    <a:cubicBezTo>
                      <a:pt x="17" y="76"/>
                      <a:pt x="11" y="76"/>
                      <a:pt x="4" y="76"/>
                    </a:cubicBezTo>
                    <a:cubicBezTo>
                      <a:pt x="7" y="73"/>
                      <a:pt x="8" y="71"/>
                      <a:pt x="8" y="65"/>
                    </a:cubicBezTo>
                    <a:cubicBezTo>
                      <a:pt x="8" y="45"/>
                      <a:pt x="7" y="25"/>
                      <a:pt x="8" y="5"/>
                    </a:cubicBezTo>
                    <a:cubicBezTo>
                      <a:pt x="5" y="5"/>
                      <a:pt x="3" y="5"/>
                      <a:pt x="0" y="5"/>
                    </a:cubicBezTo>
                    <a:cubicBezTo>
                      <a:pt x="2" y="4"/>
                      <a:pt x="5" y="2"/>
                      <a:pt x="8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4248150" y="1214437"/>
                <a:ext cx="209550" cy="311150"/>
              </a:xfrm>
              <a:custGeom>
                <a:pathLst>
                  <a:path extrusionOk="0" h="83" w="56">
                    <a:moveTo>
                      <a:pt x="34" y="52"/>
                    </a:moveTo>
                    <a:cubicBezTo>
                      <a:pt x="35" y="53"/>
                      <a:pt x="36" y="54"/>
                      <a:pt x="38" y="54"/>
                    </a:cubicBezTo>
                    <a:cubicBezTo>
                      <a:pt x="44" y="58"/>
                      <a:pt x="46" y="63"/>
                      <a:pt x="45" y="68"/>
                    </a:cubicBezTo>
                    <a:cubicBezTo>
                      <a:pt x="45" y="73"/>
                      <a:pt x="39" y="77"/>
                      <a:pt x="31" y="78"/>
                    </a:cubicBezTo>
                    <a:cubicBezTo>
                      <a:pt x="21" y="78"/>
                      <a:pt x="9" y="75"/>
                      <a:pt x="11" y="62"/>
                    </a:cubicBezTo>
                    <a:cubicBezTo>
                      <a:pt x="12" y="56"/>
                      <a:pt x="21" y="52"/>
                      <a:pt x="28" y="52"/>
                    </a:cubicBezTo>
                    <a:cubicBezTo>
                      <a:pt x="30" y="52"/>
                      <a:pt x="32" y="52"/>
                      <a:pt x="34" y="52"/>
                    </a:cubicBezTo>
                    <a:moveTo>
                      <a:pt x="56" y="1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5" y="7"/>
                      <a:pt x="47" y="10"/>
                      <a:pt x="49" y="13"/>
                    </a:cubicBezTo>
                    <a:cubicBezTo>
                      <a:pt x="50" y="17"/>
                      <a:pt x="50" y="21"/>
                      <a:pt x="49" y="25"/>
                    </a:cubicBezTo>
                    <a:cubicBezTo>
                      <a:pt x="47" y="28"/>
                      <a:pt x="45" y="31"/>
                      <a:pt x="41" y="33"/>
                    </a:cubicBezTo>
                    <a:cubicBezTo>
                      <a:pt x="39" y="35"/>
                      <a:pt x="38" y="36"/>
                      <a:pt x="37" y="38"/>
                    </a:cubicBezTo>
                    <a:cubicBezTo>
                      <a:pt x="37" y="43"/>
                      <a:pt x="43" y="46"/>
                      <a:pt x="46" y="48"/>
                    </a:cubicBezTo>
                    <a:cubicBezTo>
                      <a:pt x="53" y="54"/>
                      <a:pt x="56" y="63"/>
                      <a:pt x="51" y="71"/>
                    </a:cubicBezTo>
                    <a:cubicBezTo>
                      <a:pt x="47" y="79"/>
                      <a:pt x="36" y="83"/>
                      <a:pt x="24" y="83"/>
                    </a:cubicBezTo>
                    <a:cubicBezTo>
                      <a:pt x="10" y="83"/>
                      <a:pt x="1" y="76"/>
                      <a:pt x="1" y="67"/>
                    </a:cubicBezTo>
                    <a:cubicBezTo>
                      <a:pt x="0" y="56"/>
                      <a:pt x="12" y="50"/>
                      <a:pt x="23" y="49"/>
                    </a:cubicBezTo>
                    <a:cubicBezTo>
                      <a:pt x="26" y="49"/>
                      <a:pt x="28" y="49"/>
                      <a:pt x="31" y="49"/>
                    </a:cubicBezTo>
                    <a:cubicBezTo>
                      <a:pt x="27" y="47"/>
                      <a:pt x="26" y="42"/>
                      <a:pt x="27" y="38"/>
                    </a:cubicBezTo>
                    <a:cubicBezTo>
                      <a:pt x="28" y="37"/>
                      <a:pt x="28" y="38"/>
                      <a:pt x="27" y="38"/>
                    </a:cubicBezTo>
                    <a:cubicBezTo>
                      <a:pt x="18" y="39"/>
                      <a:pt x="9" y="33"/>
                      <a:pt x="7" y="25"/>
                    </a:cubicBezTo>
                    <a:cubicBezTo>
                      <a:pt x="6" y="21"/>
                      <a:pt x="7" y="16"/>
                      <a:pt x="8" y="12"/>
                    </a:cubicBezTo>
                    <a:cubicBezTo>
                      <a:pt x="12" y="5"/>
                      <a:pt x="20" y="0"/>
                      <a:pt x="29" y="0"/>
                    </a:cubicBezTo>
                    <a:cubicBezTo>
                      <a:pt x="38" y="0"/>
                      <a:pt x="46" y="0"/>
                      <a:pt x="56" y="1"/>
                    </a:cubicBezTo>
                    <a:moveTo>
                      <a:pt x="40" y="19"/>
                    </a:moveTo>
                    <a:cubicBezTo>
                      <a:pt x="41" y="26"/>
                      <a:pt x="39" y="33"/>
                      <a:pt x="33" y="34"/>
                    </a:cubicBezTo>
                    <a:cubicBezTo>
                      <a:pt x="26" y="36"/>
                      <a:pt x="19" y="31"/>
                      <a:pt x="17" y="22"/>
                    </a:cubicBezTo>
                    <a:cubicBezTo>
                      <a:pt x="15" y="13"/>
                      <a:pt x="17" y="7"/>
                      <a:pt x="23" y="5"/>
                    </a:cubicBezTo>
                    <a:cubicBezTo>
                      <a:pt x="30" y="2"/>
                      <a:pt x="38" y="9"/>
                      <a:pt x="40" y="19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052887" y="1209675"/>
                <a:ext cx="201612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4" y="42"/>
                      <a:pt x="11" y="29"/>
                    </a:cubicBezTo>
                    <a:cubicBezTo>
                      <a:pt x="9" y="15"/>
                      <a:pt x="13" y="6"/>
                      <a:pt x="21" y="4"/>
                    </a:cubicBezTo>
                    <a:cubicBezTo>
                      <a:pt x="31" y="1"/>
                      <a:pt x="42" y="12"/>
                      <a:pt x="43" y="26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3835400" y="1209675"/>
                <a:ext cx="201612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3" y="42"/>
                      <a:pt x="11" y="29"/>
                    </a:cubicBezTo>
                    <a:cubicBezTo>
                      <a:pt x="8" y="15"/>
                      <a:pt x="13" y="6"/>
                      <a:pt x="21" y="4"/>
                    </a:cubicBezTo>
                    <a:cubicBezTo>
                      <a:pt x="31" y="1"/>
                      <a:pt x="41" y="12"/>
                      <a:pt x="43" y="26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3527425" y="1109662"/>
                <a:ext cx="292100" cy="319087"/>
              </a:xfrm>
              <a:custGeom>
                <a:pathLst>
                  <a:path extrusionOk="0" h="85" w="78">
                    <a:moveTo>
                      <a:pt x="66" y="20"/>
                    </a:moveTo>
                    <a:cubicBezTo>
                      <a:pt x="74" y="12"/>
                      <a:pt x="74" y="12"/>
                      <a:pt x="74" y="12"/>
                    </a:cubicBezTo>
                    <a:cubicBezTo>
                      <a:pt x="60" y="1"/>
                      <a:pt x="38" y="0"/>
                      <a:pt x="23" y="7"/>
                    </a:cubicBezTo>
                    <a:cubicBezTo>
                      <a:pt x="10" y="14"/>
                      <a:pt x="1" y="27"/>
                      <a:pt x="0" y="42"/>
                    </a:cubicBezTo>
                    <a:cubicBezTo>
                      <a:pt x="0" y="57"/>
                      <a:pt x="9" y="69"/>
                      <a:pt x="18" y="75"/>
                    </a:cubicBezTo>
                    <a:cubicBezTo>
                      <a:pt x="33" y="85"/>
                      <a:pt x="58" y="83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74"/>
                      <a:pt x="63" y="74"/>
                      <a:pt x="60" y="75"/>
                    </a:cubicBezTo>
                    <a:cubicBezTo>
                      <a:pt x="55" y="76"/>
                      <a:pt x="50" y="77"/>
                      <a:pt x="45" y="76"/>
                    </a:cubicBezTo>
                    <a:cubicBezTo>
                      <a:pt x="29" y="75"/>
                      <a:pt x="16" y="62"/>
                      <a:pt x="13" y="46"/>
                    </a:cubicBezTo>
                    <a:cubicBezTo>
                      <a:pt x="10" y="31"/>
                      <a:pt x="18" y="16"/>
                      <a:pt x="30" y="10"/>
                    </a:cubicBezTo>
                    <a:cubicBezTo>
                      <a:pt x="36" y="7"/>
                      <a:pt x="43" y="6"/>
                      <a:pt x="50" y="8"/>
                    </a:cubicBezTo>
                    <a:cubicBezTo>
                      <a:pt x="55" y="10"/>
                      <a:pt x="60" y="13"/>
                      <a:pt x="64" y="17"/>
                    </a:cubicBezTo>
                    <a:cubicBezTo>
                      <a:pt x="61" y="21"/>
                      <a:pt x="61" y="21"/>
                      <a:pt x="61" y="21"/>
                    </a:cubicBezTo>
                    <a:lnTo>
                      <a:pt x="66" y="2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with Sub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07324" y="1007430"/>
            <a:ext cx="10969943" cy="56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12188826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0" y="1503833"/>
            <a:ext cx="12188826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600"/>
            </a:lvl1pPr>
            <a:lvl2pPr lvl="1" rtl="0">
              <a:spcBef>
                <a:spcPts val="0"/>
              </a:spcBef>
              <a:defRPr sz="3600"/>
            </a:lvl2pPr>
            <a:lvl3pPr lvl="2" rtl="0">
              <a:spcBef>
                <a:spcPts val="0"/>
              </a:spcBef>
              <a:defRPr sz="3600"/>
            </a:lvl3pPr>
            <a:lvl4pPr lvl="3" rtl="0">
              <a:spcBef>
                <a:spcPts val="0"/>
              </a:spcBef>
              <a:defRPr sz="3600"/>
            </a:lvl4pPr>
            <a:lvl5pPr lvl="4" rtl="0">
              <a:spcBef>
                <a:spcPts val="0"/>
              </a:spcBef>
              <a:defRPr sz="3600"/>
            </a:lvl5pPr>
            <a:lvl6pPr lvl="5" rtl="0">
              <a:spcBef>
                <a:spcPts val="0"/>
              </a:spcBef>
              <a:defRPr sz="3600"/>
            </a:lvl6pPr>
            <a:lvl7pPr lvl="6" rtl="0">
              <a:spcBef>
                <a:spcPts val="0"/>
              </a:spcBef>
              <a:defRPr sz="3600"/>
            </a:lvl7pPr>
            <a:lvl8pPr lvl="7" rtl="0">
              <a:spcBef>
                <a:spcPts val="0"/>
              </a:spcBef>
              <a:defRPr sz="3600"/>
            </a:lvl8pPr>
            <a:lvl9pPr lvl="8"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09441" y="1600200"/>
            <a:ext cx="10969943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59440" y="1190"/>
            <a:ext cx="1148423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399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599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798" rtl="0" algn="l">
              <a:spcBef>
                <a:spcPts val="0"/>
              </a:spcBef>
              <a:spcAft>
                <a:spcPts val="0"/>
              </a:spcAft>
              <a:defRPr sz="4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8961" y="1365646"/>
            <a:ext cx="11484235" cy="4829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775" lvl="0" marL="263525" rtl="0" algn="l"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3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0662" lvl="1" marL="646113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1287" lvl="2" marL="1011238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5262" lvl="3" marL="1471613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4938" lvl="4" marL="1868488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6522" lvl="5" marL="2327272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6522" lvl="6" marL="2784472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6520" lvl="7" marL="3241671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6521" lvl="8" marL="3698871" rtl="0" algn="l">
              <a:spcBef>
                <a:spcPts val="1200"/>
              </a:spcBef>
              <a:spcAft>
                <a:spcPts val="0"/>
              </a:spcAft>
              <a:buClr>
                <a:srgbClr val="676767"/>
              </a:buClr>
              <a:buFont typeface="Arial"/>
              <a:buChar char="●"/>
              <a:defRPr sz="2500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Slide_Dark">
    <p:bg>
      <p:bgPr>
        <a:solidFill>
          <a:schemeClr val="accent5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3881948" y="2841181"/>
            <a:ext cx="4335065" cy="1069339"/>
            <a:chOff x="3881948" y="2841181"/>
            <a:chExt cx="4335065" cy="1069339"/>
          </a:xfrm>
        </p:grpSpPr>
        <p:grpSp>
          <p:nvGrpSpPr>
            <p:cNvPr id="36" name="Shape 36"/>
            <p:cNvGrpSpPr/>
            <p:nvPr/>
          </p:nvGrpSpPr>
          <p:grpSpPr>
            <a:xfrm>
              <a:off x="5350891" y="2978947"/>
              <a:ext cx="2866121" cy="929996"/>
              <a:chOff x="3516312" y="1109662"/>
              <a:chExt cx="3884612" cy="12604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3516312" y="1589087"/>
                <a:ext cx="476250" cy="585788"/>
              </a:xfrm>
              <a:custGeom>
                <a:pathLst>
                  <a:path extrusionOk="0" h="156" w="127">
                    <a:moveTo>
                      <a:pt x="127" y="77"/>
                    </a:moveTo>
                    <a:cubicBezTo>
                      <a:pt x="127" y="102"/>
                      <a:pt x="119" y="122"/>
                      <a:pt x="105" y="136"/>
                    </a:cubicBezTo>
                    <a:cubicBezTo>
                      <a:pt x="91" y="149"/>
                      <a:pt x="70" y="156"/>
                      <a:pt x="44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3" y="0"/>
                      <a:pt x="92" y="7"/>
                      <a:pt x="106" y="20"/>
                    </a:cubicBezTo>
                    <a:cubicBezTo>
                      <a:pt x="120" y="34"/>
                      <a:pt x="127" y="53"/>
                      <a:pt x="127" y="77"/>
                    </a:cubicBezTo>
                    <a:close/>
                    <a:moveTo>
                      <a:pt x="100" y="78"/>
                    </a:moveTo>
                    <a:cubicBezTo>
                      <a:pt x="100" y="40"/>
                      <a:pt x="82" y="22"/>
                      <a:pt x="47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81" y="135"/>
                      <a:pt x="100" y="116"/>
                      <a:pt x="100" y="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030662" y="1724025"/>
                <a:ext cx="388937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413250" y="1731963"/>
                <a:ext cx="434974" cy="442912"/>
              </a:xfrm>
              <a:custGeom>
                <a:pathLst>
                  <a:path extrusionOk="0" h="118" w="116">
                    <a:moveTo>
                      <a:pt x="45" y="11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54" y="80"/>
                      <a:pt x="57" y="90"/>
                      <a:pt x="58" y="97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9" y="92"/>
                      <a:pt x="62" y="82"/>
                      <a:pt x="66" y="69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72" y="118"/>
                      <a:pt x="72" y="118"/>
                      <a:pt x="72" y="118"/>
                    </a:cubicBezTo>
                    <a:lnTo>
                      <a:pt x="45" y="1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8402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9" y="94"/>
                    </a:cubicBezTo>
                    <a:cubicBezTo>
                      <a:pt x="99" y="114"/>
                      <a:pt x="99" y="114"/>
                      <a:pt x="99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5289550" y="1552575"/>
                <a:ext cx="93662" cy="62229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5440362" y="1724025"/>
                <a:ext cx="419100" cy="458788"/>
              </a:xfrm>
              <a:custGeom>
                <a:pathLst>
                  <a:path extrusionOk="0" h="122" w="112">
                    <a:moveTo>
                      <a:pt x="112" y="61"/>
                    </a:moveTo>
                    <a:cubicBezTo>
                      <a:pt x="112" y="80"/>
                      <a:pt x="107" y="95"/>
                      <a:pt x="97" y="106"/>
                    </a:cubicBezTo>
                    <a:cubicBezTo>
                      <a:pt x="87" y="117"/>
                      <a:pt x="73" y="122"/>
                      <a:pt x="56" y="122"/>
                    </a:cubicBezTo>
                    <a:cubicBezTo>
                      <a:pt x="45" y="122"/>
                      <a:pt x="35" y="120"/>
                      <a:pt x="27" y="115"/>
                    </a:cubicBezTo>
                    <a:cubicBezTo>
                      <a:pt x="18" y="110"/>
                      <a:pt x="12" y="103"/>
                      <a:pt x="7" y="93"/>
                    </a:cubicBezTo>
                    <a:cubicBezTo>
                      <a:pt x="3" y="84"/>
                      <a:pt x="0" y="73"/>
                      <a:pt x="0" y="61"/>
                    </a:cubicBezTo>
                    <a:cubicBezTo>
                      <a:pt x="0" y="42"/>
                      <a:pt x="5" y="27"/>
                      <a:pt x="15" y="16"/>
                    </a:cubicBezTo>
                    <a:cubicBezTo>
                      <a:pt x="25" y="6"/>
                      <a:pt x="39" y="0"/>
                      <a:pt x="56" y="0"/>
                    </a:cubicBezTo>
                    <a:cubicBezTo>
                      <a:pt x="74" y="0"/>
                      <a:pt x="87" y="6"/>
                      <a:pt x="97" y="17"/>
                    </a:cubicBezTo>
                    <a:cubicBezTo>
                      <a:pt x="107" y="28"/>
                      <a:pt x="112" y="42"/>
                      <a:pt x="112" y="61"/>
                    </a:cubicBezTo>
                    <a:close/>
                    <a:moveTo>
                      <a:pt x="26" y="61"/>
                    </a:moveTo>
                    <a:cubicBezTo>
                      <a:pt x="26" y="88"/>
                      <a:pt x="36" y="102"/>
                      <a:pt x="56" y="102"/>
                    </a:cubicBezTo>
                    <a:cubicBezTo>
                      <a:pt x="76" y="102"/>
                      <a:pt x="86" y="88"/>
                      <a:pt x="86" y="61"/>
                    </a:cubicBezTo>
                    <a:cubicBezTo>
                      <a:pt x="86" y="34"/>
                      <a:pt x="76" y="21"/>
                      <a:pt x="56" y="21"/>
                    </a:cubicBezTo>
                    <a:cubicBezTo>
                      <a:pt x="46" y="21"/>
                      <a:pt x="38" y="24"/>
                      <a:pt x="33" y="31"/>
                    </a:cubicBezTo>
                    <a:cubicBezTo>
                      <a:pt x="29" y="38"/>
                      <a:pt x="26" y="48"/>
                      <a:pt x="26" y="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5916612" y="1724025"/>
                <a:ext cx="401636" cy="646112"/>
              </a:xfrm>
              <a:custGeom>
                <a:pathLst>
                  <a:path extrusionOk="0" h="172" w="107">
                    <a:moveTo>
                      <a:pt x="60" y="122"/>
                    </a:moveTo>
                    <a:cubicBezTo>
                      <a:pt x="45" y="122"/>
                      <a:pt x="34" y="117"/>
                      <a:pt x="25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16"/>
                      <a:pt x="25" y="122"/>
                      <a:pt x="25" y="124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5"/>
                      <a:pt x="22" y="10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6"/>
                      <a:pt x="45" y="0"/>
                      <a:pt x="61" y="0"/>
                    </a:cubicBezTo>
                    <a:cubicBezTo>
                      <a:pt x="75" y="0"/>
                      <a:pt x="87" y="6"/>
                      <a:pt x="95" y="16"/>
                    </a:cubicBezTo>
                    <a:cubicBezTo>
                      <a:pt x="103" y="27"/>
                      <a:pt x="107" y="42"/>
                      <a:pt x="107" y="61"/>
                    </a:cubicBezTo>
                    <a:cubicBezTo>
                      <a:pt x="107" y="80"/>
                      <a:pt x="103" y="95"/>
                      <a:pt x="95" y="106"/>
                    </a:cubicBezTo>
                    <a:cubicBezTo>
                      <a:pt x="86" y="117"/>
                      <a:pt x="75" y="122"/>
                      <a:pt x="60" y="122"/>
                    </a:cubicBezTo>
                    <a:close/>
                    <a:moveTo>
                      <a:pt x="54" y="21"/>
                    </a:moveTo>
                    <a:cubicBezTo>
                      <a:pt x="44" y="21"/>
                      <a:pt x="37" y="24"/>
                      <a:pt x="32" y="29"/>
                    </a:cubicBezTo>
                    <a:cubicBezTo>
                      <a:pt x="28" y="35"/>
                      <a:pt x="25" y="44"/>
                      <a:pt x="25" y="57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75"/>
                      <a:pt x="28" y="86"/>
                      <a:pt x="32" y="92"/>
                    </a:cubicBezTo>
                    <a:cubicBezTo>
                      <a:pt x="37" y="99"/>
                      <a:pt x="44" y="102"/>
                      <a:pt x="55" y="102"/>
                    </a:cubicBezTo>
                    <a:cubicBezTo>
                      <a:pt x="63" y="102"/>
                      <a:pt x="70" y="98"/>
                      <a:pt x="75" y="91"/>
                    </a:cubicBezTo>
                    <a:cubicBezTo>
                      <a:pt x="79" y="84"/>
                      <a:pt x="82" y="74"/>
                      <a:pt x="82" y="61"/>
                    </a:cubicBezTo>
                    <a:cubicBezTo>
                      <a:pt x="82" y="48"/>
                      <a:pt x="79" y="38"/>
                      <a:pt x="75" y="31"/>
                    </a:cubicBezTo>
                    <a:cubicBezTo>
                      <a:pt x="70" y="24"/>
                      <a:pt x="63" y="21"/>
                      <a:pt x="54" y="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6351587" y="1724025"/>
                <a:ext cx="390524" cy="458788"/>
              </a:xfrm>
              <a:custGeom>
                <a:pathLst>
                  <a:path extrusionOk="0" h="122" w="104">
                    <a:moveTo>
                      <a:pt x="59" y="122"/>
                    </a:moveTo>
                    <a:cubicBezTo>
                      <a:pt x="40" y="122"/>
                      <a:pt x="26" y="117"/>
                      <a:pt x="16" y="106"/>
                    </a:cubicBezTo>
                    <a:cubicBezTo>
                      <a:pt x="5" y="95"/>
                      <a:pt x="0" y="81"/>
                      <a:pt x="0" y="62"/>
                    </a:cubicBezTo>
                    <a:cubicBezTo>
                      <a:pt x="0" y="43"/>
                      <a:pt x="5" y="28"/>
                      <a:pt x="15" y="17"/>
                    </a:cubicBezTo>
                    <a:cubicBezTo>
                      <a:pt x="24" y="6"/>
                      <a:pt x="37" y="0"/>
                      <a:pt x="54" y="0"/>
                    </a:cubicBezTo>
                    <a:cubicBezTo>
                      <a:pt x="70" y="0"/>
                      <a:pt x="82" y="5"/>
                      <a:pt x="91" y="14"/>
                    </a:cubicBezTo>
                    <a:cubicBezTo>
                      <a:pt x="100" y="24"/>
                      <a:pt x="104" y="37"/>
                      <a:pt x="104" y="53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8"/>
                      <a:pt x="29" y="87"/>
                      <a:pt x="35" y="93"/>
                    </a:cubicBezTo>
                    <a:cubicBezTo>
                      <a:pt x="41" y="99"/>
                      <a:pt x="49" y="102"/>
                      <a:pt x="60" y="102"/>
                    </a:cubicBezTo>
                    <a:cubicBezTo>
                      <a:pt x="67" y="102"/>
                      <a:pt x="73" y="102"/>
                      <a:pt x="79" y="100"/>
                    </a:cubicBezTo>
                    <a:cubicBezTo>
                      <a:pt x="85" y="99"/>
                      <a:pt x="92" y="97"/>
                      <a:pt x="98" y="9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2" y="117"/>
                      <a:pt x="86" y="119"/>
                      <a:pt x="80" y="120"/>
                    </a:cubicBezTo>
                    <a:cubicBezTo>
                      <a:pt x="74" y="122"/>
                      <a:pt x="67" y="122"/>
                      <a:pt x="59" y="122"/>
                    </a:cubicBezTo>
                    <a:close/>
                    <a:moveTo>
                      <a:pt x="54" y="19"/>
                    </a:moveTo>
                    <a:cubicBezTo>
                      <a:pt x="46" y="19"/>
                      <a:pt x="40" y="22"/>
                      <a:pt x="35" y="27"/>
                    </a:cubicBezTo>
                    <a:cubicBezTo>
                      <a:pt x="30" y="32"/>
                      <a:pt x="27" y="39"/>
                      <a:pt x="26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39"/>
                      <a:pt x="77" y="32"/>
                      <a:pt x="73" y="27"/>
                    </a:cubicBezTo>
                    <a:cubicBezTo>
                      <a:pt x="68" y="22"/>
                      <a:pt x="62" y="19"/>
                      <a:pt x="54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6800850" y="1724025"/>
                <a:ext cx="271462" cy="450850"/>
              </a:xfrm>
              <a:custGeom>
                <a:pathLst>
                  <a:path extrusionOk="0" h="120" w="72">
                    <a:moveTo>
                      <a:pt x="59" y="0"/>
                    </a:moveTo>
                    <a:cubicBezTo>
                      <a:pt x="64" y="0"/>
                      <a:pt x="69" y="1"/>
                      <a:pt x="72" y="1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6" y="24"/>
                      <a:pt x="62" y="23"/>
                      <a:pt x="58" y="23"/>
                    </a:cubicBezTo>
                    <a:cubicBezTo>
                      <a:pt x="48" y="23"/>
                      <a:pt x="40" y="27"/>
                      <a:pt x="34" y="33"/>
                    </a:cubicBezTo>
                    <a:cubicBezTo>
                      <a:pt x="28" y="40"/>
                      <a:pt x="25" y="48"/>
                      <a:pt x="25" y="59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16"/>
                      <a:pt x="33" y="11"/>
                      <a:pt x="39" y="6"/>
                    </a:cubicBezTo>
                    <a:cubicBezTo>
                      <a:pt x="45" y="2"/>
                      <a:pt x="52" y="0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7075488" y="1724025"/>
                <a:ext cx="325436" cy="458788"/>
              </a:xfrm>
              <a:custGeom>
                <a:pathLst>
                  <a:path extrusionOk="0" h="122" w="87">
                    <a:moveTo>
                      <a:pt x="87" y="87"/>
                    </a:moveTo>
                    <a:cubicBezTo>
                      <a:pt x="87" y="98"/>
                      <a:pt x="82" y="107"/>
                      <a:pt x="74" y="113"/>
                    </a:cubicBezTo>
                    <a:cubicBezTo>
                      <a:pt x="66" y="119"/>
                      <a:pt x="54" y="122"/>
                      <a:pt x="38" y="122"/>
                    </a:cubicBezTo>
                    <a:cubicBezTo>
                      <a:pt x="22" y="122"/>
                      <a:pt x="10" y="120"/>
                      <a:pt x="0" y="11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4" y="100"/>
                      <a:pt x="27" y="103"/>
                      <a:pt x="39" y="103"/>
                    </a:cubicBezTo>
                    <a:cubicBezTo>
                      <a:pt x="54" y="103"/>
                      <a:pt x="62" y="98"/>
                      <a:pt x="62" y="89"/>
                    </a:cubicBezTo>
                    <a:cubicBezTo>
                      <a:pt x="62" y="86"/>
                      <a:pt x="61" y="84"/>
                      <a:pt x="60" y="82"/>
                    </a:cubicBezTo>
                    <a:cubicBezTo>
                      <a:pt x="58" y="80"/>
                      <a:pt x="55" y="78"/>
                      <a:pt x="51" y="75"/>
                    </a:cubicBezTo>
                    <a:cubicBezTo>
                      <a:pt x="47" y="73"/>
                      <a:pt x="42" y="71"/>
                      <a:pt x="35" y="68"/>
                    </a:cubicBezTo>
                    <a:cubicBezTo>
                      <a:pt x="21" y="63"/>
                      <a:pt x="12" y="58"/>
                      <a:pt x="7" y="52"/>
                    </a:cubicBezTo>
                    <a:cubicBezTo>
                      <a:pt x="3" y="47"/>
                      <a:pt x="0" y="40"/>
                      <a:pt x="0" y="32"/>
                    </a:cubicBezTo>
                    <a:cubicBezTo>
                      <a:pt x="0" y="22"/>
                      <a:pt x="4" y="14"/>
                      <a:pt x="12" y="9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59" y="0"/>
                      <a:pt x="72" y="3"/>
                      <a:pt x="85" y="9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64" y="22"/>
                      <a:pt x="53" y="20"/>
                      <a:pt x="45" y="20"/>
                    </a:cubicBezTo>
                    <a:cubicBezTo>
                      <a:pt x="31" y="20"/>
                      <a:pt x="25" y="23"/>
                      <a:pt x="25" y="31"/>
                    </a:cubicBezTo>
                    <a:cubicBezTo>
                      <a:pt x="25" y="35"/>
                      <a:pt x="27" y="38"/>
                      <a:pt x="30" y="40"/>
                    </a:cubicBezTo>
                    <a:cubicBezTo>
                      <a:pt x="33" y="43"/>
                      <a:pt x="41" y="46"/>
                      <a:pt x="52" y="51"/>
                    </a:cubicBezTo>
                    <a:cubicBezTo>
                      <a:pt x="62" y="55"/>
                      <a:pt x="69" y="58"/>
                      <a:pt x="74" y="61"/>
                    </a:cubicBezTo>
                    <a:cubicBezTo>
                      <a:pt x="78" y="64"/>
                      <a:pt x="81" y="68"/>
                      <a:pt x="83" y="72"/>
                    </a:cubicBezTo>
                    <a:cubicBezTo>
                      <a:pt x="86" y="76"/>
                      <a:pt x="87" y="81"/>
                      <a:pt x="87" y="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4548187" y="1198562"/>
                <a:ext cx="168274" cy="206375"/>
              </a:xfrm>
              <a:custGeom>
                <a:pathLst>
                  <a:path extrusionOk="0" h="55" w="45">
                    <a:moveTo>
                      <a:pt x="42" y="18"/>
                    </a:moveTo>
                    <a:cubicBezTo>
                      <a:pt x="44" y="17"/>
                      <a:pt x="44" y="17"/>
                      <a:pt x="43" y="15"/>
                    </a:cubicBezTo>
                    <a:cubicBezTo>
                      <a:pt x="40" y="5"/>
                      <a:pt x="27" y="0"/>
                      <a:pt x="15" y="5"/>
                    </a:cubicBezTo>
                    <a:cubicBezTo>
                      <a:pt x="7" y="8"/>
                      <a:pt x="0" y="18"/>
                      <a:pt x="0" y="28"/>
                    </a:cubicBezTo>
                    <a:cubicBezTo>
                      <a:pt x="0" y="42"/>
                      <a:pt x="10" y="55"/>
                      <a:pt x="24" y="55"/>
                    </a:cubicBezTo>
                    <a:cubicBezTo>
                      <a:pt x="30" y="55"/>
                      <a:pt x="35" y="54"/>
                      <a:pt x="39" y="51"/>
                    </a:cubicBezTo>
                    <a:cubicBezTo>
                      <a:pt x="40" y="51"/>
                      <a:pt x="45" y="47"/>
                      <a:pt x="45" y="46"/>
                    </a:cubicBezTo>
                    <a:cubicBezTo>
                      <a:pt x="45" y="46"/>
                      <a:pt x="44" y="46"/>
                      <a:pt x="43" y="47"/>
                    </a:cubicBezTo>
                    <a:cubicBezTo>
                      <a:pt x="40" y="49"/>
                      <a:pt x="35" y="49"/>
                      <a:pt x="32" y="49"/>
                    </a:cubicBezTo>
                    <a:cubicBezTo>
                      <a:pt x="24" y="49"/>
                      <a:pt x="18" y="44"/>
                      <a:pt x="14" y="38"/>
                    </a:cubicBezTo>
                    <a:cubicBezTo>
                      <a:pt x="12" y="34"/>
                      <a:pt x="10" y="30"/>
                      <a:pt x="10" y="25"/>
                    </a:cubicBezTo>
                    <a:cubicBezTo>
                      <a:pt x="9" y="18"/>
                      <a:pt x="11" y="10"/>
                      <a:pt x="19" y="7"/>
                    </a:cubicBezTo>
                    <a:cubicBezTo>
                      <a:pt x="25" y="6"/>
                      <a:pt x="30" y="9"/>
                      <a:pt x="32" y="14"/>
                    </a:cubicBezTo>
                    <a:cubicBezTo>
                      <a:pt x="33" y="17"/>
                      <a:pt x="32" y="18"/>
                      <a:pt x="30" y="1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5" y="24"/>
                      <a:pt x="34" y="21"/>
                      <a:pt x="42" y="1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4446587" y="1112837"/>
                <a:ext cx="101600" cy="285749"/>
              </a:xfrm>
              <a:custGeom>
                <a:pathLst>
                  <a:path extrusionOk="0" h="76" w="27">
                    <a:moveTo>
                      <a:pt x="8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20" y="2"/>
                      <a:pt x="19" y="4"/>
                    </a:cubicBezTo>
                    <a:cubicBezTo>
                      <a:pt x="19" y="5"/>
                      <a:pt x="18" y="6"/>
                      <a:pt x="18" y="8"/>
                    </a:cubicBezTo>
                    <a:cubicBezTo>
                      <a:pt x="17" y="28"/>
                      <a:pt x="18" y="48"/>
                      <a:pt x="18" y="68"/>
                    </a:cubicBezTo>
                    <a:cubicBezTo>
                      <a:pt x="18" y="73"/>
                      <a:pt x="20" y="72"/>
                      <a:pt x="27" y="72"/>
                    </a:cubicBezTo>
                    <a:cubicBezTo>
                      <a:pt x="26" y="73"/>
                      <a:pt x="24" y="75"/>
                      <a:pt x="23" y="76"/>
                    </a:cubicBezTo>
                    <a:cubicBezTo>
                      <a:pt x="17" y="76"/>
                      <a:pt x="11" y="76"/>
                      <a:pt x="4" y="76"/>
                    </a:cubicBezTo>
                    <a:cubicBezTo>
                      <a:pt x="7" y="73"/>
                      <a:pt x="8" y="71"/>
                      <a:pt x="8" y="65"/>
                    </a:cubicBezTo>
                    <a:cubicBezTo>
                      <a:pt x="8" y="45"/>
                      <a:pt x="7" y="25"/>
                      <a:pt x="8" y="5"/>
                    </a:cubicBezTo>
                    <a:cubicBezTo>
                      <a:pt x="5" y="5"/>
                      <a:pt x="3" y="5"/>
                      <a:pt x="0" y="5"/>
                    </a:cubicBezTo>
                    <a:cubicBezTo>
                      <a:pt x="2" y="4"/>
                      <a:pt x="5" y="2"/>
                      <a:pt x="8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4248150" y="1214437"/>
                <a:ext cx="209550" cy="311150"/>
              </a:xfrm>
              <a:custGeom>
                <a:pathLst>
                  <a:path extrusionOk="0" h="83" w="56">
                    <a:moveTo>
                      <a:pt x="34" y="52"/>
                    </a:moveTo>
                    <a:cubicBezTo>
                      <a:pt x="35" y="53"/>
                      <a:pt x="36" y="54"/>
                      <a:pt x="38" y="54"/>
                    </a:cubicBezTo>
                    <a:cubicBezTo>
                      <a:pt x="44" y="58"/>
                      <a:pt x="46" y="63"/>
                      <a:pt x="45" y="68"/>
                    </a:cubicBezTo>
                    <a:cubicBezTo>
                      <a:pt x="45" y="73"/>
                      <a:pt x="39" y="77"/>
                      <a:pt x="31" y="78"/>
                    </a:cubicBezTo>
                    <a:cubicBezTo>
                      <a:pt x="21" y="78"/>
                      <a:pt x="9" y="75"/>
                      <a:pt x="11" y="62"/>
                    </a:cubicBezTo>
                    <a:cubicBezTo>
                      <a:pt x="12" y="56"/>
                      <a:pt x="21" y="52"/>
                      <a:pt x="28" y="52"/>
                    </a:cubicBezTo>
                    <a:cubicBezTo>
                      <a:pt x="30" y="52"/>
                      <a:pt x="32" y="52"/>
                      <a:pt x="34" y="52"/>
                    </a:cubicBezTo>
                    <a:moveTo>
                      <a:pt x="56" y="1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5" y="7"/>
                      <a:pt x="47" y="10"/>
                      <a:pt x="49" y="13"/>
                    </a:cubicBezTo>
                    <a:cubicBezTo>
                      <a:pt x="50" y="17"/>
                      <a:pt x="50" y="21"/>
                      <a:pt x="49" y="25"/>
                    </a:cubicBezTo>
                    <a:cubicBezTo>
                      <a:pt x="47" y="28"/>
                      <a:pt x="45" y="31"/>
                      <a:pt x="41" y="33"/>
                    </a:cubicBezTo>
                    <a:cubicBezTo>
                      <a:pt x="39" y="35"/>
                      <a:pt x="38" y="36"/>
                      <a:pt x="37" y="38"/>
                    </a:cubicBezTo>
                    <a:cubicBezTo>
                      <a:pt x="37" y="43"/>
                      <a:pt x="43" y="46"/>
                      <a:pt x="46" y="48"/>
                    </a:cubicBezTo>
                    <a:cubicBezTo>
                      <a:pt x="53" y="54"/>
                      <a:pt x="56" y="63"/>
                      <a:pt x="51" y="71"/>
                    </a:cubicBezTo>
                    <a:cubicBezTo>
                      <a:pt x="47" y="79"/>
                      <a:pt x="36" y="83"/>
                      <a:pt x="24" y="83"/>
                    </a:cubicBezTo>
                    <a:cubicBezTo>
                      <a:pt x="10" y="83"/>
                      <a:pt x="1" y="76"/>
                      <a:pt x="1" y="67"/>
                    </a:cubicBezTo>
                    <a:cubicBezTo>
                      <a:pt x="0" y="56"/>
                      <a:pt x="12" y="50"/>
                      <a:pt x="23" y="49"/>
                    </a:cubicBezTo>
                    <a:cubicBezTo>
                      <a:pt x="26" y="49"/>
                      <a:pt x="28" y="49"/>
                      <a:pt x="31" y="49"/>
                    </a:cubicBezTo>
                    <a:cubicBezTo>
                      <a:pt x="27" y="47"/>
                      <a:pt x="26" y="42"/>
                      <a:pt x="27" y="38"/>
                    </a:cubicBezTo>
                    <a:cubicBezTo>
                      <a:pt x="28" y="37"/>
                      <a:pt x="28" y="38"/>
                      <a:pt x="27" y="38"/>
                    </a:cubicBezTo>
                    <a:cubicBezTo>
                      <a:pt x="18" y="39"/>
                      <a:pt x="9" y="33"/>
                      <a:pt x="7" y="25"/>
                    </a:cubicBezTo>
                    <a:cubicBezTo>
                      <a:pt x="6" y="21"/>
                      <a:pt x="7" y="16"/>
                      <a:pt x="8" y="12"/>
                    </a:cubicBezTo>
                    <a:cubicBezTo>
                      <a:pt x="12" y="5"/>
                      <a:pt x="20" y="0"/>
                      <a:pt x="29" y="0"/>
                    </a:cubicBezTo>
                    <a:cubicBezTo>
                      <a:pt x="38" y="0"/>
                      <a:pt x="46" y="0"/>
                      <a:pt x="56" y="1"/>
                    </a:cubicBezTo>
                    <a:moveTo>
                      <a:pt x="40" y="19"/>
                    </a:moveTo>
                    <a:cubicBezTo>
                      <a:pt x="41" y="26"/>
                      <a:pt x="39" y="33"/>
                      <a:pt x="33" y="34"/>
                    </a:cubicBezTo>
                    <a:cubicBezTo>
                      <a:pt x="26" y="36"/>
                      <a:pt x="19" y="31"/>
                      <a:pt x="17" y="22"/>
                    </a:cubicBezTo>
                    <a:cubicBezTo>
                      <a:pt x="15" y="13"/>
                      <a:pt x="17" y="7"/>
                      <a:pt x="23" y="5"/>
                    </a:cubicBezTo>
                    <a:cubicBezTo>
                      <a:pt x="30" y="2"/>
                      <a:pt x="38" y="9"/>
                      <a:pt x="40" y="1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052887" y="1209675"/>
                <a:ext cx="201612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4" y="42"/>
                      <a:pt x="11" y="29"/>
                    </a:cubicBezTo>
                    <a:cubicBezTo>
                      <a:pt x="9" y="15"/>
                      <a:pt x="13" y="6"/>
                      <a:pt x="21" y="4"/>
                    </a:cubicBezTo>
                    <a:cubicBezTo>
                      <a:pt x="31" y="1"/>
                      <a:pt x="42" y="12"/>
                      <a:pt x="43" y="2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3835400" y="1209675"/>
                <a:ext cx="201612" cy="200025"/>
              </a:xfrm>
              <a:custGeom>
                <a:pathLst>
                  <a:path extrusionOk="0" h="53" w="54">
                    <a:moveTo>
                      <a:pt x="27" y="0"/>
                    </a:moveTo>
                    <a:cubicBezTo>
                      <a:pt x="44" y="0"/>
                      <a:pt x="53" y="11"/>
                      <a:pt x="54" y="25"/>
                    </a:cubicBezTo>
                    <a:cubicBezTo>
                      <a:pt x="54" y="38"/>
                      <a:pt x="43" y="50"/>
                      <a:pt x="30" y="51"/>
                    </a:cubicBezTo>
                    <a:cubicBezTo>
                      <a:pt x="14" y="53"/>
                      <a:pt x="0" y="42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moveTo>
                      <a:pt x="43" y="26"/>
                    </a:moveTo>
                    <a:cubicBezTo>
                      <a:pt x="44" y="36"/>
                      <a:pt x="41" y="45"/>
                      <a:pt x="32" y="47"/>
                    </a:cubicBezTo>
                    <a:cubicBezTo>
                      <a:pt x="23" y="49"/>
                      <a:pt x="13" y="42"/>
                      <a:pt x="11" y="29"/>
                    </a:cubicBezTo>
                    <a:cubicBezTo>
                      <a:pt x="8" y="15"/>
                      <a:pt x="13" y="6"/>
                      <a:pt x="21" y="4"/>
                    </a:cubicBezTo>
                    <a:cubicBezTo>
                      <a:pt x="31" y="1"/>
                      <a:pt x="41" y="12"/>
                      <a:pt x="43" y="2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3527425" y="1109662"/>
                <a:ext cx="292100" cy="319087"/>
              </a:xfrm>
              <a:custGeom>
                <a:pathLst>
                  <a:path extrusionOk="0" h="85" w="78">
                    <a:moveTo>
                      <a:pt x="66" y="20"/>
                    </a:moveTo>
                    <a:cubicBezTo>
                      <a:pt x="74" y="12"/>
                      <a:pt x="74" y="12"/>
                      <a:pt x="74" y="12"/>
                    </a:cubicBezTo>
                    <a:cubicBezTo>
                      <a:pt x="60" y="1"/>
                      <a:pt x="38" y="0"/>
                      <a:pt x="23" y="7"/>
                    </a:cubicBezTo>
                    <a:cubicBezTo>
                      <a:pt x="10" y="14"/>
                      <a:pt x="1" y="27"/>
                      <a:pt x="0" y="42"/>
                    </a:cubicBezTo>
                    <a:cubicBezTo>
                      <a:pt x="0" y="57"/>
                      <a:pt x="9" y="69"/>
                      <a:pt x="18" y="75"/>
                    </a:cubicBezTo>
                    <a:cubicBezTo>
                      <a:pt x="33" y="85"/>
                      <a:pt x="58" y="83"/>
                      <a:pt x="74" y="75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3" y="74"/>
                      <a:pt x="63" y="74"/>
                      <a:pt x="60" y="75"/>
                    </a:cubicBezTo>
                    <a:cubicBezTo>
                      <a:pt x="55" y="76"/>
                      <a:pt x="50" y="77"/>
                      <a:pt x="45" y="76"/>
                    </a:cubicBezTo>
                    <a:cubicBezTo>
                      <a:pt x="29" y="75"/>
                      <a:pt x="16" y="62"/>
                      <a:pt x="13" y="46"/>
                    </a:cubicBezTo>
                    <a:cubicBezTo>
                      <a:pt x="10" y="31"/>
                      <a:pt x="18" y="16"/>
                      <a:pt x="30" y="10"/>
                    </a:cubicBezTo>
                    <a:cubicBezTo>
                      <a:pt x="36" y="7"/>
                      <a:pt x="43" y="6"/>
                      <a:pt x="50" y="8"/>
                    </a:cubicBezTo>
                    <a:cubicBezTo>
                      <a:pt x="55" y="10"/>
                      <a:pt x="60" y="13"/>
                      <a:pt x="64" y="17"/>
                    </a:cubicBezTo>
                    <a:cubicBezTo>
                      <a:pt x="61" y="21"/>
                      <a:pt x="61" y="21"/>
                      <a:pt x="61" y="21"/>
                    </a:cubicBezTo>
                    <a:lnTo>
                      <a:pt x="66" y="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3" name="Shape 5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81948" y="2841181"/>
              <a:ext cx="1336675" cy="10693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-3175" y="1187450"/>
            <a:ext cx="2436813" cy="919163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1392383" y="3238809"/>
            <a:ext cx="1019477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5"/>
              </a:buClr>
              <a:buFont typeface="Arial"/>
              <a:buNone/>
              <a:defRPr b="1" i="0" sz="4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92382" y="4715980"/>
            <a:ext cx="1019478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1391000" y="5632626"/>
            <a:ext cx="78164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1586" y="1301590"/>
            <a:ext cx="870349" cy="6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 Slide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1392512" y="2565044"/>
            <a:ext cx="1019465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Arial"/>
              <a:buNone/>
              <a:defRPr b="1" i="0" sz="45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392511" y="4042207"/>
            <a:ext cx="10194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accent6"/>
              </a:buClr>
              <a:buFont typeface="Arial"/>
              <a:buNone/>
              <a:defRPr b="0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-3175" y="1187450"/>
            <a:ext cx="2436813" cy="919163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1586" y="1301590"/>
            <a:ext cx="870349" cy="6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Slide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9751059" y="5443860"/>
            <a:ext cx="2436813" cy="919163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52761" y="5552280"/>
            <a:ext cx="870349" cy="69627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ctrTitle"/>
          </p:nvPr>
        </p:nvSpPr>
        <p:spPr>
          <a:xfrm>
            <a:off x="914162" y="1104900"/>
            <a:ext cx="8639117" cy="2930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31775" lvl="0" marL="231775" marR="0" rtl="0" algn="l"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3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1231070" y="5351816"/>
            <a:ext cx="7439582" cy="10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7663" lvl="0" marL="347663" marR="0" rtl="0" algn="l">
              <a:spcBef>
                <a:spcPts val="600"/>
              </a:spcBef>
              <a:buClr>
                <a:schemeClr val="accent6"/>
              </a:buClr>
              <a:buFont typeface="Arial"/>
              <a:buNone/>
              <a:defRPr b="0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rmation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119"/>
            <a:ext cx="121888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751059" y="2767571"/>
            <a:ext cx="2436813" cy="919163"/>
          </a:xfrm>
          <a:custGeom>
            <a:pathLst>
              <a:path extrusionOk="0" h="288" w="764">
                <a:moveTo>
                  <a:pt x="72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8"/>
                  <a:pt x="0" y="288"/>
                  <a:pt x="0" y="288"/>
                </a:cubicBezTo>
                <a:cubicBezTo>
                  <a:pt x="728" y="288"/>
                  <a:pt x="728" y="288"/>
                  <a:pt x="728" y="288"/>
                </a:cubicBezTo>
                <a:cubicBezTo>
                  <a:pt x="748" y="288"/>
                  <a:pt x="764" y="274"/>
                  <a:pt x="764" y="256"/>
                </a:cubicBezTo>
                <a:cubicBezTo>
                  <a:pt x="764" y="32"/>
                  <a:pt x="764" y="32"/>
                  <a:pt x="764" y="32"/>
                </a:cubicBezTo>
                <a:cubicBezTo>
                  <a:pt x="764" y="15"/>
                  <a:pt x="748" y="0"/>
                  <a:pt x="7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52761" y="2879011"/>
            <a:ext cx="870349" cy="69627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ctrTitle"/>
          </p:nvPr>
        </p:nvSpPr>
        <p:spPr>
          <a:xfrm>
            <a:off x="1383144" y="2211381"/>
            <a:ext cx="8072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55937" y="4042210"/>
            <a:ext cx="8114624" cy="727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3F3F3F"/>
              </a:buClr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355259" y="4959350"/>
            <a:ext cx="489669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1355259" y="5317794"/>
            <a:ext cx="489669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1355259" y="5677296"/>
            <a:ext cx="489669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 with Sub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2135" y="1828800"/>
            <a:ext cx="10969943" cy="430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1pPr>
            <a:lvl2pPr indent="-15875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2pPr>
            <a:lvl3pPr indent="-15875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272"/>
              </a:buClr>
              <a:buFont typeface="Arial"/>
              <a:buChar char="●"/>
              <a:defRPr>
                <a:solidFill>
                  <a:srgbClr val="727272"/>
                </a:solidFill>
              </a:defRPr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07324" y="1007430"/>
            <a:ext cx="10969943" cy="56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12647" y="1403350"/>
            <a:ext cx="10969943" cy="4726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  <a:defRPr/>
            </a:lvl1pPr>
            <a:lvl2pPr indent="-15875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  <a:defRPr/>
            </a:lvl2pPr>
            <a:lvl3pPr indent="-15875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lide with Sub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5"/>
              </a:buClr>
              <a:buNone/>
              <a:defRPr b="1"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07324" y="1007430"/>
            <a:ext cx="10969943" cy="56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622135" y="1828800"/>
            <a:ext cx="10969943" cy="1359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5"/>
              </a:buClr>
              <a:buNone/>
              <a:defRPr>
                <a:solidFill>
                  <a:schemeClr val="accent5"/>
                </a:solidFill>
              </a:defRPr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609441" y="274637"/>
            <a:ext cx="10969943" cy="7275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5"/>
              </a:buClr>
              <a:buFont typeface="Arial"/>
              <a:buNone/>
              <a:defRPr b="1" i="0" sz="3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09441" y="1403350"/>
            <a:ext cx="10969943" cy="472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28600" marR="0" rtl="0" algn="l">
              <a:spcBef>
                <a:spcPts val="600"/>
              </a:spcBef>
              <a:buClr>
                <a:srgbClr val="727272"/>
              </a:buClr>
              <a:buFont typeface="Arial"/>
              <a:buChar char="●"/>
              <a:defRPr b="0" i="0" sz="18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685800" marR="0" rtl="0" algn="l">
              <a:spcBef>
                <a:spcPts val="600"/>
              </a:spcBef>
              <a:buClr>
                <a:srgbClr val="727272"/>
              </a:buClr>
              <a:buFont typeface="Arial"/>
              <a:buChar char="●"/>
              <a:defRPr b="0" i="0" sz="18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727272"/>
              </a:buClr>
              <a:buFont typeface="Arial"/>
              <a:buChar char="●"/>
              <a:defRPr b="0" i="0" sz="18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423884" y="6453869"/>
            <a:ext cx="1155500" cy="30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97333" y="6385351"/>
            <a:ext cx="383495" cy="3834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hyperlink" Target="http://perf.fail/post/96104709544/zealous-sharding-hurts-etsy-performanc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hyperlink" Target="http://chimera.labs.oreilly.com/books/1230000000545/ch12.html#_flow_contro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hyperlink" Target="http://bitsup.blogspot.se/2015/01/http2-dependency-priorities-in-firefox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392380" y="3238800"/>
            <a:ext cx="417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5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WebRTC</a:t>
            </a:r>
            <a:br>
              <a:rPr b="1" i="0" lang="en-US" sz="4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92375" y="2658575"/>
            <a:ext cx="10196999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1" lang="en-US" sz="6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</a:t>
            </a:r>
            <a:r>
              <a:rPr b="1" i="1" lang="en-US" sz="6000">
                <a:latin typeface="Roboto Condensed"/>
                <a:ea typeface="Roboto Condensed"/>
                <a:cs typeface="Roboto Condensed"/>
                <a:sym typeface="Roboto Condensed"/>
              </a:rPr>
              <a:t> is here, let’s optimize!</a:t>
            </a:r>
          </a:p>
          <a:p>
            <a:pPr indent="0" lvl="0" marL="0" marR="0" rtl="0" algn="l">
              <a:spcBef>
                <a:spcPts val="60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i="1" lang="en-US">
                <a:latin typeface="Roboto"/>
                <a:ea typeface="Roboto"/>
                <a:cs typeface="Roboto"/>
                <a:sym typeface="Roboto"/>
              </a:rPr>
              <a:t>or, why (some) yesterday's best-practices are today's HTTP/2 anti-patterns.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1446499" y="5178412"/>
            <a:ext cx="3578071" cy="870560"/>
            <a:chOff x="1692159" y="10087399"/>
            <a:chExt cx="7157575" cy="1741121"/>
          </a:xfrm>
        </p:grpSpPr>
        <p:sp>
          <p:nvSpPr>
            <p:cNvPr id="123" name="Shape 123"/>
            <p:cNvSpPr/>
            <p:nvPr/>
          </p:nvSpPr>
          <p:spPr>
            <a:xfrm>
              <a:off x="3812578" y="10087399"/>
              <a:ext cx="5037156" cy="1741121"/>
            </a:xfrm>
            <a:custGeom>
              <a:pathLst>
                <a:path extrusionOk="0" h="21600" w="21599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 Condensed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+</a:t>
              </a:r>
              <a:r>
                <a:rPr lang="en-US" sz="30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Ilya Grigorik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 Condensed"/>
                <a:buNone/>
              </a:pPr>
              <a:r>
                <a:rPr b="0" i="0" lang="en-US" sz="2500" u="none" cap="none" strike="noStrike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@</a:t>
              </a:r>
              <a:r>
                <a:rPr lang="en-US" sz="2500">
                  <a:solidFill>
                    <a:srgbClr val="66666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igrigorik</a:t>
              </a:r>
            </a:p>
          </p:txBody>
        </p:sp>
        <p:pic>
          <p:nvPicPr>
            <p:cNvPr id="124" name="Shape 124"/>
            <p:cNvPicPr preferRelativeResize="0"/>
            <p:nvPr/>
          </p:nvPicPr>
          <p:blipFill rotWithShape="1">
            <a:blip r:embed="rId3">
              <a:alphaModFix/>
            </a:blip>
            <a:srcRect b="-9" l="13461" r="12039" t="2401"/>
            <a:stretch/>
          </p:blipFill>
          <p:spPr>
            <a:xfrm>
              <a:off x="1692159" y="10154987"/>
              <a:ext cx="1714199" cy="1605900"/>
            </a:xfrm>
            <a:prstGeom prst="flowChartConnector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1900" y="45681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796062" y="1877450"/>
            <a:ext cx="1674900" cy="5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3000">
                <a:latin typeface="Roboto Condensed"/>
                <a:ea typeface="Roboto Condensed"/>
                <a:cs typeface="Roboto Condensed"/>
                <a:sym typeface="Roboto Condensed"/>
              </a:rPr>
              <a:t>RFC 7540</a:t>
            </a:r>
          </a:p>
        </p:txBody>
      </p:sp>
      <p:sp>
        <p:nvSpPr>
          <p:cNvPr id="127" name="Shape 127"/>
          <p:cNvSpPr/>
          <p:nvPr/>
        </p:nvSpPr>
        <p:spPr>
          <a:xfrm>
            <a:off x="3413025" y="2483175"/>
            <a:ext cx="440975" cy="286025"/>
          </a:xfrm>
          <a:custGeom>
            <a:pathLst>
              <a:path extrusionOk="0" h="11441" w="17639">
                <a:moveTo>
                  <a:pt x="0" y="3042"/>
                </a:moveTo>
                <a:cubicBezTo>
                  <a:pt x="3425" y="3422"/>
                  <a:pt x="6833" y="5331"/>
                  <a:pt x="9124" y="7908"/>
                </a:cubicBezTo>
                <a:cubicBezTo>
                  <a:pt x="9909" y="8791"/>
                  <a:pt x="10292" y="11932"/>
                  <a:pt x="10948" y="10949"/>
                </a:cubicBezTo>
                <a:cubicBezTo>
                  <a:pt x="13321" y="7390"/>
                  <a:pt x="13814" y="1915"/>
                  <a:pt x="17639" y="0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094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binary framing 101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5636" l="38320" r="2735" t="3454"/>
          <a:stretch/>
        </p:blipFill>
        <p:spPr>
          <a:xfrm>
            <a:off x="727875" y="1349675"/>
            <a:ext cx="5237524" cy="41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" type="body"/>
          </p:nvPr>
        </p:nvSpPr>
        <p:spPr>
          <a:xfrm>
            <a:off x="6302500" y="1433000"/>
            <a:ext cx="5333999" cy="39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 messages are decomposed into one or more frames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HEADERS for meta-data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for payload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RST_STREAM to cancel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frame has a common header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9-byte, length prefixed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Easy and efficient to parse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94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data flow</a:t>
            </a: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 in HTTP 2.0...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34950" y="3935975"/>
            <a:ext cx="10362299" cy="22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multiplexed because frames can be interleaved</a:t>
            </a:r>
          </a:p>
          <a:p>
            <a:pPr indent="-3619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frames (e.g. HEADERS, DATA, etc) are sent over single TCP connection</a:t>
            </a:r>
          </a:p>
          <a:p>
            <a:pPr indent="-3619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Frame delivery is prioritized based on stream dependencies and weights</a:t>
            </a:r>
          </a:p>
          <a:p>
            <a:pPr indent="-3619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frames are subject to per-stream and connection flow control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1299025"/>
            <a:ext cx="8586624" cy="237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09441" y="1222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HPACK </a:t>
            </a: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header compression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1" y="849762"/>
            <a:ext cx="11353549" cy="36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idx="1" type="body"/>
          </p:nvPr>
        </p:nvSpPr>
        <p:spPr>
          <a:xfrm>
            <a:off x="698550" y="4783850"/>
            <a:ext cx="10294800" cy="120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i="1"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Literal values are (optionally) encoded with a static Huffman code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i="1"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Previously sent values are (optionally) indexed</a:t>
            </a:r>
          </a:p>
          <a:p>
            <a:pPr indent="-3683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i="1"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e.g. “2” in above example expands to “method: GET”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5525375" y="876825"/>
            <a:ext cx="57483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 deep(er) dive on HTTP/2 protocol, grab the free book at the O’Reilly booth, or…</a:t>
            </a:r>
            <a:r>
              <a:rPr i="1"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4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 it online (free):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45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hpbn.co/http2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1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1083849" y="2717450"/>
            <a:ext cx="10350899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5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Optimizing (web) application delivery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-US" sz="35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take a quick tour of our delivery pipeline...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402075" y="1673350"/>
            <a:ext cx="3316499" cy="8591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4402075" y="2532241"/>
            <a:ext cx="3316499" cy="859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HTTP</a:t>
            </a:r>
          </a:p>
        </p:txBody>
      </p:sp>
      <p:sp>
        <p:nvSpPr>
          <p:cNvPr id="220" name="Shape 220"/>
          <p:cNvSpPr/>
          <p:nvPr/>
        </p:nvSpPr>
        <p:spPr>
          <a:xfrm>
            <a:off x="4402076" y="3391133"/>
            <a:ext cx="1650000" cy="8591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221" name="Shape 221"/>
          <p:cNvSpPr/>
          <p:nvPr/>
        </p:nvSpPr>
        <p:spPr>
          <a:xfrm>
            <a:off x="4402075" y="4248962"/>
            <a:ext cx="3316499" cy="8591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(Ethernet, WiFi, LTE…)</a:t>
            </a:r>
          </a:p>
        </p:txBody>
      </p:sp>
      <p:sp>
        <p:nvSpPr>
          <p:cNvPr id="222" name="Shape 222"/>
          <p:cNvSpPr/>
          <p:nvPr/>
        </p:nvSpPr>
        <p:spPr>
          <a:xfrm>
            <a:off x="6051874" y="3391133"/>
            <a:ext cx="1666799" cy="8591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sp>
        <p:nvSpPr>
          <p:cNvPr id="223" name="Shape 223"/>
          <p:cNvSpPr/>
          <p:nvPr/>
        </p:nvSpPr>
        <p:spPr>
          <a:xfrm>
            <a:off x="4531700" y="5767450"/>
            <a:ext cx="5698500" cy="518100"/>
          </a:xfrm>
          <a:prstGeom prst="roundRect">
            <a:avLst>
              <a:gd fmla="val 16667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RRC and radio delays, energy consumption, ...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5049750" y="5219150"/>
            <a:ext cx="0" cy="641399"/>
          </a:xfrm>
          <a:prstGeom prst="straightConnector1">
            <a:avLst/>
          </a:prstGeom>
          <a:noFill/>
          <a:ln cap="flat" cmpd="sng" w="38100">
            <a:solidFill>
              <a:srgbClr val="E0E0E0"/>
            </a:solidFill>
            <a:prstDash val="solid"/>
            <a:round/>
            <a:headEnd len="lg" w="lg" type="oval"/>
            <a:tailEnd len="lg" w="lg" type="none"/>
          </a:ln>
        </p:spPr>
      </p:cxnSp>
      <p:grpSp>
        <p:nvGrpSpPr>
          <p:cNvPr id="225" name="Shape 225"/>
          <p:cNvGrpSpPr/>
          <p:nvPr/>
        </p:nvGrpSpPr>
        <p:grpSpPr>
          <a:xfrm>
            <a:off x="371400" y="3487179"/>
            <a:ext cx="11420500" cy="837845"/>
            <a:chOff x="371400" y="3487179"/>
            <a:chExt cx="11420500" cy="837845"/>
          </a:xfrm>
        </p:grpSpPr>
        <p:grpSp>
          <p:nvGrpSpPr>
            <p:cNvPr id="226" name="Shape 226"/>
            <p:cNvGrpSpPr/>
            <p:nvPr/>
          </p:nvGrpSpPr>
          <p:grpSpPr>
            <a:xfrm>
              <a:off x="7863675" y="3487179"/>
              <a:ext cx="3928225" cy="572999"/>
              <a:chOff x="7863675" y="3487179"/>
              <a:chExt cx="3928225" cy="572999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8336500" y="3487179"/>
                <a:ext cx="3455400" cy="572999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2000">
                    <a:latin typeface="Roboto"/>
                    <a:ea typeface="Roboto"/>
                    <a:cs typeface="Roboto"/>
                    <a:sym typeface="Roboto"/>
                  </a:rPr>
                  <a:t>All things DNS (and QUIC :))</a:t>
                </a:r>
              </a:p>
            </p:txBody>
          </p:sp>
          <p:cxnSp>
            <p:nvCxnSpPr>
              <p:cNvPr id="228" name="Shape 228"/>
              <p:cNvCxnSpPr/>
              <p:nvPr/>
            </p:nvCxnSpPr>
            <p:spPr>
              <a:xfrm>
                <a:off x="7863675" y="3647650"/>
                <a:ext cx="5259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4CCCC"/>
                </a:solidFill>
                <a:prstDash val="solid"/>
                <a:round/>
                <a:headEnd len="lg" w="lg" type="oval"/>
                <a:tailEnd len="lg" w="lg" type="none"/>
              </a:ln>
            </p:spPr>
          </p:cxnSp>
        </p:grpSp>
        <p:grpSp>
          <p:nvGrpSpPr>
            <p:cNvPr id="229" name="Shape 229"/>
            <p:cNvGrpSpPr/>
            <p:nvPr/>
          </p:nvGrpSpPr>
          <p:grpSpPr>
            <a:xfrm>
              <a:off x="371400" y="3503925"/>
              <a:ext cx="3897150" cy="821099"/>
              <a:chOff x="371400" y="3503925"/>
              <a:chExt cx="3897150" cy="821099"/>
            </a:xfrm>
          </p:grpSpPr>
          <p:cxnSp>
            <p:nvCxnSpPr>
              <p:cNvPr id="230" name="Shape 230"/>
              <p:cNvCxnSpPr/>
              <p:nvPr/>
            </p:nvCxnSpPr>
            <p:spPr>
              <a:xfrm rot="10800000">
                <a:off x="3738450" y="3647650"/>
                <a:ext cx="530099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4CCCC"/>
                </a:solidFill>
                <a:prstDash val="solid"/>
                <a:round/>
                <a:headEnd len="lg" w="lg" type="oval"/>
                <a:tailEnd len="lg" w="lg" type="none"/>
              </a:ln>
            </p:spPr>
          </p:cxnSp>
          <p:sp>
            <p:nvSpPr>
              <p:cNvPr id="231" name="Shape 231"/>
              <p:cNvSpPr/>
              <p:nvPr/>
            </p:nvSpPr>
            <p:spPr>
              <a:xfrm>
                <a:off x="371400" y="3503925"/>
                <a:ext cx="3455400" cy="821099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-US" sz="2000">
                    <a:latin typeface="Roboto"/>
                    <a:ea typeface="Roboto"/>
                    <a:cs typeface="Roboto"/>
                    <a:sym typeface="Roboto"/>
                  </a:rPr>
                  <a:t>Handshakes, goodput, packet loss, ...</a:t>
                </a:r>
              </a:p>
            </p:txBody>
          </p:sp>
        </p:grpSp>
      </p:grpSp>
      <p:grpSp>
        <p:nvGrpSpPr>
          <p:cNvPr id="232" name="Shape 232"/>
          <p:cNvGrpSpPr/>
          <p:nvPr/>
        </p:nvGrpSpPr>
        <p:grpSpPr>
          <a:xfrm>
            <a:off x="4427550" y="476350"/>
            <a:ext cx="7366800" cy="1091100"/>
            <a:chOff x="4427550" y="476350"/>
            <a:chExt cx="7366800" cy="1091100"/>
          </a:xfrm>
        </p:grpSpPr>
        <p:cxnSp>
          <p:nvCxnSpPr>
            <p:cNvPr id="233" name="Shape 233"/>
            <p:cNvCxnSpPr/>
            <p:nvPr/>
          </p:nvCxnSpPr>
          <p:spPr>
            <a:xfrm rot="10800000">
              <a:off x="4945600" y="974350"/>
              <a:ext cx="0" cy="593099"/>
            </a:xfrm>
            <a:prstGeom prst="straightConnector1">
              <a:avLst/>
            </a:prstGeom>
            <a:noFill/>
            <a:ln cap="flat" cmpd="sng" w="38100">
              <a:solidFill>
                <a:srgbClr val="D9EAD3"/>
              </a:solidFill>
              <a:prstDash val="solid"/>
              <a:round/>
              <a:headEnd len="lg" w="lg" type="oval"/>
              <a:tailEnd len="lg" w="lg" type="none"/>
            </a:ln>
          </p:spPr>
        </p:cxnSp>
        <p:sp>
          <p:nvSpPr>
            <p:cNvPr id="234" name="Shape 234"/>
            <p:cNvSpPr/>
            <p:nvPr/>
          </p:nvSpPr>
          <p:spPr>
            <a:xfrm>
              <a:off x="4427550" y="476350"/>
              <a:ext cx="7366800" cy="518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Resource fetch, execution and processing, ….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7857925" y="2383647"/>
            <a:ext cx="3928225" cy="859199"/>
            <a:chOff x="7857925" y="2383647"/>
            <a:chExt cx="3928225" cy="859199"/>
          </a:xfrm>
        </p:grpSpPr>
        <p:cxnSp>
          <p:nvCxnSpPr>
            <p:cNvPr id="236" name="Shape 236"/>
            <p:cNvCxnSpPr/>
            <p:nvPr/>
          </p:nvCxnSpPr>
          <p:spPr>
            <a:xfrm>
              <a:off x="7857925" y="3001325"/>
              <a:ext cx="525900" cy="0"/>
            </a:xfrm>
            <a:prstGeom prst="straightConnector1">
              <a:avLst/>
            </a:prstGeom>
            <a:noFill/>
            <a:ln cap="flat" cmpd="sng" w="38100">
              <a:solidFill>
                <a:srgbClr val="FFF2CC"/>
              </a:solidFill>
              <a:prstDash val="solid"/>
              <a:round/>
              <a:headEnd len="lg" w="lg" type="oval"/>
              <a:tailEnd len="lg" w="lg" type="none"/>
            </a:ln>
          </p:spPr>
        </p:cxnSp>
        <p:sp>
          <p:nvSpPr>
            <p:cNvPr id="237" name="Shape 237"/>
            <p:cNvSpPr/>
            <p:nvPr/>
          </p:nvSpPr>
          <p:spPr>
            <a:xfrm>
              <a:off x="8330750" y="2383647"/>
              <a:ext cx="3455400" cy="859199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Parallelism, prioritization, protocol overhead, ... 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371400" y="1891575"/>
            <a:ext cx="4288388" cy="1110806"/>
            <a:chOff x="371400" y="1891575"/>
            <a:chExt cx="4288388" cy="1110806"/>
          </a:xfrm>
        </p:grpSpPr>
        <p:sp>
          <p:nvSpPr>
            <p:cNvPr id="239" name="Shape 239"/>
            <p:cNvSpPr txBox="1"/>
            <p:nvPr/>
          </p:nvSpPr>
          <p:spPr>
            <a:xfrm>
              <a:off x="371400" y="1891575"/>
              <a:ext cx="3551699" cy="11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FF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If/when lower layers fail, we’re forced to “optimize” at the application layer...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4212238" y="2059356"/>
              <a:ext cx="447550" cy="943025"/>
            </a:xfrm>
            <a:custGeom>
              <a:pathLst>
                <a:path extrusionOk="0" h="37721" w="17902">
                  <a:moveTo>
                    <a:pt x="13074" y="4286"/>
                  </a:moveTo>
                  <a:cubicBezTo>
                    <a:pt x="11449" y="2011"/>
                    <a:pt x="8207" y="-842"/>
                    <a:pt x="5674" y="339"/>
                  </a:cubicBezTo>
                  <a:cubicBezTo>
                    <a:pt x="2937" y="1615"/>
                    <a:pt x="1585" y="5234"/>
                    <a:pt x="1233" y="8233"/>
                  </a:cubicBezTo>
                  <a:cubicBezTo>
                    <a:pt x="906" y="11009"/>
                    <a:pt x="-285" y="14272"/>
                    <a:pt x="1233" y="16620"/>
                  </a:cubicBezTo>
                  <a:cubicBezTo>
                    <a:pt x="4344" y="21428"/>
                    <a:pt x="12743" y="22040"/>
                    <a:pt x="14554" y="27475"/>
                  </a:cubicBezTo>
                  <a:cubicBezTo>
                    <a:pt x="16138" y="32230"/>
                    <a:pt x="7758" y="39442"/>
                    <a:pt x="3207" y="37342"/>
                  </a:cubicBezTo>
                  <a:cubicBezTo>
                    <a:pt x="-2021" y="34929"/>
                    <a:pt x="164" y="24619"/>
                    <a:pt x="3700" y="20074"/>
                  </a:cubicBezTo>
                  <a:cubicBezTo>
                    <a:pt x="7770" y="14841"/>
                    <a:pt x="19977" y="11921"/>
                    <a:pt x="17515" y="5766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lg" w="lg" type="oval"/>
              <a:tailEnd len="lg" w="lg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21950" y="545150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621950" y="1120479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HTTP</a:t>
            </a:r>
          </a:p>
        </p:txBody>
      </p:sp>
      <p:sp>
        <p:nvSpPr>
          <p:cNvPr id="247" name="Shape 247"/>
          <p:cNvSpPr/>
          <p:nvPr/>
        </p:nvSpPr>
        <p:spPr>
          <a:xfrm>
            <a:off x="621951" y="1695808"/>
            <a:ext cx="1105200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248" name="Shape 248"/>
          <p:cNvSpPr/>
          <p:nvPr/>
        </p:nvSpPr>
        <p:spPr>
          <a:xfrm>
            <a:off x="621950" y="2270426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</p:txBody>
      </p:sp>
      <p:sp>
        <p:nvSpPr>
          <p:cNvPr id="249" name="Shape 249"/>
          <p:cNvSpPr/>
          <p:nvPr/>
        </p:nvSpPr>
        <p:spPr>
          <a:xfrm>
            <a:off x="1727067" y="1695808"/>
            <a:ext cx="1116299" cy="5756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731600" y="545150"/>
            <a:ext cx="7672199" cy="159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Reduce DNS lookups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Unresolved names block requests </a:t>
            </a:r>
          </a:p>
        </p:txBody>
      </p:sp>
      <p:cxnSp>
        <p:nvCxnSpPr>
          <p:cNvPr id="251" name="Shape 251"/>
          <p:cNvCxnSpPr>
            <a:stCxn id="249" idx="3"/>
            <a:endCxn id="250" idx="1"/>
          </p:cNvCxnSpPr>
          <p:nvPr/>
        </p:nvCxnSpPr>
        <p:spPr>
          <a:xfrm flipH="1" rot="10800000">
            <a:off x="2843367" y="1340758"/>
            <a:ext cx="888300" cy="642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52" name="Shape 252"/>
          <p:cNvSpPr/>
          <p:nvPr/>
        </p:nvSpPr>
        <p:spPr>
          <a:xfrm>
            <a:off x="408270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HTTP/1.x</a:t>
            </a:r>
          </a:p>
        </p:txBody>
      </p:sp>
      <p:sp>
        <p:nvSpPr>
          <p:cNvPr id="253" name="Shape 253"/>
          <p:cNvSpPr/>
          <p:nvPr/>
        </p:nvSpPr>
        <p:spPr>
          <a:xfrm>
            <a:off x="575225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HTTP/2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621950" y="3440750"/>
            <a:ext cx="10781849" cy="2300976"/>
            <a:chOff x="621950" y="3440750"/>
            <a:chExt cx="10781849" cy="2300976"/>
          </a:xfrm>
        </p:grpSpPr>
        <p:sp>
          <p:nvSpPr>
            <p:cNvPr id="255" name="Shape 255"/>
            <p:cNvSpPr/>
            <p:nvPr/>
          </p:nvSpPr>
          <p:spPr>
            <a:xfrm>
              <a:off x="621950" y="3440750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Application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21950" y="4016079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HTTP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621951" y="4591408"/>
              <a:ext cx="1105200" cy="5756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TCP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621950" y="5166026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Link layer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1727067" y="4591408"/>
              <a:ext cx="11162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UDP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3731600" y="3440750"/>
              <a:ext cx="7672199" cy="159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400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Reuse TCP connections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Connection are expensive</a:t>
              </a:r>
              <a:b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i="1" lang="en-US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  - handshake latency, resource overhead, ...</a:t>
              </a:r>
            </a:p>
          </p:txBody>
        </p:sp>
        <p:cxnSp>
          <p:nvCxnSpPr>
            <p:cNvPr id="261" name="Shape 261"/>
            <p:cNvCxnSpPr>
              <a:stCxn id="259" idx="3"/>
              <a:endCxn id="260" idx="1"/>
            </p:cNvCxnSpPr>
            <p:nvPr/>
          </p:nvCxnSpPr>
          <p:spPr>
            <a:xfrm flipH="1" rot="10800000">
              <a:off x="2843367" y="4236358"/>
              <a:ext cx="888300" cy="642900"/>
            </a:xfrm>
            <a:prstGeom prst="bentConnector3">
              <a:avLst>
                <a:gd fmla="val 49996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262" name="Shape 262"/>
            <p:cNvSpPr/>
            <p:nvPr/>
          </p:nvSpPr>
          <p:spPr>
            <a:xfrm>
              <a:off x="408270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HTTP/1.x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575225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HTTP/2</a:t>
              </a:r>
            </a:p>
          </p:txBody>
        </p:sp>
        <p:cxnSp>
          <p:nvCxnSpPr>
            <p:cNvPr id="264" name="Shape 264"/>
            <p:cNvCxnSpPr>
              <a:stCxn id="265" idx="1"/>
              <a:endCxn id="266" idx="3"/>
            </p:cNvCxnSpPr>
            <p:nvPr/>
          </p:nvCxnSpPr>
          <p:spPr>
            <a:xfrm rot="10800000">
              <a:off x="7182950" y="5453875"/>
              <a:ext cx="452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7635050" y="5231875"/>
              <a:ext cx="1961099" cy="444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Single connection!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621950" y="545150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621950" y="1120479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HTTP</a:t>
            </a:r>
          </a:p>
        </p:txBody>
      </p:sp>
      <p:sp>
        <p:nvSpPr>
          <p:cNvPr id="273" name="Shape 273"/>
          <p:cNvSpPr/>
          <p:nvPr/>
        </p:nvSpPr>
        <p:spPr>
          <a:xfrm>
            <a:off x="621951" y="1695808"/>
            <a:ext cx="1105200" cy="5756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274" name="Shape 274"/>
          <p:cNvSpPr/>
          <p:nvPr/>
        </p:nvSpPr>
        <p:spPr>
          <a:xfrm>
            <a:off x="621950" y="2270426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</p:txBody>
      </p:sp>
      <p:sp>
        <p:nvSpPr>
          <p:cNvPr id="275" name="Shape 275"/>
          <p:cNvSpPr/>
          <p:nvPr/>
        </p:nvSpPr>
        <p:spPr>
          <a:xfrm>
            <a:off x="1727067" y="1695808"/>
            <a:ext cx="11162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731600" y="545150"/>
            <a:ext cx="8343900" cy="159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Use a Content Delivery Network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Page rendering is latency-bound (most of the time)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- lower roundtrip times are critical to optimize asset delivery</a:t>
            </a:r>
          </a:p>
        </p:txBody>
      </p:sp>
      <p:cxnSp>
        <p:nvCxnSpPr>
          <p:cNvPr id="277" name="Shape 277"/>
          <p:cNvCxnSpPr>
            <a:stCxn id="275" idx="3"/>
            <a:endCxn id="276" idx="1"/>
          </p:cNvCxnSpPr>
          <p:nvPr/>
        </p:nvCxnSpPr>
        <p:spPr>
          <a:xfrm flipH="1" rot="10800000">
            <a:off x="2843367" y="1340758"/>
            <a:ext cx="888300" cy="642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78" name="Shape 278"/>
          <p:cNvSpPr/>
          <p:nvPr/>
        </p:nvSpPr>
        <p:spPr>
          <a:xfrm>
            <a:off x="408270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HTTP/1.x</a:t>
            </a:r>
          </a:p>
        </p:txBody>
      </p:sp>
      <p:sp>
        <p:nvSpPr>
          <p:cNvPr id="279" name="Shape 279"/>
          <p:cNvSpPr/>
          <p:nvPr/>
        </p:nvSpPr>
        <p:spPr>
          <a:xfrm>
            <a:off x="575225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HTTP/2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621950" y="3440750"/>
            <a:ext cx="11101949" cy="2300976"/>
            <a:chOff x="621950" y="3440750"/>
            <a:chExt cx="11101949" cy="2300976"/>
          </a:xfrm>
        </p:grpSpPr>
        <p:sp>
          <p:nvSpPr>
            <p:cNvPr id="281" name="Shape 281"/>
            <p:cNvSpPr/>
            <p:nvPr/>
          </p:nvSpPr>
          <p:spPr>
            <a:xfrm>
              <a:off x="621950" y="3440750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Application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621950" y="4016079"/>
              <a:ext cx="2221499" cy="5756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HTTP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621951" y="4591408"/>
              <a:ext cx="1105200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TCP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621950" y="5166026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Link layer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727067" y="4591408"/>
              <a:ext cx="11162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UDP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731600" y="3440750"/>
              <a:ext cx="7992299" cy="159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400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Minimize number of HTTP redirects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Each redirect restarts the fetch process</a:t>
              </a:r>
              <a:b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i="1" lang="en-US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  - cross-origin redirects are worst case: DNS, TCP, new HTTP request</a:t>
              </a:r>
            </a:p>
          </p:txBody>
        </p:sp>
        <p:cxnSp>
          <p:nvCxnSpPr>
            <p:cNvPr id="287" name="Shape 287"/>
            <p:cNvCxnSpPr>
              <a:stCxn id="282" idx="3"/>
              <a:endCxn id="286" idx="1"/>
            </p:cNvCxnSpPr>
            <p:nvPr/>
          </p:nvCxnSpPr>
          <p:spPr>
            <a:xfrm flipH="1" rot="10800000">
              <a:off x="2843449" y="4236429"/>
              <a:ext cx="888300" cy="67500"/>
            </a:xfrm>
            <a:prstGeom prst="bentConnector3">
              <a:avLst>
                <a:gd fmla="val 49992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408270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HTTP/1.x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575225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HTTP/2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21950" y="545150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621950" y="1120479"/>
            <a:ext cx="2221499" cy="5756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HTTP</a:t>
            </a:r>
          </a:p>
        </p:txBody>
      </p:sp>
      <p:sp>
        <p:nvSpPr>
          <p:cNvPr id="296" name="Shape 296"/>
          <p:cNvSpPr/>
          <p:nvPr/>
        </p:nvSpPr>
        <p:spPr>
          <a:xfrm>
            <a:off x="621951" y="1695808"/>
            <a:ext cx="1105200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297" name="Shape 297"/>
          <p:cNvSpPr/>
          <p:nvPr/>
        </p:nvSpPr>
        <p:spPr>
          <a:xfrm>
            <a:off x="621950" y="2270426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</p:txBody>
      </p:sp>
      <p:sp>
        <p:nvSpPr>
          <p:cNvPr id="298" name="Shape 298"/>
          <p:cNvSpPr/>
          <p:nvPr/>
        </p:nvSpPr>
        <p:spPr>
          <a:xfrm>
            <a:off x="1727067" y="1695808"/>
            <a:ext cx="11162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731600" y="545150"/>
            <a:ext cx="8343900" cy="159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Eliminate unnecessary request bytes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Unnecessary metadata (e.g. headers) add up quickly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- 100+ requests, with a few KB each of headers… hundreds of KB’s!</a:t>
            </a:r>
          </a:p>
        </p:txBody>
      </p:sp>
      <p:cxnSp>
        <p:nvCxnSpPr>
          <p:cNvPr id="300" name="Shape 300"/>
          <p:cNvCxnSpPr>
            <a:stCxn id="298" idx="3"/>
            <a:endCxn id="299" idx="1"/>
          </p:cNvCxnSpPr>
          <p:nvPr/>
        </p:nvCxnSpPr>
        <p:spPr>
          <a:xfrm flipH="1" rot="10800000">
            <a:off x="2843367" y="1340758"/>
            <a:ext cx="888300" cy="642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01" name="Shape 301"/>
          <p:cNvSpPr/>
          <p:nvPr/>
        </p:nvSpPr>
        <p:spPr>
          <a:xfrm>
            <a:off x="408270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HTTP/1.x</a:t>
            </a:r>
          </a:p>
        </p:txBody>
      </p:sp>
      <p:sp>
        <p:nvSpPr>
          <p:cNvPr id="302" name="Shape 302"/>
          <p:cNvSpPr/>
          <p:nvPr/>
        </p:nvSpPr>
        <p:spPr>
          <a:xfrm>
            <a:off x="575225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HTTP/2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621950" y="3440750"/>
            <a:ext cx="10781849" cy="2300976"/>
            <a:chOff x="621950" y="3440750"/>
            <a:chExt cx="10781849" cy="2300976"/>
          </a:xfrm>
        </p:grpSpPr>
        <p:sp>
          <p:nvSpPr>
            <p:cNvPr id="304" name="Shape 304"/>
            <p:cNvSpPr/>
            <p:nvPr/>
          </p:nvSpPr>
          <p:spPr>
            <a:xfrm>
              <a:off x="621950" y="3440750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Application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21950" y="4016079"/>
              <a:ext cx="2221499" cy="5756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HTTP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951" y="4591408"/>
              <a:ext cx="1105200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TCP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1950" y="5166026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Link layer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727067" y="4591408"/>
              <a:ext cx="11162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UDP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731600" y="3440750"/>
              <a:ext cx="7672199" cy="159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400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Compress assets during transfer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Bytes are slow and expensive to transfer...</a:t>
              </a:r>
              <a:b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i="1" lang="en-US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  - GZIP offers 40-80% savings on most assets - easy win.</a:t>
              </a:r>
            </a:p>
          </p:txBody>
        </p:sp>
        <p:cxnSp>
          <p:nvCxnSpPr>
            <p:cNvPr id="310" name="Shape 310"/>
            <p:cNvCxnSpPr>
              <a:stCxn id="305" idx="3"/>
              <a:endCxn id="309" idx="1"/>
            </p:cNvCxnSpPr>
            <p:nvPr/>
          </p:nvCxnSpPr>
          <p:spPr>
            <a:xfrm flipH="1" rot="10800000">
              <a:off x="2843449" y="4236429"/>
              <a:ext cx="888300" cy="67500"/>
            </a:xfrm>
            <a:prstGeom prst="bentConnector3">
              <a:avLst>
                <a:gd fmla="val 49992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311" name="Shape 311"/>
            <p:cNvSpPr/>
            <p:nvPr/>
          </p:nvSpPr>
          <p:spPr>
            <a:xfrm>
              <a:off x="408270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HTTP/1.x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575225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HTTP/2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7635075" y="2336275"/>
            <a:ext cx="1702199" cy="444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HPACK helps...</a:t>
            </a:r>
          </a:p>
        </p:txBody>
      </p:sp>
      <p:cxnSp>
        <p:nvCxnSpPr>
          <p:cNvPr id="314" name="Shape 314"/>
          <p:cNvCxnSpPr>
            <a:stCxn id="313" idx="1"/>
            <a:endCxn id="302" idx="3"/>
          </p:cNvCxnSpPr>
          <p:nvPr/>
        </p:nvCxnSpPr>
        <p:spPr>
          <a:xfrm rot="10800000">
            <a:off x="7182975" y="2558275"/>
            <a:ext cx="45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21950" y="545150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621950" y="1120479"/>
            <a:ext cx="2221499" cy="5756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HTTP</a:t>
            </a:r>
          </a:p>
        </p:txBody>
      </p:sp>
      <p:sp>
        <p:nvSpPr>
          <p:cNvPr id="321" name="Shape 321"/>
          <p:cNvSpPr/>
          <p:nvPr/>
        </p:nvSpPr>
        <p:spPr>
          <a:xfrm>
            <a:off x="621951" y="1695808"/>
            <a:ext cx="1105200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322" name="Shape 322"/>
          <p:cNvSpPr/>
          <p:nvPr/>
        </p:nvSpPr>
        <p:spPr>
          <a:xfrm>
            <a:off x="621950" y="2270426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</p:txBody>
      </p:sp>
      <p:sp>
        <p:nvSpPr>
          <p:cNvPr id="323" name="Shape 323"/>
          <p:cNvSpPr/>
          <p:nvPr/>
        </p:nvSpPr>
        <p:spPr>
          <a:xfrm>
            <a:off x="1727067" y="1695808"/>
            <a:ext cx="11162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731600" y="545150"/>
            <a:ext cx="8343900" cy="159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Cache resources on the client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Redundant data transfers are… redundant!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- Cache-Control and ETag’s on each resource is a must.</a:t>
            </a:r>
          </a:p>
        </p:txBody>
      </p:sp>
      <p:cxnSp>
        <p:nvCxnSpPr>
          <p:cNvPr id="325" name="Shape 325"/>
          <p:cNvCxnSpPr>
            <a:stCxn id="320" idx="3"/>
            <a:endCxn id="324" idx="1"/>
          </p:cNvCxnSpPr>
          <p:nvPr/>
        </p:nvCxnSpPr>
        <p:spPr>
          <a:xfrm flipH="1" rot="10800000">
            <a:off x="2843449" y="1340829"/>
            <a:ext cx="888300" cy="675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26" name="Shape 326"/>
          <p:cNvSpPr/>
          <p:nvPr/>
        </p:nvSpPr>
        <p:spPr>
          <a:xfrm>
            <a:off x="408270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HTTP/1.x</a:t>
            </a:r>
          </a:p>
        </p:txBody>
      </p:sp>
      <p:sp>
        <p:nvSpPr>
          <p:cNvPr id="327" name="Shape 327"/>
          <p:cNvSpPr/>
          <p:nvPr/>
        </p:nvSpPr>
        <p:spPr>
          <a:xfrm>
            <a:off x="5752250" y="2336275"/>
            <a:ext cx="1430700" cy="44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 HTTP/2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621950" y="3440750"/>
            <a:ext cx="10781849" cy="2300976"/>
            <a:chOff x="621950" y="3440750"/>
            <a:chExt cx="10781849" cy="2300976"/>
          </a:xfrm>
        </p:grpSpPr>
        <p:sp>
          <p:nvSpPr>
            <p:cNvPr id="329" name="Shape 329"/>
            <p:cNvSpPr/>
            <p:nvPr/>
          </p:nvSpPr>
          <p:spPr>
            <a:xfrm>
              <a:off x="621950" y="3440750"/>
              <a:ext cx="2221499" cy="575699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Application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621950" y="4016079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HTTP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621951" y="4591408"/>
              <a:ext cx="1105200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TCP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621950" y="5166026"/>
              <a:ext cx="22214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Link layer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1727067" y="4591408"/>
              <a:ext cx="1116299" cy="575699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2200">
                  <a:latin typeface="Roboto Condensed"/>
                  <a:ea typeface="Roboto Condensed"/>
                  <a:cs typeface="Roboto Condensed"/>
                  <a:sym typeface="Roboto Condensed"/>
                </a:rPr>
                <a:t>UDP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731600" y="3440750"/>
              <a:ext cx="7672199" cy="159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4000">
                  <a:solidFill>
                    <a:schemeClr val="accent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Eliminate unnecessary resources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Fetch what you need, bytes are expensive</a:t>
              </a:r>
              <a:br>
                <a:rPr i="1" lang="en-US" sz="3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i="1" lang="en-US" sz="2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    - Aggressive prefetching is expensive both on client and server.</a:t>
              </a:r>
            </a:p>
          </p:txBody>
        </p:sp>
        <p:cxnSp>
          <p:nvCxnSpPr>
            <p:cNvPr id="335" name="Shape 335"/>
            <p:cNvCxnSpPr>
              <a:stCxn id="329" idx="3"/>
              <a:endCxn id="334" idx="1"/>
            </p:cNvCxnSpPr>
            <p:nvPr/>
          </p:nvCxnSpPr>
          <p:spPr>
            <a:xfrm>
              <a:off x="2843449" y="3728600"/>
              <a:ext cx="888300" cy="507600"/>
            </a:xfrm>
            <a:prstGeom prst="bentConnector3">
              <a:avLst>
                <a:gd fmla="val 49992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oval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408270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HTTP/1.x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5752250" y="5231875"/>
              <a:ext cx="1430700" cy="444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✓ HTTP/2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1312" r="2143" t="0"/>
          <a:stretch/>
        </p:blipFill>
        <p:spPr>
          <a:xfrm>
            <a:off x="0" y="0"/>
            <a:ext cx="1218882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737" y="1090437"/>
            <a:ext cx="5154574" cy="11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6836732" y="1123578"/>
            <a:ext cx="5154599" cy="1033799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1221125" y="1713950"/>
            <a:ext cx="97569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Reduce DNS lookups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Reuse TCP connections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a Content Delivery Network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Minimize number of HTTP redirects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 unnecessary request bytes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Compress assets during transfer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Cache resources on the client</a:t>
            </a:r>
          </a:p>
          <a:p>
            <a:pPr indent="-450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➔"/>
            </a:pPr>
            <a:r>
              <a:rPr lang="en-US" sz="3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 unnecessary resources</a:t>
            </a:r>
          </a:p>
        </p:txBody>
      </p:sp>
      <p:sp>
        <p:nvSpPr>
          <p:cNvPr id="343" name="Shape 343"/>
          <p:cNvSpPr txBox="1"/>
          <p:nvPr>
            <p:ph idx="4294967295" type="ctrTitle"/>
          </p:nvPr>
        </p:nvSpPr>
        <p:spPr>
          <a:xfrm>
            <a:off x="986825" y="321225"/>
            <a:ext cx="10350899" cy="955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Evergreen performance best-practices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21950" y="1230950"/>
            <a:ext cx="2221499" cy="5756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1950" y="1806279"/>
            <a:ext cx="2221499" cy="5756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HTTP/1.x</a:t>
            </a:r>
          </a:p>
        </p:txBody>
      </p:sp>
      <p:sp>
        <p:nvSpPr>
          <p:cNvPr id="350" name="Shape 350"/>
          <p:cNvSpPr/>
          <p:nvPr/>
        </p:nvSpPr>
        <p:spPr>
          <a:xfrm>
            <a:off x="621951" y="2381608"/>
            <a:ext cx="1105200" cy="5756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TCP</a:t>
            </a:r>
          </a:p>
        </p:txBody>
      </p:sp>
      <p:sp>
        <p:nvSpPr>
          <p:cNvPr id="351" name="Shape 351"/>
          <p:cNvSpPr/>
          <p:nvPr/>
        </p:nvSpPr>
        <p:spPr>
          <a:xfrm>
            <a:off x="621950" y="2956226"/>
            <a:ext cx="22214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Link layer</a:t>
            </a:r>
          </a:p>
        </p:txBody>
      </p:sp>
      <p:sp>
        <p:nvSpPr>
          <p:cNvPr id="352" name="Shape 352"/>
          <p:cNvSpPr/>
          <p:nvPr/>
        </p:nvSpPr>
        <p:spPr>
          <a:xfrm>
            <a:off x="1727067" y="2381608"/>
            <a:ext cx="1116299" cy="5756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UDP</a:t>
            </a:r>
          </a:p>
        </p:txBody>
      </p:sp>
      <p:cxnSp>
        <p:nvCxnSpPr>
          <p:cNvPr id="353" name="Shape 353"/>
          <p:cNvCxnSpPr>
            <a:stCxn id="349" idx="3"/>
            <a:endCxn id="354" idx="1"/>
          </p:cNvCxnSpPr>
          <p:nvPr/>
        </p:nvCxnSpPr>
        <p:spPr>
          <a:xfrm flipH="1" rot="10800000">
            <a:off x="2843449" y="2026629"/>
            <a:ext cx="888300" cy="6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55" name="Shape 355"/>
          <p:cNvSpPr/>
          <p:nvPr/>
        </p:nvSpPr>
        <p:spPr>
          <a:xfrm>
            <a:off x="474899" y="1487050"/>
            <a:ext cx="305094" cy="642860"/>
          </a:xfrm>
          <a:custGeom>
            <a:pathLst>
              <a:path extrusionOk="0" h="37721" w="17902">
                <a:moveTo>
                  <a:pt x="13074" y="4286"/>
                </a:moveTo>
                <a:cubicBezTo>
                  <a:pt x="11449" y="2011"/>
                  <a:pt x="8207" y="-842"/>
                  <a:pt x="5674" y="339"/>
                </a:cubicBezTo>
                <a:cubicBezTo>
                  <a:pt x="2937" y="1615"/>
                  <a:pt x="1585" y="5234"/>
                  <a:pt x="1233" y="8233"/>
                </a:cubicBezTo>
                <a:cubicBezTo>
                  <a:pt x="906" y="11009"/>
                  <a:pt x="-285" y="14272"/>
                  <a:pt x="1233" y="16620"/>
                </a:cubicBezTo>
                <a:cubicBezTo>
                  <a:pt x="4344" y="21428"/>
                  <a:pt x="12743" y="22040"/>
                  <a:pt x="14554" y="27475"/>
                </a:cubicBezTo>
                <a:cubicBezTo>
                  <a:pt x="16138" y="32230"/>
                  <a:pt x="7758" y="39442"/>
                  <a:pt x="3207" y="37342"/>
                </a:cubicBezTo>
                <a:cubicBezTo>
                  <a:pt x="-2021" y="34929"/>
                  <a:pt x="164" y="24619"/>
                  <a:pt x="3700" y="20074"/>
                </a:cubicBezTo>
                <a:cubicBezTo>
                  <a:pt x="7770" y="14841"/>
                  <a:pt x="19977" y="11921"/>
                  <a:pt x="17515" y="576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356" name="Shape 356"/>
          <p:cNvSpPr/>
          <p:nvPr/>
        </p:nvSpPr>
        <p:spPr>
          <a:xfrm>
            <a:off x="716487" y="2277975"/>
            <a:ext cx="218180" cy="459724"/>
          </a:xfrm>
          <a:custGeom>
            <a:pathLst>
              <a:path extrusionOk="0" h="37721" w="17902">
                <a:moveTo>
                  <a:pt x="13074" y="4286"/>
                </a:moveTo>
                <a:cubicBezTo>
                  <a:pt x="11449" y="2011"/>
                  <a:pt x="8207" y="-842"/>
                  <a:pt x="5674" y="339"/>
                </a:cubicBezTo>
                <a:cubicBezTo>
                  <a:pt x="2937" y="1615"/>
                  <a:pt x="1585" y="5234"/>
                  <a:pt x="1233" y="8233"/>
                </a:cubicBezTo>
                <a:cubicBezTo>
                  <a:pt x="906" y="11009"/>
                  <a:pt x="-285" y="14272"/>
                  <a:pt x="1233" y="16620"/>
                </a:cubicBezTo>
                <a:cubicBezTo>
                  <a:pt x="4344" y="21428"/>
                  <a:pt x="12743" y="22040"/>
                  <a:pt x="14554" y="27475"/>
                </a:cubicBezTo>
                <a:cubicBezTo>
                  <a:pt x="16138" y="32230"/>
                  <a:pt x="7758" y="39442"/>
                  <a:pt x="3207" y="37342"/>
                </a:cubicBezTo>
                <a:cubicBezTo>
                  <a:pt x="-2021" y="34929"/>
                  <a:pt x="164" y="24619"/>
                  <a:pt x="3700" y="20074"/>
                </a:cubicBezTo>
                <a:cubicBezTo>
                  <a:pt x="7770" y="14841"/>
                  <a:pt x="19977" y="11921"/>
                  <a:pt x="17515" y="576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oval"/>
            <a:tailEnd len="lg" w="lg" type="triangle"/>
          </a:ln>
        </p:spPr>
      </p:sp>
      <p:sp>
        <p:nvSpPr>
          <p:cNvPr id="357" name="Shape 357"/>
          <p:cNvSpPr txBox="1"/>
          <p:nvPr/>
        </p:nvSpPr>
        <p:spPr>
          <a:xfrm>
            <a:off x="4037000" y="4245850"/>
            <a:ext cx="7421999" cy="14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protocol overhead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Header meta-data is uncompressed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~800 bytes of meta-data per request, plus cookies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098400" y="2751300"/>
            <a:ext cx="73605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Head-of-line blocking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Request queuing and delayed request dispatch on the client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Strict response ordering on the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098400" y="1151703"/>
            <a:ext cx="71694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Limited parallelism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Parallelism is limited by number of connections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Roboto Condensed"/>
              <a:buChar char="●"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In practice, ~6 connections per origin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Parallelism is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limited by number of connections</a:t>
            </a:r>
          </a:p>
        </p:txBody>
      </p:sp>
      <p:sp>
        <p:nvSpPr>
          <p:cNvPr id="365" name="Shape 365"/>
          <p:cNvSpPr/>
          <p:nvPr/>
        </p:nvSpPr>
        <p:spPr>
          <a:xfrm>
            <a:off x="7499400" y="1609625"/>
            <a:ext cx="4273199" cy="674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~6 parallel downloads per origin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93150" y="4488875"/>
            <a:ext cx="10419299" cy="17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Each connection incurs full TCP handshake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Each connection incurs TLS handshake overhead (best case, resumed)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connection occupies server/proxy resources (memory, CPU, etc)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connection competes with others (broken congestion control)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5" y="1201468"/>
            <a:ext cx="6477325" cy="3016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Shape 368"/>
          <p:cNvCxnSpPr/>
          <p:nvPr/>
        </p:nvCxnSpPr>
        <p:spPr>
          <a:xfrm rot="10800000">
            <a:off x="6870599" y="1969025"/>
            <a:ext cx="628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problem…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domain shard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the things!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50" y="1235275"/>
            <a:ext cx="5246675" cy="3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6345275" y="1407600"/>
            <a:ext cx="4273199" cy="89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Duplicate (spurious) data packets lead to poor connection “goodput”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93150" y="4641275"/>
            <a:ext cx="10613699" cy="12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latin typeface="Roboto Condensed"/>
                <a:ea typeface="Roboto Condensed"/>
                <a:cs typeface="Roboto Condensed"/>
                <a:sym typeface="Roboto Condensed"/>
              </a:rPr>
              <a:t>What’s the optimal number of shards?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100">
                <a:latin typeface="Roboto Condensed"/>
                <a:ea typeface="Roboto Condensed"/>
                <a:cs typeface="Roboto Condensed"/>
                <a:sym typeface="Roboto Condensed"/>
              </a:rPr>
              <a:t>Trick question, the answer depends on device + network + network weather + page architecture.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100">
                <a:latin typeface="Roboto Condensed"/>
                <a:ea typeface="Roboto Condensed"/>
                <a:cs typeface="Roboto Condensed"/>
                <a:sym typeface="Roboto Condensed"/>
              </a:rPr>
              <a:t>Most sites </a:t>
            </a:r>
            <a:r>
              <a:rPr b="1" lang="en-US" sz="2100">
                <a:latin typeface="Roboto Condensed"/>
                <a:ea typeface="Roboto Condensed"/>
                <a:cs typeface="Roboto Condensed"/>
                <a:sym typeface="Roboto Condensed"/>
              </a:rPr>
              <a:t>abuse</a:t>
            </a:r>
            <a:r>
              <a:rPr lang="en-US" sz="2100">
                <a:latin typeface="Roboto Condensed"/>
                <a:ea typeface="Roboto Condensed"/>
                <a:cs typeface="Roboto Condensed"/>
                <a:sym typeface="Roboto Condensed"/>
              </a:rPr>
              <a:t> sharding, and hurt themselves… causing congestion, retransmissions, etc.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14275" y="6410000"/>
            <a:ext cx="6754499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http://perf.fail/post/96104709544/zealous-sharding-hurts-etsy-performance</a:t>
            </a:r>
          </a:p>
        </p:txBody>
      </p:sp>
      <p:cxnSp>
        <p:nvCxnSpPr>
          <p:cNvPr id="378" name="Shape 378"/>
          <p:cNvCxnSpPr>
            <a:stCxn id="375" idx="1"/>
          </p:cNvCxnSpPr>
          <p:nvPr/>
        </p:nvCxnSpPr>
        <p:spPr>
          <a:xfrm flipH="1">
            <a:off x="3881075" y="1856700"/>
            <a:ext cx="2464200" cy="1028700"/>
          </a:xfrm>
          <a:prstGeom prst="bentConnector3">
            <a:avLst>
              <a:gd fmla="val 8813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79" name="Shape 379"/>
          <p:cNvSpPr/>
          <p:nvPr/>
        </p:nvSpPr>
        <p:spPr>
          <a:xfrm>
            <a:off x="6345275" y="2616150"/>
            <a:ext cx="4273199" cy="160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Congestion control is a bigger problem than you might think. Especially in emerging markets where many users are bandwidth+latency limited.</a:t>
            </a:r>
          </a:p>
        </p:txBody>
      </p:sp>
      <p:cxnSp>
        <p:nvCxnSpPr>
          <p:cNvPr id="380" name="Shape 380"/>
          <p:cNvCxnSpPr>
            <a:stCxn id="375" idx="2"/>
            <a:endCxn id="379" idx="0"/>
          </p:cNvCxnSpPr>
          <p:nvPr/>
        </p:nvCxnSpPr>
        <p:spPr>
          <a:xfrm>
            <a:off x="8481874" y="2305800"/>
            <a:ext cx="0" cy="31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ctrTitle"/>
          </p:nvPr>
        </p:nvSpPr>
        <p:spPr>
          <a:xfrm>
            <a:off x="826425" y="280075"/>
            <a:ext cx="10478399" cy="471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“One great metric around that which I enjoy is the fraction of connections created that carry just a single HTTP transaction (and thus make that transaction bear all the overhead). </a:t>
            </a:r>
            <a:r>
              <a:rPr i="1" lang="en-US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HTTP/1 74% of our active connections carry just a single transaction - persistent connections just aren't as helpful as we all want.</a:t>
            </a:r>
            <a:r>
              <a:rPr i="1" lang="en-US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-US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 in HTTP/2 that number plummets to 25%.</a:t>
            </a:r>
            <a:r>
              <a:rPr i="1" lang="en-US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That's a huge win for overhead reduction.”</a:t>
            </a:r>
          </a:p>
          <a:p>
            <a:pPr lvl="0" rtl="0" algn="r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n-US" sz="2600">
                <a:solidFill>
                  <a:srgbClr val="86B100"/>
                </a:solidFill>
                <a:latin typeface="Roboto"/>
                <a:ea typeface="Roboto"/>
                <a:cs typeface="Roboto"/>
                <a:sym typeface="Roboto"/>
              </a:rPr>
              <a:t>Patrick McManus, Mozilla.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5931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 card: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domain sharding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93150" y="1132575"/>
            <a:ext cx="108915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Introduced as a workaround for lack of multiplexing in HTTP/1. UA’s open ~6 connections per origin (6 parallel downloads), and sharding allows us to raise this number to… any number.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87675" y="2102625"/>
            <a:ext cx="10223999" cy="28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Enables (higher) parallelism for HTTP/1.x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“best” value for number of shards: wasted retransmissions &amp; congestion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connection has a resource cost: memory, CPU, etc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connection competes with others for bandwidth: poor TCP performance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Complicates our code and applications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Breaks resource prioritization and flow control for HTTP/2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Reduces HPACK compression benefits for HTTP/2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814075" y="5069625"/>
            <a:ext cx="9559383" cy="986700"/>
            <a:chOff x="814075" y="5069625"/>
            <a:chExt cx="9559383" cy="986700"/>
          </a:xfrm>
        </p:grpSpPr>
        <p:sp>
          <p:nvSpPr>
            <p:cNvPr id="394" name="Shape 394"/>
            <p:cNvSpPr/>
            <p:nvPr/>
          </p:nvSpPr>
          <p:spPr>
            <a:xfrm>
              <a:off x="814075" y="5069625"/>
              <a:ext cx="4543500" cy="9867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HTTP/1.x: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domain sharding is abused, consider limiting use to </a:t>
              </a: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two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shards.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5829958" y="5069625"/>
              <a:ext cx="4543500" cy="986700"/>
            </a:xfrm>
            <a:prstGeom prst="flowChartAlternateProcess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HTTP/2: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unnecessary. Negative impact on performance. </a:t>
              </a: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Eliminate.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Removing domain sharding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HTTP/2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4775" y="1113150"/>
            <a:ext cx="10553999" cy="146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can coalesce connections on your behalf, if... </a:t>
            </a:r>
            <a:br>
              <a:rPr lang="en-US" sz="2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b="1"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TLS certificate is valid for both hosts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b="1"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Hosts resolve to the same IP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12225" y="4676250"/>
            <a:ext cx="10553999" cy="163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8333"/>
              <a:buFont typeface="Roboto Condensed"/>
              <a:buChar char="●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HTTP/1.1 → opens new connection to each origin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   → reuses the same connection for altName origins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Using this technique you can get the best of both worlds with minimal work.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0" y="2808150"/>
            <a:ext cx="12188700" cy="17120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-US" sz="20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$&gt; </a:t>
            </a:r>
            <a:r>
              <a:rPr b="1" lang="en-US" sz="20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openssl s_client -connect google.com:443 |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-US" sz="20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 openssl x509 -noout -text |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-US" sz="20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 grep DNS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20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DNS:*.google.com, DNS:*.android.com, DNS:*.appengine.google.com, 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“Reduce requests” →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concatenate all the things!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50" y="2027550"/>
            <a:ext cx="758200" cy="75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4074500" y="1417950"/>
            <a:ext cx="7134299" cy="44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Head of line blocking is expensive, instead of fetching N small assets, let’s fetch fewer but bigger assets.. with same content!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Parallelism workaround for HTTP/1.x</a:t>
            </a:r>
          </a:p>
          <a:p>
            <a:pPr indent="-3683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Improved compression due to shared context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Delayed processing and execution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must wait for entire (CSS, JS) response to arrive</a:t>
            </a:r>
          </a:p>
          <a:p>
            <a:pPr indent="-3683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Expensive cache invalidations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byte update forces full fetch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redundant data transfers on update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50" y="3074351"/>
            <a:ext cx="758200" cy="7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50" y="4153494"/>
            <a:ext cx="758200" cy="75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1707425" y="2334625"/>
            <a:ext cx="275699" cy="22745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25" y="2807469"/>
            <a:ext cx="1291950" cy="1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791050" y="881800"/>
            <a:ext cx="10811699" cy="415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Yes, we’ve always had caching… But, we were never able to </a:t>
            </a:r>
            <a:r>
              <a:rPr i="1" lang="en-US" sz="4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optimize for “churn”</a:t>
            </a:r>
            <a:r>
              <a:rPr i="1"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because small requests were too expensive. This is no longer the case.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i="1" sz="24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en-US" sz="2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expensive are your cache invalidations?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en-US" sz="2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you isolate high-velocity code from “stable” code? 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Char char="●"/>
            </a:pPr>
            <a:r>
              <a:rPr b="0" lang="en-US" sz="2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you assign different expiry times to these resources?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155681" y="6356200"/>
            <a:ext cx="9017400" cy="3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churn: ratio of bytes (in cache vs new) we have to fetch when pushing an update.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5931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 card: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concatenated assets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93150" y="1208775"/>
            <a:ext cx="108915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Introduced as a workaround for head-of-line blocking in HTTP/1. Concatenation allows us to fetch “multiple files” within one request.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587675" y="2178825"/>
            <a:ext cx="97074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Improves HTTP/1.x performance</a:t>
            </a:r>
          </a:p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 deliver better resource compression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Complicates our code and applications - e.g. extra build steps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Breaks granular caching, updates, and revalidation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Delays resource processing and execution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Forces expensive cache invalidations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814075" y="4993425"/>
            <a:ext cx="9559383" cy="986700"/>
            <a:chOff x="814075" y="4993425"/>
            <a:chExt cx="9559383" cy="986700"/>
          </a:xfrm>
        </p:grpSpPr>
        <p:sp>
          <p:nvSpPr>
            <p:cNvPr id="429" name="Shape 429"/>
            <p:cNvSpPr/>
            <p:nvPr/>
          </p:nvSpPr>
          <p:spPr>
            <a:xfrm>
              <a:off x="5829958" y="4993425"/>
              <a:ext cx="4543500" cy="9867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HTTP/2: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avoid*. Ship small granular resources and optimize caching policies.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814075" y="4993425"/>
              <a:ext cx="4543500" cy="986700"/>
            </a:xfrm>
            <a:prstGeom prst="flowChartAlternateProcess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HTTP/1.x: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use carefully and consider and optimize for invalidation costs (churn).</a:t>
              </a:r>
            </a:p>
          </p:txBody>
        </p:sp>
      </p:grpSp>
      <p:sp>
        <p:nvSpPr>
          <p:cNvPr id="431" name="Shape 431"/>
          <p:cNvSpPr txBox="1"/>
          <p:nvPr/>
        </p:nvSpPr>
        <p:spPr>
          <a:xfrm>
            <a:off x="1120257" y="6401640"/>
            <a:ext cx="8486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* Significant wins in compression are the only case where it might be useful.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714" l="0" r="0" t="0"/>
          <a:stretch/>
        </p:blipFill>
        <p:spPr>
          <a:xfrm>
            <a:off x="0" y="0"/>
            <a:ext cx="12189517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675" y="1565575"/>
            <a:ext cx="5840599" cy="8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5764626" y="1565625"/>
            <a:ext cx="5840700" cy="805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“Reduce Requests” →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inline all the things!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50" y="2079548"/>
            <a:ext cx="2812949" cy="28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30" y="2625113"/>
            <a:ext cx="685349" cy="6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93" y="3143332"/>
            <a:ext cx="685349" cy="6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30" y="3665000"/>
            <a:ext cx="685349" cy="6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4074500" y="1417950"/>
            <a:ext cx="7134299" cy="44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Head of line blocking is expensive, instead of fetching granular resources, just embed them inside others… to avoid requests.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Parallelism workaround for HTTP/1.x</a:t>
            </a:r>
          </a:p>
          <a:p>
            <a:pPr indent="-3683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Eliminates full request roundtrip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Inlined resource can’t be cached independently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must duplicate bytes if resource is reused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invalidated if single byte in parent changes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Breaks resource multiplexing and prioritization in HTTP/2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Inlined bytes are shipped with parent’s priority</a:t>
            </a:r>
          </a:p>
          <a:p>
            <a:pPr indent="-368300" lvl="1" marL="9144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Inlined bytes can’t be declined by the client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609441" y="2746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Inlining:</a:t>
            </a: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because you’ll also need…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883675" y="1243725"/>
            <a:ext cx="49053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-US" sz="2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Server:</a:t>
            </a:r>
            <a:r>
              <a:rPr i="1" lang="en-US" sz="2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“You asked for </a:t>
            </a:r>
            <a:r>
              <a:rPr i="1" lang="en-US" sz="21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/product/123</a:t>
            </a:r>
            <a:r>
              <a:rPr i="1" lang="en-US" sz="2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but you’ll need </a:t>
            </a:r>
            <a:r>
              <a:rPr i="1" lang="en-US" sz="21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app.js</a:t>
            </a:r>
            <a:r>
              <a:rPr i="1" lang="en-US" sz="2100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i="1" lang="en-US" sz="2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-US" sz="21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product-photo-1.jpg</a:t>
            </a:r>
            <a:r>
              <a:rPr i="1" lang="en-US" sz="2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as well… I promise to deliver these to you. That is, unless you decline or cancel.”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50" y="1477087"/>
            <a:ext cx="8096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950" y="1600850"/>
            <a:ext cx="619125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Shape 450"/>
          <p:cNvCxnSpPr/>
          <p:nvPr/>
        </p:nvCxnSpPr>
        <p:spPr>
          <a:xfrm>
            <a:off x="1738250" y="17371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1" name="Shape 451"/>
          <p:cNvSpPr txBox="1"/>
          <p:nvPr/>
        </p:nvSpPr>
        <p:spPr>
          <a:xfrm>
            <a:off x="2474450" y="13367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Roboto Condensed"/>
                <a:ea typeface="Roboto Condensed"/>
                <a:cs typeface="Roboto Condensed"/>
                <a:sym typeface="Roboto Condensed"/>
              </a:rPr>
              <a:t>GET /product/123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1738250" y="22705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453" name="Shape 453"/>
          <p:cNvSpPr txBox="1"/>
          <p:nvPr/>
        </p:nvSpPr>
        <p:spPr>
          <a:xfrm>
            <a:off x="2474450" y="18701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/product/123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474450" y="22511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/app.js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1738250" y="26515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456" name="Shape 456"/>
          <p:cNvSpPr txBox="1"/>
          <p:nvPr/>
        </p:nvSpPr>
        <p:spPr>
          <a:xfrm>
            <a:off x="2474450" y="26321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/product-photo-1.jpg</a:t>
            </a:r>
          </a:p>
        </p:txBody>
      </p:sp>
      <p:cxnSp>
        <p:nvCxnSpPr>
          <p:cNvPr id="457" name="Shape 457"/>
          <p:cNvCxnSpPr/>
          <p:nvPr/>
        </p:nvCxnSpPr>
        <p:spPr>
          <a:xfrm>
            <a:off x="1738250" y="30325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458" name="Shape 458"/>
          <p:cNvSpPr txBox="1"/>
          <p:nvPr/>
        </p:nvSpPr>
        <p:spPr>
          <a:xfrm>
            <a:off x="725700" y="3349800"/>
            <a:ext cx="11234400" cy="281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Inlining is server push. </a:t>
            </a:r>
            <a:r>
              <a:rPr lang="en-US" sz="2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Except, server push has nicer properties:</a:t>
            </a:r>
            <a:br>
              <a:rPr lang="en-U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Delivers granular resources, which can be cached individually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Delivers granular resources, which can be mux’ed and prioritized correctly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Allows the client to opt-in / opt-out and control how and where it is used</a:t>
            </a:r>
          </a:p>
          <a:p>
            <a:pPr indent="-3683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 is subject to flow control - e.g. “you can only push 5KB”</a:t>
            </a:r>
          </a:p>
          <a:p>
            <a:pPr indent="-3683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+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 is optional and can be disabled by the client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6094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Per-stream 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 + server push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50" y="1553287"/>
            <a:ext cx="8096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/>
        </p:nvSpPr>
        <p:spPr>
          <a:xfrm>
            <a:off x="6862350" y="1250150"/>
            <a:ext cx="49053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➔"/>
            </a:pPr>
            <a:r>
              <a:rPr b="1"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Client:</a:t>
            </a: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“I want first 20KB of photo.jpg”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➔"/>
            </a:pPr>
            <a:r>
              <a:rPr b="1"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Server:</a:t>
            </a: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“Ok, 20KB… pausing stream until you tell me to send more.”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➔"/>
            </a:pPr>
            <a:r>
              <a:rPr b="1"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Client:</a:t>
            </a: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“Send me the rest now.”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950" y="1677050"/>
            <a:ext cx="619125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Shape 467"/>
          <p:cNvCxnSpPr/>
          <p:nvPr/>
        </p:nvCxnSpPr>
        <p:spPr>
          <a:xfrm>
            <a:off x="1738250" y="18133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8" name="Shape 468"/>
          <p:cNvSpPr txBox="1"/>
          <p:nvPr/>
        </p:nvSpPr>
        <p:spPr>
          <a:xfrm>
            <a:off x="2474450" y="1412900"/>
            <a:ext cx="2651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 Condensed"/>
                <a:ea typeface="Roboto Condensed"/>
                <a:cs typeface="Roboto Condensed"/>
                <a:sym typeface="Roboto Condensed"/>
              </a:rPr>
              <a:t>GET /product-photo.jpg</a:t>
            </a:r>
          </a:p>
        </p:txBody>
      </p:sp>
      <p:cxnSp>
        <p:nvCxnSpPr>
          <p:cNvPr id="469" name="Shape 469"/>
          <p:cNvCxnSpPr/>
          <p:nvPr/>
        </p:nvCxnSpPr>
        <p:spPr>
          <a:xfrm>
            <a:off x="1738250" y="21943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470" name="Shape 470"/>
          <p:cNvSpPr txBox="1"/>
          <p:nvPr/>
        </p:nvSpPr>
        <p:spPr>
          <a:xfrm>
            <a:off x="2474450" y="17939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/product-photo.jpg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2474450" y="2555900"/>
            <a:ext cx="2130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/product-photo.jpg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2" name="Shape 472"/>
          <p:cNvCxnSpPr/>
          <p:nvPr/>
        </p:nvCxnSpPr>
        <p:spPr>
          <a:xfrm>
            <a:off x="1738250" y="29563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473" name="Shape 473"/>
          <p:cNvCxnSpPr/>
          <p:nvPr/>
        </p:nvCxnSpPr>
        <p:spPr>
          <a:xfrm>
            <a:off x="1738250" y="2575325"/>
            <a:ext cx="36032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" name="Shape 474"/>
          <p:cNvSpPr txBox="1"/>
          <p:nvPr/>
        </p:nvSpPr>
        <p:spPr>
          <a:xfrm>
            <a:off x="2474450" y="2174900"/>
            <a:ext cx="2651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 Condensed"/>
                <a:ea typeface="Roboto Condensed"/>
                <a:cs typeface="Roboto Condensed"/>
                <a:sym typeface="Roboto Condensed"/>
              </a:rPr>
              <a:t>WINDOW_UPDATE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61850" y="4215575"/>
            <a:ext cx="11082000" cy="178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 allows the client to pause stream delivery, and resume it later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●"/>
            </a:pPr>
            <a:r>
              <a:rPr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 is a “credit-based” scheme</a:t>
            </a:r>
          </a:p>
          <a:p>
            <a:pPr indent="-3683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○"/>
            </a:pPr>
            <a:r>
              <a:rPr i="1"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Sending DATA frames decrements the window</a:t>
            </a:r>
          </a:p>
          <a:p>
            <a:pPr indent="-3683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Char char="○"/>
            </a:pPr>
            <a:r>
              <a:rPr i="1" lang="en-US" sz="2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WINDOW_UPDATE frames update the window</a:t>
            </a:r>
          </a:p>
        </p:txBody>
      </p:sp>
      <p:cxnSp>
        <p:nvCxnSpPr>
          <p:cNvPr id="476" name="Shape 476"/>
          <p:cNvCxnSpPr/>
          <p:nvPr/>
        </p:nvCxnSpPr>
        <p:spPr>
          <a:xfrm>
            <a:off x="7720875" y="2766921"/>
            <a:ext cx="0" cy="454500"/>
          </a:xfrm>
          <a:prstGeom prst="straightConnector1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lg" w="lg" type="oval"/>
            <a:tailEnd len="lg" w="lg" type="none"/>
          </a:ln>
        </p:spPr>
      </p:cxnSp>
      <p:sp>
        <p:nvSpPr>
          <p:cNvPr id="477" name="Shape 477"/>
          <p:cNvSpPr/>
          <p:nvPr/>
        </p:nvSpPr>
        <p:spPr>
          <a:xfrm>
            <a:off x="7059625" y="3081150"/>
            <a:ext cx="4371600" cy="863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I want image geometry and preview, and I’ll fetch the rest later...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0257" y="6376971"/>
            <a:ext cx="8486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http://chimera.labs.oreilly.com/books/1230000000545/ch12.html#_flow_control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5931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 card:</a:t>
            </a:r>
            <a:r>
              <a:rPr lang="en-US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resource inlining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587675" y="2178825"/>
            <a:ext cx="97074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Removes full request roundtrip - i.e. “you’ll need this”</a:t>
            </a:r>
          </a:p>
          <a:p>
            <a:pPr indent="-3810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Char char="+"/>
            </a:pP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Parallelism workaround for HTTP/1.x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Complicates our workflows, code and applications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Breaks granular caching, updates, and revalidation</a:t>
            </a:r>
          </a:p>
          <a:p>
            <a:pPr indent="-381000" lvl="0" marL="457200" rtl="0">
              <a:spcBef>
                <a:spcPts val="0"/>
              </a:spcBef>
              <a:buClr>
                <a:schemeClr val="accent2"/>
              </a:buClr>
              <a:buSzPct val="100000"/>
              <a:buFont typeface="Roboto Condensed"/>
              <a:buChar char="-"/>
            </a:pP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Forces frequent and expensive invalidations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93150" y="1208775"/>
            <a:ext cx="108915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latin typeface="Roboto Condensed"/>
                <a:ea typeface="Roboto Condensed"/>
                <a:cs typeface="Roboto Condensed"/>
                <a:sym typeface="Roboto Condensed"/>
              </a:rPr>
              <a:t>Introduced as a workaround for head-of-line blocking in HTTP/1. Inlining is a latency optimization that eliminates full request roundtrip, and reduces “number of requests” in HTTP/1.</a:t>
            </a:r>
          </a:p>
        </p:txBody>
      </p:sp>
      <p:grpSp>
        <p:nvGrpSpPr>
          <p:cNvPr id="486" name="Shape 486"/>
          <p:cNvGrpSpPr/>
          <p:nvPr/>
        </p:nvGrpSpPr>
        <p:grpSpPr>
          <a:xfrm>
            <a:off x="814075" y="4993425"/>
            <a:ext cx="9559383" cy="986700"/>
            <a:chOff x="814075" y="4993425"/>
            <a:chExt cx="9559383" cy="986700"/>
          </a:xfrm>
        </p:grpSpPr>
        <p:sp>
          <p:nvSpPr>
            <p:cNvPr id="487" name="Shape 487"/>
            <p:cNvSpPr/>
            <p:nvPr/>
          </p:nvSpPr>
          <p:spPr>
            <a:xfrm>
              <a:off x="5829958" y="4993425"/>
              <a:ext cx="4543500" cy="986700"/>
            </a:xfrm>
            <a:prstGeom prst="flowChartAlternateProcess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HTTP/2: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replace with server push. The most naive strategy is still strictly better.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814075" y="4993425"/>
              <a:ext cx="4543500" cy="9867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HTTP/1.x:</a:t>
              </a:r>
              <a:r>
                <a:rPr lang="en-US" sz="2000">
                  <a:latin typeface="Roboto Condensed"/>
                  <a:ea typeface="Roboto Condensed"/>
                  <a:cs typeface="Roboto Condensed"/>
                  <a:sym typeface="Roboto Condensed"/>
                </a:rPr>
                <a:t> use carefully and pay close attention to caching implications.</a:t>
              </a: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1120257" y="6401640"/>
            <a:ext cx="8486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* Significant wins in compression are the only case where it might be useful.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server push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instead of inlining...</a:t>
            </a: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2011375"/>
            <a:ext cx="758200" cy="7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3058176"/>
            <a:ext cx="758200" cy="7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4137319"/>
            <a:ext cx="758200" cy="758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Shape 498"/>
          <p:cNvCxnSpPr/>
          <p:nvPr/>
        </p:nvCxnSpPr>
        <p:spPr>
          <a:xfrm flipH="1" rot="10800000">
            <a:off x="1821150" y="2944669"/>
            <a:ext cx="492599" cy="492599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9" name="Shape 499"/>
          <p:cNvCxnSpPr/>
          <p:nvPr/>
        </p:nvCxnSpPr>
        <p:spPr>
          <a:xfrm>
            <a:off x="1821150" y="3437269"/>
            <a:ext cx="470400" cy="470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0" name="Shape 500"/>
          <p:cNvCxnSpPr/>
          <p:nvPr/>
        </p:nvCxnSpPr>
        <p:spPr>
          <a:xfrm>
            <a:off x="1821150" y="3437269"/>
            <a:ext cx="726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01" name="Shape 5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125" y="2738437"/>
            <a:ext cx="8858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998300" y="1247075"/>
            <a:ext cx="7585199" cy="5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9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 and status</a:t>
            </a:r>
            <a:br>
              <a:rPr b="1" lang="en-US" sz="29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Restricted to same-origin resources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Opportunity for servers to become much smarter: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○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Don’t push on every request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○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Push based on observed traffic patterns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●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UA’s iterating on implementation, e.g…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○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Auto RST_STREAM in-cache resources (works)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○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Pushing cache revalidations / invalidations? (TBD)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Roboto Condensed"/>
              <a:buChar char="○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JavaScript API for processing server push? (TBD)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5263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Jetty’s “smart push”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a great strategy...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725025" y="1646550"/>
            <a:ext cx="8201700" cy="411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Roboto Condensed"/>
              <a:buAutoNum type="arabicPeriod"/>
            </a:pPr>
            <a: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  <a:t>Server observes incoming traffic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lphaLcPeriod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 a dependency model based on </a:t>
            </a:r>
            <a:r>
              <a:rPr b="1"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Referer</a:t>
            </a: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header</a:t>
            </a:r>
          </a:p>
          <a:p>
            <a:pPr indent="-381000" lvl="2" marL="13716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romanLcPeriod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</a:t>
            </a:r>
            <a:r>
              <a:rPr lang="en-US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index.html → {style.css, app.js}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6400" lvl="0" marL="457200" rtl="0">
              <a:spcBef>
                <a:spcPts val="0"/>
              </a:spcBef>
              <a:buSzPct val="100000"/>
              <a:buFont typeface="Roboto Condensed"/>
              <a:buAutoNum type="arabicPeriod"/>
            </a:pPr>
            <a: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  <a:t>Server initiates push for learned dependencies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lphaLcPeriod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  → GET index.html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lphaLcPeriod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→ push style.css, app.js, index.html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Lots of room for experimentation + innovation!</a:t>
            </a:r>
          </a:p>
        </p:txBody>
      </p:sp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1858975"/>
            <a:ext cx="758200" cy="7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2905776"/>
            <a:ext cx="758200" cy="75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3984919"/>
            <a:ext cx="758200" cy="758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 rot="10800000">
            <a:off x="1821150" y="2792269"/>
            <a:ext cx="492599" cy="492599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3" name="Shape 513"/>
          <p:cNvCxnSpPr/>
          <p:nvPr/>
        </p:nvCxnSpPr>
        <p:spPr>
          <a:xfrm>
            <a:off x="1821150" y="3284869"/>
            <a:ext cx="470400" cy="470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4" name="Shape 514"/>
          <p:cNvCxnSpPr/>
          <p:nvPr/>
        </p:nvCxnSpPr>
        <p:spPr>
          <a:xfrm>
            <a:off x="1821150" y="3284869"/>
            <a:ext cx="726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15" name="Shape 5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125" y="2586037"/>
            <a:ext cx="8858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4294967295" type="ctrTitle"/>
          </p:nvPr>
        </p:nvSpPr>
        <p:spPr>
          <a:xfrm>
            <a:off x="5040425" y="1389000"/>
            <a:ext cx="6200700" cy="328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5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You... need to think about prioritization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HTTP/2 the browser is </a:t>
            </a:r>
            <a:r>
              <a:rPr i="1"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relying on</a:t>
            </a:r>
            <a:r>
              <a:rPr b="0" i="1"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server </a:t>
            </a:r>
            <a:r>
              <a:rPr b="0" i="1"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deliver data in an optimal way -- this is critical.</a:t>
            </a: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" y="947950"/>
            <a:ext cx="3674099" cy="47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6025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Prioritization is key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optimized rendering...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98500" y="1036950"/>
            <a:ext cx="10908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HTTP/1.1 browsers “prioritizes” resources by holding a priority queue on the client and taking educated guesses for how to make the best use of available TCP connections… which delays request dispatch.</a:t>
            </a:r>
          </a:p>
        </p:txBody>
      </p:sp>
      <p:sp>
        <p:nvSpPr>
          <p:cNvPr id="528" name="Shape 528"/>
          <p:cNvSpPr/>
          <p:nvPr/>
        </p:nvSpPr>
        <p:spPr>
          <a:xfrm>
            <a:off x="3352650" y="2637325"/>
            <a:ext cx="2531400" cy="54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index.html</a:t>
            </a:r>
          </a:p>
        </p:txBody>
      </p:sp>
      <p:sp>
        <p:nvSpPr>
          <p:cNvPr id="529" name="Shape 529"/>
          <p:cNvSpPr/>
          <p:nvPr/>
        </p:nvSpPr>
        <p:spPr>
          <a:xfrm>
            <a:off x="3621300" y="3345075"/>
            <a:ext cx="2531400" cy="54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style.css</a:t>
            </a:r>
          </a:p>
        </p:txBody>
      </p:sp>
      <p:sp>
        <p:nvSpPr>
          <p:cNvPr id="530" name="Shape 530"/>
          <p:cNvSpPr/>
          <p:nvPr/>
        </p:nvSpPr>
        <p:spPr>
          <a:xfrm>
            <a:off x="5504350" y="4081250"/>
            <a:ext cx="2531400" cy="5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hero.jpg</a:t>
            </a:r>
          </a:p>
        </p:txBody>
      </p:sp>
      <p:sp>
        <p:nvSpPr>
          <p:cNvPr id="531" name="Shape 531"/>
          <p:cNvSpPr/>
          <p:nvPr/>
        </p:nvSpPr>
        <p:spPr>
          <a:xfrm>
            <a:off x="5504350" y="4751550"/>
            <a:ext cx="2531400" cy="5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other.jpg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248775" y="2865925"/>
            <a:ext cx="11624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Priority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248775" y="4237525"/>
            <a:ext cx="11624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rgbClr val="B45F0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rgbClr val="B45F0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Priority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3711624" y="4352450"/>
            <a:ext cx="1595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535" name="Shape 535"/>
          <p:cNvCxnSpPr/>
          <p:nvPr/>
        </p:nvCxnSpPr>
        <p:spPr>
          <a:xfrm>
            <a:off x="4440400" y="4579675"/>
            <a:ext cx="0" cy="1010699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oval"/>
            <a:tailEnd len="lg" w="lg" type="none"/>
          </a:ln>
        </p:spPr>
      </p:cxnSp>
      <p:sp>
        <p:nvSpPr>
          <p:cNvPr id="536" name="Shape 536"/>
          <p:cNvSpPr txBox="1"/>
          <p:nvPr/>
        </p:nvSpPr>
        <p:spPr>
          <a:xfrm>
            <a:off x="1904850" y="5601375"/>
            <a:ext cx="8540999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7" name="Shape 537"/>
          <p:cNvCxnSpPr/>
          <p:nvPr/>
        </p:nvCxnSpPr>
        <p:spPr>
          <a:xfrm>
            <a:off x="3318000" y="2427700"/>
            <a:ext cx="51066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8" name="Shape 538"/>
          <p:cNvSpPr txBox="1"/>
          <p:nvPr/>
        </p:nvSpPr>
        <p:spPr>
          <a:xfrm>
            <a:off x="7518300" y="2411000"/>
            <a:ext cx="999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</a:p>
        </p:txBody>
      </p:sp>
      <p:sp>
        <p:nvSpPr>
          <p:cNvPr id="539" name="Shape 539"/>
          <p:cNvSpPr/>
          <p:nvPr/>
        </p:nvSpPr>
        <p:spPr>
          <a:xfrm>
            <a:off x="3040475" y="5512075"/>
            <a:ext cx="7071599" cy="89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Delay dispatch, because we don’t want to “waste” bandwidth on images, we might have more critical resources, etc...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602550" y="215300"/>
            <a:ext cx="11460900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Prioritization is key</a:t>
            </a:r>
            <a:r>
              <a:rPr lang="en-US" sz="40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optimized rendering...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98500" y="1036950"/>
            <a:ext cx="109089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HTTP/2 browsers prioritize requests based on type/context, and immediately dispatch the request as soon as the resource is discovered. The priority is communicated to the server as weights + dependencies.</a:t>
            </a:r>
          </a:p>
        </p:txBody>
      </p:sp>
      <p:sp>
        <p:nvSpPr>
          <p:cNvPr id="546" name="Shape 546"/>
          <p:cNvSpPr/>
          <p:nvPr/>
        </p:nvSpPr>
        <p:spPr>
          <a:xfrm>
            <a:off x="3352650" y="2622118"/>
            <a:ext cx="2531400" cy="54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index.html</a:t>
            </a:r>
          </a:p>
        </p:txBody>
      </p:sp>
      <p:sp>
        <p:nvSpPr>
          <p:cNvPr id="547" name="Shape 547"/>
          <p:cNvSpPr/>
          <p:nvPr/>
        </p:nvSpPr>
        <p:spPr>
          <a:xfrm>
            <a:off x="3621300" y="3329868"/>
            <a:ext cx="2531400" cy="54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style.css</a:t>
            </a:r>
          </a:p>
        </p:txBody>
      </p:sp>
      <p:sp>
        <p:nvSpPr>
          <p:cNvPr id="548" name="Shape 548"/>
          <p:cNvSpPr/>
          <p:nvPr/>
        </p:nvSpPr>
        <p:spPr>
          <a:xfrm>
            <a:off x="3599350" y="4218443"/>
            <a:ext cx="2531400" cy="5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hero.jpg</a:t>
            </a:r>
          </a:p>
        </p:txBody>
      </p:sp>
      <p:sp>
        <p:nvSpPr>
          <p:cNvPr id="549" name="Shape 549"/>
          <p:cNvSpPr/>
          <p:nvPr/>
        </p:nvSpPr>
        <p:spPr>
          <a:xfrm>
            <a:off x="3599350" y="4888743"/>
            <a:ext cx="2531400" cy="54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other.jpg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248775" y="2850718"/>
            <a:ext cx="11624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Priority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248775" y="4374718"/>
            <a:ext cx="1162499" cy="8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rgbClr val="B45F0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rgbClr val="B45F0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Priority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3318000" y="2427700"/>
            <a:ext cx="51066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3" name="Shape 553"/>
          <p:cNvSpPr txBox="1"/>
          <p:nvPr/>
        </p:nvSpPr>
        <p:spPr>
          <a:xfrm>
            <a:off x="7518300" y="2411000"/>
            <a:ext cx="999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6438600" y="4489643"/>
            <a:ext cx="740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oval"/>
            <a:tailEnd len="lg" w="lg" type="none"/>
          </a:ln>
        </p:spPr>
      </p:cxnSp>
      <p:sp>
        <p:nvSpPr>
          <p:cNvPr id="555" name="Shape 555"/>
          <p:cNvSpPr/>
          <p:nvPr/>
        </p:nvSpPr>
        <p:spPr>
          <a:xfrm>
            <a:off x="7024525" y="4218443"/>
            <a:ext cx="4482900" cy="898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Requests are initiated as soon as each resource is discovered</a:t>
            </a:r>
          </a:p>
        </p:txBody>
      </p:sp>
      <p:sp>
        <p:nvSpPr>
          <p:cNvPr id="556" name="Shape 556"/>
          <p:cNvSpPr/>
          <p:nvPr/>
        </p:nvSpPr>
        <p:spPr>
          <a:xfrm>
            <a:off x="7024525" y="5354943"/>
            <a:ext cx="4482900" cy="898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Responsibility is on the server to deliver the bytes in the right order!</a:t>
            </a:r>
          </a:p>
        </p:txBody>
      </p:sp>
      <p:cxnSp>
        <p:nvCxnSpPr>
          <p:cNvPr id="557" name="Shape 557"/>
          <p:cNvCxnSpPr>
            <a:stCxn id="556" idx="0"/>
            <a:endCxn id="555" idx="2"/>
          </p:cNvCxnSpPr>
          <p:nvPr/>
        </p:nvCxnSpPr>
        <p:spPr>
          <a:xfrm rot="10800000">
            <a:off x="9265975" y="5116743"/>
            <a:ext cx="0" cy="238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108775" y="1343875"/>
            <a:ext cx="5553599" cy="218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Arial"/>
              <a:buChar char="●"/>
            </a:pPr>
            <a:r>
              <a:rPr b="1" lang="en-US" sz="26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stream can have a weight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[1-256] integer value</a:t>
            </a:r>
            <a:b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</a:p>
          <a:p>
            <a:pPr indent="-39370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Arial"/>
              <a:buChar char="●"/>
            </a:pPr>
            <a:r>
              <a:rPr b="1" lang="en-US" sz="26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stream can have a dependency</a:t>
            </a:r>
          </a:p>
          <a:p>
            <a:pPr indent="-3810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parent is another stream 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21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3" name="Shape 563"/>
          <p:cNvSpPr txBox="1"/>
          <p:nvPr>
            <p:ph type="title"/>
          </p:nvPr>
        </p:nvSpPr>
        <p:spPr>
          <a:xfrm>
            <a:off x="6094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 prioritization</a:t>
            </a: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 in HTTP/2...</a:t>
            </a:r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25" y="1312175"/>
            <a:ext cx="5020174" cy="33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649500" y="4694250"/>
            <a:ext cx="11234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lang="en-US" sz="2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style.css (“A”) should get 2/3rd’s of available resources as compared to logo.jpg (“B”)</a:t>
            </a:r>
          </a:p>
          <a:p>
            <a:pPr indent="-3746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lang="en-US" sz="2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 product-photo-1.jpg (“D”) should be delivered before product-photo-2.jpg (“C”)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1129719" y="6278227"/>
            <a:ext cx="9978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1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 Prioritization is an advisory hint to the server, it does not provide strict delivery semantics.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1030500" y="508675"/>
            <a:ext cx="10350600" cy="238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“9% of all Firefox (M36) HTTP transactions are happening over HTTP/2.  </a:t>
            </a:r>
            <a:r>
              <a:rPr i="1" lang="en-U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There are actually more HTTP/2 connections made than SPDY ones.</a:t>
            </a:r>
            <a:r>
              <a:rPr i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This is well exercised technology.”</a:t>
            </a:r>
          </a:p>
          <a:p>
            <a:pPr lvl="0" rtl="0" algn="r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n-US" sz="26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 18, 2015 -</a:t>
            </a:r>
            <a:r>
              <a:rPr i="1" lang="en-US" sz="26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Patrick McManus, Mozilla</a:t>
            </a:r>
          </a:p>
        </p:txBody>
      </p:sp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954300" y="3328075"/>
            <a:ext cx="10350600" cy="2730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New TLS + NPN/ALPN connections in Chrome: </a:t>
            </a:r>
          </a:p>
          <a:p>
            <a:pPr indent="-228600" lvl="0" marL="457200" rtl="0">
              <a:lnSpc>
                <a:spcPct val="90000"/>
              </a:lnSpc>
              <a:spcBef>
                <a:spcPts val="0"/>
              </a:spcBef>
              <a:buClr>
                <a:srgbClr val="EFEFEF"/>
              </a:buClr>
              <a:buFont typeface="Roboto"/>
              <a:buChar char="●"/>
            </a:pPr>
            <a:r>
              <a:rPr i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~27% negotiate HTTP/1 </a:t>
            </a:r>
          </a:p>
          <a:p>
            <a:pPr indent="-228600" lvl="0" marL="457200" rtl="0">
              <a:lnSpc>
                <a:spcPct val="90000"/>
              </a:lnSpc>
              <a:spcBef>
                <a:spcPts val="0"/>
              </a:spcBef>
              <a:buClr>
                <a:srgbClr val="EFEFEF"/>
              </a:buClr>
              <a:buFont typeface="Roboto"/>
              <a:buChar char="●"/>
            </a:pPr>
            <a:r>
              <a:rPr i="1" lang="en-US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~28% negotiate SPDY/3.1</a:t>
            </a:r>
          </a:p>
          <a:p>
            <a:pPr indent="-228600" lvl="0" marL="457200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Roboto"/>
              <a:buChar char="●"/>
            </a:pPr>
            <a:r>
              <a:rPr i="1" lang="en-U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~45% negotiate HTTP/2</a:t>
            </a:r>
          </a:p>
          <a:p>
            <a:pPr lvl="0" rtl="0" algn="r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i="1" lang="en-US" sz="26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 26, 2015 -</a:t>
            </a:r>
            <a:r>
              <a:rPr i="1" lang="en-US" sz="2600">
                <a:solidFill>
                  <a:srgbClr val="86B1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Chrome telemetry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6094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prioritization</a:t>
            </a:r>
            <a:r>
              <a:rPr lang="en-US" sz="4000">
                <a:latin typeface="Roboto Condensed"/>
                <a:ea typeface="Roboto Condensed"/>
                <a:cs typeface="Roboto Condensed"/>
                <a:sym typeface="Roboto Condensed"/>
              </a:rPr>
              <a:t> in Firefox...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649500" y="4570700"/>
            <a:ext cx="11234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lang="en-US" sz="2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“Leaders” should get 2/3rd of resources, “Unblocked” bulk of the rest</a:t>
            </a:r>
          </a:p>
          <a:p>
            <a:pPr indent="-3746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lang="en-US" sz="2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“Leaders” should be prioritized ahead of “Followers” - e.g. HTML/CSS/JS ahead of images.</a:t>
            </a:r>
          </a:p>
          <a:p>
            <a:pPr indent="-3746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Roboto Condensed"/>
              <a:buAutoNum type="arabicPeriod"/>
            </a:pPr>
            <a:r>
              <a:rPr lang="en-US" sz="23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“Background” tasks should be done… in the background!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99" y="849750"/>
            <a:ext cx="10800074" cy="404584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 txBox="1"/>
          <p:nvPr/>
        </p:nvSpPr>
        <p:spPr>
          <a:xfrm>
            <a:off x="1112053" y="6413531"/>
            <a:ext cx="8611799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http://bitsup.blogspot.se/2015/01/http2-dependency-priorities-in-firefox.html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675325" y="658675"/>
            <a:ext cx="10900500" cy="535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HTTP/2 the </a:t>
            </a:r>
            <a:r>
              <a:rPr b="1" lang="en-US" sz="4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browser relies on the server</a:t>
            </a:r>
            <a:r>
              <a:rPr b="1" lang="en-US" sz="4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deliver the response data in an optimal way.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US" sz="3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It’s not just the number of bytes, or requests per second, but the order in which bytes are delivered. </a:t>
            </a:r>
            <a:r>
              <a:rPr b="1" i="1" lang="en-US" sz="3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your HTTP/2 server very carefully.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3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73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 Condensed"/>
              <a:buChar char="●"/>
            </a:pPr>
            <a:r>
              <a:rPr lang="en-US" sz="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it respect stream and connection flow control? (MUST)</a:t>
            </a:r>
          </a:p>
          <a:p>
            <a:pPr indent="-3873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 Condensed"/>
              <a:buChar char="●"/>
            </a:pPr>
            <a:r>
              <a:rPr lang="en-US" sz="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it support dependencies and weights? (MUST)</a:t>
            </a:r>
          </a:p>
          <a:p>
            <a:pPr indent="-3873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 Condensed"/>
              <a:buChar char="●"/>
            </a:pPr>
            <a:r>
              <a:rPr lang="en-US" sz="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it enable use of server push?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1154287" y="7521600"/>
            <a:ext cx="9756900" cy="461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>
              <a:spcBef>
                <a:spcPts val="0"/>
              </a:spcBef>
              <a:buSzPct val="100000"/>
              <a:buFont typeface="Roboto Condensed"/>
              <a:buChar char="➔"/>
            </a:pPr>
            <a:r>
              <a:rPr lang="en-US" sz="2600">
                <a:latin typeface="Roboto Condensed"/>
                <a:ea typeface="Roboto Condensed"/>
                <a:cs typeface="Roboto Condensed"/>
                <a:sym typeface="Roboto Condensed"/>
              </a:rPr>
              <a:t>Eliminate unnecessary request bytes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Roboto Condensed"/>
              <a:buChar char="➔"/>
            </a:pPr>
            <a:r>
              <a:rPr lang="en-US" sz="2600">
                <a:latin typeface="Roboto Condensed"/>
                <a:ea typeface="Roboto Condensed"/>
                <a:cs typeface="Roboto Condensed"/>
                <a:sym typeface="Roboto Condensed"/>
              </a:rPr>
              <a:t>Eliminate unnecessary resources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Roboto Condensed"/>
              <a:buChar char="➔"/>
            </a:pPr>
            <a:r>
              <a:rPr lang="en-US" sz="2600">
                <a:latin typeface="Roboto Condensed"/>
                <a:ea typeface="Roboto Condensed"/>
                <a:cs typeface="Roboto Condensed"/>
                <a:sym typeface="Roboto Condensed"/>
              </a:rPr>
              <a:t>Apply domain sharding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Roboto Condensed"/>
              <a:buChar char="➔"/>
            </a:pPr>
            <a:r>
              <a:rPr lang="en-US" sz="2600">
                <a:latin typeface="Roboto Condensed"/>
                <a:ea typeface="Roboto Condensed"/>
                <a:cs typeface="Roboto Condensed"/>
                <a:sym typeface="Roboto Condensed"/>
              </a:rPr>
              <a:t>Concatenate resources</a:t>
            </a:r>
          </a:p>
          <a:p>
            <a:pPr indent="-393700" lvl="0" marL="457200" rtl="0">
              <a:spcBef>
                <a:spcPts val="0"/>
              </a:spcBef>
              <a:buSzPct val="100000"/>
              <a:buFont typeface="Roboto Condensed"/>
              <a:buChar char="➔"/>
            </a:pPr>
            <a:r>
              <a:rPr lang="en-US" sz="2600">
                <a:latin typeface="Roboto Condensed"/>
                <a:ea typeface="Roboto Condensed"/>
                <a:cs typeface="Roboto Condensed"/>
                <a:sym typeface="Roboto Condensed"/>
              </a:rPr>
              <a:t>Inline resources</a:t>
            </a:r>
          </a:p>
        </p:txBody>
      </p:sp>
      <p:graphicFrame>
        <p:nvGraphicFramePr>
          <p:cNvPr id="585" name="Shape 585"/>
          <p:cNvGraphicFramePr/>
          <p:nvPr/>
        </p:nvGraphicFramePr>
        <p:xfrm>
          <a:off x="865737" y="3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{0A822613-2C63-43A4-A2A2-89B06AB8B30D}</a:tableStyleId>
              </a:tblPr>
              <a:tblGrid>
                <a:gridCol w="4233775"/>
                <a:gridCol w="382850"/>
                <a:gridCol w="2928675"/>
                <a:gridCol w="2929725"/>
              </a:tblGrid>
              <a:tr h="399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5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HTTP/1.x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5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HTTP/2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Reduce DNS lookups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Reuse TCP connections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 a Content Delivery Network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Minimize number of HTTP redirects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Eliminate unnecessary request bytes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Compress assets during transfer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Cache resources on the client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Eliminate unnecessary resources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✓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Apply domain sharding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Revisit (max 2)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Concatenate resources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Carefully (caching)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 (compression)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9138"/>
                    </a:solidFill>
                  </a:tcPr>
                </a:tc>
              </a:tr>
              <a:tr h="345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Inline resources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Carefully (caching)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Remove, use server push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586" name="Shape 586"/>
          <p:cNvSpPr/>
          <p:nvPr/>
        </p:nvSpPr>
        <p:spPr>
          <a:xfrm rot="298336">
            <a:off x="4574911" y="1831864"/>
            <a:ext cx="7074824" cy="1446372"/>
          </a:xfrm>
          <a:prstGeom prst="flowChartAlternateProcess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Pick your HTTP/2 server carefully! 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2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… we need better test suites and benchmarks.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2354096" y="5026012"/>
            <a:ext cx="2518065" cy="870534"/>
          </a:xfrm>
          <a:custGeom>
            <a:pathLst>
              <a:path extrusionOk="0" h="21600" w="21599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Ilya Grigorik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</a:t>
            </a:r>
            <a:r>
              <a:rPr lang="en-US" sz="25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igrigorik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3">
            <a:alphaModFix/>
          </a:blip>
          <a:srcRect b="-9" l="13461" r="12039" t="2401"/>
          <a:stretch/>
        </p:blipFill>
        <p:spPr>
          <a:xfrm>
            <a:off x="1168124" y="5017958"/>
            <a:ext cx="982800" cy="921000"/>
          </a:xfrm>
          <a:prstGeom prst="flowChartConnector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93" name="Shape 593"/>
          <p:cNvSpPr/>
          <p:nvPr/>
        </p:nvSpPr>
        <p:spPr>
          <a:xfrm>
            <a:off x="1091925" y="700800"/>
            <a:ext cx="4849200" cy="1792500"/>
          </a:xfrm>
          <a:prstGeom prst="roundRect">
            <a:avLst>
              <a:gd fmla="val 7801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175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 more...</a:t>
            </a:r>
          </a:p>
          <a:p>
            <a:pPr indent="0" lvl="0" marL="228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hpbn.co/http2</a:t>
            </a:r>
          </a:p>
        </p:txBody>
      </p:sp>
      <p:sp>
        <p:nvSpPr>
          <p:cNvPr id="594" name="Shape 594"/>
          <p:cNvSpPr/>
          <p:nvPr/>
        </p:nvSpPr>
        <p:spPr>
          <a:xfrm>
            <a:off x="1091925" y="2738825"/>
            <a:ext cx="4849200" cy="1792500"/>
          </a:xfrm>
          <a:prstGeom prst="roundRect">
            <a:avLst>
              <a:gd fmla="val 7801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175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Slides...</a:t>
            </a:r>
          </a:p>
          <a:p>
            <a:pPr indent="0" lvl="0" marL="228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bit.ly/http2-opt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75325" y="702250"/>
            <a:ext cx="10900500" cy="509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-US" sz="5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is here.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-US" sz="5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is well tested.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-US" sz="5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is replacing SPDY.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5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US" sz="25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See RFC7540 (HTTP/2) and RFC7541 (HPACK). HTTP/2 has already surpassed SPDY in adoption, and Chrome will deprecate SPDY (and NPN) in early 2016.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1083849" y="2717450"/>
            <a:ext cx="10350899" cy="147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6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in ~5 slides...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-US" sz="31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what, why, and how behind the new protocol.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1218950" y="3423825"/>
            <a:ext cx="8639099" cy="193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93700" lvl="0" marL="330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 end-user perceived latency</a:t>
            </a:r>
          </a:p>
          <a:p>
            <a:pPr indent="-393700" lvl="0" marL="330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Address the "head of line blocking"</a:t>
            </a:r>
          </a:p>
          <a:p>
            <a:pPr indent="-393700" lvl="0" marL="330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require multiple connections</a:t>
            </a:r>
          </a:p>
          <a:p>
            <a:pPr indent="-393700" lvl="0" marL="330200" rtl="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-US" sz="2600">
                <a:solidFill>
                  <a:srgbClr val="EFEFE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Retain the semantics of HTTP/1.1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14150" y="813700"/>
            <a:ext cx="97428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5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"HTTP/2 is a protocol designed for </a:t>
            </a:r>
            <a:r>
              <a:rPr b="1" i="1" lang="en-US"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low-latency transport of content</a:t>
            </a:r>
            <a:r>
              <a:rPr i="1" lang="en-US" sz="5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i="1" lang="en-US" sz="5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i="1" lang="en-US" sz="5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 the World Wide Web"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9441" y="1222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Latency</a:t>
            </a: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 vs </a:t>
            </a:r>
            <a:r>
              <a:rPr lang="en-US">
                <a:solidFill>
                  <a:srgbClr val="E6913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Bandwidth</a:t>
            </a: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 impact on Page Load Time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12650" y="5146775"/>
            <a:ext cx="10969799" cy="11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lang="en-US" sz="2000">
                <a:latin typeface="Roboto Condensed"/>
                <a:ea typeface="Roboto Condensed"/>
                <a:cs typeface="Roboto Condensed"/>
                <a:sym typeface="Roboto Condensed"/>
              </a:rPr>
              <a:t>To speed up the Internet at large, we should look for more ways to bring down RTT.</a:t>
            </a: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 What if we could reduce cross-atlantic RTTs from 150 ms to 100 ms? This would have a larger effect on the speed of the internet than increasing a user’s bandwidth from 3.9 Mbps to 10 Mbps or even 1 Gbps.” - Mike Belshe</a:t>
            </a:r>
          </a:p>
        </p:txBody>
      </p:sp>
      <p:sp>
        <p:nvSpPr>
          <p:cNvPr id="170" name="Shape 170"/>
          <p:cNvSpPr/>
          <p:nvPr/>
        </p:nvSpPr>
        <p:spPr>
          <a:xfrm>
            <a:off x="8713146" y="1910925"/>
            <a:ext cx="444600" cy="5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9388925" y="1567125"/>
            <a:ext cx="2333699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latin typeface="Roboto Condensed"/>
                <a:ea typeface="Roboto Condensed"/>
                <a:cs typeface="Roboto Condensed"/>
                <a:sym typeface="Roboto Condensed"/>
              </a:rPr>
              <a:t>Single digit % perf improvement after</a:t>
            </a:r>
            <a:br>
              <a:rPr i="1" lang="en-US" sz="20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i="1" lang="en-US" sz="2000">
                <a:latin typeface="Roboto Condensed"/>
                <a:ea typeface="Roboto Condensed"/>
                <a:cs typeface="Roboto Condensed"/>
                <a:sym typeface="Roboto Condensed"/>
              </a:rPr>
              <a:t>5 Mbps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77" y="1031375"/>
            <a:ext cx="7679796" cy="38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8713146" y="3767375"/>
            <a:ext cx="444600" cy="5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9388925" y="3642550"/>
            <a:ext cx="2333699" cy="101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latin typeface="Roboto Condensed"/>
                <a:ea typeface="Roboto Condensed"/>
                <a:cs typeface="Roboto Condensed"/>
                <a:sym typeface="Roboto Condensed"/>
              </a:rPr>
              <a:t>Linear improvement in page load time!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460150" y="1357400"/>
            <a:ext cx="4293900" cy="47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lnSpc>
                <a:spcPct val="200000"/>
              </a:lnSpc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AutoNum type="arabicPeriod"/>
            </a:pPr>
            <a:r>
              <a:rPr b="1" lang="en-US" sz="2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TCP connection</a:t>
            </a:r>
          </a:p>
          <a:p>
            <a:pPr indent="-37465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AutoNum type="arabicPeriod"/>
            </a:pPr>
            <a:r>
              <a:rPr b="1" lang="en-US" sz="2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 → Stream</a:t>
            </a:r>
          </a:p>
          <a:p>
            <a:pPr indent="-355600" lvl="1" marL="914400" rtl="0">
              <a:spcBef>
                <a:spcPts val="0"/>
              </a:spcBef>
              <a:buClr>
                <a:schemeClr val="accent5"/>
              </a:buClr>
              <a:buSzPct val="100000"/>
              <a:buFont typeface="Courier New"/>
              <a:buChar char="o"/>
            </a:pPr>
            <a:r>
              <a:rPr lang="en-US" sz="2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multiplexed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Courier New"/>
              <a:buChar char="o"/>
            </a:pPr>
            <a:r>
              <a:rPr lang="en-US" sz="200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Streams are prioritized</a:t>
            </a:r>
          </a:p>
          <a:p>
            <a:pPr indent="-37465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AutoNum type="arabicPeriod"/>
            </a:pPr>
            <a:r>
              <a:rPr b="1" lang="en-US" sz="2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Binary framing layer</a:t>
            </a:r>
          </a:p>
          <a:p>
            <a:pPr indent="-3556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Prioritization</a:t>
            </a:r>
          </a:p>
          <a:p>
            <a:pPr indent="-355600" lvl="1" marL="914400" rtl="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control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-US" sz="2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Server push</a:t>
            </a:r>
          </a:p>
          <a:p>
            <a:pPr indent="-374650" lvl="0" marL="457200" rtl="0">
              <a:spcBef>
                <a:spcPts val="0"/>
              </a:spcBef>
              <a:buClr>
                <a:schemeClr val="accent4"/>
              </a:buClr>
              <a:buSzPct val="100000"/>
              <a:buFont typeface="Roboto Condensed"/>
              <a:buAutoNum type="arabicPeriod"/>
            </a:pPr>
            <a:r>
              <a:rPr b="1" lang="en-US" sz="2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Header compression (HPACK)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533241" y="198437"/>
            <a:ext cx="10969799" cy="72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HTTP/2 in one slide… 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00" y="1529386"/>
            <a:ext cx="7497325" cy="3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999999"/>
      </a:lt2>
      <a:accent1>
        <a:srgbClr val="4387FD"/>
      </a:accent1>
      <a:accent2>
        <a:srgbClr val="F44A3F"/>
      </a:accent2>
      <a:accent3>
        <a:srgbClr val="FFCC4D"/>
      </a:accent3>
      <a:accent4>
        <a:srgbClr val="0DA861"/>
      </a:accent4>
      <a:accent5>
        <a:srgbClr val="404040"/>
      </a:accent5>
      <a:accent6>
        <a:srgbClr val="E0E0E0"/>
      </a:accent6>
      <a:hlink>
        <a:srgbClr val="2364D7"/>
      </a:hlink>
      <a:folHlink>
        <a:srgbClr val="F4B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