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FD88C51-4907-48FC-B7FE-D8387A4C93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374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491C4D1-6002-4F51-8A18-EDC307B294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463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-22225" y="3175"/>
            <a:ext cx="1470025" cy="6869113"/>
            <a:chOff x="-14" y="2"/>
            <a:chExt cx="926" cy="4327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-14" y="2"/>
              <a:ext cx="926" cy="4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7" rIns="92075" bIns="46037" anchor="ctr"/>
            <a:lstStyle/>
            <a:p>
              <a:pPr algn="ctr"/>
              <a:r>
                <a:rPr lang="zh-CN" altLang="en-US" sz="2400"/>
                <a:t>  </a:t>
              </a:r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ltGray">
            <a:xfrm>
              <a:off x="-14" y="2016"/>
              <a:ext cx="926" cy="231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52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-11" y="1020"/>
              <a:ext cx="920" cy="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57" name="Group 9"/>
            <p:cNvGrpSpPr>
              <a:grpSpLocks/>
            </p:cNvGrpSpPr>
            <p:nvPr/>
          </p:nvGrpSpPr>
          <p:grpSpPr bwMode="auto">
            <a:xfrm>
              <a:off x="96" y="2256"/>
              <a:ext cx="672" cy="2063"/>
              <a:chOff x="96" y="2256"/>
              <a:chExt cx="672" cy="2063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ltGray">
              <a:xfrm>
                <a:off x="96" y="2256"/>
                <a:ext cx="96" cy="2063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ltGray">
              <a:xfrm>
                <a:off x="288" y="2422"/>
                <a:ext cx="96" cy="1897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ltGray">
              <a:xfrm>
                <a:off x="480" y="2955"/>
                <a:ext cx="96" cy="1364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ltGray">
              <a:xfrm>
                <a:off x="672" y="2856"/>
                <a:ext cx="96" cy="1463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818A02-18E3-4D5D-B2BE-5202F134192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4591A-C66C-424B-AED1-41A98FB060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59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B95D0-7BFA-4DD2-BE80-155477289E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2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23E3A-94B1-4216-8E07-5F94FCDB54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0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EC603-97C2-43BF-A108-431374A778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36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E60F-347B-4835-95F6-4E9750D7E8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2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7C6D9-0F20-42C8-95EC-B444333C84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50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DD856-66CC-43EC-9413-3FAC8EDF41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07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B4FC4-F684-4371-BD0E-2F2DE44E99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31361-0C38-4FE1-80E5-9F9C516FEC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1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114DE-7EB4-4FAB-83D7-8C72371B6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-73025" y="-14288"/>
            <a:ext cx="1520825" cy="6923088"/>
            <a:chOff x="-46" y="-9"/>
            <a:chExt cx="958" cy="4361"/>
          </a:xfrm>
        </p:grpSpPr>
        <p:grpSp>
          <p:nvGrpSpPr>
            <p:cNvPr id="1029" name="Group 5"/>
            <p:cNvGrpSpPr>
              <a:grpSpLocks/>
            </p:cNvGrpSpPr>
            <p:nvPr/>
          </p:nvGrpSpPr>
          <p:grpSpPr bwMode="auto">
            <a:xfrm>
              <a:off x="-46" y="-9"/>
              <a:ext cx="958" cy="4361"/>
              <a:chOff x="-46" y="-9"/>
              <a:chExt cx="958" cy="4361"/>
            </a:xfrm>
          </p:grpSpPr>
          <p:sp>
            <p:nvSpPr>
              <p:cNvPr id="1026" name="Rectangle 2"/>
              <p:cNvSpPr>
                <a:spLocks noChangeArrowheads="1"/>
              </p:cNvSpPr>
              <p:nvPr/>
            </p:nvSpPr>
            <p:spPr bwMode="ltGray">
              <a:xfrm>
                <a:off x="-46" y="-9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7" rIns="92075" bIns="46037" anchor="ctr"/>
              <a:lstStyle/>
              <a:p>
                <a:pPr algn="ctr"/>
                <a:r>
                  <a:rPr lang="zh-CN" altLang="en-US" sz="2400"/>
                  <a:t>  </a:t>
                </a:r>
              </a:p>
            </p:txBody>
          </p:sp>
          <p:pic>
            <p:nvPicPr>
              <p:cNvPr id="1027" name="Picture 3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-11" y="108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8" name="Rectangle 4"/>
              <p:cNvSpPr>
                <a:spLocks noChangeArrowheads="1"/>
              </p:cNvSpPr>
              <p:nvPr/>
            </p:nvSpPr>
            <p:spPr bwMode="ltGray">
              <a:xfrm>
                <a:off x="-46" y="1191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0" name="Rectangle 6"/>
            <p:cNvSpPr>
              <a:spLocks noChangeArrowheads="1"/>
            </p:cNvSpPr>
            <p:nvPr/>
          </p:nvSpPr>
          <p:spPr bwMode="ltGray">
            <a:xfrm>
              <a:off x="96" y="1344"/>
              <a:ext cx="96" cy="297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ltGray">
            <a:xfrm>
              <a:off x="288" y="1584"/>
              <a:ext cx="96" cy="273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ltGray">
            <a:xfrm>
              <a:off x="480" y="2352"/>
              <a:ext cx="96" cy="196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ltGray">
            <a:xfrm>
              <a:off x="672" y="2208"/>
              <a:ext cx="96" cy="211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A53C2E30-90EF-42C5-9121-6EADBB32A7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黑体"/>
                <a:cs typeface="+mj-cs"/>
              </a:rPr>
              <a:t>近期汇报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64008" lvl="0" algn="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rPr>
              <a:t>汇报人：汤振杰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Lucida Sans Unicode"/>
              <a:ea typeface="黑体"/>
              <a:cs typeface="+mn-cs"/>
            </a:endParaRPr>
          </a:p>
          <a:p>
            <a:pPr marR="64008" lvl="0" algn="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rPr>
              <a:t>时间：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黑体"/>
                <a:cs typeface="+mn-cs"/>
              </a:rPr>
              <a:t>2019/3/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54868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例子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7311752" cy="208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4365104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kernel </a:t>
            </a:r>
            <a:r>
              <a:rPr lang="en-US" altLang="zh-CN" dirty="0"/>
              <a:t>= </a:t>
            </a:r>
            <a:r>
              <a:rPr lang="en-US" altLang="zh-CN" dirty="0" smtClean="0"/>
              <a:t>4,   stride </a:t>
            </a:r>
            <a:r>
              <a:rPr lang="en-US" altLang="zh-CN" dirty="0"/>
              <a:t>= 1 </a:t>
            </a:r>
            <a:r>
              <a:rPr lang="en-US" altLang="zh-CN" dirty="0" smtClean="0"/>
              <a:t>  and     padding=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的特征图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反卷积对应的卷积操作参数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	Kernel1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</a:t>
            </a:r>
            <a:r>
              <a:rPr lang="en-US" altLang="zh-CN" dirty="0"/>
              <a:t>padding1=kernel – padding -1= </a:t>
            </a:r>
            <a:r>
              <a:rPr lang="en-US" altLang="zh-CN" dirty="0" smtClean="0"/>
              <a:t>4-2-1=1</a:t>
            </a:r>
          </a:p>
          <a:p>
            <a:r>
              <a:rPr lang="en-US" altLang="zh-CN" dirty="0" smtClean="0"/>
              <a:t>	Stride1 =1</a:t>
            </a:r>
          </a:p>
        </p:txBody>
      </p:sp>
    </p:spTree>
    <p:extLst>
      <p:ext uri="{BB962C8B-B14F-4D97-AF65-F5344CB8AC3E}">
        <p14:creationId xmlns:p14="http://schemas.microsoft.com/office/powerpoint/2010/main" val="2206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47667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sz="3200" b="1" dirty="0" smtClean="0"/>
              <a:t>例子</a:t>
            </a:r>
            <a:r>
              <a:rPr lang="en-US" altLang="zh-CN" sz="3200" b="1" dirty="0" smtClean="0"/>
              <a:t>3</a:t>
            </a:r>
            <a:endParaRPr lang="zh-CN" alt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6966421" cy="227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4149080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kernel </a:t>
            </a:r>
            <a:r>
              <a:rPr lang="en-US" altLang="zh-CN" dirty="0"/>
              <a:t>= 3</a:t>
            </a:r>
            <a:r>
              <a:rPr lang="en-US" altLang="zh-CN" dirty="0" smtClean="0"/>
              <a:t>,   stride </a:t>
            </a:r>
            <a:r>
              <a:rPr lang="en-US" altLang="zh-CN" dirty="0"/>
              <a:t>= </a:t>
            </a:r>
            <a:r>
              <a:rPr lang="en-US" altLang="zh-CN" dirty="0" smtClean="0"/>
              <a:t>2   and     padding= 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特征图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反卷积对应的卷积操作参数：</a:t>
            </a:r>
            <a:endParaRPr lang="en-US" altLang="zh-CN" dirty="0"/>
          </a:p>
          <a:p>
            <a:r>
              <a:rPr lang="en-US" altLang="zh-CN" dirty="0" smtClean="0"/>
              <a:t>	Kernel1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en-US" altLang="zh-CN" dirty="0" smtClean="0"/>
              <a:t>	padding1=kernel – padding -1= 3-0-1=2</a:t>
            </a:r>
          </a:p>
          <a:p>
            <a:r>
              <a:rPr lang="en-US" altLang="zh-CN" dirty="0" smtClean="0"/>
              <a:t>	Stride1 = 1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中间填充为 </a:t>
            </a:r>
            <a:r>
              <a:rPr lang="en-US" altLang="zh-CN" dirty="0" smtClean="0"/>
              <a:t>stride 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9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69269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</a:t>
            </a:r>
            <a:r>
              <a:rPr lang="zh-CN" altLang="en-US" sz="2800" b="1" dirty="0" smtClean="0"/>
              <a:t>例子</a:t>
            </a:r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6366495" cy="193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9832" y="4149080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kernel </a:t>
            </a:r>
            <a:r>
              <a:rPr lang="en-US" altLang="zh-CN" dirty="0"/>
              <a:t>= 3</a:t>
            </a:r>
            <a:r>
              <a:rPr lang="en-US" altLang="zh-CN" dirty="0" smtClean="0"/>
              <a:t>,   stride </a:t>
            </a:r>
            <a:r>
              <a:rPr lang="en-US" altLang="zh-CN" dirty="0"/>
              <a:t>= </a:t>
            </a:r>
            <a:r>
              <a:rPr lang="en-US" altLang="zh-CN" dirty="0" smtClean="0"/>
              <a:t>2   and     padding=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特征图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反卷积对应的卷积操作参数：</a:t>
            </a:r>
            <a:endParaRPr lang="en-US" altLang="zh-CN" dirty="0"/>
          </a:p>
          <a:p>
            <a:r>
              <a:rPr lang="en-US" altLang="zh-CN" dirty="0" smtClean="0"/>
              <a:t>	Kernel1 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en-US" altLang="zh-CN" dirty="0" smtClean="0"/>
              <a:t>	padding1=kernel – padding -1= 3-1-1=1</a:t>
            </a:r>
          </a:p>
          <a:p>
            <a:r>
              <a:rPr lang="en-US" altLang="zh-CN" dirty="0" smtClean="0"/>
              <a:t>	Stride1 = 1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中间填充为 </a:t>
            </a:r>
            <a:r>
              <a:rPr lang="en-US" altLang="zh-CN" dirty="0" smtClean="0"/>
              <a:t>stride -1=2-1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908720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反卷积总结：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要执行的反卷积操作的图片是根据已知的参数经过卷积得到，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smtClean="0"/>
              <a:t>要执行的反卷积操作参数是我们算出来的下面的参数。用这些参数直接执行卷积就能完成反卷积。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32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34888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   谢 谢！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516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 smtClean="0"/>
              <a:t>近期汇报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2599928"/>
          </a:xfrm>
        </p:spPr>
        <p:txBody>
          <a:bodyPr/>
          <a:lstStyle/>
          <a:p>
            <a:r>
              <a:rPr lang="zh-CN" altLang="en-US" dirty="0" smtClean="0"/>
              <a:t>第一部分：</a:t>
            </a:r>
            <a:r>
              <a:rPr lang="en-US" altLang="zh-CN" dirty="0" smtClean="0"/>
              <a:t>FCN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第二部分：反卷积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1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980728"/>
            <a:ext cx="7772400" cy="41148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2743200" lvl="8" indent="-1828800"/>
            <a:endParaRPr lang="en-US" altLang="zh-CN" sz="2800" b="1" dirty="0" smtClean="0"/>
          </a:p>
          <a:p>
            <a:pPr marL="2743200" lvl="8" indent="-1828800"/>
            <a:r>
              <a:rPr lang="zh-CN" altLang="en-US" sz="2800" b="1" dirty="0" smtClean="0"/>
              <a:t>第一部分：</a:t>
            </a:r>
            <a:r>
              <a:rPr lang="en-US" altLang="zh-CN" sz="2800" b="1" dirty="0" smtClean="0"/>
              <a:t>FCN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0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699" y="476672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Vgg16</a:t>
            </a:r>
            <a:r>
              <a:rPr lang="zh-CN" altLang="en-US" sz="3200" b="1" dirty="0" smtClean="0"/>
              <a:t>结构</a:t>
            </a:r>
            <a:endParaRPr lang="zh-CN" altLang="en-US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78" y="1196751"/>
            <a:ext cx="4754533" cy="454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6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8864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FCN16S</a:t>
            </a:r>
            <a:r>
              <a:rPr lang="zh-CN" altLang="en-US" sz="2000" b="1" dirty="0" smtClean="0"/>
              <a:t>网络结构</a:t>
            </a:r>
            <a:endParaRPr lang="zh-CN" altLang="en-US" sz="20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74" y="588750"/>
            <a:ext cx="2955558" cy="618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56" y="80346"/>
            <a:ext cx="3744416" cy="6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1130260"/>
            <a:ext cx="11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Padding=100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263691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Kernel=7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342900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Kernel=1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407707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Kernel=1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443711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Kernel=1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9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420889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/>
              <a:t>第</a:t>
            </a:r>
            <a:r>
              <a:rPr lang="zh-CN" altLang="en-US" sz="2800" b="1" dirty="0"/>
              <a:t>二</a:t>
            </a:r>
            <a:r>
              <a:rPr lang="zh-CN" altLang="en-US" sz="2800" b="1" dirty="0" smtClean="0"/>
              <a:t>部分：</a:t>
            </a:r>
            <a:r>
              <a:rPr lang="zh-CN" altLang="en-US" sz="2800" b="1" dirty="0"/>
              <a:t>反卷积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8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83768" y="47667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楷体_GBK" pitchFamily="65" charset="-122"/>
                <a:ea typeface="方正楷体_GBK" pitchFamily="65" charset="-122"/>
              </a:rPr>
              <a:t>	</a:t>
            </a:r>
            <a:r>
              <a:rPr lang="en-US" altLang="zh-CN" sz="2400" b="1" dirty="0" smtClean="0">
                <a:latin typeface="方正楷体_GBK" pitchFamily="65" charset="-122"/>
                <a:ea typeface="方正楷体_GBK" pitchFamily="65" charset="-122"/>
              </a:rPr>
              <a:t>	   </a:t>
            </a:r>
            <a:r>
              <a:rPr lang="zh-CN" altLang="en-US" sz="2400" b="1" dirty="0" smtClean="0">
                <a:latin typeface="方正楷体_GBK" pitchFamily="65" charset="-122"/>
                <a:ea typeface="方正楷体_GBK" pitchFamily="65" charset="-122"/>
              </a:rPr>
              <a:t>原理</a:t>
            </a:r>
            <a:endParaRPr lang="zh-CN" altLang="en-US" sz="2400" b="1" dirty="0">
              <a:latin typeface="方正楷体_GBK" pitchFamily="65" charset="-122"/>
              <a:ea typeface="方正楷体_GBK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036" y="10120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卷积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81418"/>
            <a:ext cx="5400600" cy="139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47764" y="295721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 :  3*3             stride:  1              padding:  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32849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变成矩阵乘法：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把图片变成一维向量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27684" y="42930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C=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78" y="4075115"/>
            <a:ext cx="6417543" cy="84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7664" y="530120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上面卷积的反卷积是不是可以用卷积后的结构乘以</a:t>
            </a:r>
            <a:r>
              <a:rPr lang="en-US" altLang="zh-CN" dirty="0"/>
              <a:t>C </a:t>
            </a:r>
            <a:r>
              <a:rPr lang="en-US" altLang="zh-CN" baseline="30000" dirty="0" smtClean="0"/>
              <a:t>T</a:t>
            </a:r>
            <a:r>
              <a:rPr lang="zh-CN" altLang="en-US" dirty="0" smtClean="0"/>
              <a:t>（注意：这里不是相等关系，如果要是相等的关系那就是乘以矩阵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我们这里只需要保持</a:t>
            </a:r>
            <a:r>
              <a:rPr lang="zh-CN" altLang="en-US" dirty="0" smtClean="0">
                <a:solidFill>
                  <a:srgbClr val="FF0000"/>
                </a:solidFill>
              </a:rPr>
              <a:t>连接结构一致</a:t>
            </a:r>
            <a:r>
              <a:rPr lang="zh-CN" altLang="en-US" dirty="0" smtClean="0"/>
              <a:t>就行，因为网络的参数可以重新学习。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61776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怎么实现连接结构一致呢？？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1" y="1398720"/>
            <a:ext cx="6367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找到生成此图片经过特定卷积的原图片同时保持连接结构一致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23727" y="2488777"/>
            <a:ext cx="629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已知：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zh-CN" altLang="en-US" dirty="0"/>
              <a:t>反卷积的</a:t>
            </a:r>
            <a:r>
              <a:rPr lang="en-US" altLang="zh-CN" dirty="0"/>
              <a:t>kernel</a:t>
            </a:r>
            <a:r>
              <a:rPr lang="zh-CN" altLang="en-US" dirty="0"/>
              <a:t>、</a:t>
            </a:r>
            <a:r>
              <a:rPr lang="en-US" altLang="zh-CN" dirty="0"/>
              <a:t>padding</a:t>
            </a:r>
            <a:r>
              <a:rPr lang="zh-CN" altLang="en-US" dirty="0"/>
              <a:t>、</a:t>
            </a:r>
            <a:r>
              <a:rPr lang="en-US" altLang="zh-CN" dirty="0"/>
              <a:t>stride</a:t>
            </a:r>
            <a:r>
              <a:rPr lang="zh-CN" altLang="en-US" dirty="0"/>
              <a:t>。一张</a:t>
            </a:r>
            <a:r>
              <a:rPr lang="zh-CN" altLang="en-US" dirty="0" smtClean="0"/>
              <a:t>图片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2123727" y="3524815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思考</a:t>
            </a:r>
            <a:r>
              <a:rPr lang="zh-CN" altLang="en-US" dirty="0"/>
              <a:t>过程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多大的图片上经过上面的</a:t>
            </a:r>
            <a:r>
              <a:rPr lang="en-US" altLang="zh-CN" dirty="0"/>
              <a:t>kernel</a:t>
            </a:r>
            <a:r>
              <a:rPr lang="zh-CN" altLang="en-US" dirty="0"/>
              <a:t>、</a:t>
            </a:r>
            <a:r>
              <a:rPr lang="en-US" altLang="zh-CN" dirty="0"/>
              <a:t>padding</a:t>
            </a:r>
            <a:r>
              <a:rPr lang="zh-CN" altLang="en-US" dirty="0"/>
              <a:t>、</a:t>
            </a:r>
            <a:r>
              <a:rPr lang="en-US" altLang="zh-CN" dirty="0"/>
              <a:t>stride</a:t>
            </a:r>
            <a:r>
              <a:rPr lang="zh-CN" altLang="en-US" dirty="0"/>
              <a:t>（跟反卷积一样的参数）这些参数的卷积能获得这张图片呢，同时还得保持一样的连接结构</a:t>
            </a:r>
            <a:r>
              <a:rPr lang="zh-CN" altLang="en-US" dirty="0" smtClean="0"/>
              <a:t>？？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2612313" y="4797152"/>
            <a:ext cx="5848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方法：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保证</a:t>
            </a:r>
            <a:r>
              <a:rPr lang="zh-CN" altLang="en-US" dirty="0"/>
              <a:t>左上角的的像素只跟原图像的左上角一个像素有关。同样的其他的像素也一样。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997481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     </a:t>
            </a:r>
            <a:r>
              <a:rPr lang="zh-CN" altLang="en-US" sz="2800" b="1" dirty="0" smtClean="0"/>
              <a:t>例子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72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62068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例子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38" y="1340768"/>
            <a:ext cx="7218412" cy="22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4077072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kernel </a:t>
            </a:r>
            <a:r>
              <a:rPr lang="en-US" altLang="zh-CN" dirty="0"/>
              <a:t>= 3, </a:t>
            </a:r>
            <a:r>
              <a:rPr lang="en-US" altLang="zh-CN" dirty="0" smtClean="0"/>
              <a:t>  stride </a:t>
            </a:r>
            <a:r>
              <a:rPr lang="en-US" altLang="zh-CN" dirty="0"/>
              <a:t>= 1 </a:t>
            </a:r>
            <a:r>
              <a:rPr lang="en-US" altLang="zh-CN" dirty="0" smtClean="0"/>
              <a:t>  and     padding= 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特征图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反卷积对应的卷积操作参数：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</a:t>
            </a:r>
            <a:r>
              <a:rPr lang="zh-CN" altLang="en-US" dirty="0"/>
              <a:t>执行的反卷积对应的卷积</a:t>
            </a:r>
            <a:endParaRPr lang="en-US" altLang="zh-CN" dirty="0"/>
          </a:p>
          <a:p>
            <a:r>
              <a:rPr lang="en-US" altLang="zh-CN" dirty="0" smtClean="0"/>
              <a:t>	Kernel1</a:t>
            </a:r>
            <a:r>
              <a:rPr lang="zh-CN" altLang="en-US" dirty="0" smtClean="0"/>
              <a:t>不变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要</a:t>
            </a:r>
            <a:r>
              <a:rPr lang="en-US" altLang="zh-CN" dirty="0"/>
              <a:t>padding1=kernel – padding -1= </a:t>
            </a:r>
            <a:r>
              <a:rPr lang="en-US" altLang="zh-CN" dirty="0" smtClean="0"/>
              <a:t>3-0-1=2</a:t>
            </a:r>
            <a:endParaRPr lang="zh-CN" altLang="en-US" dirty="0"/>
          </a:p>
          <a:p>
            <a:r>
              <a:rPr lang="en-US" altLang="zh-CN" dirty="0" smtClean="0"/>
              <a:t>	Stride1</a:t>
            </a:r>
            <a:r>
              <a:rPr lang="zh-CN" altLang="en-US" dirty="0" smtClean="0"/>
              <a:t>不变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9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ed design template">
  <a:themeElements>
    <a:clrScheme name="SPEED_TP01069075 2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_TP01069075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SPEED_TP01069075 1">
        <a:dk1>
          <a:srgbClr val="000066"/>
        </a:dk1>
        <a:lt1>
          <a:srgbClr val="FFFFCC"/>
        </a:lt1>
        <a:dk2>
          <a:srgbClr val="0066CC"/>
        </a:dk2>
        <a:lt2>
          <a:srgbClr val="EAEAEA"/>
        </a:lt2>
        <a:accent1>
          <a:srgbClr val="00CCCC"/>
        </a:accent1>
        <a:accent2>
          <a:srgbClr val="008080"/>
        </a:accent2>
        <a:accent3>
          <a:srgbClr val="AAB8E2"/>
        </a:accent3>
        <a:accent4>
          <a:srgbClr val="DADAAE"/>
        </a:accent4>
        <a:accent5>
          <a:srgbClr val="AAE2E2"/>
        </a:accent5>
        <a:accent6>
          <a:srgbClr val="007373"/>
        </a:accent6>
        <a:hlink>
          <a:srgbClr val="9999FF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ED_TP01069075 2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ED_TP01069075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969696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ED_TP01069075 4">
        <a:dk1>
          <a:srgbClr val="000000"/>
        </a:dk1>
        <a:lt1>
          <a:srgbClr val="FFFFFF"/>
        </a:lt1>
        <a:dk2>
          <a:srgbClr val="996633"/>
        </a:dk2>
        <a:lt2>
          <a:srgbClr val="FFE1C3"/>
        </a:lt2>
        <a:accent1>
          <a:srgbClr val="CC9900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5C8A00"/>
        </a:accent6>
        <a:hlink>
          <a:srgbClr val="FF0033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ED_TP01069075 5">
        <a:dk1>
          <a:srgbClr val="660066"/>
        </a:dk1>
        <a:lt1>
          <a:srgbClr val="FFFFCC"/>
        </a:lt1>
        <a:dk2>
          <a:srgbClr val="CC0066"/>
        </a:dk2>
        <a:lt2>
          <a:srgbClr val="EAEAEA"/>
        </a:lt2>
        <a:accent1>
          <a:srgbClr val="FF9966"/>
        </a:accent1>
        <a:accent2>
          <a:srgbClr val="336600"/>
        </a:accent2>
        <a:accent3>
          <a:srgbClr val="E2AAB8"/>
        </a:accent3>
        <a:accent4>
          <a:srgbClr val="DADAAE"/>
        </a:accent4>
        <a:accent5>
          <a:srgbClr val="FFCAB8"/>
        </a:accent5>
        <a:accent6>
          <a:srgbClr val="2D5C00"/>
        </a:accent6>
        <a:hlink>
          <a:srgbClr val="99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ED_TP01069075 6">
        <a:dk1>
          <a:srgbClr val="003300"/>
        </a:dk1>
        <a:lt1>
          <a:srgbClr val="FFFFCC"/>
        </a:lt1>
        <a:dk2>
          <a:srgbClr val="006633"/>
        </a:dk2>
        <a:lt2>
          <a:srgbClr val="CBCBCB"/>
        </a:lt2>
        <a:accent1>
          <a:srgbClr val="CC6600"/>
        </a:accent1>
        <a:accent2>
          <a:srgbClr val="669900"/>
        </a:accent2>
        <a:accent3>
          <a:srgbClr val="AAB8AD"/>
        </a:accent3>
        <a:accent4>
          <a:srgbClr val="DADAAE"/>
        </a:accent4>
        <a:accent5>
          <a:srgbClr val="E2B8AA"/>
        </a:accent5>
        <a:accent6>
          <a:srgbClr val="5C8A00"/>
        </a:accent6>
        <a:hlink>
          <a:srgbClr val="FF00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ED_TP01069075 7">
        <a:dk1>
          <a:srgbClr val="333300"/>
        </a:dk1>
        <a:lt1>
          <a:srgbClr val="FFFFCC"/>
        </a:lt1>
        <a:dk2>
          <a:srgbClr val="996633"/>
        </a:dk2>
        <a:lt2>
          <a:srgbClr val="CBCBCB"/>
        </a:lt2>
        <a:accent1>
          <a:srgbClr val="CC6600"/>
        </a:accent1>
        <a:accent2>
          <a:srgbClr val="669900"/>
        </a:accent2>
        <a:accent3>
          <a:srgbClr val="CAB8AD"/>
        </a:accent3>
        <a:accent4>
          <a:srgbClr val="DADAAE"/>
        </a:accent4>
        <a:accent5>
          <a:srgbClr val="E2B8AA"/>
        </a:accent5>
        <a:accent6>
          <a:srgbClr val="5C8A00"/>
        </a:accent6>
        <a:hlink>
          <a:srgbClr val="FF00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Speed design template</Template>
  <TotalTime>586</TotalTime>
  <Words>286</Words>
  <Application>Microsoft Office PowerPoint</Application>
  <PresentationFormat>全屏显示(4:3)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Speed design template</vt:lpstr>
      <vt:lpstr>近期汇报</vt:lpstr>
      <vt:lpstr>近期汇报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近期汇报</dc:title>
  <dc:creator>freeuser</dc:creator>
  <cp:lastModifiedBy>freeuser</cp:lastModifiedBy>
  <cp:revision>24</cp:revision>
  <dcterms:created xsi:type="dcterms:W3CDTF">2019-03-05T08:15:26Z</dcterms:created>
  <dcterms:modified xsi:type="dcterms:W3CDTF">2019-03-08T08:50:14Z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TC010690752052</vt:lpwstr>
  </property>
</Properties>
</file>