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17" r:id="rId3"/>
    <p:sldId id="635" r:id="rId4"/>
    <p:sldId id="656" r:id="rId5"/>
    <p:sldId id="659" r:id="rId6"/>
    <p:sldId id="618" r:id="rId7"/>
    <p:sldId id="657" r:id="rId8"/>
    <p:sldId id="658" r:id="rId9"/>
    <p:sldId id="661" r:id="rId10"/>
    <p:sldId id="660" r:id="rId11"/>
    <p:sldId id="662" r:id="rId12"/>
    <p:sldId id="663" r:id="rId13"/>
    <p:sldId id="664" r:id="rId14"/>
    <p:sldId id="665" r:id="rId15"/>
    <p:sldId id="666" r:id="rId16"/>
    <p:sldId id="667" r:id="rId17"/>
    <p:sldId id="673" r:id="rId18"/>
    <p:sldId id="670" r:id="rId19"/>
    <p:sldId id="672" r:id="rId20"/>
    <p:sldId id="671" r:id="rId21"/>
    <p:sldId id="669" r:id="rId22"/>
    <p:sldId id="6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23114" y="0"/>
            <a:ext cx="9142757" cy="525517"/>
          </a:xfrm>
          <a:prstGeom prst="rect">
            <a:avLst/>
          </a:prstGeom>
        </p:spPr>
        <p:txBody>
          <a:bodyPr anchor="t"/>
          <a:lstStyle>
            <a:lvl1pPr algn="l">
              <a:defRPr sz="2933" b="0" u="none" baseline="0">
                <a:solidFill>
                  <a:schemeClr val="tx2"/>
                </a:solidFill>
                <a:uFill>
                  <a:solidFill>
                    <a:srgbClr val="19C3FF"/>
                  </a:solidFill>
                </a:u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354645" y="758697"/>
            <a:ext cx="10972800" cy="53949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1pPr>
            <a:lvl2pPr>
              <a:buFontTx/>
              <a:buNone/>
              <a:defRPr sz="2133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2pPr>
            <a:lvl3pPr>
              <a:buFontTx/>
              <a:buNone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3pPr>
            <a:lvl4pPr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4pPr>
            <a:lvl5pPr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微軟正黑體" pitchFamily="34" charset="-120"/>
                <a:cs typeface="Arial Unicode MS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35218479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AppDriver/releases/tag/v1.2.1" TargetMode="External"/><Relationship Id="rId2" Type="http://schemas.openxmlformats.org/officeDocument/2006/relationships/hyperlink" Target="https://learn.microsoft.com/zh-tw/visualstudio/test/use-ui-automation-to-test-your-code?view=vs-2022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microsoft/WinAppDriver/releases/tag/UIR-v1.1" TargetMode="External"/><Relationship Id="rId4" Type="http://schemas.openxmlformats.org/officeDocument/2006/relationships/hyperlink" Target="https://go.microsoft.com/fwlink/?linkid=21641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icrosoft/WinAppDriver/releases/tag/v1.2.1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microsoft.com/fwlink/?linkid=2164145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crosoft/WinAppDriver/releases/tag/UIR-v1.1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1D094-C36A-4451-9B81-76EDD1067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908" y="1180214"/>
            <a:ext cx="8849045" cy="2870622"/>
          </a:xfrm>
        </p:spPr>
        <p:txBody>
          <a:bodyPr/>
          <a:lstStyle/>
          <a:p>
            <a:r>
              <a:rPr lang="en-US" altLang="zh-TW" dirty="0"/>
              <a:t>How to use Appium for Window UI Automation Test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E0B28D-A5F8-4B3A-92F4-49985202A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909" y="4050833"/>
            <a:ext cx="8849044" cy="1096899"/>
          </a:xfrm>
        </p:spPr>
        <p:txBody>
          <a:bodyPr/>
          <a:lstStyle/>
          <a:p>
            <a:r>
              <a:rPr lang="en-US" altLang="zh-TW" dirty="0"/>
              <a:t>Presenter: Chao Yang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8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實例說明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開啟</a:t>
            </a:r>
            <a:r>
              <a:rPr lang="en-US" altLang="zh-TW" dirty="0"/>
              <a:t>Visual Studio 2015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建立單元測試專案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32" y="1282289"/>
            <a:ext cx="7758336" cy="53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66851"/>
      </p:ext>
    </p:extLst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在</a:t>
            </a:r>
            <a:r>
              <a:rPr lang="en-US" altLang="zh-TW" dirty="0"/>
              <a:t>Visual Studio 2015</a:t>
            </a:r>
            <a:r>
              <a:rPr lang="zh-TW" altLang="en-US" dirty="0"/>
              <a:t>開發工具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進入管理方案的</a:t>
            </a:r>
            <a:r>
              <a:rPr lang="en-US" altLang="zh-TW" dirty="0" err="1">
                <a:sym typeface="Wingdings" panose="05000000000000000000" pitchFamily="2" charset="2"/>
              </a:rPr>
              <a:t>NuGet</a:t>
            </a:r>
            <a:r>
              <a:rPr lang="zh-TW" altLang="en-US" dirty="0">
                <a:sym typeface="Wingdings" panose="05000000000000000000" pitchFamily="2" charset="2"/>
              </a:rPr>
              <a:t>套件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9" y="1270138"/>
            <a:ext cx="7569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94774"/>
      </p:ext>
    </p:extLst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 err="1">
                <a:sym typeface="Wingdings" panose="05000000000000000000" pitchFamily="2" charset="2"/>
              </a:rPr>
              <a:t>NuGet</a:t>
            </a:r>
            <a:r>
              <a:rPr lang="zh-TW" altLang="en-US" dirty="0">
                <a:sym typeface="Wingdings" panose="05000000000000000000" pitchFamily="2" charset="2"/>
              </a:rPr>
              <a:t>套件管理頁面搜尋</a:t>
            </a:r>
            <a:r>
              <a:rPr lang="en-US" altLang="zh-TW" dirty="0" err="1">
                <a:solidFill>
                  <a:srgbClr val="FF0000"/>
                </a:solidFill>
                <a:sym typeface="Wingdings" panose="05000000000000000000" pitchFamily="2" charset="2"/>
              </a:rPr>
              <a:t>Appium.WebDriver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選區要安裝的專案後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安裝套件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6" y="1582877"/>
            <a:ext cx="10297095" cy="488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7922"/>
      </p:ext>
    </p:extLst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將</a:t>
            </a:r>
            <a:r>
              <a:rPr lang="en-US" altLang="zh-TW" dirty="0" err="1"/>
              <a:t>WinAppDriver</a:t>
            </a:r>
            <a:r>
              <a:rPr lang="zh-TW" altLang="en-US" dirty="0"/>
              <a:t> </a:t>
            </a:r>
            <a:r>
              <a:rPr lang="en-US" altLang="zh-TW" dirty="0"/>
              <a:t>Source Code</a:t>
            </a:r>
            <a:r>
              <a:rPr lang="zh-TW" altLang="en-US" dirty="0"/>
              <a:t>下載後，解壓縮後可從</a:t>
            </a:r>
            <a:r>
              <a:rPr lang="en-US" altLang="zh-TW" dirty="0"/>
              <a:t>Tests\</a:t>
            </a:r>
            <a:r>
              <a:rPr lang="en-US" altLang="zh-TW" dirty="0" err="1"/>
              <a:t>AbsoluteXPath</a:t>
            </a:r>
            <a:r>
              <a:rPr lang="zh-TW" altLang="en-US" dirty="0"/>
              <a:t>資料夾下開啟</a:t>
            </a:r>
            <a:r>
              <a:rPr lang="en-US" altLang="zh-TW" dirty="0"/>
              <a:t>solution</a:t>
            </a:r>
            <a:r>
              <a:rPr lang="zh-TW" altLang="en-US" dirty="0"/>
              <a:t>，參考</a:t>
            </a:r>
            <a:r>
              <a:rPr lang="en-US" altLang="zh-TW" dirty="0" err="1"/>
              <a:t>DesktopSession</a:t>
            </a:r>
            <a:r>
              <a:rPr lang="zh-TW" altLang="en-US" dirty="0"/>
              <a:t>類別在單元測試專案中新增</a:t>
            </a:r>
            <a:r>
              <a:rPr lang="en-US" altLang="zh-TW" dirty="0" err="1"/>
              <a:t>DesktopSession</a:t>
            </a:r>
            <a:r>
              <a:rPr lang="zh-TW" altLang="en-US" dirty="0"/>
              <a:t>類別，並將部分程式碼修改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96" y="1981656"/>
            <a:ext cx="10020163" cy="4552905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5517099" y="3929509"/>
            <a:ext cx="535045" cy="605215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385365"/>
      </p:ext>
    </p:extLst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使用系統管理員權限開啟</a:t>
            </a:r>
            <a:r>
              <a:rPr lang="en-US" altLang="zh-TW" dirty="0" err="1"/>
              <a:t>WinAppDriver</a:t>
            </a:r>
            <a:r>
              <a:rPr lang="en-US" altLang="zh-TW" dirty="0"/>
              <a:t> UI Recorder</a:t>
            </a:r>
            <a:r>
              <a:rPr lang="zh-TW" altLang="en-US" dirty="0"/>
              <a:t>工具，按下</a:t>
            </a:r>
            <a:r>
              <a:rPr lang="en-US" altLang="zh-TW" dirty="0"/>
              <a:t>Record</a:t>
            </a:r>
            <a:r>
              <a:rPr lang="zh-TW" altLang="en-US" dirty="0"/>
              <a:t>按鈕，開始錄製要測試的動作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492" y="1493207"/>
            <a:ext cx="7021112" cy="5111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91" y="1667581"/>
            <a:ext cx="3074628" cy="4796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1698" y="6153657"/>
            <a:ext cx="763097" cy="337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向右箭號 7"/>
          <p:cNvSpPr/>
          <p:nvPr/>
        </p:nvSpPr>
        <p:spPr>
          <a:xfrm>
            <a:off x="4197565" y="3578975"/>
            <a:ext cx="556439" cy="46456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3300059"/>
      </p:ext>
    </p:extLst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錄製完成後，按下複製      按鈕，將錄製的測試程式碼複製到單元測試專案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6" y="1368768"/>
            <a:ext cx="3260537" cy="50868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59379" y="5762694"/>
            <a:ext cx="464875" cy="390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20" y="807678"/>
            <a:ext cx="457200" cy="444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025" y="1368769"/>
            <a:ext cx="6220431" cy="512153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406093" y="3710367"/>
            <a:ext cx="567191" cy="43833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5359218" y="2034924"/>
            <a:ext cx="6095237" cy="3868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760499"/>
      </p:ext>
    </p:extLst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要單元測試前注意先執行</a:t>
            </a:r>
            <a:r>
              <a:rPr lang="en-US" altLang="zh-TW" dirty="0" err="1"/>
              <a:t>DesktopSession</a:t>
            </a:r>
            <a:r>
              <a:rPr lang="zh-TW" altLang="en-US" dirty="0"/>
              <a:t>，可在</a:t>
            </a:r>
            <a:r>
              <a:rPr lang="en-US" altLang="zh-TW" dirty="0"/>
              <a:t>Setup</a:t>
            </a:r>
            <a:r>
              <a:rPr lang="zh-TW" altLang="en-US" dirty="0"/>
              <a:t>函式上執行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在測試方法節點上，使用滑鼠右鍵點選執行選取的測試，就會看到要測試的應用程式會依照之前錄製的動作進行測試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6" y="1293743"/>
            <a:ext cx="4889500" cy="647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37" y="3001964"/>
            <a:ext cx="5499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4195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4" y="2067685"/>
            <a:ext cx="7095845" cy="266319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透過單元測試類別加入</a:t>
            </a:r>
            <a:r>
              <a:rPr lang="en-US" altLang="zh-TW" dirty="0"/>
              <a:t>Setup</a:t>
            </a:r>
            <a:r>
              <a:rPr lang="zh-TW" altLang="en-US" dirty="0"/>
              <a:t>函式，讓測試初始化將</a:t>
            </a:r>
            <a:r>
              <a:rPr lang="en-US" altLang="zh-TW" dirty="0" err="1"/>
              <a:t>WinAppDriver</a:t>
            </a:r>
            <a:r>
              <a:rPr lang="zh-TW" altLang="en-US" dirty="0"/>
              <a:t>開啟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為了讓測試能自動執行應用程式，建立一</a:t>
            </a:r>
            <a:r>
              <a:rPr lang="en-US" altLang="zh-TW" dirty="0" err="1"/>
              <a:t>OpenProcess</a:t>
            </a:r>
            <a:r>
              <a:rPr lang="zh-TW" altLang="en-US" dirty="0"/>
              <a:t>類別，將要測試的應用程式，在執行測式前先開啟</a:t>
            </a:r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222917" y="4043525"/>
            <a:ext cx="2546796" cy="178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8" name="向下箭號 7"/>
          <p:cNvSpPr/>
          <p:nvPr/>
        </p:nvSpPr>
        <p:spPr>
          <a:xfrm rot="16200000">
            <a:off x="5350655" y="3682248"/>
            <a:ext cx="342077" cy="901489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5" y="2359997"/>
            <a:ext cx="3855761" cy="186246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730" y="4658873"/>
            <a:ext cx="5123855" cy="196627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4" name="矩形 13"/>
          <p:cNvSpPr/>
          <p:nvPr/>
        </p:nvSpPr>
        <p:spPr>
          <a:xfrm>
            <a:off x="1973526" y="4222462"/>
            <a:ext cx="947292" cy="1719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向下箭號 14"/>
          <p:cNvSpPr/>
          <p:nvPr/>
        </p:nvSpPr>
        <p:spPr>
          <a:xfrm rot="18923836">
            <a:off x="3267523" y="4370909"/>
            <a:ext cx="385935" cy="1032899"/>
          </a:xfrm>
          <a:prstGeom prst="down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909238"/>
      </p:ext>
    </p:extLst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19" y="1559395"/>
            <a:ext cx="8683708" cy="379356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可透過</a:t>
            </a:r>
            <a:r>
              <a:rPr lang="en-US" altLang="zh-TW" dirty="0" err="1"/>
              <a:t>Appium</a:t>
            </a:r>
            <a:r>
              <a:rPr lang="en-US" altLang="zh-TW" dirty="0"/>
              <a:t> </a:t>
            </a:r>
            <a:r>
              <a:rPr lang="en-US" altLang="zh-TW" dirty="0" err="1"/>
              <a:t>WindowsDriver</a:t>
            </a:r>
            <a:r>
              <a:rPr lang="en-US" altLang="zh-TW" dirty="0"/>
              <a:t> API</a:t>
            </a:r>
            <a:r>
              <a:rPr lang="zh-TW" altLang="en-US" dirty="0"/>
              <a:t>取得</a:t>
            </a:r>
            <a:r>
              <a:rPr lang="en-US" altLang="zh-TW" dirty="0"/>
              <a:t>UI</a:t>
            </a:r>
            <a:r>
              <a:rPr lang="zh-TW" altLang="en-US" dirty="0"/>
              <a:t>的</a:t>
            </a:r>
            <a:r>
              <a:rPr lang="en-US" altLang="zh-TW" dirty="0"/>
              <a:t>Element</a:t>
            </a:r>
            <a:r>
              <a:rPr lang="zh-TW" altLang="en-US" dirty="0"/>
              <a:t>，搭配</a:t>
            </a:r>
            <a:r>
              <a:rPr lang="en-US" altLang="zh-TW" dirty="0"/>
              <a:t>Windows SDK Inspect</a:t>
            </a:r>
            <a:r>
              <a:rPr lang="zh-TW" altLang="en-US" dirty="0"/>
              <a:t>工具取得相關屬性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7" y="3905758"/>
            <a:ext cx="6946900" cy="2247900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18858763">
            <a:off x="6410342" y="3228125"/>
            <a:ext cx="794100" cy="45610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1614830"/>
      </p:ext>
    </p:extLst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在開發應用程式，可在相關控項加入</a:t>
            </a:r>
            <a:r>
              <a:rPr lang="en-US" altLang="zh-TW" dirty="0" err="1"/>
              <a:t>AutomationProperties.AutomationId</a:t>
            </a:r>
            <a:r>
              <a:rPr lang="zh-TW" altLang="en-US" dirty="0"/>
              <a:t>屬性， 後續進行</a:t>
            </a:r>
            <a:r>
              <a:rPr lang="en-US" altLang="zh-TW" dirty="0"/>
              <a:t>UI</a:t>
            </a:r>
            <a:r>
              <a:rPr lang="zh-TW" altLang="en-US" dirty="0"/>
              <a:t>測試時，即可使用</a:t>
            </a:r>
            <a:r>
              <a:rPr lang="en-US" altLang="zh-TW" dirty="0" err="1"/>
              <a:t>FindElementByAccessibilityId</a:t>
            </a:r>
            <a:r>
              <a:rPr lang="zh-TW" altLang="en-US" dirty="0"/>
              <a:t>函式取得控項控制權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23" y="1996225"/>
            <a:ext cx="5474751" cy="24994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13" y="3489014"/>
            <a:ext cx="6182835" cy="3022412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 rot="17882334">
            <a:off x="6358710" y="2279896"/>
            <a:ext cx="368241" cy="4259393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8667683"/>
      </p:ext>
    </p:extLst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en-US" altLang="zh-TW" dirty="0" err="1"/>
              <a:t>Appium</a:t>
            </a:r>
            <a:r>
              <a:rPr lang="zh-TW" altLang="en-US" dirty="0"/>
              <a:t>簡介</a:t>
            </a:r>
            <a:endParaRPr lang="en-US" altLang="zh-TW" dirty="0"/>
          </a:p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環境建置</a:t>
            </a:r>
            <a:endParaRPr lang="en-US" altLang="zh-TW" dirty="0"/>
          </a:p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實例說明</a:t>
            </a:r>
            <a:endParaRPr lang="en-US" altLang="zh-TW" dirty="0"/>
          </a:p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r>
              <a:rPr lang="zh-TW" altLang="en-US" dirty="0"/>
              <a:t>結論</a:t>
            </a:r>
            <a:endParaRPr lang="en-US" altLang="zh-TW" dirty="0"/>
          </a:p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p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378430"/>
      </p:ext>
    </p:extLst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除了取得桌面的</a:t>
            </a:r>
            <a:r>
              <a:rPr lang="en-US" altLang="zh-TW" dirty="0"/>
              <a:t>Session</a:t>
            </a:r>
            <a:r>
              <a:rPr lang="zh-TW" altLang="en-US" dirty="0"/>
              <a:t>來控制</a:t>
            </a:r>
            <a:r>
              <a:rPr lang="en-US" altLang="zh-TW" dirty="0"/>
              <a:t>UI</a:t>
            </a:r>
            <a:r>
              <a:rPr lang="zh-TW" altLang="en-US" dirty="0"/>
              <a:t>的動作外，也可使用</a:t>
            </a:r>
            <a:r>
              <a:rPr lang="en-US" altLang="zh-TW" dirty="0" err="1"/>
              <a:t>Appium</a:t>
            </a:r>
            <a:r>
              <a:rPr lang="zh-TW" altLang="en-US" dirty="0"/>
              <a:t>直接取得應用程式的</a:t>
            </a:r>
            <a:r>
              <a:rPr lang="en-US" altLang="zh-TW" dirty="0"/>
              <a:t>Session</a:t>
            </a:r>
            <a:r>
              <a:rPr lang="zh-TW" altLang="en-US" dirty="0"/>
              <a:t>進行</a:t>
            </a:r>
            <a:r>
              <a:rPr lang="en-US" altLang="zh-TW" dirty="0"/>
              <a:t>UI</a:t>
            </a:r>
            <a:r>
              <a:rPr lang="zh-TW" altLang="en-US" dirty="0"/>
              <a:t>自動測試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直接將</a:t>
            </a:r>
            <a:r>
              <a:rPr lang="en-US" altLang="zh-TW" dirty="0"/>
              <a:t>app</a:t>
            </a:r>
            <a:r>
              <a:rPr lang="zh-TW" altLang="en-US" dirty="0"/>
              <a:t>指定要執行的應用程式，即可取得應用程式的</a:t>
            </a:r>
            <a:r>
              <a:rPr lang="en-US" altLang="zh-TW" dirty="0"/>
              <a:t>Session</a:t>
            </a:r>
          </a:p>
          <a:p>
            <a:pPr>
              <a:buFont typeface="Wingdings" panose="05000000000000000000" pitchFamily="2" charset="2"/>
              <a:buChar char="ü"/>
            </a:pPr>
            <a:endParaRPr lang="zh-TW" altLang="en-US" sz="2133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6" y="2074527"/>
            <a:ext cx="4584385" cy="269701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167547" y="2480556"/>
            <a:ext cx="567191" cy="43833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339" y="3486535"/>
            <a:ext cx="3967920" cy="30669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53" y="2074527"/>
            <a:ext cx="3331883" cy="1250392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5400000">
            <a:off x="8657314" y="3105752"/>
            <a:ext cx="567191" cy="43833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054142"/>
      </p:ext>
    </p:extLst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使用</a:t>
            </a:r>
            <a:r>
              <a:rPr lang="en-US" altLang="zh-TW" dirty="0"/>
              <a:t>UI</a:t>
            </a:r>
            <a:r>
              <a:rPr lang="zh-TW" altLang="en-US" dirty="0"/>
              <a:t>自動測試，雖然，在初起錄製測試較費時，但對於未來修改功能後的回歸測試，可大幅降低測試時間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可與單元測試搭配使用，在單元測試後，即可直接進行</a:t>
            </a:r>
            <a:r>
              <a:rPr lang="en-US" altLang="zh-TW" dirty="0"/>
              <a:t>UI</a:t>
            </a:r>
            <a:r>
              <a:rPr lang="zh-TW" altLang="en-US"/>
              <a:t>自動測試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微軟</a:t>
            </a:r>
            <a:r>
              <a:rPr lang="en-US" altLang="zh-TW" dirty="0"/>
              <a:t>UI</a:t>
            </a:r>
            <a:r>
              <a:rPr lang="zh-TW" altLang="en-US" dirty="0"/>
              <a:t>自動測試</a:t>
            </a:r>
            <a:r>
              <a:rPr lang="en-US" altLang="zh-TW" dirty="0" err="1"/>
              <a:t>CodeUI</a:t>
            </a:r>
            <a:r>
              <a:rPr lang="zh-TW" altLang="en-US" dirty="0"/>
              <a:t>在</a:t>
            </a:r>
            <a:r>
              <a:rPr lang="en-US" altLang="zh-TW" dirty="0"/>
              <a:t>Visual Studio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為最後一版，且已將自動測試的錄製功能取消了，增加了錄製的難度，而微軟官網建議使用</a:t>
            </a:r>
            <a:r>
              <a:rPr lang="en-US" altLang="zh-TW" dirty="0" err="1"/>
              <a:t>Appium</a:t>
            </a:r>
            <a:r>
              <a:rPr lang="zh-TW" altLang="en-US" dirty="0"/>
              <a:t>搭配</a:t>
            </a:r>
            <a:r>
              <a:rPr lang="en-US" altLang="zh-TW" dirty="0" err="1"/>
              <a:t>WinAppDriver</a:t>
            </a:r>
            <a:r>
              <a:rPr lang="zh-TW" altLang="en-US" dirty="0"/>
              <a:t>來測試桌面應用程式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7" y="4174874"/>
            <a:ext cx="10451501" cy="24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6677"/>
      </p:ext>
    </p:extLst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hlinkClick r:id="rId2"/>
              </a:rPr>
              <a:t>自動程式化 </a:t>
            </a:r>
            <a:r>
              <a:rPr lang="en-US" altLang="zh-TW" dirty="0">
                <a:hlinkClick r:id="rId2"/>
              </a:rPr>
              <a:t>UI </a:t>
            </a:r>
            <a:r>
              <a:rPr lang="zh-TW" altLang="en-US" dirty="0">
                <a:hlinkClick r:id="rId2"/>
              </a:rPr>
              <a:t>測試 </a:t>
            </a:r>
            <a:r>
              <a:rPr lang="en-US" altLang="zh-TW" dirty="0">
                <a:hlinkClick r:id="rId2"/>
              </a:rPr>
              <a:t>- Visual Studio (Windows) | Microsoft Learn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3"/>
              </a:rPr>
              <a:t>Release </a:t>
            </a:r>
            <a:r>
              <a:rPr lang="en-US" altLang="zh-TW" dirty="0" err="1">
                <a:hlinkClick r:id="rId3"/>
              </a:rPr>
              <a:t>WinAppDriver</a:t>
            </a:r>
            <a:r>
              <a:rPr lang="en-US" altLang="zh-TW" dirty="0">
                <a:hlinkClick r:id="rId3"/>
              </a:rPr>
              <a:t> v1.2.1 · </a:t>
            </a:r>
            <a:r>
              <a:rPr lang="en-US" altLang="zh-TW" dirty="0" err="1">
                <a:hlinkClick r:id="rId3"/>
              </a:rPr>
              <a:t>microsoft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WinAppDriver</a:t>
            </a:r>
            <a:r>
              <a:rPr lang="en-US" altLang="zh-TW" dirty="0">
                <a:hlinkClick r:id="rId3"/>
              </a:rPr>
              <a:t> · GitHub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4"/>
              </a:rPr>
              <a:t>https://go.microsoft.com/fwlink/?linkid=2164145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hlinkClick r:id="rId5"/>
              </a:rPr>
              <a:t>Release </a:t>
            </a:r>
            <a:r>
              <a:rPr lang="en-US" altLang="zh-TW" dirty="0" err="1">
                <a:hlinkClick r:id="rId5"/>
              </a:rPr>
              <a:t>WinAppDriver</a:t>
            </a:r>
            <a:r>
              <a:rPr lang="en-US" altLang="zh-TW" dirty="0">
                <a:hlinkClick r:id="rId5"/>
              </a:rPr>
              <a:t> UI Recorder v1.1 · </a:t>
            </a:r>
            <a:r>
              <a:rPr lang="en-US" altLang="zh-TW" dirty="0" err="1">
                <a:hlinkClick r:id="rId5"/>
              </a:rPr>
              <a:t>microsoft</a:t>
            </a:r>
            <a:r>
              <a:rPr lang="en-US" altLang="zh-TW" dirty="0">
                <a:hlinkClick r:id="rId5"/>
              </a:rPr>
              <a:t>/</a:t>
            </a:r>
            <a:r>
              <a:rPr lang="en-US" altLang="zh-TW" dirty="0" err="1">
                <a:hlinkClick r:id="rId5"/>
              </a:rPr>
              <a:t>WinAppDriver</a:t>
            </a:r>
            <a:r>
              <a:rPr lang="en-US" altLang="zh-TW" dirty="0">
                <a:hlinkClick r:id="rId5"/>
              </a:rPr>
              <a:t> · GitHub</a:t>
            </a:r>
            <a:endParaRPr lang="en-US" altLang="zh-TW" dirty="0"/>
          </a:p>
          <a:p>
            <a:pPr marL="0" indent="0"/>
            <a:endParaRPr lang="en-US" altLang="zh-TW" dirty="0"/>
          </a:p>
          <a:p>
            <a:pPr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861147"/>
      </p:ext>
    </p:extLst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Appium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Appium</a:t>
            </a:r>
            <a:r>
              <a:rPr lang="zh-TW" altLang="en-US" dirty="0"/>
              <a:t>是一套開源的應用程式自動測試工具，為跨平台的測試工具，允許針對多個平台（</a:t>
            </a:r>
            <a:r>
              <a:rPr lang="en-US" altLang="zh-TW" dirty="0"/>
              <a:t>iOS / Android / Windows</a:t>
            </a:r>
            <a:r>
              <a:rPr lang="zh-TW" altLang="en-US" dirty="0"/>
              <a:t>）使用相同的 </a:t>
            </a:r>
            <a:r>
              <a:rPr lang="en-US" altLang="zh-TW" dirty="0"/>
              <a:t>API </a:t>
            </a:r>
            <a:r>
              <a:rPr lang="zh-TW" altLang="en-US" dirty="0"/>
              <a:t>撰寫測試</a:t>
            </a:r>
            <a:endParaRPr lang="en-US" altLang="zh-TW" dirty="0"/>
          </a:p>
          <a:p>
            <a:pPr marL="0" indent="0"/>
            <a:endParaRPr lang="en-US" altLang="zh-TW" dirty="0"/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zh-TW" altLang="en-US" dirty="0"/>
              <a:t>允許在下列三種類型上進行自動測試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原生</a:t>
            </a:r>
            <a:r>
              <a:rPr lang="en-US" altLang="zh-TW" dirty="0"/>
              <a:t>(Native)</a:t>
            </a:r>
            <a:br>
              <a:rPr lang="en-US" altLang="zh-TW" dirty="0"/>
            </a:br>
            <a:r>
              <a:rPr lang="en-US" altLang="zh-TW" dirty="0"/>
              <a:t>iOS</a:t>
            </a:r>
            <a:r>
              <a:rPr lang="zh-TW" altLang="en-US" dirty="0"/>
              <a:t>、</a:t>
            </a:r>
            <a:r>
              <a:rPr lang="en-US" altLang="zh-TW" dirty="0"/>
              <a:t>Android</a:t>
            </a:r>
            <a:r>
              <a:rPr lang="zh-TW" altLang="en-US" dirty="0"/>
              <a:t>或</a:t>
            </a:r>
            <a:r>
              <a:rPr lang="en-US" altLang="zh-TW" dirty="0"/>
              <a:t>Windows</a:t>
            </a:r>
            <a:r>
              <a:rPr lang="zh-TW" altLang="en-US" dirty="0"/>
              <a:t>提供的</a:t>
            </a:r>
            <a:r>
              <a:rPr lang="en-US" altLang="zh-TW" dirty="0"/>
              <a:t>SDK</a:t>
            </a:r>
            <a:r>
              <a:rPr lang="zh-TW" altLang="en-US" dirty="0"/>
              <a:t>工具所撰寫的</a:t>
            </a:r>
            <a:r>
              <a:rPr lang="en-US" altLang="zh-TW" dirty="0"/>
              <a:t>Apps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混合</a:t>
            </a:r>
            <a:r>
              <a:rPr lang="en-US" altLang="zh-TW" dirty="0"/>
              <a:t>(Hybrid)</a:t>
            </a:r>
            <a:br>
              <a:rPr lang="en-US" altLang="zh-TW" dirty="0"/>
            </a:br>
            <a:r>
              <a:rPr lang="zh-TW" altLang="en-US" dirty="0"/>
              <a:t>涵蓋所有主要以 </a:t>
            </a:r>
            <a:r>
              <a:rPr lang="en-US" altLang="zh-TW" dirty="0" err="1"/>
              <a:t>webview</a:t>
            </a:r>
            <a:r>
              <a:rPr lang="en-US" altLang="zh-TW" dirty="0"/>
              <a:t> </a:t>
            </a:r>
            <a:r>
              <a:rPr lang="zh-TW" altLang="en-US" dirty="0"/>
              <a:t>包裝層、再以原生控制項與 </a:t>
            </a:r>
            <a:r>
              <a:rPr lang="en-US" altLang="zh-TW" dirty="0"/>
              <a:t>web </a:t>
            </a:r>
            <a:r>
              <a:rPr lang="zh-TW" altLang="en-US" dirty="0"/>
              <a:t>內容互動的 </a:t>
            </a:r>
            <a:r>
              <a:rPr lang="en-US" altLang="zh-TW" dirty="0"/>
              <a:t>App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/>
              <a:t>Mobile Web</a:t>
            </a:r>
            <a:br>
              <a:rPr lang="en-US" altLang="zh-TW" dirty="0"/>
            </a:br>
            <a:r>
              <a:rPr lang="zh-TW" altLang="en-US" dirty="0"/>
              <a:t>基本上則是透過手機內瀏覽器呈現的 </a:t>
            </a:r>
            <a:r>
              <a:rPr lang="en-US" altLang="zh-TW" dirty="0"/>
              <a:t>Web App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授權方式為</a:t>
            </a:r>
            <a:r>
              <a:rPr lang="en-US" altLang="zh-TW" dirty="0"/>
              <a:t>Apache License 2.0</a:t>
            </a:r>
            <a:r>
              <a:rPr lang="zh-TW" altLang="en-US" dirty="0"/>
              <a:t>其協議內容大致為，</a:t>
            </a:r>
            <a:r>
              <a:rPr lang="zh-TW" altLang="en-US" dirty="0">
                <a:solidFill>
                  <a:srgbClr val="FF0000"/>
                </a:solidFill>
              </a:rPr>
              <a:t>要在使用的產品中註明第三方的代碼來源</a:t>
            </a:r>
            <a:r>
              <a:rPr lang="zh-TW" altLang="en-US" dirty="0">
                <a:solidFill>
                  <a:schemeClr val="tx1"/>
                </a:solidFill>
              </a:rPr>
              <a:t>，即可使用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8092467"/>
      </p:ext>
    </p:extLst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Appium</a:t>
            </a:r>
            <a:r>
              <a:rPr lang="zh-TW" altLang="en-US" dirty="0"/>
              <a:t>引擎列表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Android 4.3+</a:t>
            </a:r>
          </a:p>
          <a:p>
            <a:pPr lvl="1"/>
            <a:r>
              <a:rPr lang="en-US" altLang="zh-TW" dirty="0" err="1"/>
              <a:t>UIAutomator</a:t>
            </a:r>
            <a:endParaRPr lang="en-US" altLang="zh-TW" dirty="0"/>
          </a:p>
          <a:p>
            <a:pPr lvl="1"/>
            <a:r>
              <a:rPr lang="en-US" altLang="zh-TW" dirty="0"/>
              <a:t>UIAutomator2[</a:t>
            </a:r>
            <a:r>
              <a:rPr lang="zh-TW" altLang="en-US" dirty="0"/>
              <a:t>推薦</a:t>
            </a:r>
            <a:r>
              <a:rPr lang="en-US" altLang="zh-TW" dirty="0"/>
              <a:t>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iOS</a:t>
            </a:r>
          </a:p>
          <a:p>
            <a:pPr lvl="1"/>
            <a:r>
              <a:rPr lang="en-US" altLang="zh-TW" dirty="0" err="1"/>
              <a:t>UIAutomation</a:t>
            </a:r>
            <a:r>
              <a:rPr lang="en-US" altLang="zh-TW" dirty="0"/>
              <a:t> (iOS ≤ 9.3)</a:t>
            </a:r>
          </a:p>
          <a:p>
            <a:pPr lvl="1"/>
            <a:r>
              <a:rPr lang="en-US" altLang="zh-TW" dirty="0" err="1"/>
              <a:t>XCUITest</a:t>
            </a:r>
            <a:r>
              <a:rPr lang="en-US" altLang="zh-TW" dirty="0"/>
              <a:t>[</a:t>
            </a:r>
            <a:r>
              <a:rPr lang="zh-TW" altLang="en-US" dirty="0"/>
              <a:t>推薦</a:t>
            </a:r>
            <a:r>
              <a:rPr lang="en-US" altLang="zh-TW" dirty="0"/>
              <a:t>] (iOS ≥ 9.3)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Windows</a:t>
            </a:r>
          </a:p>
          <a:p>
            <a:pPr lvl="1"/>
            <a:r>
              <a:rPr lang="en-US" altLang="zh-TW" dirty="0" err="1"/>
              <a:t>WinAppDriver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790" y="4517181"/>
            <a:ext cx="2798021" cy="99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向左箭號 4"/>
          <p:cNvSpPr/>
          <p:nvPr/>
        </p:nvSpPr>
        <p:spPr>
          <a:xfrm>
            <a:off x="3787924" y="4736461"/>
            <a:ext cx="885893" cy="552588"/>
          </a:xfrm>
          <a:prstGeom prst="leftArrow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33933" y="4736461"/>
            <a:ext cx="4344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此次</a:t>
            </a:r>
            <a:r>
              <a:rPr lang="en-US" altLang="zh-TW" sz="2400" dirty="0">
                <a:solidFill>
                  <a:srgbClr val="FF0000"/>
                </a:solidFill>
              </a:rPr>
              <a:t>UI</a:t>
            </a:r>
            <a:r>
              <a:rPr lang="zh-TW" altLang="en-US" sz="2400" dirty="0">
                <a:solidFill>
                  <a:srgbClr val="FF0000"/>
                </a:solidFill>
              </a:rPr>
              <a:t>自動測試所使用的引擎</a:t>
            </a:r>
          </a:p>
        </p:txBody>
      </p:sp>
    </p:spTree>
    <p:extLst>
      <p:ext uri="{BB962C8B-B14F-4D97-AF65-F5344CB8AC3E}">
        <p14:creationId xmlns:p14="http://schemas.microsoft.com/office/powerpoint/2010/main" val="264034205"/>
      </p:ext>
    </p:extLst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環境建置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作業系統設定開發模式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/>
              <a:t>Windows Application Driver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安裝</a:t>
            </a:r>
            <a:r>
              <a:rPr lang="en-US" altLang="zh-TW" dirty="0" err="1"/>
              <a:t>Windwos</a:t>
            </a:r>
            <a:r>
              <a:rPr lang="en-US" altLang="zh-TW" dirty="0"/>
              <a:t> SDK 10.0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/>
              <a:t>Inspect</a:t>
            </a:r>
            <a:r>
              <a:rPr lang="zh-TW" altLang="en-US" dirty="0"/>
              <a:t>工具取得介面相關資訊，以便供</a:t>
            </a:r>
            <a:r>
              <a:rPr lang="en-US" altLang="zh-TW" dirty="0"/>
              <a:t>UI</a:t>
            </a:r>
            <a:r>
              <a:rPr lang="zh-TW" altLang="en-US" dirty="0"/>
              <a:t>自動測試使用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取得</a:t>
            </a:r>
            <a:r>
              <a:rPr lang="en-US" altLang="zh-TW" dirty="0" err="1"/>
              <a:t>WinAppDriver</a:t>
            </a:r>
            <a:r>
              <a:rPr lang="en-US" altLang="zh-TW" dirty="0"/>
              <a:t> UI Recorder</a:t>
            </a:r>
            <a:r>
              <a:rPr lang="zh-TW" altLang="en-US" dirty="0"/>
              <a:t>工具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dirty="0"/>
              <a:t>將操作介面的動作錄製成</a:t>
            </a:r>
            <a:r>
              <a:rPr lang="en-US" altLang="zh-TW" dirty="0"/>
              <a:t>XPath</a:t>
            </a:r>
            <a:r>
              <a:rPr lang="zh-TW" altLang="en-US" dirty="0"/>
              <a:t>，以便供</a:t>
            </a:r>
            <a:r>
              <a:rPr lang="en-US" altLang="zh-TW" dirty="0"/>
              <a:t>UI</a:t>
            </a:r>
            <a:r>
              <a:rPr lang="zh-TW" altLang="en-US" dirty="0"/>
              <a:t>自動測試使用</a:t>
            </a:r>
            <a:endParaRPr lang="en-US" altLang="zh-TW" dirty="0"/>
          </a:p>
          <a:p>
            <a:pPr lvl="1">
              <a:buFont typeface="+mj-lt"/>
              <a:buAutoNum type="arabicPeriod"/>
            </a:pPr>
            <a:endParaRPr lang="en-US" altLang="zh-TW" dirty="0"/>
          </a:p>
          <a:p>
            <a:pPr>
              <a:buFont typeface="+mj-lt"/>
              <a:buAutoNum type="arabicPeriod"/>
            </a:pPr>
            <a:endParaRPr lang="en-US" altLang="zh-TW" dirty="0"/>
          </a:p>
          <a:p>
            <a:pPr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931453"/>
      </p:ext>
    </p:extLst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>
              <a:buFont typeface="Wingdings" panose="05000000000000000000" pitchFamily="2" charset="2"/>
              <a:buChar char="ü"/>
            </a:pPr>
            <a:r>
              <a:rPr lang="en-US" altLang="zh-TW" dirty="0"/>
              <a:t>Step 1 </a:t>
            </a:r>
          </a:p>
          <a:p>
            <a:pPr marL="914377" lvl="1">
              <a:buFont typeface="Wingdings" panose="05000000000000000000" pitchFamily="2" charset="2"/>
              <a:buChar char="Ø"/>
            </a:pPr>
            <a:r>
              <a:rPr lang="zh-TW" altLang="en-US" dirty="0"/>
              <a:t>設定開發模式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20" y="1717146"/>
            <a:ext cx="7903833" cy="47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0395"/>
      </p:ext>
    </p:extLst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Step 2</a:t>
            </a:r>
          </a:p>
          <a:p>
            <a:pPr marL="914377" lvl="1">
              <a:buFont typeface="Wingdings" panose="05000000000000000000" pitchFamily="2" charset="2"/>
              <a:buChar char="Ø"/>
            </a:pPr>
            <a:r>
              <a:rPr lang="zh-TW" altLang="en-US" dirty="0"/>
              <a:t>下載並安裝</a:t>
            </a:r>
            <a:r>
              <a:rPr lang="en-US" altLang="zh-TW" dirty="0"/>
              <a:t>Windows Application Driver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Release </a:t>
            </a:r>
            <a:r>
              <a:rPr lang="en-US" altLang="zh-TW" dirty="0" err="1">
                <a:hlinkClick r:id="rId2"/>
              </a:rPr>
              <a:t>WinAppDriver</a:t>
            </a:r>
            <a:r>
              <a:rPr lang="en-US" altLang="zh-TW" dirty="0">
                <a:hlinkClick r:id="rId2"/>
              </a:rPr>
              <a:t> v1.2.1 · </a:t>
            </a:r>
            <a:r>
              <a:rPr lang="en-US" altLang="zh-TW" dirty="0" err="1">
                <a:hlinkClick r:id="rId2"/>
              </a:rPr>
              <a:t>microsoft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WinAppDriver</a:t>
            </a:r>
            <a:r>
              <a:rPr lang="en-US" altLang="zh-TW" dirty="0">
                <a:hlinkClick r:id="rId2"/>
              </a:rPr>
              <a:t> · GitHub</a:t>
            </a:r>
            <a:endParaRPr lang="en-US" altLang="zh-TW" dirty="0"/>
          </a:p>
          <a:p>
            <a:pPr marL="914377" lvl="1">
              <a:buFont typeface="Wingdings" panose="05000000000000000000" pitchFamily="2" charset="2"/>
              <a:buChar char="Ø"/>
            </a:pPr>
            <a:r>
              <a:rPr lang="zh-TW" altLang="en-US" dirty="0"/>
              <a:t>安裝路徑預設為</a:t>
            </a:r>
            <a:r>
              <a:rPr lang="en-US" altLang="zh-TW" dirty="0"/>
              <a:t>C:\Program Files (x86)\Windows Application Driver</a:t>
            </a:r>
            <a:r>
              <a:rPr lang="zh-TW" altLang="en-US" dirty="0"/>
              <a:t>，將</a:t>
            </a:r>
            <a:r>
              <a:rPr lang="en-US" altLang="zh-TW" dirty="0" err="1"/>
              <a:t>cmd</a:t>
            </a:r>
            <a:r>
              <a:rPr lang="zh-TW" altLang="en-US" dirty="0"/>
              <a:t>以系統管理員權限來執行</a:t>
            </a:r>
            <a:r>
              <a:rPr lang="en-US" altLang="zh-TW" dirty="0" err="1"/>
              <a:t>WinAppDriver</a:t>
            </a:r>
            <a:endParaRPr lang="en-US" altLang="zh-TW" dirty="0"/>
          </a:p>
          <a:p>
            <a:pPr marL="914377"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914377"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914377" lvl="1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56" y="2573821"/>
            <a:ext cx="4668272" cy="38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37796"/>
      </p:ext>
    </p:extLst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Step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安裝</a:t>
            </a:r>
            <a:r>
              <a:rPr lang="en-US" altLang="zh-TW" dirty="0"/>
              <a:t>Windows 10 SDK</a:t>
            </a:r>
            <a:r>
              <a:rPr lang="zh-TW" altLang="en-US" dirty="0"/>
              <a:t>使用其</a:t>
            </a:r>
            <a:r>
              <a:rPr lang="en-US" altLang="zh-TW" dirty="0"/>
              <a:t>Inspect.exe</a:t>
            </a:r>
            <a:r>
              <a:rPr lang="zh-TW" altLang="en-US" dirty="0"/>
              <a:t>工具，使用系統管理員身分開啟，主要使用其觀察應用程式相關的資訊，如</a:t>
            </a:r>
            <a:r>
              <a:rPr lang="en-US" altLang="zh-TW" dirty="0"/>
              <a:t>Handler</a:t>
            </a:r>
            <a:r>
              <a:rPr lang="zh-TW" altLang="en-US" dirty="0"/>
              <a:t>、</a:t>
            </a:r>
            <a:r>
              <a:rPr lang="en-US" altLang="zh-TW" dirty="0"/>
              <a:t>Title</a:t>
            </a:r>
            <a:r>
              <a:rPr lang="zh-TW" altLang="en-US" dirty="0"/>
              <a:t>等</a:t>
            </a:r>
            <a:r>
              <a:rPr lang="en-US" altLang="zh-TW" dirty="0"/>
              <a:t>…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https://go.microsoft.com/fwlink/?linkid=2164145</a:t>
            </a:r>
            <a:endParaRPr lang="en-US" altLang="zh-TW" dirty="0"/>
          </a:p>
          <a:p>
            <a:pPr marL="609585" lvl="1" indent="0"/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80" y="2282981"/>
            <a:ext cx="7309193" cy="440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76790"/>
      </p:ext>
    </p:extLst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Step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取得</a:t>
            </a:r>
            <a:r>
              <a:rPr lang="en-US" altLang="zh-TW" dirty="0" err="1"/>
              <a:t>WinAppDriver</a:t>
            </a:r>
            <a:r>
              <a:rPr lang="en-US" altLang="zh-TW" dirty="0"/>
              <a:t> UI Recorder</a:t>
            </a:r>
            <a:r>
              <a:rPr lang="zh-TW" altLang="en-US" dirty="0"/>
              <a:t>工具錄製測試程式碼，使用系統管理員身分開啟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Release </a:t>
            </a:r>
            <a:r>
              <a:rPr lang="en-US" altLang="zh-TW" dirty="0" err="1">
                <a:hlinkClick r:id="rId2"/>
              </a:rPr>
              <a:t>WinAppDriver</a:t>
            </a:r>
            <a:r>
              <a:rPr lang="en-US" altLang="zh-TW" dirty="0">
                <a:hlinkClick r:id="rId2"/>
              </a:rPr>
              <a:t> UI Recorder v1.1 · </a:t>
            </a:r>
            <a:r>
              <a:rPr lang="en-US" altLang="zh-TW" dirty="0" err="1">
                <a:hlinkClick r:id="rId2"/>
              </a:rPr>
              <a:t>microsoft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WinAppDriver</a:t>
            </a:r>
            <a:r>
              <a:rPr lang="en-US" altLang="zh-TW" dirty="0">
                <a:hlinkClick r:id="rId2"/>
              </a:rPr>
              <a:t> · GitHub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47" y="2227891"/>
            <a:ext cx="6184639" cy="44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6675"/>
      </p:ext>
    </p:extLst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794</Words>
  <Application>Microsoft Office PowerPoint</Application>
  <PresentationFormat>寬螢幕</PresentationFormat>
  <Paragraphs>76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Arial Unicode MS</vt:lpstr>
      <vt:lpstr>微軟正黑體</vt:lpstr>
      <vt:lpstr>Arial</vt:lpstr>
      <vt:lpstr>Trebuchet MS</vt:lpstr>
      <vt:lpstr>Wingdings</vt:lpstr>
      <vt:lpstr>Wingdings 3</vt:lpstr>
      <vt:lpstr>多面向</vt:lpstr>
      <vt:lpstr>How to use Appium for Window UI Automation Test</vt:lpstr>
      <vt:lpstr>Outline</vt:lpstr>
      <vt:lpstr>Appium簡介</vt:lpstr>
      <vt:lpstr>PowerPoint 簡報</vt:lpstr>
      <vt:lpstr>環境建置</vt:lpstr>
      <vt:lpstr> </vt:lpstr>
      <vt:lpstr>PowerPoint 簡報</vt:lpstr>
      <vt:lpstr>PowerPoint 簡報</vt:lpstr>
      <vt:lpstr>PowerPoint 簡報</vt:lpstr>
      <vt:lpstr>實例說明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Appium for Window UI Automation Test</dc:title>
  <dc:creator>adam.chen 陳兆洋</dc:creator>
  <cp:lastModifiedBy>adam.chen 陳兆洋</cp:lastModifiedBy>
  <cp:revision>1</cp:revision>
  <dcterms:created xsi:type="dcterms:W3CDTF">2024-08-17T02:25:29Z</dcterms:created>
  <dcterms:modified xsi:type="dcterms:W3CDTF">2024-08-17T02:28:08Z</dcterms:modified>
</cp:coreProperties>
</file>