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1"/>
  </p:notesMasterIdLst>
  <p:sldIdLst>
    <p:sldId id="256" r:id="rId2"/>
    <p:sldId id="537" r:id="rId3"/>
    <p:sldId id="535" r:id="rId4"/>
    <p:sldId id="538" r:id="rId5"/>
    <p:sldId id="539" r:id="rId6"/>
    <p:sldId id="540" r:id="rId7"/>
    <p:sldId id="551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9" r:id="rId16"/>
    <p:sldId id="536" r:id="rId17"/>
    <p:sldId id="534" r:id="rId18"/>
    <p:sldId id="552" r:id="rId19"/>
    <p:sldId id="55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0EB3-ACA5-4D1B-9B33-213BD72234EE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59E6-975E-4975-898A-71E582C785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5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Identifier (2 bytes):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用來識別這次送出的封包代碼，通常會是一個連續的數字，之後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回傳時也會包含這個代碼。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 Identifier (2 bytes):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用來識別這個封包是使用哪個協定，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Modbus TCP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的協定代碼是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，所以固定就好，同時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也會回傳一樣的內容。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 (2 bytes):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用來表示這個接下來資料的長度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(bytes)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回傳的內容通常不同，所以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內容通常也不會相同。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Identifier (1 byte):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當設備後面有串連多個設備時，用來記錄這個封包是要傳送給哪個設備；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會回傳一樣的內容。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C2E08-81FD-4B7F-9441-6FE53358A6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23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C2E08-81FD-4B7F-9441-6FE53358A6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4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C2E08-81FD-4B7F-9441-6FE53358A6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4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C2E08-81FD-4B7F-9441-6FE53358A64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64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C2E08-81FD-4B7F-9441-6FE53358A64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44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C2E08-81FD-4B7F-9441-6FE53358A6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32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C2E08-81FD-4B7F-9441-6FE53358A6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00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C2E08-81FD-4B7F-9441-6FE53358A64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9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7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39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96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57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8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39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51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323115" y="1"/>
            <a:ext cx="9142757" cy="574516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 algn="l">
              <a:defRPr sz="2933" b="0" u="none" baseline="0">
                <a:solidFill>
                  <a:schemeClr val="tx2"/>
                </a:solidFill>
                <a:uFill>
                  <a:solidFill>
                    <a:srgbClr val="19C3FF"/>
                  </a:solidFill>
                </a:uFill>
                <a:latin typeface="Lato" panose="020F0502020204030203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Click to Edit Page Title</a:t>
            </a:r>
            <a:endParaRPr lang="zh-TW" altLang="en-US" dirty="0"/>
          </a:p>
        </p:txBody>
      </p:sp>
      <p:sp>
        <p:nvSpPr>
          <p:cNvPr id="1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4645" y="758698"/>
            <a:ext cx="10972800" cy="5813292"/>
          </a:xfrm>
          <a:prstGeom prst="rect">
            <a:avLst/>
          </a:prstGeom>
        </p:spPr>
        <p:txBody>
          <a:bodyPr/>
          <a:lstStyle>
            <a:lvl1pPr marL="457178" marR="0" indent="-457178" algn="l" defTabSz="121914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  <a:lvl2pPr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2pPr>
            <a:lvl3pPr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3pPr>
            <a:lvl4pPr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4pPr>
            <a:lvl5pPr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defRPr>
            </a:lvl5pPr>
          </a:lstStyle>
          <a:p>
            <a:pPr lvl="0"/>
            <a:r>
              <a:rPr lang="en-US" altLang="zh-TW" dirty="0"/>
              <a:t>Click to edit page content</a:t>
            </a:r>
          </a:p>
          <a:p>
            <a:pPr lvl="0"/>
            <a:r>
              <a:rPr lang="en-US" altLang="zh-TW" dirty="0"/>
              <a:t>Subtitle 1</a:t>
            </a:r>
          </a:p>
          <a:p>
            <a:pPr marL="457178" marR="0" lvl="0" indent="-457178" algn="l" defTabSz="121914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Subtitle 2</a:t>
            </a:r>
          </a:p>
          <a:p>
            <a:pPr marL="457178" marR="0" lvl="0" indent="-457178" algn="l" defTabSz="121914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Subtitle 3</a:t>
            </a:r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350555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5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5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97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55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05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42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17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4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2315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FECD-1C82-41E6-A7EB-4FAF1E993B52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9FACC4-B745-42BF-B6E5-E408B4A0B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38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E3B68-ABB5-40F0-AAC3-52867705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593" y="2404534"/>
            <a:ext cx="8782152" cy="1646302"/>
          </a:xfrm>
        </p:spPr>
        <p:txBody>
          <a:bodyPr/>
          <a:lstStyle/>
          <a:p>
            <a:r>
              <a:rPr lang="en-US" altLang="zh-TW" dirty="0"/>
              <a:t>Modbus TCP client </a:t>
            </a:r>
            <a:r>
              <a:rPr lang="zh-TW" altLang="zh-TW" dirty="0"/>
              <a:t>連線程式</a:t>
            </a:r>
            <a:endParaRPr lang="zh-TW" altLang="zh-TW" dirty="0">
              <a:effectLst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1C479A-B175-447B-BD14-DEE0D19C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593" y="4050833"/>
            <a:ext cx="8782152" cy="1096899"/>
          </a:xfrm>
        </p:spPr>
        <p:txBody>
          <a:bodyPr/>
          <a:lstStyle/>
          <a:p>
            <a:r>
              <a:rPr lang="en-US" altLang="zh-TW" dirty="0"/>
              <a:t>Presenter: Chao Yang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75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E0B6F-1928-40DA-8897-0E0908CF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8928305" cy="1320800"/>
          </a:xfrm>
        </p:spPr>
        <p:txBody>
          <a:bodyPr/>
          <a:lstStyle/>
          <a:p>
            <a:r>
              <a:rPr lang="en-US" altLang="zh-TW" dirty="0"/>
              <a:t>Modbus TCP</a:t>
            </a:r>
            <a:r>
              <a:rPr lang="en-US" altLang="zh-TW" sz="3200" dirty="0"/>
              <a:t> request </a:t>
            </a:r>
            <a:r>
              <a:rPr lang="en-US" altLang="zh-TW" dirty="0"/>
              <a:t>/ response (Function Code = 03)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5E3F84-839A-45F5-9CDF-B8615227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2" y="1410478"/>
            <a:ext cx="7242264" cy="52039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47022E3-569B-4F1C-B772-7FEF5CB27ACF}"/>
              </a:ext>
            </a:extLst>
          </p:cNvPr>
          <p:cNvSpPr txBox="1"/>
          <p:nvPr/>
        </p:nvSpPr>
        <p:spPr>
          <a:xfrm>
            <a:off x="2388247" y="5576206"/>
            <a:ext cx="3174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讀取幾個資料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一個資料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bytes)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94B41D-614F-438D-B0C2-6285130E8825}"/>
              </a:ext>
            </a:extLst>
          </p:cNvPr>
          <p:cNvSpPr txBox="1"/>
          <p:nvPr/>
        </p:nvSpPr>
        <p:spPr>
          <a:xfrm>
            <a:off x="4128287" y="52376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起始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34" charset="-120"/>
              </a:rPr>
              <a:t>讀取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位址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8A2CB-FB3B-408B-ABB8-02C30343F3C5}"/>
              </a:ext>
            </a:extLst>
          </p:cNvPr>
          <p:cNvSpPr/>
          <p:nvPr/>
        </p:nvSpPr>
        <p:spPr>
          <a:xfrm>
            <a:off x="5540073" y="5208243"/>
            <a:ext cx="3151825" cy="358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0435F-66B1-49A8-8E0B-F02E6F0E6E07}"/>
              </a:ext>
            </a:extLst>
          </p:cNvPr>
          <p:cNvSpPr/>
          <p:nvPr/>
        </p:nvSpPr>
        <p:spPr>
          <a:xfrm>
            <a:off x="5540073" y="5596088"/>
            <a:ext cx="3151825" cy="358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CCF96-C529-468D-A6BA-22B458E8848E}"/>
              </a:ext>
            </a:extLst>
          </p:cNvPr>
          <p:cNvSpPr/>
          <p:nvPr/>
        </p:nvSpPr>
        <p:spPr>
          <a:xfrm>
            <a:off x="323115" y="672584"/>
            <a:ext cx="445205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Request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連續數字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(01, 02…)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、固定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0x06,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Unit Identifier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0x03,       	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Function Code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0x6B,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Starting Address (</a:t>
            </a:r>
            <a:r>
              <a:rPr lang="en-US" altLang="zh-TW" sz="12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107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0x03,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Quantity of Registers (3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9F315-F895-4037-A9C8-CEF6C4DD288A}"/>
              </a:ext>
            </a:extLst>
          </p:cNvPr>
          <p:cNvSpPr/>
          <p:nvPr/>
        </p:nvSpPr>
        <p:spPr>
          <a:xfrm>
            <a:off x="323114" y="2756433"/>
            <a:ext cx="601318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Response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0x09,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9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0x03,       	// Function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0x06,       	// Byte Count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、接下來有多少個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的資料，基本上就是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* Quantity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0x02, 0x2B, 0x00, 0x00, 0x00, 0x64, // Data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、實際上的資料 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555, 0, 100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的結果）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F3ADE-7EF7-4E13-BCC7-6C380FA49862}"/>
              </a:ext>
            </a:extLst>
          </p:cNvPr>
          <p:cNvSpPr/>
          <p:nvPr/>
        </p:nvSpPr>
        <p:spPr>
          <a:xfrm>
            <a:off x="4836173" y="1041145"/>
            <a:ext cx="2973891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b="1" dirty="0">
                <a:solidFill>
                  <a:srgbClr val="000000"/>
                </a:solidFill>
                <a:latin typeface="Arial" panose="020B0604020202020204" pitchFamily="34" charset="0"/>
              </a:rPr>
              <a:t>03 (0x03) Read Holding Registers </a:t>
            </a:r>
            <a:endParaRPr lang="zh-TW" altLang="en-US" sz="135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F1BF3-C592-4DF4-9F4C-424E0EA19A13}"/>
              </a:ext>
            </a:extLst>
          </p:cNvPr>
          <p:cNvSpPr/>
          <p:nvPr/>
        </p:nvSpPr>
        <p:spPr>
          <a:xfrm>
            <a:off x="8295381" y="4169394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Modbus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地址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107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- 109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834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3810D13-7BA2-4F37-B16A-8297CCD87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4"/>
          <a:stretch/>
        </p:blipFill>
        <p:spPr>
          <a:xfrm>
            <a:off x="4836173" y="1406299"/>
            <a:ext cx="7115201" cy="41699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19D1AE1-47B9-4230-BBE3-6C90BF58D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47"/>
          <a:stretch/>
        </p:blipFill>
        <p:spPr>
          <a:xfrm>
            <a:off x="5442793" y="5572126"/>
            <a:ext cx="6482507" cy="2983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7E0B6F-1928-40DA-8897-0E0908CF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946060" cy="1320800"/>
          </a:xfrm>
        </p:spPr>
        <p:txBody>
          <a:bodyPr/>
          <a:lstStyle/>
          <a:p>
            <a:r>
              <a:rPr lang="en-US" altLang="zh-TW" dirty="0"/>
              <a:t>Modbus TCP</a:t>
            </a:r>
            <a:r>
              <a:rPr lang="en-US" altLang="zh-TW" sz="3200" dirty="0"/>
              <a:t> request </a:t>
            </a:r>
            <a:r>
              <a:rPr lang="en-US" altLang="zh-TW" dirty="0"/>
              <a:t>/ response (Function Code = 04)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7022E3-569B-4F1C-B772-7FEF5CB27ACF}"/>
              </a:ext>
            </a:extLst>
          </p:cNvPr>
          <p:cNvSpPr txBox="1"/>
          <p:nvPr/>
        </p:nvSpPr>
        <p:spPr>
          <a:xfrm>
            <a:off x="2388247" y="5423806"/>
            <a:ext cx="3174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讀取幾個資料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一個資料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bytes)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94B41D-614F-438D-B0C2-6285130E8825}"/>
              </a:ext>
            </a:extLst>
          </p:cNvPr>
          <p:cNvSpPr txBox="1"/>
          <p:nvPr/>
        </p:nvSpPr>
        <p:spPr>
          <a:xfrm>
            <a:off x="4128287" y="508525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起始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34" charset="-120"/>
              </a:rPr>
              <a:t>讀取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位址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8A2CB-FB3B-408B-ABB8-02C30343F3C5}"/>
              </a:ext>
            </a:extLst>
          </p:cNvPr>
          <p:cNvSpPr/>
          <p:nvPr/>
        </p:nvSpPr>
        <p:spPr>
          <a:xfrm>
            <a:off x="5540073" y="5027268"/>
            <a:ext cx="3151825" cy="358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0435F-66B1-49A8-8E0B-F02E6F0E6E07}"/>
              </a:ext>
            </a:extLst>
          </p:cNvPr>
          <p:cNvSpPr/>
          <p:nvPr/>
        </p:nvSpPr>
        <p:spPr>
          <a:xfrm>
            <a:off x="5540073" y="5405588"/>
            <a:ext cx="3151825" cy="358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CCF96-C529-468D-A6BA-22B458E8848E}"/>
              </a:ext>
            </a:extLst>
          </p:cNvPr>
          <p:cNvSpPr/>
          <p:nvPr/>
        </p:nvSpPr>
        <p:spPr>
          <a:xfrm>
            <a:off x="323115" y="672584"/>
            <a:ext cx="440556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Request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、連續數字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、固定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0x04,       	// Function Code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0x08, // Starting Address (</a:t>
            </a:r>
            <a:r>
              <a:rPr lang="en-US" altLang="zh-TW" sz="12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8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Quantity of Registers (1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9F315-F895-4037-A9C8-CEF6C4DD288A}"/>
              </a:ext>
            </a:extLst>
          </p:cNvPr>
          <p:cNvSpPr/>
          <p:nvPr/>
        </p:nvSpPr>
        <p:spPr>
          <a:xfrm>
            <a:off x="323114" y="2794533"/>
            <a:ext cx="601318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Response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0x05,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5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0x04,       	// Function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0x02,       	// Byte Count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、接下來有多少個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的資料，基本上就是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* Quantity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0x0A, // Data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、實際上的資料 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10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的結果）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F3ADE-7EF7-4E13-BCC7-6C380FA49862}"/>
              </a:ext>
            </a:extLst>
          </p:cNvPr>
          <p:cNvSpPr/>
          <p:nvPr/>
        </p:nvSpPr>
        <p:spPr>
          <a:xfrm>
            <a:off x="4836174" y="1041145"/>
            <a:ext cx="2704587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b="1" dirty="0">
                <a:solidFill>
                  <a:srgbClr val="000000"/>
                </a:solidFill>
                <a:latin typeface="Arial" panose="020B0604020202020204" pitchFamily="34" charset="0"/>
              </a:rPr>
              <a:t>04 (0x04) Read Input Registers</a:t>
            </a:r>
            <a:endParaRPr lang="zh-TW" altLang="en-US" sz="135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603753-47A4-4D47-8975-248DA0768BAC}"/>
              </a:ext>
            </a:extLst>
          </p:cNvPr>
          <p:cNvSpPr/>
          <p:nvPr/>
        </p:nvSpPr>
        <p:spPr>
          <a:xfrm>
            <a:off x="8829181" y="4083669"/>
            <a:ext cx="1394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Modbus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地址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8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554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B157124-B947-4BFA-926E-B57AF78FD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5"/>
          <a:stretch/>
        </p:blipFill>
        <p:spPr>
          <a:xfrm>
            <a:off x="4836172" y="1592850"/>
            <a:ext cx="7213037" cy="44460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7E0B6F-1928-40DA-8897-0E0908CF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8831273" cy="1320800"/>
          </a:xfrm>
        </p:spPr>
        <p:txBody>
          <a:bodyPr/>
          <a:lstStyle/>
          <a:p>
            <a:r>
              <a:rPr lang="en-US" altLang="zh-TW" dirty="0"/>
              <a:t>Modbus TCP</a:t>
            </a:r>
            <a:r>
              <a:rPr lang="en-US" altLang="zh-TW" sz="3200" dirty="0"/>
              <a:t> request </a:t>
            </a:r>
            <a:r>
              <a:rPr lang="en-US" altLang="zh-TW" dirty="0"/>
              <a:t>/ response (Function Code = 05)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7022E3-569B-4F1C-B772-7FEF5CB27ACF}"/>
              </a:ext>
            </a:extLst>
          </p:cNvPr>
          <p:cNvSpPr txBox="1"/>
          <p:nvPr/>
        </p:nvSpPr>
        <p:spPr>
          <a:xfrm>
            <a:off x="3348445" y="5531170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寫入資料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(single data)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94B41D-614F-438D-B0C2-6285130E8825}"/>
              </a:ext>
            </a:extLst>
          </p:cNvPr>
          <p:cNvSpPr txBox="1"/>
          <p:nvPr/>
        </p:nvSpPr>
        <p:spPr>
          <a:xfrm>
            <a:off x="4128285" y="521208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起始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34" charset="-120"/>
              </a:rPr>
              <a:t>讀取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位址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8A2CB-FB3B-408B-ABB8-02C30343F3C5}"/>
              </a:ext>
            </a:extLst>
          </p:cNvPr>
          <p:cNvSpPr/>
          <p:nvPr/>
        </p:nvSpPr>
        <p:spPr>
          <a:xfrm>
            <a:off x="5540072" y="5153265"/>
            <a:ext cx="3022904" cy="338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0435F-66B1-49A8-8E0B-F02E6F0E6E07}"/>
              </a:ext>
            </a:extLst>
          </p:cNvPr>
          <p:cNvSpPr/>
          <p:nvPr/>
        </p:nvSpPr>
        <p:spPr>
          <a:xfrm>
            <a:off x="5540071" y="5531585"/>
            <a:ext cx="3022904" cy="338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CCF96-C529-468D-A6BA-22B458E8848E}"/>
              </a:ext>
            </a:extLst>
          </p:cNvPr>
          <p:cNvSpPr/>
          <p:nvPr/>
        </p:nvSpPr>
        <p:spPr>
          <a:xfrm>
            <a:off x="323115" y="672584"/>
            <a:ext cx="42830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Request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連續數字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(01, 02…)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、固定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0x05,       	// Function Code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0xAC, // Starting Address (</a:t>
            </a:r>
            <a:r>
              <a:rPr lang="en-US" altLang="zh-TW" sz="12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172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0xFF, 0x00, // Output value (65280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9F315-F895-4037-A9C8-CEF6C4DD288A}"/>
              </a:ext>
            </a:extLst>
          </p:cNvPr>
          <p:cNvSpPr/>
          <p:nvPr/>
        </p:nvSpPr>
        <p:spPr>
          <a:xfrm>
            <a:off x="323115" y="2927883"/>
            <a:ext cx="404604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Response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0x05,       	// Function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0xAC, // Output Address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34" charset="-120"/>
              </a:rPr>
              <a:t>、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0xFF, 0x00, // Data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、寫入後的資料、與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F3ADE-7EF7-4E13-BCC7-6C380FA49862}"/>
              </a:ext>
            </a:extLst>
          </p:cNvPr>
          <p:cNvSpPr/>
          <p:nvPr/>
        </p:nvSpPr>
        <p:spPr>
          <a:xfrm>
            <a:off x="4836173" y="1041145"/>
            <a:ext cx="2345579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b="1" dirty="0">
                <a:solidFill>
                  <a:srgbClr val="000000"/>
                </a:solidFill>
                <a:latin typeface="Arial" panose="020B0604020202020204" pitchFamily="34" charset="0"/>
              </a:rPr>
              <a:t>05 (0x05) Write Single Coil</a:t>
            </a:r>
            <a:endParaRPr lang="zh-TW" altLang="en-US" sz="135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C206F4-954F-4057-9EF1-E6927FEBFF46}"/>
              </a:ext>
            </a:extLst>
          </p:cNvPr>
          <p:cNvSpPr/>
          <p:nvPr/>
        </p:nvSpPr>
        <p:spPr>
          <a:xfrm>
            <a:off x="7902077" y="4188444"/>
            <a:ext cx="1606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Modbus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地址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172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458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113FFD-C0F2-4537-BA79-B0EE61B5D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73" y="1642081"/>
            <a:ext cx="7114785" cy="428611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7E0B6F-1928-40DA-8897-0E0908CF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8990449" cy="1320800"/>
          </a:xfrm>
        </p:spPr>
        <p:txBody>
          <a:bodyPr/>
          <a:lstStyle/>
          <a:p>
            <a:r>
              <a:rPr lang="en-US" altLang="zh-TW" dirty="0"/>
              <a:t>Modbus TCP</a:t>
            </a:r>
            <a:r>
              <a:rPr lang="en-US" altLang="zh-TW" sz="3200" dirty="0"/>
              <a:t> request </a:t>
            </a:r>
            <a:r>
              <a:rPr lang="en-US" altLang="zh-TW" dirty="0"/>
              <a:t>/ response (Function Code = 06)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7022E3-569B-4F1C-B772-7FEF5CB27ACF}"/>
              </a:ext>
            </a:extLst>
          </p:cNvPr>
          <p:cNvSpPr txBox="1"/>
          <p:nvPr/>
        </p:nvSpPr>
        <p:spPr>
          <a:xfrm>
            <a:off x="3353405" y="5411124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寫入資料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(single data)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94B41D-614F-438D-B0C2-6285130E8825}"/>
              </a:ext>
            </a:extLst>
          </p:cNvPr>
          <p:cNvSpPr txBox="1"/>
          <p:nvPr/>
        </p:nvSpPr>
        <p:spPr>
          <a:xfrm>
            <a:off x="4133244" y="507423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起始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34" charset="-120"/>
              </a:rPr>
              <a:t>讀取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位址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8A2CB-FB3B-408B-ABB8-02C30343F3C5}"/>
              </a:ext>
            </a:extLst>
          </p:cNvPr>
          <p:cNvSpPr/>
          <p:nvPr/>
        </p:nvSpPr>
        <p:spPr>
          <a:xfrm>
            <a:off x="5545031" y="5092454"/>
            <a:ext cx="3075095" cy="318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0435F-66B1-49A8-8E0B-F02E6F0E6E07}"/>
              </a:ext>
            </a:extLst>
          </p:cNvPr>
          <p:cNvSpPr/>
          <p:nvPr/>
        </p:nvSpPr>
        <p:spPr>
          <a:xfrm>
            <a:off x="5545030" y="5432674"/>
            <a:ext cx="3075095" cy="318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CCF96-C529-468D-A6BA-22B458E8848E}"/>
              </a:ext>
            </a:extLst>
          </p:cNvPr>
          <p:cNvSpPr/>
          <p:nvPr/>
        </p:nvSpPr>
        <p:spPr>
          <a:xfrm>
            <a:off x="323116" y="672584"/>
            <a:ext cx="42526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Request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連續數字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(01, 02…)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、固定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0x06,       	// Function Code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Starting Address (</a:t>
            </a:r>
            <a:r>
              <a:rPr lang="en-US" altLang="zh-TW" sz="12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0x03, // Registers value (3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9F315-F895-4037-A9C8-CEF6C4DD288A}"/>
              </a:ext>
            </a:extLst>
          </p:cNvPr>
          <p:cNvSpPr/>
          <p:nvPr/>
        </p:nvSpPr>
        <p:spPr>
          <a:xfrm>
            <a:off x="323115" y="2927883"/>
            <a:ext cx="404604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Response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0x06,       	// Function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Output Address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0x03, // Data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、寫入後的資料、與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F3ADE-7EF7-4E13-BCC7-6C380FA49862}"/>
              </a:ext>
            </a:extLst>
          </p:cNvPr>
          <p:cNvSpPr/>
          <p:nvPr/>
        </p:nvSpPr>
        <p:spPr>
          <a:xfrm>
            <a:off x="4836174" y="1041145"/>
            <a:ext cx="2711063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b="1" dirty="0">
                <a:solidFill>
                  <a:srgbClr val="000000"/>
                </a:solidFill>
                <a:latin typeface="Arial" panose="020B0604020202020204" pitchFamily="34" charset="0"/>
              </a:rPr>
              <a:t>06 (0x06) Write Single Register</a:t>
            </a:r>
            <a:endParaRPr lang="zh-TW" altLang="en-US" sz="135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9418BF-4EF2-467F-B8F8-FAFDA331C024}"/>
              </a:ext>
            </a:extLst>
          </p:cNvPr>
          <p:cNvSpPr/>
          <p:nvPr/>
        </p:nvSpPr>
        <p:spPr>
          <a:xfrm>
            <a:off x="7955415" y="4105072"/>
            <a:ext cx="1394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Modbus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地址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95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842FEC-2C00-41CE-B61C-AB209852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6" y="4545450"/>
            <a:ext cx="6076951" cy="186418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75F607D-3171-4237-ACCD-4EC71725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174" y="1430361"/>
            <a:ext cx="7047095" cy="307381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7E0B6F-1928-40DA-8897-0E0908CF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9052592" cy="1320800"/>
          </a:xfrm>
        </p:spPr>
        <p:txBody>
          <a:bodyPr/>
          <a:lstStyle/>
          <a:p>
            <a:r>
              <a:rPr lang="en-US" altLang="zh-TW" dirty="0"/>
              <a:t>Modbus TCP</a:t>
            </a:r>
            <a:r>
              <a:rPr lang="en-US" altLang="zh-TW" sz="3200" dirty="0"/>
              <a:t> request </a:t>
            </a:r>
            <a:r>
              <a:rPr lang="en-US" altLang="zh-TW" dirty="0"/>
              <a:t>/ response (Function Code = 15)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7022E3-569B-4F1C-B772-7FEF5CB27ACF}"/>
              </a:ext>
            </a:extLst>
          </p:cNvPr>
          <p:cNvSpPr txBox="1"/>
          <p:nvPr/>
        </p:nvSpPr>
        <p:spPr>
          <a:xfrm>
            <a:off x="3161835" y="5929430"/>
            <a:ext cx="2462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寫入資料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(multiple data)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94B41D-614F-438D-B0C2-6285130E8825}"/>
              </a:ext>
            </a:extLst>
          </p:cNvPr>
          <p:cNvSpPr txBox="1"/>
          <p:nvPr/>
        </p:nvSpPr>
        <p:spPr>
          <a:xfrm>
            <a:off x="4099711" y="51332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起始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34" charset="-120"/>
              </a:rPr>
              <a:t>讀取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位址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8A2CB-FB3B-408B-ABB8-02C30343F3C5}"/>
              </a:ext>
            </a:extLst>
          </p:cNvPr>
          <p:cNvSpPr/>
          <p:nvPr/>
        </p:nvSpPr>
        <p:spPr>
          <a:xfrm>
            <a:off x="5511499" y="5132426"/>
            <a:ext cx="2918128" cy="318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0435F-66B1-49A8-8E0B-F02E6F0E6E07}"/>
              </a:ext>
            </a:extLst>
          </p:cNvPr>
          <p:cNvSpPr/>
          <p:nvPr/>
        </p:nvSpPr>
        <p:spPr>
          <a:xfrm>
            <a:off x="5511497" y="5939371"/>
            <a:ext cx="2918128" cy="318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CCF96-C529-468D-A6BA-22B458E8848E}"/>
              </a:ext>
            </a:extLst>
          </p:cNvPr>
          <p:cNvSpPr/>
          <p:nvPr/>
        </p:nvSpPr>
        <p:spPr>
          <a:xfrm>
            <a:off x="323116" y="672584"/>
            <a:ext cx="458991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Request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連續數字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(01, 02…)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、固定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0x09,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9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Unit Identifier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0x0F,       	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Function Code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0x13,   // Starting Address (</a:t>
            </a:r>
            <a:r>
              <a:rPr lang="en-US" altLang="zh-TW" sz="12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19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0x0A,   // Quantity of Registers (10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0x02,       	  // Byte Count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、接下來有多少個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0xCD, 0x01,  // Output value (52481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9F315-F895-4037-A9C8-CEF6C4DD288A}"/>
              </a:ext>
            </a:extLst>
          </p:cNvPr>
          <p:cNvSpPr/>
          <p:nvPr/>
        </p:nvSpPr>
        <p:spPr>
          <a:xfrm>
            <a:off x="323115" y="3004083"/>
            <a:ext cx="40591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Response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0x0F,       	// Function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0x13,   // Starting Address 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相同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0x0A,   // Quantity of Outputs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相同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F3ADE-7EF7-4E13-BCC7-6C380FA49862}"/>
              </a:ext>
            </a:extLst>
          </p:cNvPr>
          <p:cNvSpPr/>
          <p:nvPr/>
        </p:nvSpPr>
        <p:spPr>
          <a:xfrm>
            <a:off x="4836173" y="1041145"/>
            <a:ext cx="2586029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b="1" dirty="0">
                <a:solidFill>
                  <a:srgbClr val="000000"/>
                </a:solidFill>
                <a:latin typeface="Arial" panose="020B0604020202020204" pitchFamily="34" charset="0"/>
              </a:rPr>
              <a:t>15 (0x0F) Write Multiple Coils</a:t>
            </a:r>
            <a:endParaRPr lang="zh-TW" altLang="en-US" sz="135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F1BF3-C592-4DF4-9F4C-424E0EA19A13}"/>
              </a:ext>
            </a:extLst>
          </p:cNvPr>
          <p:cNvSpPr/>
          <p:nvPr/>
        </p:nvSpPr>
        <p:spPr>
          <a:xfrm>
            <a:off x="2215102" y="5282364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Modbus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地址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19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- 28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08F4DE-587A-4EBF-971F-725D7D9DC563}"/>
              </a:ext>
            </a:extLst>
          </p:cNvPr>
          <p:cNvSpPr txBox="1"/>
          <p:nvPr/>
        </p:nvSpPr>
        <p:spPr>
          <a:xfrm>
            <a:off x="4095799" y="5440988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寫入幾個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coils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2F898D-2EB2-4121-BB60-60DCF8308451}"/>
              </a:ext>
            </a:extLst>
          </p:cNvPr>
          <p:cNvSpPr/>
          <p:nvPr/>
        </p:nvSpPr>
        <p:spPr>
          <a:xfrm>
            <a:off x="5511497" y="5451590"/>
            <a:ext cx="2918128" cy="318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</p:spTree>
    <p:extLst>
      <p:ext uri="{BB962C8B-B14F-4D97-AF65-F5344CB8AC3E}">
        <p14:creationId xmlns:p14="http://schemas.microsoft.com/office/powerpoint/2010/main" val="77152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0B9A252-6C50-4953-A8D7-437F75E6A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555"/>
          <a:stretch/>
        </p:blipFill>
        <p:spPr>
          <a:xfrm>
            <a:off x="4956612" y="1612227"/>
            <a:ext cx="6624000" cy="362355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FCB801C-1A23-41E1-94B0-25E602478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073"/>
          <a:stretch/>
        </p:blipFill>
        <p:spPr>
          <a:xfrm>
            <a:off x="4956612" y="5226976"/>
            <a:ext cx="6624000" cy="11476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7E0B6F-1928-40DA-8897-0E0908CF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0"/>
            <a:ext cx="8990449" cy="1320800"/>
          </a:xfrm>
        </p:spPr>
        <p:txBody>
          <a:bodyPr/>
          <a:lstStyle/>
          <a:p>
            <a:r>
              <a:rPr lang="en-US" altLang="zh-TW" dirty="0"/>
              <a:t>Modbus TCP</a:t>
            </a:r>
            <a:r>
              <a:rPr lang="en-US" altLang="zh-TW" sz="3200" dirty="0"/>
              <a:t> request </a:t>
            </a:r>
            <a:r>
              <a:rPr lang="en-US" altLang="zh-TW" dirty="0"/>
              <a:t>/ response (Function Code = 16)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7022E3-569B-4F1C-B772-7FEF5CB27ACF}"/>
              </a:ext>
            </a:extLst>
          </p:cNvPr>
          <p:cNvSpPr txBox="1"/>
          <p:nvPr/>
        </p:nvSpPr>
        <p:spPr>
          <a:xfrm>
            <a:off x="3152311" y="5805604"/>
            <a:ext cx="2462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寫入資料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(multiple data)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94B41D-614F-438D-B0C2-6285130E8825}"/>
              </a:ext>
            </a:extLst>
          </p:cNvPr>
          <p:cNvSpPr txBox="1"/>
          <p:nvPr/>
        </p:nvSpPr>
        <p:spPr>
          <a:xfrm>
            <a:off x="4090187" y="49332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起始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34" charset="-120"/>
              </a:rPr>
              <a:t>讀取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位址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8A2CB-FB3B-408B-ABB8-02C30343F3C5}"/>
              </a:ext>
            </a:extLst>
          </p:cNvPr>
          <p:cNvSpPr/>
          <p:nvPr/>
        </p:nvSpPr>
        <p:spPr>
          <a:xfrm>
            <a:off x="5511497" y="4932401"/>
            <a:ext cx="2603803" cy="318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0435F-66B1-49A8-8E0B-F02E6F0E6E07}"/>
              </a:ext>
            </a:extLst>
          </p:cNvPr>
          <p:cNvSpPr/>
          <p:nvPr/>
        </p:nvSpPr>
        <p:spPr>
          <a:xfrm>
            <a:off x="5511497" y="5663146"/>
            <a:ext cx="2603803" cy="612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CCF96-C529-468D-A6BA-22B458E8848E}"/>
              </a:ext>
            </a:extLst>
          </p:cNvPr>
          <p:cNvSpPr/>
          <p:nvPr/>
        </p:nvSpPr>
        <p:spPr>
          <a:xfrm>
            <a:off x="323115" y="672584"/>
            <a:ext cx="4498539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Request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連續數字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(01, 02…)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、固定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0x1B,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11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Unit Identifier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0x10,       	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// Function Code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  // Starting Address (</a:t>
            </a:r>
            <a:r>
              <a:rPr lang="en-US" altLang="zh-TW" sz="12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01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0x02,   // Quantity of Registers (2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0x04,       	  // Byte Count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、接下來有多少個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0x0A, 0x01, 0x02,  // Registers value 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(10, 258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9F315-F895-4037-A9C8-CEF6C4DD288A}"/>
              </a:ext>
            </a:extLst>
          </p:cNvPr>
          <p:cNvSpPr/>
          <p:nvPr/>
        </p:nvSpPr>
        <p:spPr>
          <a:xfrm>
            <a:off x="323115" y="3156483"/>
            <a:ext cx="41234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Response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0x10,       	// Function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  // Starting Address 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相同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0x02,   // Quantity of Registers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 pitchFamily="34" charset="-120"/>
              </a:rPr>
              <a:t>相同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F3ADE-7EF7-4E13-BCC7-6C380FA49862}"/>
              </a:ext>
            </a:extLst>
          </p:cNvPr>
          <p:cNvSpPr/>
          <p:nvPr/>
        </p:nvSpPr>
        <p:spPr>
          <a:xfrm>
            <a:off x="4836173" y="1041145"/>
            <a:ext cx="2884187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b="1" dirty="0">
                <a:solidFill>
                  <a:srgbClr val="000000"/>
                </a:solidFill>
                <a:latin typeface="Arial" panose="020B0604020202020204" pitchFamily="34" charset="0"/>
              </a:rPr>
              <a:t>16 (0x10) Write Multiple registers</a:t>
            </a:r>
            <a:endParaRPr lang="zh-TW" altLang="en-US" sz="135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F1BF3-C592-4DF4-9F4C-424E0EA19A13}"/>
              </a:ext>
            </a:extLst>
          </p:cNvPr>
          <p:cNvSpPr/>
          <p:nvPr/>
        </p:nvSpPr>
        <p:spPr>
          <a:xfrm>
            <a:off x="2008180" y="5048488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Modbus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地址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01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- 02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08F4DE-587A-4EBF-971F-725D7D9DC563}"/>
              </a:ext>
            </a:extLst>
          </p:cNvPr>
          <p:cNvSpPr txBox="1"/>
          <p:nvPr/>
        </p:nvSpPr>
        <p:spPr>
          <a:xfrm>
            <a:off x="3713108" y="5231899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寫入幾個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registers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2F898D-2EB2-4121-BB60-60DCF8308451}"/>
              </a:ext>
            </a:extLst>
          </p:cNvPr>
          <p:cNvSpPr/>
          <p:nvPr/>
        </p:nvSpPr>
        <p:spPr>
          <a:xfrm>
            <a:off x="5511497" y="5251564"/>
            <a:ext cx="2603803" cy="293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</p:spTree>
    <p:extLst>
      <p:ext uri="{BB962C8B-B14F-4D97-AF65-F5344CB8AC3E}">
        <p14:creationId xmlns:p14="http://schemas.microsoft.com/office/powerpoint/2010/main" val="42154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9B12A-A868-4B7A-B53A-F1547A8C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Chroma.ModbusTCPClient UI</a:t>
            </a:r>
            <a:r>
              <a:rPr lang="zh-TW" altLang="en-US" dirty="0"/>
              <a:t>及功能規劃 </a:t>
            </a:r>
            <a:r>
              <a:rPr lang="en-US" altLang="zh-TW" dirty="0"/>
              <a:t>(View)</a:t>
            </a:r>
            <a:endParaRPr lang="zh-TW" altLang="en-US" dirty="0"/>
          </a:p>
        </p:txBody>
      </p:sp>
      <p:pic>
        <p:nvPicPr>
          <p:cNvPr id="9219" name="Picture 6" descr="016">
            <a:extLst>
              <a:ext uri="{FF2B5EF4-FFF2-40B4-BE49-F238E27FC236}">
                <a16:creationId xmlns:a16="http://schemas.microsoft.com/office/drawing/2014/main" id="{F42DDF97-8584-4B62-95D5-86A9C768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3" y="5230285"/>
            <a:ext cx="1153583" cy="98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A5D8CB7-6A65-4CCC-A7F9-DE995C042A2F}"/>
              </a:ext>
            </a:extLst>
          </p:cNvPr>
          <p:cNvSpPr/>
          <p:nvPr/>
        </p:nvSpPr>
        <p:spPr>
          <a:xfrm>
            <a:off x="461395" y="847289"/>
            <a:ext cx="6720456" cy="56793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831BD7-C63E-442C-86B7-6D6B92343C2F}"/>
              </a:ext>
            </a:extLst>
          </p:cNvPr>
          <p:cNvSpPr txBox="1"/>
          <p:nvPr/>
        </p:nvSpPr>
        <p:spPr>
          <a:xfrm>
            <a:off x="536894" y="932486"/>
            <a:ext cx="992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IP Address</a:t>
            </a:r>
            <a:endParaRPr lang="zh-TW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6C9A55-8189-437F-9AC6-153D2221AD1C}"/>
              </a:ext>
            </a:extLst>
          </p:cNvPr>
          <p:cNvSpPr/>
          <p:nvPr/>
        </p:nvSpPr>
        <p:spPr>
          <a:xfrm>
            <a:off x="1512157" y="968928"/>
            <a:ext cx="1163931" cy="2348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192.168.xxx.xxx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5AF9BB6-D457-42EC-A470-BDF8DE238ABC}"/>
              </a:ext>
            </a:extLst>
          </p:cNvPr>
          <p:cNvSpPr txBox="1"/>
          <p:nvPr/>
        </p:nvSpPr>
        <p:spPr>
          <a:xfrm>
            <a:off x="2903202" y="932484"/>
            <a:ext cx="512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Port</a:t>
            </a:r>
            <a:endParaRPr lang="zh-TW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030CCF-28DA-47F8-88E9-CEAF96D5CC3B}"/>
              </a:ext>
            </a:extLst>
          </p:cNvPr>
          <p:cNvSpPr/>
          <p:nvPr/>
        </p:nvSpPr>
        <p:spPr>
          <a:xfrm>
            <a:off x="3388045" y="966309"/>
            <a:ext cx="482824" cy="23489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502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7F186C-3F98-43CA-BDCE-2F69A75C993E}"/>
              </a:ext>
            </a:extLst>
          </p:cNvPr>
          <p:cNvSpPr txBox="1"/>
          <p:nvPr/>
        </p:nvSpPr>
        <p:spPr>
          <a:xfrm>
            <a:off x="536894" y="1290478"/>
            <a:ext cx="16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Tag name (Unit ID)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DC7F0D-F3B6-4213-93C9-88C02D1D6C5C}"/>
              </a:ext>
            </a:extLst>
          </p:cNvPr>
          <p:cNvSpPr txBox="1"/>
          <p:nvPr/>
        </p:nvSpPr>
        <p:spPr>
          <a:xfrm>
            <a:off x="536893" y="164847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Starting address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965090-BAA2-449F-ADD1-FF92BD6D9EAD}"/>
              </a:ext>
            </a:extLst>
          </p:cNvPr>
          <p:cNvSpPr txBox="1"/>
          <p:nvPr/>
        </p:nvSpPr>
        <p:spPr>
          <a:xfrm>
            <a:off x="536894" y="2006464"/>
            <a:ext cx="177644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Number of registers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32325B-9824-4806-938E-63DDD51CF7B5}"/>
              </a:ext>
            </a:extLst>
          </p:cNvPr>
          <p:cNvSpPr/>
          <p:nvPr/>
        </p:nvSpPr>
        <p:spPr>
          <a:xfrm>
            <a:off x="2122665" y="1361901"/>
            <a:ext cx="1163931" cy="2348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0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78FC18-043D-4498-9D0E-B71D78C461A1}"/>
              </a:ext>
            </a:extLst>
          </p:cNvPr>
          <p:cNvSpPr/>
          <p:nvPr/>
        </p:nvSpPr>
        <p:spPr>
          <a:xfrm>
            <a:off x="2122665" y="1716535"/>
            <a:ext cx="1163931" cy="2348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Ex: 0 or 0x00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F09C24-7C92-4C8B-A8A3-34AEEE453E74}"/>
              </a:ext>
            </a:extLst>
          </p:cNvPr>
          <p:cNvSpPr/>
          <p:nvPr/>
        </p:nvSpPr>
        <p:spPr>
          <a:xfrm>
            <a:off x="2122665" y="2071168"/>
            <a:ext cx="1163931" cy="2348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Ex: 16 or 0x10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702509-195D-4B57-82BB-85D44BA6F80A}"/>
              </a:ext>
            </a:extLst>
          </p:cNvPr>
          <p:cNvSpPr/>
          <p:nvPr/>
        </p:nvSpPr>
        <p:spPr>
          <a:xfrm>
            <a:off x="4052132" y="966309"/>
            <a:ext cx="1163931" cy="234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Connect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CDF773-7BED-4903-84E5-627FB8AB8E6C}"/>
              </a:ext>
            </a:extLst>
          </p:cNvPr>
          <p:cNvSpPr/>
          <p:nvPr/>
        </p:nvSpPr>
        <p:spPr>
          <a:xfrm>
            <a:off x="5411149" y="966309"/>
            <a:ext cx="1163931" cy="234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Disconnect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66F5E0-8641-41B9-B7AD-8ECD1FF08694}"/>
              </a:ext>
            </a:extLst>
          </p:cNvPr>
          <p:cNvSpPr txBox="1"/>
          <p:nvPr/>
        </p:nvSpPr>
        <p:spPr>
          <a:xfrm>
            <a:off x="498421" y="2364456"/>
            <a:ext cx="138371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strike="sngStrike" dirty="0">
                <a:solidFill>
                  <a:srgbClr val="FF0000"/>
                </a:solidFill>
              </a:rPr>
              <a:t>Display Format</a:t>
            </a:r>
            <a:endParaRPr lang="zh-TW" alt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B67CB7-A731-4B52-99CF-3493CDCA57BD}"/>
              </a:ext>
            </a:extLst>
          </p:cNvPr>
          <p:cNvSpPr/>
          <p:nvPr/>
        </p:nvSpPr>
        <p:spPr>
          <a:xfrm>
            <a:off x="2122665" y="2425801"/>
            <a:ext cx="1580579" cy="7533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strike="sngStrike" dirty="0">
                <a:solidFill>
                  <a:srgbClr val="FF0000"/>
                </a:solidFill>
              </a:rPr>
              <a:t>Binary = 0 (</a:t>
            </a:r>
            <a:r>
              <a:rPr lang="zh-TW" altLang="en-US" sz="1051" strike="sngStrike" dirty="0">
                <a:solidFill>
                  <a:srgbClr val="FF0000"/>
                </a:solidFill>
              </a:rPr>
              <a:t>二進制</a:t>
            </a:r>
            <a:r>
              <a:rPr lang="en-US" altLang="zh-TW" sz="1051" strike="sngStrike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TW" sz="1051" strike="sngStrike" dirty="0">
                <a:solidFill>
                  <a:srgbClr val="FF0000"/>
                </a:solidFill>
              </a:rPr>
              <a:t>Hex = 1 (</a:t>
            </a:r>
            <a:r>
              <a:rPr lang="zh-TW" altLang="en-US" sz="1051" strike="sngStrike" dirty="0">
                <a:solidFill>
                  <a:srgbClr val="FF0000"/>
                </a:solidFill>
              </a:rPr>
              <a:t>十六進制</a:t>
            </a:r>
            <a:r>
              <a:rPr lang="en-US" altLang="zh-TW" sz="1051" strike="sngStrike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TW" sz="1051" strike="sngStrike" dirty="0">
                <a:solidFill>
                  <a:srgbClr val="FF0000"/>
                </a:solidFill>
              </a:rPr>
              <a:t>Integer = 2 (</a:t>
            </a:r>
            <a:r>
              <a:rPr lang="zh-TW" altLang="en-US" sz="1051" strike="sngStrike" dirty="0">
                <a:solidFill>
                  <a:srgbClr val="FF0000"/>
                </a:solidFill>
              </a:rPr>
              <a:t>整數</a:t>
            </a:r>
            <a:r>
              <a:rPr lang="en-US" altLang="zh-TW" sz="1051" strike="sngStrike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TW" sz="1051" strike="sngStrike" dirty="0">
                <a:solidFill>
                  <a:srgbClr val="FF0000"/>
                </a:solidFill>
              </a:rPr>
              <a:t>Float = 3 (</a:t>
            </a:r>
            <a:r>
              <a:rPr lang="zh-TW" altLang="en-US" sz="1051" strike="sngStrike" dirty="0">
                <a:solidFill>
                  <a:srgbClr val="FF0000"/>
                </a:solidFill>
              </a:rPr>
              <a:t>浮點數</a:t>
            </a:r>
            <a:r>
              <a:rPr lang="en-US" altLang="zh-TW" sz="1051" strike="sngStrike" dirty="0">
                <a:solidFill>
                  <a:srgbClr val="FF0000"/>
                </a:solidFill>
              </a:rPr>
              <a:t>)</a:t>
            </a:r>
            <a:endParaRPr lang="zh-TW" altLang="en-US" sz="1051" strike="sngStrike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1894C9-63E5-45B1-AFD5-1AC217A56F2E}"/>
              </a:ext>
            </a:extLst>
          </p:cNvPr>
          <p:cNvSpPr/>
          <p:nvPr/>
        </p:nvSpPr>
        <p:spPr>
          <a:xfrm>
            <a:off x="3702012" y="2430081"/>
            <a:ext cx="208745" cy="2348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1" dirty="0">
              <a:solidFill>
                <a:schemeClr val="tx1"/>
              </a:solidFill>
            </a:endParaRPr>
          </a:p>
        </p:txBody>
      </p:sp>
      <p:pic>
        <p:nvPicPr>
          <p:cNvPr id="20" name="圖形 19" descr="播放">
            <a:extLst>
              <a:ext uri="{FF2B5EF4-FFF2-40B4-BE49-F238E27FC236}">
                <a16:creationId xmlns:a16="http://schemas.microsoft.com/office/drawing/2014/main" id="{1968F26D-6579-4F21-A5B8-341DF1164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711631" y="2455251"/>
            <a:ext cx="195040" cy="19504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0AECBF22-90FE-4B1C-A885-95B378E6F765}"/>
              </a:ext>
            </a:extLst>
          </p:cNvPr>
          <p:cNvSpPr txBox="1"/>
          <p:nvPr/>
        </p:nvSpPr>
        <p:spPr>
          <a:xfrm>
            <a:off x="3837928" y="2354984"/>
            <a:ext cx="172970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Write Register type</a:t>
            </a:r>
            <a:endParaRPr lang="zh-TW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84FFDD-3C24-4D20-B408-A15E6A477DCB}"/>
              </a:ext>
            </a:extLst>
          </p:cNvPr>
          <p:cNvSpPr/>
          <p:nvPr/>
        </p:nvSpPr>
        <p:spPr>
          <a:xfrm>
            <a:off x="5467912" y="2425802"/>
            <a:ext cx="1425877" cy="9025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Input Register (AI)</a:t>
            </a:r>
          </a:p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Holding Register (AO)</a:t>
            </a:r>
          </a:p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Input Status (DI)</a:t>
            </a:r>
          </a:p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Coil Status (DO)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9D5A79-1D3A-475E-A67C-B1D51E11312E}"/>
              </a:ext>
            </a:extLst>
          </p:cNvPr>
          <p:cNvSpPr/>
          <p:nvPr/>
        </p:nvSpPr>
        <p:spPr>
          <a:xfrm>
            <a:off x="6896257" y="2431031"/>
            <a:ext cx="208745" cy="2348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1" dirty="0">
              <a:solidFill>
                <a:schemeClr val="tx1"/>
              </a:solidFill>
            </a:endParaRPr>
          </a:p>
        </p:txBody>
      </p:sp>
      <p:pic>
        <p:nvPicPr>
          <p:cNvPr id="28" name="圖形 27" descr="播放">
            <a:extLst>
              <a:ext uri="{FF2B5EF4-FFF2-40B4-BE49-F238E27FC236}">
                <a16:creationId xmlns:a16="http://schemas.microsoft.com/office/drawing/2014/main" id="{40C37A52-C5FC-40F9-B90E-C60B2A978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05876" y="2456201"/>
            <a:ext cx="195040" cy="19504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C8E8B944-FE49-48E9-83DA-ED7E92B30269}"/>
              </a:ext>
            </a:extLst>
          </p:cNvPr>
          <p:cNvSpPr txBox="1"/>
          <p:nvPr/>
        </p:nvSpPr>
        <p:spPr>
          <a:xfrm>
            <a:off x="536893" y="5550536"/>
            <a:ext cx="176362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Communication Log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EC7D4CB-AF68-4720-BF54-8133C2F300CC}"/>
              </a:ext>
            </a:extLst>
          </p:cNvPr>
          <p:cNvSpPr/>
          <p:nvPr/>
        </p:nvSpPr>
        <p:spPr>
          <a:xfrm>
            <a:off x="626045" y="5839263"/>
            <a:ext cx="6286484" cy="5454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1" dirty="0">
                <a:solidFill>
                  <a:schemeClr val="tx1"/>
                </a:solidFill>
              </a:rPr>
              <a:t>TX (request message)</a:t>
            </a:r>
          </a:p>
          <a:p>
            <a:r>
              <a:rPr lang="en-US" altLang="zh-TW" sz="1051" dirty="0">
                <a:solidFill>
                  <a:schemeClr val="tx1"/>
                </a:solidFill>
              </a:rPr>
              <a:t>RX (response message)</a:t>
            </a:r>
          </a:p>
          <a:p>
            <a:r>
              <a:rPr lang="zh-TW" altLang="en-US" sz="1051" dirty="0">
                <a:solidFill>
                  <a:schemeClr val="tx1"/>
                </a:solidFill>
              </a:rPr>
              <a:t>錯誤訊息</a:t>
            </a:r>
            <a:r>
              <a:rPr lang="en-US" altLang="zh-TW" sz="1051" dirty="0">
                <a:solidFill>
                  <a:schemeClr val="tx1"/>
                </a:solidFill>
              </a:rPr>
              <a:t>?</a:t>
            </a:r>
            <a:r>
              <a:rPr lang="zh-TW" altLang="en-US" sz="1051" dirty="0">
                <a:solidFill>
                  <a:schemeClr val="tx1"/>
                </a:solidFill>
              </a:rPr>
              <a:t> 連接狀態</a:t>
            </a:r>
            <a:r>
              <a:rPr lang="en-US" altLang="zh-TW" sz="1051" dirty="0">
                <a:solidFill>
                  <a:schemeClr val="tx1"/>
                </a:solidFill>
              </a:rPr>
              <a:t>?</a:t>
            </a:r>
            <a:r>
              <a:rPr lang="zh-TW" altLang="en-US" sz="1051" dirty="0">
                <a:solidFill>
                  <a:schemeClr val="tx1"/>
                </a:solidFill>
              </a:rPr>
              <a:t> 哪個</a:t>
            </a:r>
            <a:r>
              <a:rPr lang="en-US" altLang="zh-TW" sz="1051" dirty="0">
                <a:solidFill>
                  <a:schemeClr val="tx1"/>
                </a:solidFill>
              </a:rPr>
              <a:t>Command</a:t>
            </a:r>
            <a:r>
              <a:rPr lang="zh-TW" altLang="en-US" sz="1051" dirty="0">
                <a:solidFill>
                  <a:schemeClr val="tx1"/>
                </a:solidFill>
              </a:rPr>
              <a:t>送出</a:t>
            </a:r>
            <a:r>
              <a:rPr lang="en-US" altLang="zh-TW" sz="1051" dirty="0">
                <a:solidFill>
                  <a:schemeClr val="tx1"/>
                </a:solidFill>
              </a:rPr>
              <a:t>?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25DB865-ACCE-41EE-A529-2544EFD4511E}"/>
              </a:ext>
            </a:extLst>
          </p:cNvPr>
          <p:cNvSpPr txBox="1"/>
          <p:nvPr/>
        </p:nvSpPr>
        <p:spPr>
          <a:xfrm>
            <a:off x="521666" y="3227665"/>
            <a:ext cx="55495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Data</a:t>
            </a:r>
            <a:endParaRPr lang="zh-TW" altLang="en-US" sz="1400" dirty="0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97F21481-E3B6-4126-9A15-D57D7463A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273" y="3363821"/>
            <a:ext cx="4239304" cy="217694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99666DA4-DF1D-43CB-931D-B6E322B5DF9F}"/>
              </a:ext>
            </a:extLst>
          </p:cNvPr>
          <p:cNvSpPr/>
          <p:nvPr/>
        </p:nvSpPr>
        <p:spPr>
          <a:xfrm>
            <a:off x="4052132" y="1309133"/>
            <a:ext cx="1163931" cy="234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Sync Read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544527-37B1-404F-80BB-5B1B5C7DA020}"/>
              </a:ext>
            </a:extLst>
          </p:cNvPr>
          <p:cNvSpPr/>
          <p:nvPr/>
        </p:nvSpPr>
        <p:spPr>
          <a:xfrm>
            <a:off x="5411149" y="1309132"/>
            <a:ext cx="1163931" cy="234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1" dirty="0">
                <a:solidFill>
                  <a:schemeClr val="tx1"/>
                </a:solidFill>
              </a:rPr>
              <a:t>Sync Write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94BC6F2-B5A9-4D74-8704-5E8AB394A705}"/>
              </a:ext>
            </a:extLst>
          </p:cNvPr>
          <p:cNvSpPr/>
          <p:nvPr/>
        </p:nvSpPr>
        <p:spPr>
          <a:xfrm>
            <a:off x="4052132" y="2103804"/>
            <a:ext cx="176968" cy="1816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DF8D7C1-2C65-40B8-9BF9-4047BFCA67E6}"/>
              </a:ext>
            </a:extLst>
          </p:cNvPr>
          <p:cNvSpPr txBox="1"/>
          <p:nvPr/>
        </p:nvSpPr>
        <p:spPr>
          <a:xfrm>
            <a:off x="4202321" y="2040966"/>
            <a:ext cx="4776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Poll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1D604BB-CFD9-4172-A2F2-0DED2D42272E}"/>
              </a:ext>
            </a:extLst>
          </p:cNvPr>
          <p:cNvSpPr/>
          <p:nvPr/>
        </p:nvSpPr>
        <p:spPr>
          <a:xfrm>
            <a:off x="4647220" y="2077408"/>
            <a:ext cx="706392" cy="2348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200</a:t>
            </a:r>
            <a:endParaRPr lang="zh-TW" altLang="en-US" sz="1051" dirty="0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E36618-060F-4720-83D9-DBE1DE794847}"/>
              </a:ext>
            </a:extLst>
          </p:cNvPr>
          <p:cNvSpPr txBox="1"/>
          <p:nvPr/>
        </p:nvSpPr>
        <p:spPr>
          <a:xfrm>
            <a:off x="5350507" y="2034724"/>
            <a:ext cx="40588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ms</a:t>
            </a:r>
            <a:endParaRPr lang="zh-TW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8FFCAA-E936-49FD-B644-06CB4B65298E}"/>
              </a:ext>
            </a:extLst>
          </p:cNvPr>
          <p:cNvSpPr/>
          <p:nvPr/>
        </p:nvSpPr>
        <p:spPr>
          <a:xfrm>
            <a:off x="7431147" y="3037772"/>
            <a:ext cx="47477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strike="sngStrike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en-US" altLang="zh-TW" sz="1400" strike="sngStrike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TW" altLang="en-US" sz="1400" strike="sngStrike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個，對應到所有</a:t>
            </a:r>
            <a:r>
              <a:rPr lang="en-US" altLang="zh-TW" sz="1400" strike="sngStrike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 Types</a:t>
            </a:r>
            <a:r>
              <a:rPr lang="zh-TW" altLang="en-US" sz="1400" strike="sngStrike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TW" sz="1400" strike="sngStrike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ComboBox (Register Type) </a:t>
            </a:r>
            <a:r>
              <a:rPr lang="zh-TW" altLang="en-US" sz="1400" strike="sngStrike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選取後會切換到其所屬的</a:t>
            </a:r>
            <a:r>
              <a:rPr lang="en-US" altLang="zh-TW" sz="1400" strike="sngStrike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DataGrid</a:t>
            </a:r>
          </a:p>
          <a:p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同一個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DataGrid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種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 Types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Read: 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一次讀取顯示到上面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Write: 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根據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Write Register type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寫入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，顯示在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36E34D-5292-4CFB-B180-CE3858A595D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350507" y="3622548"/>
            <a:ext cx="2080640" cy="15388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0EE24C76-3011-4C5A-8F6B-F7853F1E62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624" r="61415" b="13439"/>
          <a:stretch/>
        </p:blipFill>
        <p:spPr>
          <a:xfrm>
            <a:off x="7431147" y="5609349"/>
            <a:ext cx="3158317" cy="1005259"/>
          </a:xfrm>
          <a:prstGeom prst="rect">
            <a:avLst/>
          </a:prstGeom>
        </p:spPr>
      </p:pic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4658EBB-0602-4CE1-B562-1E50F705CC8C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6912528" y="6111979"/>
            <a:ext cx="518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9B51D64-0437-4DCF-8B19-AE1BF33B2DF6}"/>
              </a:ext>
            </a:extLst>
          </p:cNvPr>
          <p:cNvSpPr/>
          <p:nvPr/>
        </p:nvSpPr>
        <p:spPr>
          <a:xfrm>
            <a:off x="7431147" y="1821118"/>
            <a:ext cx="3491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多久 polling 一次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DispatcherTimer 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來達成固定時間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polling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功能</a:t>
            </a: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3D9F15C-C169-4C9F-8734-7263C8FBA69D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5756387" y="2082728"/>
            <a:ext cx="1674760" cy="105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04BD4D2-FB03-4DA6-992F-4C62906C0DDA}"/>
              </a:ext>
            </a:extLst>
          </p:cNvPr>
          <p:cNvCxnSpPr>
            <a:cxnSpLocks/>
            <a:stCxn id="26" idx="3"/>
            <a:endCxn id="58" idx="1"/>
          </p:cNvCxnSpPr>
          <p:nvPr/>
        </p:nvCxnSpPr>
        <p:spPr>
          <a:xfrm flipV="1">
            <a:off x="6893789" y="2860104"/>
            <a:ext cx="542500" cy="16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5EC5937-27B1-4188-AF75-407FB1994A4C}"/>
              </a:ext>
            </a:extLst>
          </p:cNvPr>
          <p:cNvSpPr/>
          <p:nvPr/>
        </p:nvSpPr>
        <p:spPr>
          <a:xfrm>
            <a:off x="7436289" y="2706215"/>
            <a:ext cx="3491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binding from Enum: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TagType</a:t>
            </a:r>
            <a:endParaRPr lang="zh-TW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7D4F78-7E16-46FD-A960-B6A2B504170C}"/>
              </a:ext>
            </a:extLst>
          </p:cNvPr>
          <p:cNvSpPr/>
          <p:nvPr/>
        </p:nvSpPr>
        <p:spPr>
          <a:xfrm>
            <a:off x="7431147" y="4300455"/>
            <a:ext cx="1988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binding from Enum:</a:t>
            </a: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DataDisplayType</a:t>
            </a:r>
            <a:endParaRPr lang="zh-TW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B50C14D7-5EF0-44AE-A4F3-6005F487CF59}"/>
              </a:ext>
            </a:extLst>
          </p:cNvPr>
          <p:cNvCxnSpPr>
            <a:cxnSpLocks/>
            <a:stCxn id="23" idx="3"/>
            <a:endCxn id="64" idx="1"/>
          </p:cNvCxnSpPr>
          <p:nvPr/>
        </p:nvCxnSpPr>
        <p:spPr>
          <a:xfrm>
            <a:off x="3703244" y="2802469"/>
            <a:ext cx="3727903" cy="17595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D6BCBC0-DF90-4703-A3F8-10006E5B430F}"/>
              </a:ext>
            </a:extLst>
          </p:cNvPr>
          <p:cNvSpPr/>
          <p:nvPr/>
        </p:nvSpPr>
        <p:spPr>
          <a:xfrm>
            <a:off x="1061274" y="3328356"/>
            <a:ext cx="4289233" cy="22391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9866248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9B12A-A868-4B7A-B53A-F1547A8C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15" y="0"/>
            <a:ext cx="9516211" cy="5255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Chroma.ModbusTCPClient </a:t>
            </a:r>
            <a:r>
              <a:rPr lang="zh-TW" altLang="en-US" dirty="0"/>
              <a:t>程式架構</a:t>
            </a:r>
            <a:r>
              <a:rPr lang="en-US" altLang="zh-TW" dirty="0"/>
              <a:t>(ViewModel, Model)</a:t>
            </a:r>
            <a:endParaRPr lang="zh-TW" altLang="en-US" dirty="0"/>
          </a:p>
        </p:txBody>
      </p:sp>
      <p:pic>
        <p:nvPicPr>
          <p:cNvPr id="9219" name="Picture 6" descr="016">
            <a:extLst>
              <a:ext uri="{FF2B5EF4-FFF2-40B4-BE49-F238E27FC236}">
                <a16:creationId xmlns:a16="http://schemas.microsoft.com/office/drawing/2014/main" id="{F42DDF97-8584-4B62-95D5-86A9C768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3" y="5230285"/>
            <a:ext cx="1153583" cy="98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567B25-B7A9-4B96-9560-4C2F16124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1"/>
          <a:stretch/>
        </p:blipFill>
        <p:spPr>
          <a:xfrm>
            <a:off x="165631" y="652684"/>
            <a:ext cx="11860739" cy="45776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04B3976-210F-4A7F-BC52-063E9FED1DF5}"/>
              </a:ext>
            </a:extLst>
          </p:cNvPr>
          <p:cNvSpPr txBox="1"/>
          <p:nvPr/>
        </p:nvSpPr>
        <p:spPr>
          <a:xfrm>
            <a:off x="8162925" y="2041625"/>
            <a:ext cx="335280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sz="1100" dirty="0"/>
              <a:t>是否需新增 </a:t>
            </a:r>
            <a:r>
              <a:rPr lang="en-US" altLang="zh-TW" sz="1100" dirty="0"/>
              <a:t>WriteCountType? CoilRegisterType?</a:t>
            </a:r>
          </a:p>
          <a:p>
            <a:r>
              <a:rPr lang="en-US" altLang="zh-TW" sz="1100" dirty="0"/>
              <a:t>&gt; </a:t>
            </a:r>
            <a:r>
              <a:rPr lang="zh-TW" altLang="en-US" sz="1100" dirty="0"/>
              <a:t>可判斷要呼叫哪一個</a:t>
            </a:r>
            <a:r>
              <a:rPr lang="en-US" altLang="zh-TW" sz="1100" dirty="0"/>
              <a:t>Write command</a:t>
            </a:r>
            <a:endParaRPr lang="zh-TW" altLang="en-US" sz="11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3ED76C-E562-4A3D-A538-AEB7F552A9E8}"/>
              </a:ext>
            </a:extLst>
          </p:cNvPr>
          <p:cNvSpPr txBox="1"/>
          <p:nvPr/>
        </p:nvSpPr>
        <p:spPr>
          <a:xfrm>
            <a:off x="8162926" y="1846945"/>
            <a:ext cx="225742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sz="1100" dirty="0"/>
              <a:t>在</a:t>
            </a:r>
            <a:r>
              <a:rPr lang="en-US" altLang="zh-TW" sz="1100" dirty="0"/>
              <a:t>Enum: FunctionCodeType</a:t>
            </a:r>
            <a:r>
              <a:rPr lang="zh-TW" altLang="en-US" sz="1100" dirty="0"/>
              <a:t>內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D06653-C147-48AE-9901-B7DDD2CB560D}"/>
              </a:ext>
            </a:extLst>
          </p:cNvPr>
          <p:cNvSpPr txBox="1"/>
          <p:nvPr/>
        </p:nvSpPr>
        <p:spPr>
          <a:xfrm>
            <a:off x="6592888" y="1496913"/>
            <a:ext cx="4048125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sz="1100" dirty="0"/>
              <a:t>當前選取 </a:t>
            </a:r>
            <a:r>
              <a:rPr lang="en-US" altLang="zh-TW" sz="1100" dirty="0"/>
              <a:t>Enum: TagType </a:t>
            </a:r>
            <a:r>
              <a:rPr lang="zh-TW" altLang="en-US" sz="1100" dirty="0"/>
              <a:t>判斷要呼叫哪一個</a:t>
            </a:r>
            <a:r>
              <a:rPr lang="en-US" altLang="zh-TW" sz="1100" dirty="0"/>
              <a:t>Read command</a:t>
            </a:r>
            <a:endParaRPr lang="zh-TW" altLang="en-US" sz="11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9B12A-A868-4B7A-B53A-F1547A8C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9689"/>
            <a:ext cx="10029136" cy="13208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Chroma.ModbusTCPClient </a:t>
            </a:r>
            <a:r>
              <a:rPr lang="zh-TW" altLang="en-US" dirty="0"/>
              <a:t>程式架構</a:t>
            </a:r>
            <a:r>
              <a:rPr lang="en-US" altLang="zh-TW" dirty="0"/>
              <a:t>(Enum)</a:t>
            </a:r>
            <a:endParaRPr lang="zh-TW" altLang="en-US" dirty="0"/>
          </a:p>
        </p:txBody>
      </p:sp>
      <p:pic>
        <p:nvPicPr>
          <p:cNvPr id="9219" name="Picture 6" descr="016">
            <a:extLst>
              <a:ext uri="{FF2B5EF4-FFF2-40B4-BE49-F238E27FC236}">
                <a16:creationId xmlns:a16="http://schemas.microsoft.com/office/drawing/2014/main" id="{F42DDF97-8584-4B62-95D5-86A9C768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3" y="5230285"/>
            <a:ext cx="1153583" cy="98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D249D61-A3FA-4722-8C6D-296145590D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8"/>
          <a:stretch/>
        </p:blipFill>
        <p:spPr>
          <a:xfrm>
            <a:off x="2755898" y="535948"/>
            <a:ext cx="5861055" cy="6322053"/>
          </a:xfrm>
          <a:prstGeom prst="rect">
            <a:avLst/>
          </a:prstGeom>
        </p:spPr>
      </p:pic>
      <p:sp>
        <p:nvSpPr>
          <p:cNvPr id="5" name="右大括弧 4">
            <a:extLst>
              <a:ext uri="{FF2B5EF4-FFF2-40B4-BE49-F238E27FC236}">
                <a16:creationId xmlns:a16="http://schemas.microsoft.com/office/drawing/2014/main" id="{F9A8C51C-D8F1-4E01-8DF9-F7A1EE7B4DF2}"/>
              </a:ext>
            </a:extLst>
          </p:cNvPr>
          <p:cNvSpPr/>
          <p:nvPr/>
        </p:nvSpPr>
        <p:spPr>
          <a:xfrm>
            <a:off x="6438900" y="1685926"/>
            <a:ext cx="171451" cy="962025"/>
          </a:xfrm>
          <a:prstGeom prst="rightBrace">
            <a:avLst>
              <a:gd name="adj1" fmla="val 8333"/>
              <a:gd name="adj2" fmla="val 5297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C05004-E18C-4BCE-B78E-1DE1463FDD27}"/>
              </a:ext>
            </a:extLst>
          </p:cNvPr>
          <p:cNvSpPr txBox="1"/>
          <p:nvPr/>
        </p:nvSpPr>
        <p:spPr>
          <a:xfrm>
            <a:off x="6610351" y="2013049"/>
            <a:ext cx="335280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sz="1100" dirty="0"/>
              <a:t>是否需新增 </a:t>
            </a:r>
            <a:r>
              <a:rPr lang="en-US" altLang="zh-TW" sz="1100" dirty="0"/>
              <a:t>WriteCountType? CoilRegisterType?</a:t>
            </a:r>
          </a:p>
          <a:p>
            <a:r>
              <a:rPr lang="en-US" altLang="zh-TW" sz="1100" dirty="0"/>
              <a:t>&gt; </a:t>
            </a:r>
            <a:r>
              <a:rPr lang="zh-TW" altLang="en-US" sz="1100" dirty="0"/>
              <a:t>可判斷要呼叫哪一個</a:t>
            </a:r>
            <a:r>
              <a:rPr lang="en-US" altLang="zh-TW" sz="1100" dirty="0"/>
              <a:t>Write command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58354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9B12A-A868-4B7A-B53A-F1547A8C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Chroma.ModbusTCPClient.Model </a:t>
            </a:r>
            <a:r>
              <a:rPr lang="zh-TW" altLang="en-US" dirty="0"/>
              <a:t>程式架構</a:t>
            </a:r>
          </a:p>
        </p:txBody>
      </p:sp>
      <p:pic>
        <p:nvPicPr>
          <p:cNvPr id="9219" name="Picture 6" descr="016">
            <a:extLst>
              <a:ext uri="{FF2B5EF4-FFF2-40B4-BE49-F238E27FC236}">
                <a16:creationId xmlns:a16="http://schemas.microsoft.com/office/drawing/2014/main" id="{F42DDF97-8584-4B62-95D5-86A9C768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3" y="5230285"/>
            <a:ext cx="1153583" cy="98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A3688CF-E744-48FF-A968-5AE93727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6"/>
          <a:stretch/>
        </p:blipFill>
        <p:spPr>
          <a:xfrm>
            <a:off x="0" y="720442"/>
            <a:ext cx="12192000" cy="54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704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85D20-7B56-4887-B9BB-CD3A7EA7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Modbus</a:t>
            </a:r>
            <a:r>
              <a:rPr lang="zh-TW" alt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BD0A4-4209-43C7-A04A-BFEB53D8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Modbus </a:t>
            </a:r>
            <a:r>
              <a:rPr lang="zh-TW" altLang="en-US" sz="1600" dirty="0"/>
              <a:t>是一種訊息交換的規範，而 </a:t>
            </a:r>
            <a:r>
              <a:rPr lang="en-US" altLang="zh-TW" sz="1600" dirty="0">
                <a:solidFill>
                  <a:srgbClr val="FF0000"/>
                </a:solidFill>
              </a:rPr>
              <a:t>Modbus TCP </a:t>
            </a:r>
            <a:r>
              <a:rPr lang="zh-TW" altLang="en-US" sz="1600" dirty="0"/>
              <a:t>則是透過 </a:t>
            </a:r>
            <a:r>
              <a:rPr lang="en-US" altLang="zh-TW" sz="1600" dirty="0">
                <a:solidFill>
                  <a:srgbClr val="FF0000"/>
                </a:solidFill>
              </a:rPr>
              <a:t>TCP/IP </a:t>
            </a:r>
            <a:r>
              <a:rPr lang="zh-TW" altLang="en-US" sz="1600" dirty="0"/>
              <a:t>來實現 </a:t>
            </a:r>
            <a:r>
              <a:rPr lang="en-US" altLang="zh-TW" sz="1600" dirty="0"/>
              <a:t>Modbus </a:t>
            </a:r>
            <a:r>
              <a:rPr lang="zh-TW" altLang="en-US" sz="1600" dirty="0"/>
              <a:t>的一種方式，因此所有的訊息都是透過 </a:t>
            </a:r>
            <a:r>
              <a:rPr lang="en-US" altLang="zh-TW" sz="1600" dirty="0"/>
              <a:t>TCP/IP </a:t>
            </a:r>
            <a:r>
              <a:rPr lang="zh-TW" altLang="en-US" sz="1600" dirty="0"/>
              <a:t>來傳輸。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Modbus </a:t>
            </a:r>
            <a:r>
              <a:rPr lang="zh-TW" altLang="en-US" sz="1600" dirty="0"/>
              <a:t>屬於 </a:t>
            </a:r>
            <a:r>
              <a:rPr lang="en-US" altLang="zh-TW" sz="1600" b="1" dirty="0">
                <a:solidFill>
                  <a:schemeClr val="tx1"/>
                </a:solidFill>
              </a:rPr>
              <a:t>Client/Server (Master/Slave) </a:t>
            </a:r>
            <a:r>
              <a:rPr lang="zh-TW" altLang="en-US" sz="1600" dirty="0"/>
              <a:t>架構，在工業上會有一個 </a:t>
            </a:r>
            <a:r>
              <a:rPr lang="en-US" altLang="zh-TW" sz="1600" dirty="0"/>
              <a:t>Server </a:t>
            </a:r>
            <a:r>
              <a:rPr lang="zh-TW" altLang="en-US" sz="1600" dirty="0"/>
              <a:t>來存放所有要被讀取的工業設備數據，如溫度、濕度、距離等資料；而 </a:t>
            </a:r>
            <a:r>
              <a:rPr lang="en-US" altLang="zh-TW" sz="1600" dirty="0"/>
              <a:t>Client </a:t>
            </a:r>
            <a:r>
              <a:rPr lang="zh-TW" altLang="en-US" sz="1600" dirty="0"/>
              <a:t>則會傳送一定的訊息格式當做指令，來讀取設備資料（讀），或是叫設備去做些什麼事情（寫）。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無論是對 </a:t>
            </a:r>
            <a:r>
              <a:rPr lang="en-US" altLang="zh-TW" sz="1600" dirty="0"/>
              <a:t>Modbus Server </a:t>
            </a:r>
            <a:r>
              <a:rPr lang="zh-TW" altLang="en-US" sz="1600" dirty="0"/>
              <a:t>發送</a:t>
            </a:r>
            <a:r>
              <a:rPr lang="zh-TW" altLang="en-US" sz="1600" b="1" dirty="0"/>
              <a:t>讀或寫的指令</a:t>
            </a:r>
            <a:r>
              <a:rPr lang="zh-TW" altLang="en-US" sz="1600" dirty="0"/>
              <a:t>，</a:t>
            </a:r>
            <a:r>
              <a:rPr lang="en-US" altLang="zh-TW" sz="1600" dirty="0"/>
              <a:t>Server </a:t>
            </a:r>
            <a:r>
              <a:rPr lang="zh-TW" altLang="en-US" sz="1600" dirty="0"/>
              <a:t>都會回傳一個確認訊息，讓 </a:t>
            </a:r>
            <a:r>
              <a:rPr lang="en-US" altLang="zh-TW" sz="1600" dirty="0"/>
              <a:t>Client </a:t>
            </a:r>
            <a:r>
              <a:rPr lang="zh-TW" altLang="en-US" sz="1600" dirty="0"/>
              <a:t>知道指令是否成功。整個 </a:t>
            </a:r>
            <a:r>
              <a:rPr lang="en-US" altLang="zh-TW" sz="1600" dirty="0"/>
              <a:t>Modbus </a:t>
            </a:r>
            <a:r>
              <a:rPr lang="zh-TW" altLang="en-US" sz="1600" dirty="0"/>
              <a:t>的溝通就是建構在這個一來一回的訊息交換上。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91C07E-32E7-4F7B-AC70-F2317E14B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60" y="3429001"/>
            <a:ext cx="7281080" cy="313791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2FE09818-ADB1-4243-97F5-49BB56692B8B}"/>
              </a:ext>
            </a:extLst>
          </p:cNvPr>
          <p:cNvSpPr/>
          <p:nvPr/>
        </p:nvSpPr>
        <p:spPr>
          <a:xfrm>
            <a:off x="4420999" y="3640821"/>
            <a:ext cx="805343" cy="2852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EDA0FE0-AFA7-40AE-96EC-F279593E0346}"/>
              </a:ext>
            </a:extLst>
          </p:cNvPr>
          <p:cNvSpPr/>
          <p:nvPr/>
        </p:nvSpPr>
        <p:spPr>
          <a:xfrm>
            <a:off x="6392413" y="4077049"/>
            <a:ext cx="956345" cy="2852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</p:spTree>
    <p:extLst>
      <p:ext uri="{BB962C8B-B14F-4D97-AF65-F5344CB8AC3E}">
        <p14:creationId xmlns:p14="http://schemas.microsoft.com/office/powerpoint/2010/main" val="1739605541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F7FB08F-3066-4CDA-B0C8-17689B41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Modbus protocol </a:t>
            </a:r>
            <a:r>
              <a:rPr lang="zh-TW" alt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介紹</a:t>
            </a:r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291EA1C5-9495-4C5E-9C1C-1260E7221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13" y="787125"/>
            <a:ext cx="10972800" cy="57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585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F1324D7-3A5B-492D-AA3B-A410989D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Modbus protocol </a:t>
            </a:r>
            <a:r>
              <a:rPr lang="zh-TW" alt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97DA6-8285-4907-9354-1E34CC2C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TW" altLang="en-US" sz="2000" dirty="0"/>
              <a:t>資料封包格式</a:t>
            </a:r>
            <a:r>
              <a:rPr lang="en-US" altLang="zh-TW" sz="2000" dirty="0"/>
              <a:t>:</a:t>
            </a:r>
            <a:endParaRPr lang="en-US" altLang="zh-TW" sz="1800" dirty="0"/>
          </a:p>
          <a:p>
            <a:pPr lvl="1">
              <a:spcBef>
                <a:spcPts val="800"/>
              </a:spcBef>
              <a:buFont typeface="+mj-lt"/>
              <a:buAutoNum type="arabicPeriod"/>
            </a:pPr>
            <a:r>
              <a:rPr lang="zh-TW" altLang="en-US" sz="1600" dirty="0"/>
              <a:t>在傳輸過程中，</a:t>
            </a:r>
            <a:r>
              <a:rPr lang="en-US" altLang="zh-TW" sz="1600" dirty="0"/>
              <a:t>Client </a:t>
            </a:r>
            <a:r>
              <a:rPr lang="zh-TW" altLang="en-US" sz="1600" dirty="0"/>
              <a:t>與 </a:t>
            </a:r>
            <a:r>
              <a:rPr lang="en-US" altLang="zh-TW" sz="1600" dirty="0"/>
              <a:t>Server </a:t>
            </a:r>
            <a:r>
              <a:rPr lang="zh-TW" altLang="en-US" sz="1600" dirty="0"/>
              <a:t>的訊息最少會有「</a:t>
            </a:r>
            <a:r>
              <a:rPr lang="en-US" altLang="zh-TW" sz="1600" dirty="0"/>
              <a:t>Function Code</a:t>
            </a:r>
            <a:r>
              <a:rPr lang="zh-TW" altLang="en-US" sz="1600" dirty="0"/>
              <a:t>」與「</a:t>
            </a:r>
            <a:r>
              <a:rPr lang="en-US" altLang="zh-TW" sz="1600" dirty="0"/>
              <a:t>Data</a:t>
            </a:r>
            <a:r>
              <a:rPr lang="zh-TW" altLang="en-US" sz="1600" dirty="0"/>
              <a:t>」兩個部分：</a:t>
            </a:r>
          </a:p>
          <a:p>
            <a:pPr lvl="2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TW" sz="1600" dirty="0"/>
              <a:t>Function Code</a:t>
            </a:r>
            <a:r>
              <a:rPr lang="zh-TW" altLang="en-US" sz="1600" dirty="0"/>
              <a:t>：代表要執行的動作代碼，如讀取或寫入。</a:t>
            </a:r>
          </a:p>
          <a:p>
            <a:pPr lvl="2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TW" sz="1600" dirty="0"/>
              <a:t>Data</a:t>
            </a:r>
            <a:r>
              <a:rPr lang="zh-TW" altLang="en-US" sz="1600" dirty="0"/>
              <a:t>：代表執行動作代碼的相關參數，例如讀取某個位址上的資料，或是回傳某個位址上的資料作為結果。</a:t>
            </a:r>
          </a:p>
          <a:p>
            <a:pPr lvl="1">
              <a:spcBef>
                <a:spcPts val="800"/>
              </a:spcBef>
              <a:buFont typeface="+mj-lt"/>
              <a:buAutoNum type="arabicPeriod"/>
            </a:pPr>
            <a:r>
              <a:rPr lang="en-US" altLang="zh-TW" sz="1600" dirty="0"/>
              <a:t>Function Code </a:t>
            </a:r>
            <a:r>
              <a:rPr lang="zh-TW" altLang="en-US" sz="1600" dirty="0"/>
              <a:t>和 </a:t>
            </a:r>
            <a:r>
              <a:rPr lang="en-US" altLang="zh-TW" sz="1600" dirty="0"/>
              <a:t>Data </a:t>
            </a:r>
            <a:r>
              <a:rPr lang="zh-TW" altLang="en-US" sz="1600" dirty="0"/>
              <a:t>是整個 </a:t>
            </a:r>
            <a:r>
              <a:rPr lang="en-US" altLang="zh-TW" sz="1600" dirty="0"/>
              <a:t>Modbus </a:t>
            </a:r>
            <a:r>
              <a:rPr lang="zh-TW" altLang="en-US" sz="1600" dirty="0"/>
              <a:t>溝通最基本的單元，也稱為 </a:t>
            </a:r>
            <a:r>
              <a:rPr lang="en-US" altLang="zh-TW" sz="1600" dirty="0"/>
              <a:t>Protocol Data Unit (PDU)</a:t>
            </a:r>
            <a:r>
              <a:rPr lang="zh-TW" altLang="en-US" sz="1600" dirty="0"/>
              <a:t>。</a:t>
            </a:r>
          </a:p>
          <a:p>
            <a:pPr lvl="1">
              <a:spcBef>
                <a:spcPts val="800"/>
              </a:spcBef>
              <a:buFont typeface="+mj-lt"/>
              <a:buAutoNum type="arabicPeriod"/>
            </a:pPr>
            <a:r>
              <a:rPr lang="zh-TW" altLang="en-US" sz="1600" dirty="0"/>
              <a:t>除此之外，根據傳輸方式不同可能還會再頭尾加上一些附加資訊，附加後的整個訊息稱為 </a:t>
            </a:r>
            <a:br>
              <a:rPr lang="en-US" altLang="zh-TW" sz="1600" dirty="0"/>
            </a:br>
            <a:r>
              <a:rPr lang="en-US" altLang="zh-TW" sz="1600" dirty="0"/>
              <a:t>Application Data Unit (ADU)</a:t>
            </a:r>
            <a:r>
              <a:rPr lang="zh-TW" altLang="en-US" sz="1600" dirty="0"/>
              <a:t>。</a:t>
            </a:r>
            <a:endParaRPr lang="en-US" altLang="zh-TW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374951-C6DD-484A-94F3-F05AF149F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94" y="3844298"/>
            <a:ext cx="9896215" cy="1801495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8D69FECE-D7A1-4796-9A25-61643A75727B}"/>
              </a:ext>
            </a:extLst>
          </p:cNvPr>
          <p:cNvSpPr/>
          <p:nvPr/>
        </p:nvSpPr>
        <p:spPr>
          <a:xfrm>
            <a:off x="1082181" y="3926050"/>
            <a:ext cx="7885651" cy="17197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7E08B3-1D65-4687-AD7A-E24501691F6A}"/>
              </a:ext>
            </a:extLst>
          </p:cNvPr>
          <p:cNvSpPr/>
          <p:nvPr/>
        </p:nvSpPr>
        <p:spPr>
          <a:xfrm>
            <a:off x="1082181" y="5727544"/>
            <a:ext cx="3838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Modbus TCP</a:t>
            </a:r>
            <a:r>
              <a:rPr lang="zh-TW" altLang="en-US" sz="16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 封包格式 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不用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error</a:t>
            </a:r>
            <a:r>
              <a:rPr lang="zh-TW" altLang="en-US" sz="16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check)</a:t>
            </a:r>
          </a:p>
        </p:txBody>
      </p:sp>
    </p:spTree>
    <p:extLst>
      <p:ext uri="{BB962C8B-B14F-4D97-AF65-F5344CB8AC3E}">
        <p14:creationId xmlns:p14="http://schemas.microsoft.com/office/powerpoint/2010/main" val="2959012316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F1324D7-3A5B-492D-AA3B-A410989D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Modbus protocol </a:t>
            </a:r>
            <a:r>
              <a:rPr lang="zh-TW" alt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97DA6-8285-4907-9354-1E34CC2C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/>
              <a:t>Modbus TCP </a:t>
            </a:r>
            <a:r>
              <a:rPr lang="zh-TW" altLang="en-US" sz="2000" dirty="0"/>
              <a:t>封包格式</a:t>
            </a:r>
            <a:r>
              <a:rPr lang="en-US" altLang="zh-TW" sz="2000" dirty="0"/>
              <a:t>:</a:t>
            </a:r>
            <a:endParaRPr lang="en-US" altLang="zh-TW" sz="1800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33" dirty="0"/>
              <a:t>Port - Modbus TCP </a:t>
            </a:r>
            <a:r>
              <a:rPr lang="zh-TW" altLang="en-US" sz="1733" dirty="0"/>
              <a:t>規範預設的連接 </a:t>
            </a:r>
            <a:r>
              <a:rPr lang="en-US" altLang="zh-TW" sz="1733" dirty="0"/>
              <a:t>port </a:t>
            </a:r>
            <a:r>
              <a:rPr lang="zh-TW" altLang="en-US" sz="1733" dirty="0"/>
              <a:t>號為 </a:t>
            </a:r>
            <a:r>
              <a:rPr lang="en-US" altLang="zh-TW" sz="1733" dirty="0"/>
              <a:t>502</a:t>
            </a:r>
            <a:r>
              <a:rPr lang="zh-TW" altLang="en-US" sz="1733" dirty="0"/>
              <a:t>。</a:t>
            </a: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33" dirty="0"/>
              <a:t>Header </a:t>
            </a:r>
            <a:r>
              <a:rPr lang="zh-TW" altLang="en-US" sz="1733" dirty="0"/>
              <a:t>格式</a:t>
            </a:r>
            <a:r>
              <a:rPr lang="en-US" altLang="zh-TW" sz="1733" dirty="0"/>
              <a:t> - </a:t>
            </a:r>
            <a:r>
              <a:rPr lang="zh-TW" altLang="en-US" sz="1733" dirty="0"/>
              <a:t>所有的 </a:t>
            </a:r>
            <a:r>
              <a:rPr lang="en-US" altLang="zh-TW" sz="1733" dirty="0"/>
              <a:t>Modbus TCP </a:t>
            </a:r>
            <a:r>
              <a:rPr lang="zh-TW" altLang="en-US" sz="1733" dirty="0"/>
              <a:t>訊息都會一組固定 </a:t>
            </a:r>
            <a:r>
              <a:rPr lang="en-US" altLang="zh-TW" sz="1733" dirty="0"/>
              <a:t>7 </a:t>
            </a:r>
            <a:r>
              <a:rPr lang="zh-TW" altLang="en-US" sz="1733" dirty="0"/>
              <a:t>個 </a:t>
            </a:r>
            <a:r>
              <a:rPr lang="en-US" altLang="zh-TW" sz="1733" dirty="0"/>
              <a:t>bytes </a:t>
            </a:r>
            <a:r>
              <a:rPr lang="zh-TW" altLang="en-US" sz="1733" dirty="0"/>
              <a:t>的 </a:t>
            </a:r>
            <a:r>
              <a:rPr lang="en-US" altLang="zh-TW" sz="1733" dirty="0"/>
              <a:t>Header</a:t>
            </a:r>
            <a:r>
              <a:rPr lang="zh-TW" altLang="en-US" sz="1733" dirty="0"/>
              <a:t>，它的規則如下：</a:t>
            </a: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33" dirty="0"/>
              <a:t>Function Code (</a:t>
            </a:r>
            <a:r>
              <a:rPr lang="en-US" altLang="zh-TW" sz="1800" dirty="0"/>
              <a:t>1 byte</a:t>
            </a:r>
            <a:r>
              <a:rPr lang="en-US" altLang="zh-TW" sz="1733" dirty="0"/>
              <a:t>) - </a:t>
            </a:r>
            <a:r>
              <a:rPr lang="zh-TW" altLang="en-US" sz="1733" dirty="0"/>
              <a:t>用來告訴 </a:t>
            </a:r>
            <a:r>
              <a:rPr lang="en-US" altLang="zh-TW" sz="1733" dirty="0"/>
              <a:t>Server </a:t>
            </a:r>
            <a:r>
              <a:rPr lang="zh-TW" altLang="en-US" sz="1733" dirty="0"/>
              <a:t>要執行什麼動作，只占一個 </a:t>
            </a:r>
            <a:r>
              <a:rPr lang="en-US" altLang="zh-TW" sz="1733" dirty="0"/>
              <a:t>byte</a:t>
            </a:r>
            <a:r>
              <a:rPr lang="zh-TW" altLang="en-US" sz="1733" dirty="0"/>
              <a:t>。</a:t>
            </a: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n-US" altLang="zh-TW" sz="1733" dirty="0"/>
              <a:t>Data (N bytes)  - </a:t>
            </a:r>
            <a:r>
              <a:rPr lang="zh-TW" altLang="en-US" sz="1733" dirty="0"/>
              <a:t>實際上要傳送的資料，長度會根據 </a:t>
            </a:r>
            <a:r>
              <a:rPr lang="en-US" altLang="zh-TW" sz="1733" dirty="0"/>
              <a:t>Function Code </a:t>
            </a:r>
            <a:r>
              <a:rPr lang="zh-TW" altLang="en-US" sz="1733" dirty="0"/>
              <a:t>的規則而定。</a:t>
            </a:r>
            <a:endParaRPr lang="en-US" altLang="zh-TW" sz="1733" dirty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endParaRPr lang="en-US" altLang="zh-TW" sz="1733" dirty="0"/>
          </a:p>
        </p:txBody>
      </p:sp>
      <p:pic>
        <p:nvPicPr>
          <p:cNvPr id="1028" name="Picture 4" descr="https://fullstackladder.dev/assets/blog/introduction-modbustcp/04.png">
            <a:extLst>
              <a:ext uri="{FF2B5EF4-FFF2-40B4-BE49-F238E27FC236}">
                <a16:creationId xmlns:a16="http://schemas.microsoft.com/office/drawing/2014/main" id="{7959B886-7209-475B-8B5B-36710806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1" y="1966657"/>
            <a:ext cx="6601433" cy="34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括弧 3">
            <a:extLst>
              <a:ext uri="{FF2B5EF4-FFF2-40B4-BE49-F238E27FC236}">
                <a16:creationId xmlns:a16="http://schemas.microsoft.com/office/drawing/2014/main" id="{40046DD2-0060-4853-8651-E1216CFBCB24}"/>
              </a:ext>
            </a:extLst>
          </p:cNvPr>
          <p:cNvSpPr/>
          <p:nvPr/>
        </p:nvSpPr>
        <p:spPr>
          <a:xfrm>
            <a:off x="7705726" y="2352675"/>
            <a:ext cx="175013" cy="21717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E12AD4-93E5-44DC-A55F-8A9ED5830433}"/>
              </a:ext>
            </a:extLst>
          </p:cNvPr>
          <p:cNvSpPr/>
          <p:nvPr/>
        </p:nvSpPr>
        <p:spPr>
          <a:xfrm>
            <a:off x="7880737" y="3247212"/>
            <a:ext cx="1143326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dirty="0">
                <a:solidFill>
                  <a:srgbClr val="333333"/>
                </a:solidFill>
                <a:latin typeface="Helvetica Neue"/>
              </a:rPr>
              <a:t>TCP Header</a:t>
            </a:r>
            <a:endParaRPr lang="zh-TW" altLang="en-US" sz="1351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1A9E37D5-9F01-467A-806F-74DF35DE7867}"/>
              </a:ext>
            </a:extLst>
          </p:cNvPr>
          <p:cNvSpPr/>
          <p:nvPr/>
        </p:nvSpPr>
        <p:spPr>
          <a:xfrm>
            <a:off x="7705726" y="4562477"/>
            <a:ext cx="175013" cy="74295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CA2923-FB65-4FC9-ACA1-853390B406D1}"/>
              </a:ext>
            </a:extLst>
          </p:cNvPr>
          <p:cNvSpPr/>
          <p:nvPr/>
        </p:nvSpPr>
        <p:spPr>
          <a:xfrm>
            <a:off x="7880738" y="4746431"/>
            <a:ext cx="2945037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dirty="0">
                <a:solidFill>
                  <a:srgbClr val="333333"/>
                </a:solidFill>
                <a:latin typeface="Helvetica Neue"/>
              </a:rPr>
              <a:t>Address (</a:t>
            </a:r>
            <a:r>
              <a:rPr lang="zh-TW" altLang="en-US" sz="1351" dirty="0">
                <a:solidFill>
                  <a:srgbClr val="333333"/>
                </a:solidFill>
                <a:latin typeface="Helvetica Neue"/>
              </a:rPr>
              <a:t>通訊要存取的</a:t>
            </a:r>
            <a:r>
              <a:rPr lang="en-US" altLang="zh-TW" sz="1351" dirty="0">
                <a:solidFill>
                  <a:srgbClr val="333333"/>
                </a:solidFill>
                <a:latin typeface="Helvetica Neue"/>
              </a:rPr>
              <a:t>slave</a:t>
            </a:r>
            <a:r>
              <a:rPr lang="zh-TW" altLang="en-US" sz="1351" dirty="0">
                <a:solidFill>
                  <a:srgbClr val="333333"/>
                </a:solidFill>
                <a:latin typeface="Helvetica Neue"/>
              </a:rPr>
              <a:t>端位址</a:t>
            </a:r>
            <a:r>
              <a:rPr lang="en-US" altLang="zh-TW" sz="1351" dirty="0">
                <a:solidFill>
                  <a:srgbClr val="333333"/>
                </a:solidFill>
                <a:latin typeface="Helvetica Neue"/>
              </a:rPr>
              <a:t>)</a:t>
            </a:r>
            <a:endParaRPr lang="zh-TW" altLang="en-US" sz="1351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FD40F3-4A84-4524-A12A-8226690B6DC3}"/>
              </a:ext>
            </a:extLst>
          </p:cNvPr>
          <p:cNvSpPr/>
          <p:nvPr/>
        </p:nvSpPr>
        <p:spPr>
          <a:xfrm>
            <a:off x="993260" y="4060670"/>
            <a:ext cx="17011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(Address</a:t>
            </a:r>
            <a:r>
              <a:rPr lang="zh-TW" altLang="en-US" sz="11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 </a:t>
            </a:r>
            <a:r>
              <a:rPr lang="en-US" altLang="zh-TW" sz="11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+</a:t>
            </a:r>
            <a:r>
              <a:rPr lang="zh-TW" altLang="en-US" sz="11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 </a:t>
            </a:r>
            <a:r>
              <a:rPr lang="en-US" altLang="zh-TW" sz="11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PDU </a:t>
            </a:r>
            <a:r>
              <a:rPr lang="zh-TW" altLang="en-US" sz="11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長度</a:t>
            </a:r>
            <a:r>
              <a:rPr lang="en-US" altLang="zh-TW" sz="1100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3707241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E0B6F-1928-40DA-8897-0E0908CF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Modbus</a:t>
            </a:r>
            <a:r>
              <a:rPr lang="zh-TW" alt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Function Code</a:t>
            </a:r>
            <a:endParaRPr lang="zh-TW" alt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38DDC-DAEB-436E-A6F1-C062770A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b="1" dirty="0"/>
              <a:t>常見的</a:t>
            </a:r>
            <a:r>
              <a:rPr lang="en-US" altLang="zh-TW" sz="2000" b="1" dirty="0"/>
              <a:t>Function Code</a:t>
            </a:r>
            <a:r>
              <a:rPr lang="zh-TW" altLang="en-US" sz="2000" dirty="0"/>
              <a:t>有以下幾種：</a:t>
            </a:r>
          </a:p>
          <a:p>
            <a:r>
              <a:rPr lang="en-US" altLang="zh-TW" sz="2000" dirty="0"/>
              <a:t>01: </a:t>
            </a:r>
            <a:r>
              <a:rPr lang="zh-TW" altLang="en-US" sz="2000" dirty="0"/>
              <a:t>讀取當前 </a:t>
            </a:r>
            <a:r>
              <a:rPr lang="en-US" altLang="zh-TW" sz="2000" dirty="0"/>
              <a:t>digital out status</a:t>
            </a:r>
          </a:p>
          <a:p>
            <a:r>
              <a:rPr lang="en-US" altLang="zh-TW" sz="2000" dirty="0"/>
              <a:t>02: </a:t>
            </a:r>
            <a:r>
              <a:rPr lang="zh-TW" altLang="en-US" sz="2000" dirty="0"/>
              <a:t>讀取當前 </a:t>
            </a:r>
            <a:r>
              <a:rPr lang="en-US" altLang="zh-TW" sz="2000" dirty="0"/>
              <a:t>digital input status</a:t>
            </a:r>
          </a:p>
          <a:p>
            <a:r>
              <a:rPr lang="en-US" altLang="zh-TW" sz="2000" dirty="0"/>
              <a:t>03: </a:t>
            </a:r>
            <a:r>
              <a:rPr lang="zh-TW" altLang="en-US" sz="2000" dirty="0"/>
              <a:t>讀取當前 </a:t>
            </a:r>
            <a:r>
              <a:rPr lang="en-US" altLang="zh-TW" sz="2000" dirty="0"/>
              <a:t>analog out status</a:t>
            </a:r>
          </a:p>
          <a:p>
            <a:r>
              <a:rPr lang="en-US" altLang="zh-TW" sz="2000" dirty="0"/>
              <a:t>04: </a:t>
            </a:r>
            <a:r>
              <a:rPr lang="zh-TW" altLang="en-US" sz="2000" dirty="0"/>
              <a:t>讀取當前 </a:t>
            </a:r>
            <a:r>
              <a:rPr lang="en-US" altLang="zh-TW" sz="2000" dirty="0"/>
              <a:t>analog input status</a:t>
            </a:r>
          </a:p>
          <a:p>
            <a:r>
              <a:rPr lang="en-US" altLang="zh-TW" sz="2000" dirty="0"/>
              <a:t>05: </a:t>
            </a:r>
            <a:r>
              <a:rPr lang="zh-TW" altLang="en-US" sz="2000" dirty="0"/>
              <a:t>寫入單個  </a:t>
            </a:r>
            <a:r>
              <a:rPr lang="en-US" altLang="zh-TW" sz="2000" dirty="0"/>
              <a:t>digital out value</a:t>
            </a:r>
          </a:p>
          <a:p>
            <a:r>
              <a:rPr lang="en-US" altLang="zh-TW" sz="2000" dirty="0"/>
              <a:t>06: </a:t>
            </a:r>
            <a:r>
              <a:rPr lang="zh-TW" altLang="en-US" sz="2000" dirty="0"/>
              <a:t>寫入單個  </a:t>
            </a:r>
            <a:r>
              <a:rPr lang="en-US" altLang="zh-TW" sz="2000" dirty="0"/>
              <a:t>analog out value</a:t>
            </a:r>
          </a:p>
          <a:p>
            <a:r>
              <a:rPr lang="en-US" altLang="zh-TW" sz="2000" dirty="0"/>
              <a:t>15: </a:t>
            </a:r>
            <a:r>
              <a:rPr lang="zh-TW" altLang="en-US" sz="2000" dirty="0"/>
              <a:t>寫入多個  </a:t>
            </a:r>
            <a:r>
              <a:rPr lang="en-US" altLang="zh-TW" sz="2000" dirty="0"/>
              <a:t>digital out value</a:t>
            </a:r>
          </a:p>
          <a:p>
            <a:r>
              <a:rPr lang="en-US" altLang="zh-TW" sz="2000" dirty="0"/>
              <a:t>16: </a:t>
            </a:r>
            <a:r>
              <a:rPr lang="zh-TW" altLang="en-US" sz="2000" dirty="0"/>
              <a:t>寫入多個  </a:t>
            </a:r>
            <a:r>
              <a:rPr lang="en-US" altLang="zh-TW" sz="2000" dirty="0"/>
              <a:t>analog out value</a:t>
            </a:r>
          </a:p>
          <a:p>
            <a:endParaRPr lang="zh-TW" altLang="en-US" dirty="0"/>
          </a:p>
        </p:txBody>
      </p:sp>
      <p:pic>
        <p:nvPicPr>
          <p:cNvPr id="2052" name="Picture 4" descr="https://fullstackladder.dev/assets/blog/introduction-modbustcp/03.png">
            <a:extLst>
              <a:ext uri="{FF2B5EF4-FFF2-40B4-BE49-F238E27FC236}">
                <a16:creationId xmlns:a16="http://schemas.microsoft.com/office/drawing/2014/main" id="{FBE8D0DE-ED72-4946-AA8E-AE59A83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37" y="704343"/>
            <a:ext cx="7146676" cy="513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36E9F6-04F0-47EF-8647-6286DFDC6744}"/>
              </a:ext>
            </a:extLst>
          </p:cNvPr>
          <p:cNvSpPr/>
          <p:nvPr/>
        </p:nvSpPr>
        <p:spPr>
          <a:xfrm>
            <a:off x="7324725" y="1343026"/>
            <a:ext cx="2667000" cy="8667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CED79-DF25-4EA5-82F9-82FEE308047D}"/>
              </a:ext>
            </a:extLst>
          </p:cNvPr>
          <p:cNvSpPr/>
          <p:nvPr/>
        </p:nvSpPr>
        <p:spPr>
          <a:xfrm>
            <a:off x="7324725" y="2388627"/>
            <a:ext cx="2667000" cy="9020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</p:spTree>
    <p:extLst>
      <p:ext uri="{BB962C8B-B14F-4D97-AF65-F5344CB8AC3E}">
        <p14:creationId xmlns:p14="http://schemas.microsoft.com/office/powerpoint/2010/main" val="2176968599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397CC-A1B0-4239-8165-D7866668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Modbus</a:t>
            </a:r>
            <a:r>
              <a:rPr lang="zh-TW" altLang="en-US" dirty="0"/>
              <a:t> </a:t>
            </a:r>
            <a:r>
              <a:rPr lang="en-US" altLang="zh-TW" dirty="0"/>
              <a:t>transaction diagram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556553C-6D1C-4013-B2CC-D7E6182BEC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22651" y="525518"/>
            <a:ext cx="5346700" cy="59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F98C8CD-AD1D-44C5-89FA-6B88DB041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3" y="1467655"/>
            <a:ext cx="7291092" cy="47521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7E0B6F-1928-40DA-8897-0E0908CF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72" y="83917"/>
            <a:ext cx="9304695" cy="525517"/>
          </a:xfrm>
        </p:spPr>
        <p:txBody>
          <a:bodyPr>
            <a:noAutofit/>
          </a:bodyPr>
          <a:lstStyle/>
          <a:p>
            <a:r>
              <a:rPr lang="en-US" altLang="zh-TW" dirty="0"/>
              <a:t>Modbus TCP request / response (Function Code = 01)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7022E3-569B-4F1C-B772-7FEF5CB27ACF}"/>
              </a:ext>
            </a:extLst>
          </p:cNvPr>
          <p:cNvSpPr txBox="1"/>
          <p:nvPr/>
        </p:nvSpPr>
        <p:spPr>
          <a:xfrm>
            <a:off x="2388247" y="5700031"/>
            <a:ext cx="3174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讀取幾個資料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一個資料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bytes)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94B41D-614F-438D-B0C2-6285130E8825}"/>
              </a:ext>
            </a:extLst>
          </p:cNvPr>
          <p:cNvSpPr txBox="1"/>
          <p:nvPr/>
        </p:nvSpPr>
        <p:spPr>
          <a:xfrm>
            <a:off x="4128287" y="536147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起始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34" charset="-120"/>
              </a:rPr>
              <a:t>讀取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位址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8A2CB-FB3B-408B-ABB8-02C30343F3C5}"/>
              </a:ext>
            </a:extLst>
          </p:cNvPr>
          <p:cNvSpPr/>
          <p:nvPr/>
        </p:nvSpPr>
        <p:spPr>
          <a:xfrm>
            <a:off x="5540073" y="5332068"/>
            <a:ext cx="3151825" cy="358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0435F-66B1-49A8-8E0B-F02E6F0E6E07}"/>
              </a:ext>
            </a:extLst>
          </p:cNvPr>
          <p:cNvSpPr/>
          <p:nvPr/>
        </p:nvSpPr>
        <p:spPr>
          <a:xfrm>
            <a:off x="5540073" y="5719914"/>
            <a:ext cx="3151825" cy="358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CCF96-C529-468D-A6BA-22B458E8848E}"/>
              </a:ext>
            </a:extLst>
          </p:cNvPr>
          <p:cNvSpPr/>
          <p:nvPr/>
        </p:nvSpPr>
        <p:spPr>
          <a:xfrm>
            <a:off x="323116" y="672584"/>
            <a:ext cx="44857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Request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連續數字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(01, 02…)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、固定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// Unit Identifier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0x01,       // Function Code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0x13, // Starting Address (</a:t>
            </a:r>
            <a:r>
              <a:rPr lang="en-US" altLang="zh-TW" sz="12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19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0x13, // Quantity of Registers (19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9F315-F895-4037-A9C8-CEF6C4DD288A}"/>
              </a:ext>
            </a:extLst>
          </p:cNvPr>
          <p:cNvSpPr/>
          <p:nvPr/>
        </p:nvSpPr>
        <p:spPr>
          <a:xfrm>
            <a:off x="323116" y="2927883"/>
            <a:ext cx="76594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Response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Function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0x03,       	// Byte Count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、接下來有多少個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的資料，基本上就是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N = Quantity / 8 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餘數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&gt; 1, N = N+1)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0xCD, 0x6B, 0x05, // Data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、實際上的資料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F3ADE-7EF7-4E13-BCC7-6C380FA49862}"/>
              </a:ext>
            </a:extLst>
          </p:cNvPr>
          <p:cNvSpPr/>
          <p:nvPr/>
        </p:nvSpPr>
        <p:spPr>
          <a:xfrm>
            <a:off x="4836173" y="1041145"/>
            <a:ext cx="1867819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b="1" dirty="0">
                <a:solidFill>
                  <a:srgbClr val="000000"/>
                </a:solidFill>
                <a:latin typeface="Arial" panose="020B0604020202020204" pitchFamily="34" charset="0"/>
              </a:rPr>
              <a:t>01 (0x01) Read Coils</a:t>
            </a:r>
            <a:endParaRPr lang="zh-TW" altLang="en-US" sz="135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C206F4-954F-4057-9EF1-E6927FEBFF46}"/>
              </a:ext>
            </a:extLst>
          </p:cNvPr>
          <p:cNvSpPr/>
          <p:nvPr/>
        </p:nvSpPr>
        <p:spPr>
          <a:xfrm>
            <a:off x="8568460" y="4312269"/>
            <a:ext cx="1887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Modbus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地址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19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- 37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71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2D0DDA9-9FCD-4BFE-82F9-BB92DC47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72" y="1410478"/>
            <a:ext cx="6665893" cy="51046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7E0B6F-1928-40DA-8897-0E0908CF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830650" cy="1320800"/>
          </a:xfrm>
        </p:spPr>
        <p:txBody>
          <a:bodyPr/>
          <a:lstStyle/>
          <a:p>
            <a:r>
              <a:rPr lang="en-US" altLang="zh-TW" dirty="0"/>
              <a:t>Modbus TCP</a:t>
            </a:r>
            <a:r>
              <a:rPr lang="en-US" altLang="zh-TW" sz="3200" dirty="0"/>
              <a:t> request </a:t>
            </a:r>
            <a:r>
              <a:rPr lang="en-US" altLang="zh-TW" dirty="0"/>
              <a:t>/ response (Function Code = 02)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7022E3-569B-4F1C-B772-7FEF5CB27ACF}"/>
              </a:ext>
            </a:extLst>
          </p:cNvPr>
          <p:cNvSpPr txBox="1"/>
          <p:nvPr/>
        </p:nvSpPr>
        <p:spPr>
          <a:xfrm>
            <a:off x="2388247" y="6042931"/>
            <a:ext cx="3174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讀取幾個資料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一個資料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bytes)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94B41D-614F-438D-B0C2-6285130E8825}"/>
              </a:ext>
            </a:extLst>
          </p:cNvPr>
          <p:cNvSpPr txBox="1"/>
          <p:nvPr/>
        </p:nvSpPr>
        <p:spPr>
          <a:xfrm>
            <a:off x="4128287" y="570437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起始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34" charset="-120"/>
              </a:rPr>
              <a:t>讀取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位址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8A2CB-FB3B-408B-ABB8-02C30343F3C5}"/>
              </a:ext>
            </a:extLst>
          </p:cNvPr>
          <p:cNvSpPr/>
          <p:nvPr/>
        </p:nvSpPr>
        <p:spPr>
          <a:xfrm>
            <a:off x="5540074" y="5722594"/>
            <a:ext cx="2822879" cy="318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0435F-66B1-49A8-8E0B-F02E6F0E6E07}"/>
              </a:ext>
            </a:extLst>
          </p:cNvPr>
          <p:cNvSpPr/>
          <p:nvPr/>
        </p:nvSpPr>
        <p:spPr>
          <a:xfrm>
            <a:off x="5540073" y="6062814"/>
            <a:ext cx="2822879" cy="318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CCF96-C529-468D-A6BA-22B458E8848E}"/>
              </a:ext>
            </a:extLst>
          </p:cNvPr>
          <p:cNvSpPr/>
          <p:nvPr/>
        </p:nvSpPr>
        <p:spPr>
          <a:xfrm>
            <a:off x="323116" y="672584"/>
            <a:ext cx="44857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Request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連續數字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(01, 02…)</a:t>
            </a:r>
            <a:endParaRPr lang="zh-TW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、固定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0x02,       	// Function Code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0xC4, // Starting Address (</a:t>
            </a:r>
            <a:r>
              <a:rPr lang="en-US" altLang="zh-TW" sz="12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196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0x16, // Quantity of Registers (22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轉成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2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的結果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)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9F315-F895-4037-A9C8-CEF6C4DD288A}"/>
              </a:ext>
            </a:extLst>
          </p:cNvPr>
          <p:cNvSpPr/>
          <p:nvPr/>
        </p:nvSpPr>
        <p:spPr>
          <a:xfrm>
            <a:off x="323115" y="2794532"/>
            <a:ext cx="42226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Response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封包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[</a:t>
            </a: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0x00, 0x01, // Transaction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0x00, // Protocol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0x00, 0x06, // Length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6 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0x01,       	// Unit Identifier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0x02,       	// Function Code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、與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Request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相同</a:t>
            </a:r>
          </a:p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0x03,       	// Byte Count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、接下來有多少個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bytes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的資料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 0xAC, 0xDB, 0x35, // Data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、實際上的資料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]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F3ADE-7EF7-4E13-BCC7-6C380FA49862}"/>
              </a:ext>
            </a:extLst>
          </p:cNvPr>
          <p:cNvSpPr/>
          <p:nvPr/>
        </p:nvSpPr>
        <p:spPr>
          <a:xfrm>
            <a:off x="4836173" y="1041145"/>
            <a:ext cx="2694969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1" b="1" dirty="0">
                <a:solidFill>
                  <a:srgbClr val="000000"/>
                </a:solidFill>
                <a:latin typeface="Arial" panose="020B0604020202020204" pitchFamily="34" charset="0"/>
              </a:rPr>
              <a:t>02 (0x02) Read Discrete Inputs</a:t>
            </a:r>
            <a:endParaRPr lang="zh-TW" altLang="en-US" sz="135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9418BF-4EF2-467F-B8F8-FAFDA331C024}"/>
              </a:ext>
            </a:extLst>
          </p:cNvPr>
          <p:cNvSpPr/>
          <p:nvPr/>
        </p:nvSpPr>
        <p:spPr>
          <a:xfrm>
            <a:off x="8225561" y="4817094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Modbus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地址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: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Arial Unicode MS" pitchFamily="34" charset="-120"/>
              </a:rPr>
              <a:t>196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 Unicode MS" pitchFamily="34" charset="-120"/>
              </a:rPr>
              <a:t> - 217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86567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2870</Words>
  <Application>Microsoft Office PowerPoint</Application>
  <PresentationFormat>寬螢幕</PresentationFormat>
  <Paragraphs>313</Paragraphs>
  <Slides>19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Arial Unicode MS</vt:lpstr>
      <vt:lpstr>Helvetica Neue</vt:lpstr>
      <vt:lpstr>Lato</vt:lpstr>
      <vt:lpstr>Microsoft YaHei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Modbus TCP client 連線程式</vt:lpstr>
      <vt:lpstr>Modbus 簡介</vt:lpstr>
      <vt:lpstr>Modbus protocol 介紹</vt:lpstr>
      <vt:lpstr>Modbus protocol 介紹</vt:lpstr>
      <vt:lpstr>Modbus protocol 介紹</vt:lpstr>
      <vt:lpstr>Modbus Function Code</vt:lpstr>
      <vt:lpstr>Modbus transaction diagram</vt:lpstr>
      <vt:lpstr>Modbus TCP request / response (Function Code = 01)</vt:lpstr>
      <vt:lpstr>Modbus TCP request / response (Function Code = 02)</vt:lpstr>
      <vt:lpstr>Modbus TCP request / response (Function Code = 03)</vt:lpstr>
      <vt:lpstr>Modbus TCP request / response (Function Code = 04)</vt:lpstr>
      <vt:lpstr>Modbus TCP request / response (Function Code = 05)</vt:lpstr>
      <vt:lpstr>Modbus TCP request / response (Function Code = 06)</vt:lpstr>
      <vt:lpstr>Modbus TCP request / response (Function Code = 15)</vt:lpstr>
      <vt:lpstr>Modbus TCP request / response (Function Code = 16)</vt:lpstr>
      <vt:lpstr>Chroma.ModbusTCPClient UI及功能規劃 (View)</vt:lpstr>
      <vt:lpstr>Chroma.ModbusTCPClient 程式架構(ViewModel, Model)</vt:lpstr>
      <vt:lpstr>Chroma.ModbusTCPClient 程式架構(Enum)</vt:lpstr>
      <vt:lpstr>Chroma.ModbusTCPClient.Model 程式架構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</dc:title>
  <dc:creator>adam.chen 陳兆洋</dc:creator>
  <cp:lastModifiedBy>adam.chen 陳兆洋</cp:lastModifiedBy>
  <cp:revision>3</cp:revision>
  <dcterms:created xsi:type="dcterms:W3CDTF">2024-08-17T02:36:20Z</dcterms:created>
  <dcterms:modified xsi:type="dcterms:W3CDTF">2024-08-17T02:43:04Z</dcterms:modified>
</cp:coreProperties>
</file>