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chen 陳兆洋" initials="a陳" lastIdx="1" clrIdx="0">
    <p:extLst>
      <p:ext uri="{19B8F6BF-5375-455C-9EA6-DF929625EA0E}">
        <p15:presenceInfo xmlns:p15="http://schemas.microsoft.com/office/powerpoint/2012/main" userId="S-1-5-21-314208178-367009949-794563710-1147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87" autoAdjust="0"/>
  </p:normalViewPr>
  <p:slideViewPr>
    <p:cSldViewPr snapToGrid="0" snapToObjects="1">
      <p:cViewPr varScale="1">
        <p:scale>
          <a:sx n="79" d="100"/>
          <a:sy n="79" d="100"/>
        </p:scale>
        <p:origin x="25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D66E6-87BB-47DF-9690-1E88EA3E9F4C}" type="datetimeFigureOut">
              <a:rPr lang="zh-TW" altLang="en-US" smtClean="0"/>
              <a:t>2024/8/14</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0BC86-585B-443D-9EC1-AAF4C9735718}" type="slidenum">
              <a:rPr lang="zh-TW" altLang="en-US" smtClean="0"/>
              <a:t>‹#›</a:t>
            </a:fld>
            <a:endParaRPr lang="zh-TW" altLang="en-US"/>
          </a:p>
        </p:txBody>
      </p:sp>
    </p:spTree>
    <p:extLst>
      <p:ext uri="{BB962C8B-B14F-4D97-AF65-F5344CB8AC3E}">
        <p14:creationId xmlns:p14="http://schemas.microsoft.com/office/powerpoint/2010/main" val="37552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瀕死經驗（NDE）是一種在人們面臨生命危險或處於死亡邊緣時所報告的意識體驗。這些經歷通常具有深刻的個人意義，並可能包括多種感知現象，如看到明亮的光、與已故親人交流或感受到一種超然的平和感。NDE通常在心臟停搏、手術或其他危及生命的情況下發生。</a:t>
            </a:r>
          </a:p>
          <a:p>
            <a:endParaRPr dirty="0"/>
          </a:p>
          <a:p>
            <a:r>
              <a:rPr dirty="0"/>
              <a:t>研究瀕死經驗的科學家和研究人員試圖理解這些現象的起源和意義。許多人相信，NDE可能提供了一些關於意識與身體的關係以及生命終結時意識如何運作的重要見解。儘管一些人將NDE視為神秘的或靈性的經驗，科學界也在探索這些經歷的神經生物學基礎。</a:t>
            </a:r>
          </a:p>
          <a:p>
            <a:endParaRPr dirty="0"/>
          </a:p>
          <a:p>
            <a:r>
              <a:rPr dirty="0"/>
              <a:t>這些經歷引起了廣泛的關注，不僅是因為它們挑戰了對生命和死亡的傳統理解，也因為它們對於人們的心理和靈性生活具有深遠的影響。瀕死經驗的報告常常改變人們對生死的看法，並激發了許多關於人類意識和存在本質的哲學討論。</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err="1"/>
              <a:t>彼得·芬威克（Peter</a:t>
            </a:r>
            <a:r>
              <a:rPr dirty="0"/>
              <a:t> Fenwick）醫生是劍橋大學的神經精神病學家，他對瀕死經驗（NDE）的研究提供了重要的見解。芬威克醫生提出，當心臟停止跳動時，NDE不太可能發生，但仍有一些案例顯示患者在心跳停止後仍經歷了NDE，這引發了討論。例如，在一個心導管失敗的案例中，患者停止呼吸但仍經歷了NDE，這被解釋為大腦的某部分仍在工作。</a:t>
            </a:r>
          </a:p>
          <a:p>
            <a:endParaRPr dirty="0"/>
          </a:p>
          <a:p>
            <a:r>
              <a:rPr dirty="0"/>
              <a:t>芬威克醫生認為，意識的持續性表明，除非整個大腦都停止運作，否則意識可能仍然存在。當心臟停止20秒後，大腦活動（EEG信號）會全部平坦，這時被認為意識應該完全消失。然而，這些經歷挑戰了傳統對意識和大腦功能的理解。</a:t>
            </a:r>
          </a:p>
          <a:p>
            <a:endParaRPr dirty="0"/>
          </a:p>
          <a:p>
            <a:r>
              <a:rPr dirty="0" err="1"/>
              <a:t>這些發現促使科學家和哲學家重新考慮意識是否真的由大腦創造，或它是否可能存在於大腦之外，這對於理解人類意識的本質具有重要意義</a:t>
            </a:r>
            <a:r>
              <a:rPr dirty="0"/>
              <a:t>。</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b="1" i="0" dirty="0" err="1"/>
              <a:t>帕姆·雷諾茲（Pam</a:t>
            </a:r>
            <a:r>
              <a:rPr b="1" i="0" dirty="0"/>
              <a:t> Reynolds）</a:t>
            </a:r>
            <a:r>
              <a:rPr dirty="0"/>
              <a:t>是一個備受關注的動脈瘤手術案例，她的經歷引發了關於意識和大腦功能的深刻討論。在她的心臟手術期間，醫生暫停了她的心跳，導致大腦活動停止，也就意味著應該無意識。然而，她報告了一個生動的瀕死經驗，</a:t>
            </a:r>
            <a:r>
              <a:rPr b="1" dirty="0"/>
              <a:t>包括看到醫生使用類似於“電動牙刷”的工具（Midas </a:t>
            </a:r>
            <a:r>
              <a:rPr b="1" dirty="0" err="1"/>
              <a:t>Rex鑽）在她的頭骨上進行手術</a:t>
            </a:r>
            <a:r>
              <a:rPr dirty="0"/>
              <a:t>。</a:t>
            </a:r>
          </a:p>
          <a:p>
            <a:endParaRPr dirty="0"/>
          </a:p>
          <a:p>
            <a:r>
              <a:rPr dirty="0"/>
              <a:t>這一經歷引發了對於意識是否完全由大腦創造的疑問，</a:t>
            </a:r>
            <a:r>
              <a:rPr i="1" dirty="0"/>
              <a:t>因為在大腦活動停止的情況下，意識似乎仍然存在</a:t>
            </a:r>
            <a:r>
              <a:rPr dirty="0"/>
              <a:t>。這也提示我們，在心臟和大腦功能停止後，意識可能以某種方式擴展或持續存在。</a:t>
            </a:r>
          </a:p>
          <a:p>
            <a:endParaRPr dirty="0"/>
          </a:p>
          <a:p>
            <a:r>
              <a:rPr u="sng" dirty="0" err="1"/>
              <a:t>帕姆·雷諾茲的案例成為研究瀕死經驗的關鍵案例，並促使進一步探討意識在生理死亡後的可能擴展</a:t>
            </a:r>
            <a:r>
              <a:rPr u="sng" dirty="0"/>
              <a: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err="1"/>
              <a:t>前置胎盤（Placenta</a:t>
            </a:r>
            <a:r>
              <a:rPr dirty="0"/>
              <a:t> previa）是指胎盤在懷孕晚期部分或完全覆蓋子宮的子宮頸口，這可能導致懷孕期間出現一些併發症，尤其是在分娩時增加出血的風險。在一個特定的案例中，一位母親在分娩後出現心跳停止的情況，醫學上稱為平線（flatline）。</a:t>
            </a:r>
          </a:p>
          <a:p>
            <a:endParaRPr dirty="0"/>
          </a:p>
          <a:p>
            <a:r>
              <a:rPr dirty="0"/>
              <a:t>儘管在醫學上被認為處於無意識狀態，這位母親報告了她清楚地記得在她病床旁的人以及他們的談話內容。這一經歷與傳統的意識理論相悖，因為當大腦缺乏血液供應時，通常應該沒有意識存在。</a:t>
            </a:r>
          </a:p>
          <a:p>
            <a:endParaRPr dirty="0"/>
          </a:p>
          <a:p>
            <a:r>
              <a:rPr dirty="0" err="1"/>
              <a:t>這一案例顯示出瀕死經驗可能涉及意識的擴展或非物質性質，這對於理解意識的邊界和潛在的超越性具有重大意義</a:t>
            </a:r>
            <a:r>
              <a:rPr dirty="0"/>
              <a:t>。</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err="1"/>
              <a:t>瀕死經驗（NDE）通常包含以下四個常見特徵，這些特徵在許多報告中反復出現</a:t>
            </a:r>
            <a:r>
              <a:rPr dirty="0"/>
              <a:t>：</a:t>
            </a:r>
          </a:p>
          <a:p>
            <a:endParaRPr dirty="0"/>
          </a:p>
          <a:p>
            <a:r>
              <a:rPr dirty="0"/>
              <a:t>1. </a:t>
            </a:r>
            <a:r>
              <a:rPr dirty="0" err="1"/>
              <a:t>思維的改變：經歷者常報告思維過程變得清晰且快速，能夠以不同於日常生活的方式思考問題</a:t>
            </a:r>
            <a:r>
              <a:rPr dirty="0"/>
              <a:t>。</a:t>
            </a:r>
          </a:p>
          <a:p>
            <a:endParaRPr dirty="0"/>
          </a:p>
          <a:p>
            <a:r>
              <a:rPr dirty="0"/>
              <a:t>2. </a:t>
            </a:r>
            <a:r>
              <a:rPr dirty="0" err="1"/>
              <a:t>感覺的改變：許多經歷者描述了一種強烈的情感反應，如極度的平和、幸福感或愛</a:t>
            </a:r>
            <a:r>
              <a:rPr dirty="0"/>
              <a:t>。</a:t>
            </a:r>
          </a:p>
          <a:p>
            <a:endParaRPr dirty="0"/>
          </a:p>
          <a:p>
            <a:r>
              <a:rPr dirty="0"/>
              <a:t>3. “</a:t>
            </a:r>
            <a:r>
              <a:rPr dirty="0" err="1"/>
              <a:t>超自然”事件：一些經歷者報告看到已故的親人、明亮的光芒或經歷身體外觀察等現象</a:t>
            </a:r>
            <a:r>
              <a:rPr dirty="0"/>
              <a:t>。</a:t>
            </a:r>
          </a:p>
          <a:p>
            <a:endParaRPr dirty="0"/>
          </a:p>
          <a:p>
            <a:r>
              <a:rPr dirty="0"/>
              <a:t>4. “</a:t>
            </a:r>
            <a:r>
              <a:rPr dirty="0" err="1"/>
              <a:t>超凡脫俗”的事件：經歷者可能感受到超越日常生活的經驗，常伴隨著靈性的洞察或啟示</a:t>
            </a:r>
            <a:r>
              <a:rPr dirty="0"/>
              <a:t>。</a:t>
            </a:r>
          </a:p>
          <a:p>
            <a:endParaRPr dirty="0"/>
          </a:p>
          <a:p>
            <a:r>
              <a:rPr dirty="0" err="1"/>
              <a:t>這些特徵提示，瀕死經驗不僅僅是生理或心理反應，可能涉及更深層的意識變化</a:t>
            </a:r>
            <a:r>
              <a:rPr dirty="0"/>
              <a: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err="1"/>
              <a:t>儘管瀕死經驗（NDE）被許多人視為神秘或靈性的事件，但科學界試圖從醫學角度解釋這些現象。以下是一些可能的醫學解釋</a:t>
            </a:r>
            <a:r>
              <a:rPr dirty="0"/>
              <a:t>：</a:t>
            </a:r>
          </a:p>
          <a:p>
            <a:endParaRPr dirty="0"/>
          </a:p>
          <a:p>
            <a:r>
              <a:rPr dirty="0"/>
              <a:t>1. </a:t>
            </a:r>
            <a:r>
              <a:rPr dirty="0" err="1"/>
              <a:t>藥物影響：某些藥物可能引發NDE的某些元素，但較少使用藥物的情況下，也有NDE的報告，表明藥物並非唯一原因</a:t>
            </a:r>
            <a:r>
              <a:rPr dirty="0"/>
              <a:t>。</a:t>
            </a:r>
          </a:p>
          <a:p>
            <a:endParaRPr dirty="0"/>
          </a:p>
          <a:p>
            <a:r>
              <a:rPr dirty="0"/>
              <a:t>2. 缺氧：缺氧可能導致大腦功能失常，這被認為是導致NDE的可能原因之一。然而，這通常會引起恐懼而非平和的感覺，因此無法完全解釋所有NDE的特徵。</a:t>
            </a:r>
          </a:p>
          <a:p>
            <a:endParaRPr dirty="0"/>
          </a:p>
          <a:p>
            <a:r>
              <a:rPr dirty="0" err="1"/>
              <a:t>這些解釋顯示，儘管NDE有潛在的醫學原因，但它們的性質可能更加複雜，涉及意識的其他層面</a:t>
            </a:r>
            <a:r>
              <a:rPr dirty="0"/>
              <a:t>。</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瀕死經驗（NDE）提供了對意識和生死之間的關係的深刻見解。儘管目前仍有爭議和未解之謎，這些經歷促使我們重新思考意識的本質以及其可能的延續性。</a:t>
            </a:r>
          </a:p>
          <a:p>
            <a:endParaRPr dirty="0"/>
          </a:p>
          <a:p>
            <a:r>
              <a:rPr dirty="0" err="1"/>
              <a:t>彼得·芬威克醫生和其他專家提供的見解，以及帕姆·雷諾茲和前置胎盤事件等案例，顯示出意識可能在生理上死亡的情況下仍然活躍</a:t>
            </a:r>
            <a:r>
              <a:rPr dirty="0"/>
              <a:t>。</a:t>
            </a:r>
          </a:p>
          <a:p>
            <a:endParaRPr dirty="0"/>
          </a:p>
          <a:p>
            <a:r>
              <a:rPr dirty="0" err="1"/>
              <a:t>科學界努力通過研究NDE的醫學原因來解釋這些現象，儘管如此，NDE的性質可能需要從更廣泛的哲學和靈性視角來理解</a:t>
            </a:r>
            <a:r>
              <a:rPr dirty="0"/>
              <a:t>。</a:t>
            </a:r>
          </a:p>
          <a:p>
            <a:endParaRPr dirty="0"/>
          </a:p>
          <a:p>
            <a:r>
              <a:rPr dirty="0" err="1"/>
              <a:t>佛教中的輪迴轉世中，提到的識種，是一種對死後意識的靈性解釋</a:t>
            </a:r>
            <a:r>
              <a:rPr dirty="0"/>
              <a:t>。</a:t>
            </a:r>
          </a:p>
          <a:p>
            <a:endParaRPr dirty="0"/>
          </a:p>
          <a:p>
            <a:r>
              <a:rPr dirty="0" err="1"/>
              <a:t>一切種子識（梵語：sarva-bījaka-vijñāna</a:t>
            </a:r>
            <a:r>
              <a:rPr dirty="0"/>
              <a:t>），</a:t>
            </a:r>
            <a:r>
              <a:rPr dirty="0" err="1"/>
              <a:t>又稱種子識，大乘佛教術語，源自《解深密經</a:t>
            </a:r>
            <a:r>
              <a:rPr dirty="0"/>
              <a:t>》。解深密經認為，一切種子識為所有生命最初的根本識，阿陀那識、阿賴耶識與心為其異名。後世瑜伽行唯識學派，認為一切種子識就是阿賴耶識。</a:t>
            </a:r>
          </a:p>
          <a:p>
            <a:endParaRPr dirty="0"/>
          </a:p>
          <a:p>
            <a:r>
              <a:rPr dirty="0" err="1"/>
              <a:t>種子識（bījaka-vijñāna</a:t>
            </a:r>
            <a:r>
              <a:rPr dirty="0"/>
              <a:t>），</a:t>
            </a:r>
            <a:r>
              <a:rPr dirty="0" err="1"/>
              <a:t>其字根源自植物種子（梵語：bīja</a:t>
            </a:r>
            <a:r>
              <a:rPr dirty="0"/>
              <a:t>）。</a:t>
            </a:r>
            <a:r>
              <a:rPr dirty="0" err="1"/>
              <a:t>經量部認為，業與果報的媒介，是意的種子，由意的活動熏成，剎那相續，成為習氣。在種子成熟時，成為果報</a:t>
            </a:r>
            <a:r>
              <a:rPr dirty="0"/>
              <a:t>。《</a:t>
            </a:r>
            <a:r>
              <a:rPr dirty="0" err="1"/>
              <a:t>解深密經》提出，所有意的種子都儲存在種子識中，因此稱為一切種子識。一切種子識為生命的根本識</a:t>
            </a:r>
            <a:r>
              <a:rPr dirty="0"/>
              <a: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6123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733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2077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4704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762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5BCAD085-E8A6-8845-BD4E-CB4CCA059FC4}"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589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3" name="Date Placeholder 2"/>
          <p:cNvSpPr>
            <a:spLocks noGrp="1"/>
          </p:cNvSpPr>
          <p:nvPr>
            <p:ph type="dt" sz="half" idx="10"/>
          </p:nvPr>
        </p:nvSpPr>
        <p:spPr/>
        <p:txBody>
          <a:bodyPr/>
          <a:lstStyle/>
          <a:p>
            <a:fld id="{5BCAD085-E8A6-8845-BD4E-CB4CCA059FC4}"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60262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6853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7044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328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zh-TW" altLang="en-US"/>
              <a:t>按一下以編輯母片標題樣式</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052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2303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85346" y="2912232"/>
            <a:ext cx="3830406" cy="287896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912232"/>
            <a:ext cx="3821518" cy="287896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455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182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6295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zh-TW" altLang="en-US"/>
              <a:t>按一下以編輯母片標題樣式</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0107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5BCAD085-E8A6-8845-BD4E-CB4CCA059FC4}" type="datetimeFigureOut">
              <a:rPr lang="en-US" smtClean="0"/>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84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8/14/2024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68902077"/>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瀕死經驗（NDE</a:t>
            </a:r>
            <a:r>
              <a:rPr dirty="0"/>
              <a:t>）</a:t>
            </a:r>
          </a:p>
        </p:txBody>
      </p:sp>
      <p:sp>
        <p:nvSpPr>
          <p:cNvPr id="3" name="Subtitle 2"/>
          <p:cNvSpPr>
            <a:spLocks noGrp="1"/>
          </p:cNvSpPr>
          <p:nvPr>
            <p:ph type="subTitle" idx="1"/>
          </p:nvPr>
        </p:nvSpPr>
        <p:spPr/>
        <p:txBody>
          <a:bodyPr/>
          <a:lstStyle/>
          <a:p>
            <a:r>
              <a:rPr dirty="0" err="1"/>
              <a:t>主講人</a:t>
            </a:r>
            <a:r>
              <a:rPr lang="en-US" altLang="zh-TW" dirty="0"/>
              <a:t>:</a:t>
            </a:r>
            <a:r>
              <a:rPr lang="zh-TW" altLang="en-US" dirty="0"/>
              <a:t> 陳兆洋</a:t>
            </a:r>
            <a:endParaRPr lang="en-US" altLang="zh-TW" dirty="0"/>
          </a:p>
          <a:p>
            <a:r>
              <a:rPr lang="zh-TW" altLang="en-US" dirty="0"/>
              <a:t>日期</a:t>
            </a:r>
            <a:r>
              <a:rPr lang="en-US" altLang="zh-TW" dirty="0"/>
              <a:t>: 2024</a:t>
            </a:r>
            <a:r>
              <a:rPr lang="zh-TW" altLang="en-US" dirty="0"/>
              <a:t>年</a:t>
            </a:r>
            <a:r>
              <a:rPr lang="en-US" altLang="zh-TW" dirty="0"/>
              <a:t>8</a:t>
            </a:r>
            <a:r>
              <a:rPr lang="zh-TW" altLang="en-US" dirty="0"/>
              <a:t>月</a:t>
            </a:r>
            <a:r>
              <a:rPr lang="en-US" altLang="zh-TW" dirty="0"/>
              <a:t>13</a:t>
            </a:r>
            <a:r>
              <a:rPr lang="zh-TW" altLang="en-US" dirty="0"/>
              <a:t>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目錄</a:t>
            </a:r>
          </a:p>
        </p:txBody>
      </p:sp>
      <p:sp>
        <p:nvSpPr>
          <p:cNvPr id="3" name="Content Placeholder 2"/>
          <p:cNvSpPr>
            <a:spLocks noGrp="1"/>
          </p:cNvSpPr>
          <p:nvPr>
            <p:ph idx="1"/>
          </p:nvPr>
        </p:nvSpPr>
        <p:spPr/>
        <p:txBody>
          <a:bodyPr>
            <a:normAutofit fontScale="92500" lnSpcReduction="20000"/>
          </a:bodyPr>
          <a:lstStyle/>
          <a:p>
            <a:r>
              <a:rPr sz="2800" dirty="0"/>
              <a:t>1. </a:t>
            </a:r>
            <a:r>
              <a:rPr sz="2800" dirty="0" err="1"/>
              <a:t>瀕死經驗介紹</a:t>
            </a:r>
            <a:endParaRPr sz="2800" dirty="0"/>
          </a:p>
          <a:p>
            <a:r>
              <a:rPr sz="2800" dirty="0"/>
              <a:t>2. </a:t>
            </a:r>
            <a:r>
              <a:rPr sz="2800" dirty="0" err="1"/>
              <a:t>專家觀點</a:t>
            </a:r>
            <a:r>
              <a:rPr sz="2800" dirty="0"/>
              <a:t> - </a:t>
            </a:r>
            <a:r>
              <a:rPr sz="2800" dirty="0" err="1"/>
              <a:t>彼得·芬威克醫生</a:t>
            </a:r>
            <a:endParaRPr sz="2800" dirty="0"/>
          </a:p>
          <a:p>
            <a:r>
              <a:rPr sz="2800" dirty="0"/>
              <a:t>3. </a:t>
            </a:r>
            <a:r>
              <a:rPr sz="2800" dirty="0" err="1"/>
              <a:t>案例研究A</a:t>
            </a:r>
            <a:r>
              <a:rPr sz="2800" dirty="0"/>
              <a:t>: </a:t>
            </a:r>
            <a:r>
              <a:rPr sz="2800" dirty="0" err="1"/>
              <a:t>帕姆·雷諾茲</a:t>
            </a:r>
            <a:endParaRPr sz="2800" dirty="0"/>
          </a:p>
          <a:p>
            <a:r>
              <a:rPr sz="2800" dirty="0"/>
              <a:t>4. </a:t>
            </a:r>
            <a:r>
              <a:rPr sz="2800" dirty="0" err="1"/>
              <a:t>案例研究B</a:t>
            </a:r>
            <a:r>
              <a:rPr sz="2800" dirty="0"/>
              <a:t>: </a:t>
            </a:r>
            <a:r>
              <a:rPr sz="2800" dirty="0" err="1"/>
              <a:t>前置胎盤事件</a:t>
            </a:r>
            <a:endParaRPr sz="2800" dirty="0"/>
          </a:p>
          <a:p>
            <a:r>
              <a:rPr sz="2800" dirty="0"/>
              <a:t>5. </a:t>
            </a:r>
            <a:r>
              <a:rPr sz="2800" dirty="0" err="1"/>
              <a:t>瀕死經驗的常見特徵</a:t>
            </a:r>
            <a:endParaRPr sz="2800" dirty="0"/>
          </a:p>
          <a:p>
            <a:r>
              <a:rPr sz="2800" dirty="0"/>
              <a:t>6. </a:t>
            </a:r>
            <a:r>
              <a:rPr sz="2800" dirty="0" err="1"/>
              <a:t>瀕死經驗的醫學解釋</a:t>
            </a:r>
            <a:endParaRPr sz="2800" dirty="0"/>
          </a:p>
          <a:p>
            <a:r>
              <a:rPr sz="2800" dirty="0"/>
              <a:t>7. </a:t>
            </a:r>
            <a:r>
              <a:rPr sz="2800" dirty="0" err="1"/>
              <a:t>結論</a:t>
            </a: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瀕死經驗介紹</a:t>
            </a:r>
          </a:p>
        </p:txBody>
      </p:sp>
      <p:sp>
        <p:nvSpPr>
          <p:cNvPr id="3" name="Content Placeholder 2"/>
          <p:cNvSpPr>
            <a:spLocks noGrp="1"/>
          </p:cNvSpPr>
          <p:nvPr>
            <p:ph idx="1"/>
          </p:nvPr>
        </p:nvSpPr>
        <p:spPr/>
        <p:txBody>
          <a:bodyPr>
            <a:normAutofit/>
          </a:bodyPr>
          <a:lstStyle/>
          <a:p>
            <a:r>
              <a:rPr sz="2400" dirty="0" err="1"/>
              <a:t>瀕死經驗（NDE）是在接近死亡時的獨特意識體驗。通常包括看到光、與親人交流等現象</a:t>
            </a:r>
            <a:r>
              <a:rPr sz="2400" dirty="0"/>
              <a:t>。</a:t>
            </a:r>
          </a:p>
        </p:txBody>
      </p:sp>
      <p:pic>
        <p:nvPicPr>
          <p:cNvPr id="4098" name="Picture 2" descr="https://bigthink.com/wp-content/uploads/2021/12/AdobeStock_36696454.jpeg">
            <a:extLst>
              <a:ext uri="{FF2B5EF4-FFF2-40B4-BE49-F238E27FC236}">
                <a16:creationId xmlns:a16="http://schemas.microsoft.com/office/drawing/2014/main" id="{5E98061F-E82D-457F-9171-0D1FE6EB2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200" y="3096328"/>
            <a:ext cx="6275599" cy="35300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專家觀點</a:t>
            </a:r>
            <a:r>
              <a:rPr dirty="0"/>
              <a:t> - </a:t>
            </a:r>
            <a:r>
              <a:rPr dirty="0" err="1"/>
              <a:t>彼得·芬威克醫生</a:t>
            </a:r>
            <a:endParaRPr dirty="0"/>
          </a:p>
        </p:txBody>
      </p:sp>
      <p:sp>
        <p:nvSpPr>
          <p:cNvPr id="3" name="Content Placeholder 2"/>
          <p:cNvSpPr>
            <a:spLocks noGrp="1"/>
          </p:cNvSpPr>
          <p:nvPr>
            <p:ph idx="1"/>
          </p:nvPr>
        </p:nvSpPr>
        <p:spPr/>
        <p:txBody>
          <a:bodyPr>
            <a:normAutofit/>
          </a:bodyPr>
          <a:lstStyle/>
          <a:p>
            <a:r>
              <a:rPr sz="2800" dirty="0" err="1"/>
              <a:t>彼得·芬威克醫生認為NDE不太可能在心臟停止後發生，但一些案例挑戰了這一觀點</a:t>
            </a:r>
            <a:r>
              <a:rPr sz="28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案例研究A: 帕姆·雷諾茲</a:t>
            </a:r>
          </a:p>
        </p:txBody>
      </p:sp>
      <p:sp>
        <p:nvSpPr>
          <p:cNvPr id="3" name="Content Placeholder 2"/>
          <p:cNvSpPr>
            <a:spLocks noGrp="1"/>
          </p:cNvSpPr>
          <p:nvPr>
            <p:ph idx="1"/>
          </p:nvPr>
        </p:nvSpPr>
        <p:spPr>
          <a:xfrm>
            <a:off x="685346" y="2096064"/>
            <a:ext cx="7765322" cy="3695136"/>
          </a:xfrm>
        </p:spPr>
        <p:txBody>
          <a:bodyPr>
            <a:normAutofit/>
          </a:bodyPr>
          <a:lstStyle/>
          <a:p>
            <a:r>
              <a:rPr sz="2400" dirty="0" err="1"/>
              <a:t>帕姆·雷諾茲的動脈瘤手術案例中，心跳和大腦活動停止後她仍有意識經歷</a:t>
            </a:r>
            <a:r>
              <a:rPr sz="2400" dirty="0"/>
              <a:t>。</a:t>
            </a:r>
            <a:endParaRPr lang="en-US" altLang="zh-TW" sz="2400" dirty="0"/>
          </a:p>
          <a:p>
            <a:endParaRPr sz="2800" dirty="0"/>
          </a:p>
        </p:txBody>
      </p:sp>
      <p:pic>
        <p:nvPicPr>
          <p:cNvPr id="8" name="Picture 6" descr="Pamela Reynolds on the surgery bed">
            <a:extLst>
              <a:ext uri="{FF2B5EF4-FFF2-40B4-BE49-F238E27FC236}">
                <a16:creationId xmlns:a16="http://schemas.microsoft.com/office/drawing/2014/main" id="{BBB7DFEA-2A5E-4A40-B310-DA96E0396BC2}"/>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007" y="3200399"/>
            <a:ext cx="4572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F6F0F855-3174-4BD1-A4FB-C77C807C107B}"/>
              </a:ext>
            </a:extLst>
          </p:cNvPr>
          <p:cNvSpPr txBox="1"/>
          <p:nvPr/>
        </p:nvSpPr>
        <p:spPr>
          <a:xfrm>
            <a:off x="2525847" y="6279618"/>
            <a:ext cx="4084320" cy="369332"/>
          </a:xfrm>
          <a:prstGeom prst="rect">
            <a:avLst/>
          </a:prstGeom>
          <a:noFill/>
        </p:spPr>
        <p:txBody>
          <a:bodyPr wrap="square" rtlCol="0">
            <a:spAutoFit/>
          </a:bodyPr>
          <a:lstStyle/>
          <a:p>
            <a:r>
              <a:rPr lang="zh-TW" altLang="en-US" dirty="0"/>
              <a:t>圖</a:t>
            </a:r>
            <a:r>
              <a:rPr lang="en-US" altLang="zh-TW" dirty="0"/>
              <a:t>1.</a:t>
            </a:r>
            <a:r>
              <a:rPr lang="zh-TW" altLang="en-US" dirty="0"/>
              <a:t> </a:t>
            </a:r>
            <a:r>
              <a:rPr lang="en-US" altLang="zh-TW" dirty="0"/>
              <a:t>Pamela Reynolds on the surgery bed</a:t>
            </a:r>
            <a:endParaRPr lang="zh-TW"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案例研究B: 前置胎盤事件</a:t>
            </a:r>
          </a:p>
        </p:txBody>
      </p:sp>
      <p:sp>
        <p:nvSpPr>
          <p:cNvPr id="3" name="Content Placeholder 2"/>
          <p:cNvSpPr>
            <a:spLocks noGrp="1"/>
          </p:cNvSpPr>
          <p:nvPr>
            <p:ph idx="1"/>
          </p:nvPr>
        </p:nvSpPr>
        <p:spPr/>
        <p:txBody>
          <a:bodyPr>
            <a:normAutofit/>
          </a:bodyPr>
          <a:lstStyle/>
          <a:p>
            <a:r>
              <a:rPr sz="2800" dirty="0" err="1"/>
              <a:t>在前置胎盤案例中，母親心跳停止後仍清楚記得周圍發生的事情</a:t>
            </a:r>
            <a:r>
              <a:rPr sz="2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瀕死經驗的常見特徵</a:t>
            </a:r>
          </a:p>
        </p:txBody>
      </p:sp>
      <p:sp>
        <p:nvSpPr>
          <p:cNvPr id="3" name="Content Placeholder 2"/>
          <p:cNvSpPr>
            <a:spLocks noGrp="1"/>
          </p:cNvSpPr>
          <p:nvPr>
            <p:ph idx="1"/>
          </p:nvPr>
        </p:nvSpPr>
        <p:spPr>
          <a:xfrm>
            <a:off x="685346" y="2096064"/>
            <a:ext cx="7765322" cy="3695136"/>
          </a:xfrm>
        </p:spPr>
        <p:txBody>
          <a:bodyPr>
            <a:normAutofit/>
          </a:bodyPr>
          <a:lstStyle/>
          <a:p>
            <a:r>
              <a:rPr sz="2400" dirty="0" err="1"/>
              <a:t>瀕死經驗的四個常見特徵：思維、感覺的改變，超自然</a:t>
            </a:r>
            <a:r>
              <a:rPr lang="zh-TW" altLang="en-US" sz="2400" dirty="0"/>
              <a:t>和</a:t>
            </a:r>
            <a:r>
              <a:rPr sz="2400" dirty="0" err="1"/>
              <a:t>超凡脫俗的事件</a:t>
            </a:r>
            <a:r>
              <a:rPr sz="2400" dirty="0"/>
              <a:t>。</a:t>
            </a:r>
            <a:endParaRPr lang="en-US" altLang="zh-TW" sz="2400" dirty="0"/>
          </a:p>
        </p:txBody>
      </p:sp>
      <p:pic>
        <p:nvPicPr>
          <p:cNvPr id="6" name="Picture 4">
            <a:extLst>
              <a:ext uri="{FF2B5EF4-FFF2-40B4-BE49-F238E27FC236}">
                <a16:creationId xmlns:a16="http://schemas.microsoft.com/office/drawing/2014/main" id="{09C01304-2108-4C02-B9F1-C5D823006A8C}"/>
              </a:ext>
            </a:extLst>
          </p:cNvPr>
          <p:cNvPicPr>
            <a:picLocks noChangeAspect="1" noChangeArrowheads="1"/>
          </p:cNvPicPr>
          <p:nvPr/>
        </p:nvPicPr>
        <p:blipFill>
          <a:blip r:embed="rId3"/>
          <a:stretch>
            <a:fillRect/>
          </a:stretch>
        </p:blipFill>
        <p:spPr bwMode="auto">
          <a:xfrm>
            <a:off x="1553535" y="3139730"/>
            <a:ext cx="6028944" cy="33754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瀕死經驗的醫學解釋</a:t>
            </a:r>
            <a:endParaRPr dirty="0"/>
          </a:p>
        </p:txBody>
      </p:sp>
      <p:sp>
        <p:nvSpPr>
          <p:cNvPr id="3" name="Content Placeholder 2"/>
          <p:cNvSpPr>
            <a:spLocks noGrp="1"/>
          </p:cNvSpPr>
          <p:nvPr>
            <p:ph idx="1"/>
          </p:nvPr>
        </p:nvSpPr>
        <p:spPr/>
        <p:txBody>
          <a:bodyPr>
            <a:normAutofit/>
          </a:bodyPr>
          <a:lstStyle/>
          <a:p>
            <a:r>
              <a:rPr sz="2400" dirty="0" err="1"/>
              <a:t>瀕死經驗的可能醫學解釋包括藥物影響和缺氧引起的腦部功能異常</a:t>
            </a:r>
            <a:r>
              <a:rPr sz="2400" dirty="0"/>
              <a:t>。</a:t>
            </a:r>
          </a:p>
        </p:txBody>
      </p:sp>
      <p:pic>
        <p:nvPicPr>
          <p:cNvPr id="3074" name="Picture 2" descr="Psychedelics can be almost as impactful as near-death experiences: Study">
            <a:extLst>
              <a:ext uri="{FF2B5EF4-FFF2-40B4-BE49-F238E27FC236}">
                <a16:creationId xmlns:a16="http://schemas.microsoft.com/office/drawing/2014/main" id="{3B2CF0C4-7942-44B9-86B5-AE31ED2EF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734" y="3172083"/>
            <a:ext cx="5884545" cy="33127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結論</a:t>
            </a:r>
          </a:p>
        </p:txBody>
      </p:sp>
      <p:sp>
        <p:nvSpPr>
          <p:cNvPr id="3" name="Content Placeholder 2"/>
          <p:cNvSpPr>
            <a:spLocks noGrp="1"/>
          </p:cNvSpPr>
          <p:nvPr>
            <p:ph idx="1"/>
          </p:nvPr>
        </p:nvSpPr>
        <p:spPr/>
        <p:txBody>
          <a:bodyPr>
            <a:normAutofit/>
          </a:bodyPr>
          <a:lstStyle/>
          <a:p>
            <a:r>
              <a:rPr sz="2800" dirty="0" err="1"/>
              <a:t>NDE挑戰了意識和生命終結的傳統觀點，可能需要廣泛的科學和靈性理解</a:t>
            </a:r>
            <a:r>
              <a:rPr sz="2800" dirty="0"/>
              <a:t>。</a:t>
            </a:r>
            <a:endParaRPr lang="en-US" altLang="zh-TW" sz="2800" dirty="0"/>
          </a:p>
          <a:p>
            <a:r>
              <a:rPr sz="2800" dirty="0" err="1"/>
              <a:t>佛教中的輪迴轉世提到的識種，提供了一種對死後意識的靈性解釋</a:t>
            </a:r>
            <a:r>
              <a:rPr sz="2800" dirty="0"/>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TM04033921[[fn=大馬士革風]]</Template>
  <TotalTime>1630</TotalTime>
  <Words>526</Words>
  <Application>Microsoft Office PowerPoint</Application>
  <PresentationFormat>如螢幕大小 (4:3)</PresentationFormat>
  <Paragraphs>76</Paragraphs>
  <Slides>9</Slides>
  <Notes>7</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Rockwell</vt:lpstr>
      <vt:lpstr>新細明體</vt:lpstr>
      <vt:lpstr>Arial</vt:lpstr>
      <vt:lpstr>Bookman Old Style</vt:lpstr>
      <vt:lpstr>Calibri</vt:lpstr>
      <vt:lpstr>Damask</vt:lpstr>
      <vt:lpstr>瀕死經驗（NDE）</vt:lpstr>
      <vt:lpstr>目錄</vt:lpstr>
      <vt:lpstr>瀕死經驗介紹</vt:lpstr>
      <vt:lpstr>專家觀點 - 彼得·芬威克醫生</vt:lpstr>
      <vt:lpstr>案例研究A: 帕姆·雷諾茲</vt:lpstr>
      <vt:lpstr>案例研究B: 前置胎盤事件</vt:lpstr>
      <vt:lpstr>瀕死經驗的常見特徵</vt:lpstr>
      <vt:lpstr>瀕死經驗的醫學解釋</vt:lpstr>
      <vt:lpstr>結論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瀕死經驗（NDE）</dc:title>
  <dc:subject/>
  <dc:creator/>
  <cp:keywords/>
  <dc:description>generated using python-pptx</dc:description>
  <cp:lastModifiedBy>adam.chen 陳兆洋</cp:lastModifiedBy>
  <cp:revision>16</cp:revision>
  <dcterms:created xsi:type="dcterms:W3CDTF">2013-01-27T09:14:16Z</dcterms:created>
  <dcterms:modified xsi:type="dcterms:W3CDTF">2024-08-15T08:30:05Z</dcterms:modified>
  <cp:category/>
</cp:coreProperties>
</file>