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684" r:id="rId3"/>
    <p:sldId id="617" r:id="rId4"/>
    <p:sldId id="659" r:id="rId5"/>
    <p:sldId id="685" r:id="rId6"/>
    <p:sldId id="690" r:id="rId7"/>
    <p:sldId id="683" r:id="rId8"/>
    <p:sldId id="687" r:id="rId9"/>
    <p:sldId id="688" r:id="rId10"/>
    <p:sldId id="678" r:id="rId11"/>
    <p:sldId id="686" r:id="rId12"/>
    <p:sldId id="669" r:id="rId13"/>
    <p:sldId id="689" r:id="rId14"/>
    <p:sldId id="549" r:id="rId15"/>
  </p:sldIdLst>
  <p:sldSz cx="9144000" cy="5143500" type="screen16x9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09B89F-F8FA-42F5-ABC3-B6F398A8D136}">
          <p14:sldIdLst>
            <p14:sldId id="684"/>
            <p14:sldId id="617"/>
            <p14:sldId id="659"/>
            <p14:sldId id="685"/>
            <p14:sldId id="690"/>
            <p14:sldId id="683"/>
            <p14:sldId id="687"/>
            <p14:sldId id="688"/>
            <p14:sldId id="678"/>
            <p14:sldId id="686"/>
            <p14:sldId id="669"/>
            <p14:sldId id="689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CFA"/>
    <a:srgbClr val="009900"/>
    <a:srgbClr val="19C3FF"/>
    <a:srgbClr val="03973F"/>
    <a:srgbClr val="5C732F"/>
    <a:srgbClr val="F79F57"/>
    <a:srgbClr val="4CAA84"/>
    <a:srgbClr val="005A9E"/>
    <a:srgbClr val="00CCC7"/>
    <a:srgbClr val="00A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1" autoAdjust="0"/>
    <p:restoredTop sz="95693" autoAdjust="0"/>
  </p:normalViewPr>
  <p:slideViewPr>
    <p:cSldViewPr snapToGrid="0">
      <p:cViewPr varScale="1">
        <p:scale>
          <a:sx n="114" d="100"/>
          <a:sy n="114" d="100"/>
        </p:scale>
        <p:origin x="91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414" y="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BE5D-0958-4515-8BC0-397AA97E73A5}" type="datetimeFigureOut">
              <a:rPr lang="zh-TW" altLang="en-US" smtClean="0"/>
              <a:pPr/>
              <a:t>2024/11/11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FFFA6-6527-4E25-A161-BBCD03AF3D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3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247" cy="496811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1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826" y="1"/>
            <a:ext cx="2946246" cy="496811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1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4F32B8F-9820-4134-B177-4668B26D3488}" type="datetimeFigureOut">
              <a:rPr lang="zh-TW" altLang="en-US"/>
              <a:pPr>
                <a:defRPr/>
              </a:pPr>
              <a:t>2024/11/11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288" y="4717305"/>
            <a:ext cx="5439101" cy="446650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817"/>
            <a:ext cx="2946247" cy="496810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1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826" y="9429817"/>
            <a:ext cx="2946246" cy="496810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1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9A2A30D-5567-4496-A985-50FAD08539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89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CE652-BBC7-40D2-8A1E-F69FEAF3DC17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0</a:t>
            </a:fld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anchor="ctr"/>
          <a:lstStyle>
            <a:lvl1pPr>
              <a:defRPr sz="3200" b="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42335" y="0"/>
            <a:ext cx="6857068" cy="394138"/>
          </a:xfrm>
          <a:prstGeom prst="rect">
            <a:avLst/>
          </a:prstGeom>
        </p:spPr>
        <p:txBody>
          <a:bodyPr anchor="t"/>
          <a:lstStyle>
            <a:lvl1pPr algn="l">
              <a:defRPr sz="2200" b="0" u="none" baseline="0">
                <a:solidFill>
                  <a:schemeClr val="tx2"/>
                </a:solidFill>
                <a:uFill>
                  <a:solidFill>
                    <a:srgbClr val="19C3FF"/>
                  </a:solidFill>
                </a:u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65984" y="569023"/>
            <a:ext cx="8229600" cy="404622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1pPr>
            <a:lvl2pPr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2pPr>
            <a:lvl3pPr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3pPr>
            <a:lvl4pPr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4pPr>
            <a:lvl5pPr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68"/>
            <a:ext cx="9144000" cy="5143166"/>
          </a:xfrm>
          <a:prstGeom prst="rect">
            <a:avLst/>
          </a:prstGeom>
          <a:solidFill>
            <a:srgbClr val="0A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0" y="1827322"/>
            <a:ext cx="9144000" cy="1488857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0" u="none" kern="1200" baseline="0">
                <a:solidFill>
                  <a:schemeClr val="tx2"/>
                </a:solidFill>
                <a:uFill>
                  <a:solidFill>
                    <a:srgbClr val="19C3FF"/>
                  </a:solidFill>
                </a:uFill>
                <a:latin typeface="Lato" panose="020F0502020204030203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sz="3600" dirty="0">
                <a:solidFill>
                  <a:schemeClr val="bg1"/>
                </a:solidFill>
                <a:latin typeface="+mn-lt"/>
              </a:rPr>
              <a:t>Headline</a:t>
            </a:r>
            <a:r>
              <a:rPr kumimoji="0" lang="en-US" altLang="zh-TW" sz="2800" dirty="0">
                <a:solidFill>
                  <a:schemeClr val="bg1"/>
                </a:solidFill>
                <a:latin typeface="+mn-lt"/>
              </a:rPr>
              <a:t> </a:t>
            </a:r>
            <a:br>
              <a:rPr kumimoji="0" lang="en-US" altLang="zh-TW" sz="2800" dirty="0">
                <a:solidFill>
                  <a:schemeClr val="bg1"/>
                </a:solidFill>
                <a:latin typeface="+mn-lt"/>
              </a:rPr>
            </a:br>
            <a:br>
              <a:rPr kumimoji="0" lang="en-US" altLang="zh-TW" sz="2400" dirty="0">
                <a:solidFill>
                  <a:schemeClr val="bg1"/>
                </a:solidFill>
                <a:latin typeface="+mj-lt"/>
              </a:rPr>
            </a:br>
            <a:r>
              <a:rPr kumimoji="0" lang="en-US" altLang="zh-TW" sz="2025" dirty="0">
                <a:solidFill>
                  <a:schemeClr val="bg1"/>
                </a:solidFill>
                <a:latin typeface="+mn-lt"/>
              </a:rPr>
              <a:t>Sub-headline</a:t>
            </a:r>
            <a:endParaRPr kumimoji="0" lang="zh-TW" altLang="en-US" sz="2025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090309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242335" y="0"/>
            <a:ext cx="6857069" cy="394139"/>
          </a:xfrm>
          <a:prstGeom prst="rect">
            <a:avLst/>
          </a:prstGeom>
        </p:spPr>
        <p:txBody>
          <a:bodyPr anchor="t"/>
          <a:lstStyle>
            <a:lvl1pPr algn="l">
              <a:defRPr sz="1575" b="0" u="none" baseline="0">
                <a:solidFill>
                  <a:srgbClr val="0A5596"/>
                </a:solidFill>
                <a:uFill>
                  <a:solidFill>
                    <a:srgbClr val="19C3FF"/>
                  </a:solidFill>
                </a:uFill>
                <a:latin typeface="+mn-lt"/>
                <a:ea typeface="Arial Unicode MS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Click to Edit Page Title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65984" y="569024"/>
            <a:ext cx="8229600" cy="4046220"/>
          </a:xfrm>
          <a:prstGeom prst="rect">
            <a:avLst/>
          </a:prstGeom>
        </p:spPr>
        <p:txBody>
          <a:bodyPr/>
          <a:lstStyle>
            <a:lvl1pPr marL="128588" marR="0" indent="-128588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50" baseline="0">
                <a:solidFill>
                  <a:schemeClr val="tx1"/>
                </a:solidFill>
                <a:latin typeface="+mn-lt"/>
                <a:ea typeface="Arial Unicode MS" pitchFamily="34" charset="-120"/>
                <a:cs typeface="Calibri" panose="020F0502020204030204" pitchFamily="34" charset="0"/>
              </a:defRPr>
            </a:lvl1pPr>
            <a:lvl2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2pPr>
            <a:lvl3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3pPr>
            <a:lvl4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4pPr>
            <a:lvl5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TW" dirty="0"/>
              <a:t>Click to edit page subtitle</a:t>
            </a:r>
          </a:p>
          <a:p>
            <a:pPr lvl="0"/>
            <a:r>
              <a:rPr lang="en-US" altLang="zh-TW" dirty="0"/>
              <a:t>Subtitle 1</a:t>
            </a:r>
          </a:p>
          <a:p>
            <a:pPr marL="128588" marR="0" lvl="0" indent="-128588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Subtitle 2</a:t>
            </a:r>
          </a:p>
          <a:p>
            <a:pPr marL="128588" marR="0" lvl="0" indent="-128588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Subtitle 3</a:t>
            </a:r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004244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242335" y="0"/>
            <a:ext cx="6857069" cy="394139"/>
          </a:xfrm>
          <a:prstGeom prst="rect">
            <a:avLst/>
          </a:prstGeom>
        </p:spPr>
        <p:txBody>
          <a:bodyPr anchor="t"/>
          <a:lstStyle>
            <a:lvl1pPr algn="l">
              <a:defRPr sz="1575" b="0" u="none" baseline="0">
                <a:solidFill>
                  <a:srgbClr val="0A5596"/>
                </a:solidFill>
                <a:uFill>
                  <a:solidFill>
                    <a:srgbClr val="19C3FF"/>
                  </a:solidFill>
                </a:u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編輯頁面主標題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65984" y="569024"/>
            <a:ext cx="8229600" cy="4046220"/>
          </a:xfrm>
          <a:prstGeom prst="rect">
            <a:avLst/>
          </a:prstGeom>
        </p:spPr>
        <p:txBody>
          <a:bodyPr/>
          <a:lstStyle>
            <a:lvl1pPr marL="128588" marR="0" indent="-128588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50" baseline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  <a:lvl2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2pPr>
            <a:lvl3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3pPr>
            <a:lvl4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4pPr>
            <a:lvl5pPr>
              <a:buFontTx/>
              <a:buNone/>
              <a:defRPr sz="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編輯頁面副標題</a:t>
            </a:r>
            <a:endParaRPr lang="en-US" altLang="zh-TW" dirty="0"/>
          </a:p>
          <a:p>
            <a:pPr lvl="0"/>
            <a:r>
              <a:rPr lang="zh-TW" altLang="en-US" dirty="0"/>
              <a:t>副標 </a:t>
            </a:r>
            <a:r>
              <a:rPr lang="en-US" altLang="zh-TW" dirty="0"/>
              <a:t>1</a:t>
            </a:r>
          </a:p>
          <a:p>
            <a:pPr marL="128588" marR="0" lvl="0" indent="-128588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副標 </a:t>
            </a:r>
            <a:r>
              <a:rPr lang="en-US" altLang="zh-TW" dirty="0"/>
              <a:t>2</a:t>
            </a:r>
          </a:p>
          <a:p>
            <a:pPr marL="128588" marR="0" lvl="0" indent="-128588" algn="l" defTabSz="3429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副標 </a:t>
            </a:r>
            <a:r>
              <a:rPr lang="en-US" altLang="zh-TW" dirty="0"/>
              <a:t>3</a:t>
            </a:r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981072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EA63E-4B2E-49CB-91BF-CAB6DA32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8496F-8046-4DC3-B10D-80F630DA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364B5-A5FC-44CA-8DA8-797E7F1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16-84BF-45F3-94E3-20093B7A0120}" type="datetimeFigureOut">
              <a:rPr lang="zh-TW" altLang="en-US" smtClean="0"/>
              <a:t>2024/11/11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C1DE0-66CD-47CA-BB3B-A48E58B6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BECE5A-823B-4FA4-A101-9678926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AD45-9B0B-48AC-B9B7-F8E208636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4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8824433" y="4922880"/>
            <a:ext cx="330200" cy="18018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fld id="{4CBFC19A-0BCC-4047-896C-43FC60BC4700}" type="slidenum">
              <a:rPr lang="zh-TW" altLang="en-US" sz="11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zh-TW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C:\Users\jenny.liu\Favorites\Desktop\網站工作\ChromaLogo\CHROMA logo-01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804298" y="0"/>
            <a:ext cx="1339702" cy="456651"/>
          </a:xfrm>
          <a:prstGeom prst="rect">
            <a:avLst/>
          </a:prstGeom>
          <a:noFill/>
        </p:spPr>
      </p:pic>
      <p:sp>
        <p:nvSpPr>
          <p:cNvPr id="10" name="矩形 9"/>
          <p:cNvSpPr/>
          <p:nvPr userDrawn="1"/>
        </p:nvSpPr>
        <p:spPr>
          <a:xfrm>
            <a:off x="-28" y="5015775"/>
            <a:ext cx="900000" cy="36000"/>
          </a:xfrm>
          <a:prstGeom prst="rect">
            <a:avLst/>
          </a:prstGeom>
          <a:gradFill flip="none" rotWithShape="1">
            <a:gsLst>
              <a:gs pos="0">
                <a:srgbClr val="00B3F2"/>
              </a:gs>
              <a:gs pos="50000">
                <a:srgbClr val="89E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8" y="4967912"/>
            <a:ext cx="648000" cy="36000"/>
          </a:xfrm>
          <a:prstGeom prst="rect">
            <a:avLst/>
          </a:prstGeom>
          <a:gradFill flip="none" rotWithShape="1">
            <a:gsLst>
              <a:gs pos="0">
                <a:srgbClr val="00B3F2"/>
              </a:gs>
              <a:gs pos="50000">
                <a:srgbClr val="89E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29" y="4919535"/>
            <a:ext cx="468000" cy="36000"/>
          </a:xfrm>
          <a:prstGeom prst="rect">
            <a:avLst/>
          </a:prstGeom>
          <a:gradFill flip="none" rotWithShape="1">
            <a:gsLst>
              <a:gs pos="0">
                <a:srgbClr val="00B3F2"/>
              </a:gs>
              <a:gs pos="50000">
                <a:srgbClr val="89E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28" y="4875187"/>
            <a:ext cx="288000" cy="36000"/>
          </a:xfrm>
          <a:prstGeom prst="rect">
            <a:avLst/>
          </a:prstGeom>
          <a:gradFill flip="none" rotWithShape="1">
            <a:gsLst>
              <a:gs pos="0">
                <a:srgbClr val="00B3F2"/>
              </a:gs>
              <a:gs pos="50000">
                <a:srgbClr val="89E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-28" y="5059894"/>
            <a:ext cx="1224000" cy="36000"/>
          </a:xfrm>
          <a:prstGeom prst="rect">
            <a:avLst/>
          </a:prstGeom>
          <a:gradFill flip="none" rotWithShape="1">
            <a:gsLst>
              <a:gs pos="0">
                <a:srgbClr val="00B3F2"/>
              </a:gs>
              <a:gs pos="50000">
                <a:srgbClr val="89E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3314" y="5109144"/>
            <a:ext cx="9144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8847208" y="4966653"/>
            <a:ext cx="302971" cy="180188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fld id="{4CBFC19A-0BCC-4047-896C-43FC60BC4700}" type="slidenum">
              <a:rPr lang="zh-TW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zh-TW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8328"/>
            <a:ext cx="9144000" cy="2381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63" y="0"/>
            <a:ext cx="1320824" cy="5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5pPr>
      <a:lvl6pPr marL="17145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6pPr>
      <a:lvl7pPr marL="34290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7pPr>
      <a:lvl8pPr marL="51435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8pPr>
      <a:lvl9pPr marL="685800" algn="ctr" rtl="0" fontAlgn="base">
        <a:spcBef>
          <a:spcPct val="0"/>
        </a:spcBef>
        <a:spcAft>
          <a:spcPct val="0"/>
        </a:spcAft>
        <a:defRPr sz="165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28588" indent="-1285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606" indent="-10715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7069/get-current-mouse-cursor-type" TargetMode="External"/><Relationship Id="rId2" Type="http://schemas.openxmlformats.org/officeDocument/2006/relationships/hyperlink" Target="https://forum.uipath.com/t/mouse-cursor-always-shows-busy-used-function-cursor-current-tostring/176572/4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" y="167"/>
            <a:ext cx="9143405" cy="51431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953850" y="2110085"/>
            <a:ext cx="523629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TW" sz="2700" dirty="0">
                <a:solidFill>
                  <a:schemeClr val="bg1"/>
                </a:solidFill>
              </a:rPr>
              <a:t>UI</a:t>
            </a:r>
            <a:r>
              <a:rPr lang="zh-TW" altLang="en-US" sz="2700" dirty="0">
                <a:solidFill>
                  <a:schemeClr val="bg1"/>
                </a:solidFill>
              </a:rPr>
              <a:t>自動化測試 </a:t>
            </a:r>
            <a:r>
              <a:rPr lang="en-US" altLang="zh-TW" sz="2700" dirty="0">
                <a:solidFill>
                  <a:schemeClr val="bg1"/>
                </a:solidFill>
              </a:rPr>
              <a:t>– </a:t>
            </a:r>
          </a:p>
          <a:p>
            <a:pPr algn="ctr">
              <a:defRPr/>
            </a:pPr>
            <a:r>
              <a:rPr lang="en-US" altLang="zh-TW" sz="2700" dirty="0">
                <a:solidFill>
                  <a:schemeClr val="bg1"/>
                </a:solidFill>
              </a:rPr>
              <a:t>PP5 TI Editor </a:t>
            </a:r>
            <a:r>
              <a:rPr lang="zh-TW" altLang="en-US" sz="2700" dirty="0">
                <a:solidFill>
                  <a:schemeClr val="bg1"/>
                </a:solidFill>
              </a:rPr>
              <a:t>案例分享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104985" y="4409661"/>
            <a:ext cx="2895269" cy="3347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TW" sz="1575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0"/>
                <a:cs typeface="Segoe UI" panose="020B0502040204020203" pitchFamily="34" charset="0"/>
              </a:rPr>
              <a:t>2024/11/11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78" y="803103"/>
            <a:ext cx="2468645" cy="8575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DC9ED2-E7F0-4D61-B55A-0E543B59BD0B}"/>
              </a:ext>
            </a:extLst>
          </p:cNvPr>
          <p:cNvSpPr/>
          <p:nvPr/>
        </p:nvSpPr>
        <p:spPr>
          <a:xfrm>
            <a:off x="3740604" y="3894793"/>
            <a:ext cx="1659429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575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0"/>
                <a:cs typeface="Segoe UI" panose="020B0502040204020203" pitchFamily="34" charset="0"/>
              </a:rPr>
              <a:t> T620</a:t>
            </a:r>
            <a:r>
              <a:rPr lang="zh-TW" altLang="en-US" sz="1575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0"/>
                <a:cs typeface="Segoe UI" panose="020B0502040204020203" pitchFamily="34" charset="0"/>
              </a:rPr>
              <a:t> </a:t>
            </a:r>
            <a:r>
              <a:rPr lang="en-US" altLang="zh-TW" sz="1575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0"/>
                <a:cs typeface="Segoe UI" panose="020B0502040204020203" pitchFamily="34" charset="0"/>
              </a:rPr>
              <a:t>/ </a:t>
            </a:r>
            <a:r>
              <a:rPr lang="zh-TW" altLang="en-US" sz="1575" dirty="0">
                <a:solidFill>
                  <a:schemeClr val="bg1"/>
                </a:solidFill>
                <a:latin typeface="Segoe UI" panose="020B0502040204020203" pitchFamily="34" charset="0"/>
                <a:ea typeface="Arial Unicode MS" pitchFamily="34" charset="-120"/>
                <a:cs typeface="Segoe UI" panose="020B0502040204020203" pitchFamily="34" charset="0"/>
              </a:rPr>
              <a:t>陳兆洋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D300-C8DA-4ECD-B9C3-F2BE0C65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實際運行結果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122B-B168-4CFC-BABB-5D5E8E26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84" y="273591"/>
            <a:ext cx="8229600" cy="4341653"/>
          </a:xfrm>
        </p:spPr>
        <p:txBody>
          <a:bodyPr/>
          <a:lstStyle/>
          <a:p>
            <a:r>
              <a:rPr lang="zh-TW" altLang="en-US" sz="1400" dirty="0"/>
              <a:t>執行測試案例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b="1" dirty="0"/>
              <a:t>B8-5</a:t>
            </a:r>
            <a:r>
              <a:rPr lang="zh-TW" altLang="en-US" sz="1400" b="1" dirty="0"/>
              <a:t> </a:t>
            </a:r>
            <a:r>
              <a:rPr lang="en-US" altLang="zh-TW" sz="1400" b="1" dirty="0"/>
              <a:t>-</a:t>
            </a:r>
            <a:r>
              <a:rPr lang="zh-TW" altLang="en-US" sz="1400" b="1" dirty="0"/>
              <a:t>在</a:t>
            </a:r>
            <a:r>
              <a:rPr lang="en-US" altLang="zh-TW" sz="1400" b="1" dirty="0"/>
              <a:t>Condition</a:t>
            </a:r>
            <a:r>
              <a:rPr lang="zh-TW" altLang="en-US" sz="1400" b="1" dirty="0"/>
              <a:t>變數編輯，設定</a:t>
            </a:r>
            <a:r>
              <a:rPr lang="en-US" altLang="zh-TW" sz="1400" b="1" dirty="0"/>
              <a:t>Minimum</a:t>
            </a:r>
            <a:endParaRPr lang="en-US" altLang="zh-TW" sz="1400" b="1" u="sng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zh-TW" altLang="en-US" sz="1400" dirty="0">
                <a:solidFill>
                  <a:schemeClr val="tx1"/>
                </a:solidFill>
              </a:rPr>
              <a:t>新增一個</a:t>
            </a:r>
            <a:r>
              <a:rPr lang="en-US" altLang="zh-TW" sz="1400" dirty="0">
                <a:solidFill>
                  <a:schemeClr val="tx1"/>
                </a:solidFill>
              </a:rPr>
              <a:t>Condition</a:t>
            </a:r>
            <a:r>
              <a:rPr lang="zh-TW" altLang="en-US" sz="1400" dirty="0">
                <a:solidFill>
                  <a:schemeClr val="tx1"/>
                </a:solidFill>
              </a:rPr>
              <a:t>變數 </a:t>
            </a:r>
            <a:r>
              <a:rPr lang="en-US" altLang="zh-TW" sz="1400" dirty="0">
                <a:solidFill>
                  <a:schemeClr val="tx1"/>
                </a:solidFill>
              </a:rPr>
              <a:t>(</a:t>
            </a:r>
            <a:r>
              <a:rPr lang="zh-TW" altLang="en-US" sz="1400" dirty="0">
                <a:solidFill>
                  <a:schemeClr val="tx1"/>
                </a:solidFill>
              </a:rPr>
              <a:t>填入</a:t>
            </a:r>
            <a:r>
              <a:rPr lang="en-US" altLang="zh-TW" sz="1400" dirty="0">
                <a:solidFill>
                  <a:schemeClr val="tx1"/>
                </a:solidFill>
              </a:rPr>
              <a:t>Call Name, Data Type, Edit Type)</a:t>
            </a:r>
          </a:p>
          <a:p>
            <a:pPr>
              <a:buAutoNum type="arabicPeriod"/>
            </a:pPr>
            <a:r>
              <a:rPr lang="zh-TW" altLang="en-US" sz="1400" dirty="0"/>
              <a:t>點選</a:t>
            </a:r>
            <a:r>
              <a:rPr lang="en-US" altLang="zh-TW" sz="1400" dirty="0"/>
              <a:t>Minimum</a:t>
            </a:r>
            <a:r>
              <a:rPr lang="zh-TW" altLang="en-US" sz="1400" dirty="0"/>
              <a:t>欄位，游標變成</a:t>
            </a:r>
            <a:r>
              <a:rPr lang="en-US" altLang="zh-TW" sz="1400" dirty="0" err="1"/>
              <a:t>Ibeam</a:t>
            </a:r>
            <a:r>
              <a:rPr lang="en-US" altLang="zh-TW" sz="1400" dirty="0"/>
              <a:t>(</a:t>
            </a:r>
            <a:r>
              <a:rPr lang="zh-TW" altLang="en-US" sz="1400" dirty="0"/>
              <a:t>可編輯</a:t>
            </a:r>
            <a:r>
              <a:rPr lang="en-US" altLang="zh-TW" sz="1400" dirty="0"/>
              <a:t>)</a:t>
            </a:r>
            <a:endParaRPr lang="en-US" altLang="zh-TW" sz="1400" dirty="0">
              <a:solidFill>
                <a:srgbClr val="00990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DBA6418-E5EA-4A53-9636-A83E848F4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6" y="1159441"/>
            <a:ext cx="7082772" cy="39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601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400" dirty="0"/>
              <a:t>使用</a:t>
            </a:r>
            <a:r>
              <a:rPr lang="en-US" altLang="zh-TW" sz="1400" dirty="0"/>
              <a:t>Win32 API</a:t>
            </a:r>
            <a:r>
              <a:rPr lang="zh-TW" altLang="en-US" sz="1400" dirty="0"/>
              <a:t>可以滿足比較穩定地取得滑鼠標的狀態，證明此方案可行並穩定。</a:t>
            </a:r>
            <a:endParaRPr lang="en-US" altLang="zh-TW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400" dirty="0"/>
              <a:t>鼠標的狀態確認在自動化測試專案中經常被使用到，因此建立此方法有助於後續遇到類似的情形也可以做套用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416276677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hlinkClick r:id="rId2"/>
              </a:rPr>
              <a:t>Mouse Cursor Always Shows Busy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hlinkClick r:id="rId3"/>
              </a:rPr>
              <a:t>Win32 API to Get Mouse Cursor Type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396172387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" y="168"/>
            <a:ext cx="9143405" cy="5143166"/>
          </a:xfrm>
          <a:prstGeom prst="rect">
            <a:avLst/>
          </a:prstGeom>
          <a:solidFill>
            <a:srgbClr val="0A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186493" y="4937019"/>
            <a:ext cx="2957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itchFamily="34" charset="-120"/>
                <a:cs typeface="Calibri" panose="020F0502020204030204" pitchFamily="34" charset="0"/>
              </a:rPr>
              <a:t>Copyright © 2023 Chroma ATE Inc.</a:t>
            </a:r>
            <a:r>
              <a:rPr lang="zh-TW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itchFamily="34" charset="-120"/>
                <a:cs typeface="Calibri" panose="020F0502020204030204" pitchFamily="34" charset="0"/>
              </a:rPr>
              <a:t> </a:t>
            </a:r>
            <a:r>
              <a: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itchFamily="34" charset="-120"/>
                <a:cs typeface="Calibri" panose="020F0502020204030204" pitchFamily="34" charset="0"/>
              </a:rPr>
              <a:t>All rights reserved.</a:t>
            </a:r>
            <a:endParaRPr lang="zh-TW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itchFamily="34" charset="-120"/>
              <a:cs typeface="Calibri" panose="020F050202020403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" y="1638030"/>
            <a:ext cx="1921545" cy="19215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187" y="1987391"/>
            <a:ext cx="5568097" cy="184524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44544" y="3982805"/>
            <a:ext cx="3180315" cy="40395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TW" sz="2025" dirty="0">
                <a:solidFill>
                  <a:schemeClr val="bg1"/>
                </a:solidFill>
                <a:latin typeface="+mn-lt"/>
                <a:ea typeface="Arial Unicode MS" pitchFamily="34" charset="-12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1730612"/>
            <a:ext cx="2993375" cy="16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8596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TW" dirty="0"/>
              <a:t>Automation UI Test</a:t>
            </a:r>
            <a:r>
              <a:rPr lang="zh-TW" altLang="en-US" dirty="0"/>
              <a:t> 所需工具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案例說明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實現方法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實際運行步驟說明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案例實現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實際運行結果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結論</a:t>
            </a:r>
            <a:endParaRPr lang="en-US" altLang="zh-TW" dirty="0"/>
          </a:p>
          <a:p>
            <a:pPr eaLnBrk="1" hangingPunct="1">
              <a:lnSpc>
                <a:spcPct val="15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參考資料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3378430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SzPct val="70000"/>
            </a:pPr>
            <a:r>
              <a:rPr lang="en-US" altLang="zh-TW" b="1" dirty="0"/>
              <a:t>Automation UI Test</a:t>
            </a:r>
            <a:r>
              <a:rPr lang="zh-TW" altLang="en-US" b="1" dirty="0"/>
              <a:t> 所需工具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Windows Application Driver</a:t>
            </a:r>
            <a:r>
              <a:rPr lang="zh-TW" altLang="en-US" dirty="0"/>
              <a:t> </a:t>
            </a:r>
            <a:r>
              <a:rPr lang="en-US" altLang="zh-TW" dirty="0"/>
              <a:t>(WinAppDriver)</a:t>
            </a:r>
            <a:br>
              <a:rPr lang="en-US" altLang="zh-TW" dirty="0"/>
            </a:br>
            <a:r>
              <a:rPr lang="en-US" altLang="zh-TW" dirty="0"/>
              <a:t>&gt;</a:t>
            </a:r>
            <a:r>
              <a:rPr lang="zh-TW" altLang="en-US" dirty="0"/>
              <a:t> 為</a:t>
            </a:r>
            <a:r>
              <a:rPr lang="en-US" altLang="zh-TW" dirty="0">
                <a:solidFill>
                  <a:srgbClr val="FF0000"/>
                </a:solidFill>
              </a:rPr>
              <a:t>UI</a:t>
            </a:r>
            <a:r>
              <a:rPr lang="zh-TW" altLang="en-US" dirty="0">
                <a:solidFill>
                  <a:srgbClr val="FF0000"/>
                </a:solidFill>
              </a:rPr>
              <a:t>自動測試</a:t>
            </a:r>
            <a:r>
              <a:rPr lang="zh-TW" altLang="en-US" dirty="0"/>
              <a:t>引擎</a:t>
            </a:r>
            <a:endParaRPr lang="en-US" altLang="zh-TW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Windows SDK 10.0</a:t>
            </a:r>
            <a:r>
              <a:rPr lang="zh-TW" altLang="en-US" dirty="0"/>
              <a:t>，其中的</a:t>
            </a:r>
            <a:r>
              <a:rPr lang="en-US" altLang="zh-TW" dirty="0"/>
              <a:t>Inspect</a:t>
            </a:r>
            <a:r>
              <a:rPr lang="zh-TW" altLang="en-US" dirty="0"/>
              <a:t>工具可以取得介面相關資訊</a:t>
            </a:r>
            <a:br>
              <a:rPr lang="en-US" altLang="zh-TW" dirty="0"/>
            </a:br>
            <a:r>
              <a:rPr lang="en-US" altLang="zh-TW" b="1" dirty="0"/>
              <a:t>&gt; </a:t>
            </a:r>
            <a:r>
              <a:rPr lang="zh-TW" altLang="en-US" b="1" dirty="0"/>
              <a:t>可當成輔助開發工具</a:t>
            </a:r>
            <a:endParaRPr lang="en-US" altLang="zh-TW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WinAppDriver UI Recorder</a:t>
            </a:r>
            <a:r>
              <a:rPr lang="zh-TW" altLang="en-US" dirty="0"/>
              <a:t> 工具</a:t>
            </a:r>
            <a:br>
              <a:rPr lang="en-US" altLang="zh-TW" dirty="0"/>
            </a:br>
            <a:r>
              <a:rPr lang="en-US" altLang="zh-TW" b="1" dirty="0"/>
              <a:t>&gt;</a:t>
            </a:r>
            <a:r>
              <a:rPr lang="zh-TW" altLang="en-US" b="1" dirty="0"/>
              <a:t> 可將操作介面的動作錄製成</a:t>
            </a:r>
            <a:r>
              <a:rPr lang="en-US" altLang="zh-TW" b="1" dirty="0"/>
              <a:t>XPath</a:t>
            </a:r>
            <a:r>
              <a:rPr lang="zh-TW" altLang="en-US" b="1" dirty="0"/>
              <a:t>，以便供</a:t>
            </a:r>
            <a:r>
              <a:rPr lang="en-US" altLang="zh-TW" b="1" dirty="0"/>
              <a:t>UI</a:t>
            </a:r>
            <a:r>
              <a:rPr lang="zh-TW" altLang="en-US" b="1" dirty="0"/>
              <a:t>自動測試使用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89931453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71778-3CBC-4C76-B131-F11D3B0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案例說明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F7E5A-F7A4-48B4-8AB9-9F9E7725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測試範例</a:t>
            </a:r>
            <a:r>
              <a:rPr lang="en-US" altLang="zh-TW" dirty="0"/>
              <a:t>: B4-6, B8-5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B4-6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在</a:t>
            </a:r>
            <a:r>
              <a:rPr lang="en-US" altLang="zh-TW" dirty="0"/>
              <a:t>Test Command</a:t>
            </a:r>
            <a:r>
              <a:rPr lang="zh-TW" altLang="en-US" dirty="0"/>
              <a:t>欄位上用滑鼠點選，不會顯示可以編輯之游標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B8-5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在</a:t>
            </a:r>
            <a:r>
              <a:rPr lang="en-US" altLang="zh-TW" dirty="0"/>
              <a:t>Condition</a:t>
            </a:r>
            <a:r>
              <a:rPr lang="zh-TW" altLang="en-US" dirty="0"/>
              <a:t>變數編輯，設定</a:t>
            </a:r>
            <a:r>
              <a:rPr lang="en-US" altLang="zh-TW" dirty="0"/>
              <a:t>Minimum</a:t>
            </a:r>
            <a:r>
              <a:rPr lang="zh-TW" altLang="en-US" dirty="0"/>
              <a:t>，欄位上可以顯示編輯游標*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0" indent="0"/>
            <a:r>
              <a:rPr lang="zh-TW" altLang="en-US" dirty="0"/>
              <a:t>*有些情況的案例</a:t>
            </a:r>
            <a:r>
              <a:rPr lang="en-US" altLang="zh-TW" dirty="0"/>
              <a:t>Minimum</a:t>
            </a:r>
            <a:r>
              <a:rPr lang="zh-TW" altLang="en-US" dirty="0"/>
              <a:t>是無法編輯的，故須做游標狀態判別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0274591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71778-3CBC-4C76-B131-F11D3B0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實現方法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F7E5A-F7A4-48B4-8AB9-9F9E7725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目標</a:t>
            </a:r>
            <a:r>
              <a:rPr lang="en-US" altLang="zh-TW" dirty="0"/>
              <a:t>: </a:t>
            </a:r>
            <a:r>
              <a:rPr lang="zh-TW" altLang="en-US" dirty="0"/>
              <a:t>可以識別出滑鼠標的變化</a:t>
            </a:r>
            <a:r>
              <a:rPr lang="en-US" altLang="zh-TW" dirty="0"/>
              <a:t>(</a:t>
            </a:r>
            <a:r>
              <a:rPr lang="zh-TW" altLang="en-US" dirty="0"/>
              <a:t>狀態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實際做法</a:t>
            </a:r>
            <a:r>
              <a:rPr lang="en-US" altLang="zh-TW" dirty="0"/>
              <a:t>: </a:t>
            </a:r>
            <a:r>
              <a:rPr lang="zh-TW" altLang="en-US" dirty="0"/>
              <a:t>直接呼叫底層 </a:t>
            </a:r>
            <a:r>
              <a:rPr lang="en-US" altLang="zh-TW" dirty="0"/>
              <a:t>Win32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  <a:r>
              <a:rPr lang="zh-TW" altLang="en-US" dirty="0"/>
              <a:t>來取得滑鼠標狀態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首先嘗試使用 </a:t>
            </a:r>
            <a:r>
              <a:rPr lang="en-US" altLang="zh-TW" dirty="0" err="1"/>
              <a:t>System.Windows.Forms.Cursor.Current</a:t>
            </a:r>
            <a:r>
              <a:rPr lang="en-US" altLang="zh-TW" dirty="0"/>
              <a:t> </a:t>
            </a:r>
          </a:p>
          <a:p>
            <a:pPr marL="0" indent="0"/>
            <a:r>
              <a:rPr lang="en-US" altLang="zh-TW" dirty="0"/>
              <a:t>       </a:t>
            </a:r>
            <a:r>
              <a:rPr lang="zh-TW" altLang="en-US" dirty="0"/>
              <a:t>取得當前滑鼠標狀態，但總是取得</a:t>
            </a:r>
            <a:r>
              <a:rPr lang="en-US" altLang="zh-TW" dirty="0" err="1"/>
              <a:t>Cursor.WaitCursor</a:t>
            </a:r>
            <a:endParaRPr lang="en-US" altLang="zh-TW" dirty="0"/>
          </a:p>
          <a:p>
            <a:pPr marL="0" indent="0"/>
            <a:r>
              <a:rPr lang="en-US" altLang="zh-TW" dirty="0"/>
              <a:t>       </a:t>
            </a:r>
            <a:r>
              <a:rPr lang="zh-TW" altLang="en-US" dirty="0"/>
              <a:t>而無法取得滑鼠標狀態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解決方案</a:t>
            </a:r>
            <a:r>
              <a:rPr lang="en-US" altLang="zh-TW" dirty="0"/>
              <a:t>: </a:t>
            </a:r>
            <a:r>
              <a:rPr lang="zh-TW" altLang="en-US" dirty="0"/>
              <a:t>使用 </a:t>
            </a:r>
            <a:r>
              <a:rPr lang="en-US" altLang="zh-TW" dirty="0"/>
              <a:t>Win32 API</a:t>
            </a:r>
            <a:r>
              <a:rPr lang="zh-TW" altLang="en-US" dirty="0"/>
              <a:t>來獲取滑鼠標狀態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40" y="209639"/>
            <a:ext cx="3475425" cy="49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63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F4B2B-36C9-4670-A9DC-11621CC3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實際運行步驟說明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B0CC2-A787-4F28-81B7-921DA44A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執行單元測試項目</a:t>
            </a:r>
            <a:br>
              <a:rPr lang="en-US" altLang="zh-TW" dirty="0"/>
            </a:br>
            <a:r>
              <a:rPr lang="en-US" altLang="zh-TW" dirty="0"/>
              <a:t>&gt;</a:t>
            </a:r>
            <a:r>
              <a:rPr lang="zh-TW" altLang="en-US" dirty="0"/>
              <a:t> 開啟 </a:t>
            </a:r>
            <a:r>
              <a:rPr lang="en-US" altLang="zh-TW" dirty="0"/>
              <a:t>WinAppDriver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管理員身分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以</a:t>
            </a:r>
            <a:r>
              <a:rPr lang="en-US" altLang="zh-TW" dirty="0" err="1"/>
              <a:t>cmd</a:t>
            </a:r>
            <a:r>
              <a:rPr lang="zh-TW" altLang="en-US" dirty="0"/>
              <a:t>視窗運行</a:t>
            </a:r>
            <a:br>
              <a:rPr lang="en-US" altLang="zh-TW" dirty="0"/>
            </a:br>
            <a:r>
              <a:rPr lang="en-US" altLang="zh-TW" dirty="0"/>
              <a:t>&gt;</a:t>
            </a:r>
            <a:r>
              <a:rPr lang="zh-TW" altLang="en-US" dirty="0"/>
              <a:t> 開啟 </a:t>
            </a:r>
            <a:r>
              <a:rPr lang="en-US" altLang="zh-TW" dirty="0"/>
              <a:t>Chroma PowerPro5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管理員身分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&gt; </a:t>
            </a:r>
            <a:r>
              <a:rPr lang="zh-TW" altLang="en-US" dirty="0"/>
              <a:t>登入到主畫面</a:t>
            </a:r>
            <a:br>
              <a:rPr lang="en-US" altLang="zh-TW" dirty="0"/>
            </a:br>
            <a:r>
              <a:rPr lang="en-US" altLang="zh-TW" dirty="0"/>
              <a:t>&gt;</a:t>
            </a:r>
            <a:r>
              <a:rPr lang="zh-TW" altLang="en-US" dirty="0"/>
              <a:t> 開啟一個新</a:t>
            </a:r>
            <a:r>
              <a:rPr lang="en-US" altLang="zh-TW" dirty="0"/>
              <a:t>Test Item</a:t>
            </a:r>
            <a:br>
              <a:rPr lang="en-US" altLang="zh-TW" dirty="0"/>
            </a:br>
            <a:r>
              <a:rPr lang="en-US" altLang="zh-TW" dirty="0"/>
              <a:t>&gt; </a:t>
            </a:r>
            <a:r>
              <a:rPr lang="zh-TW" altLang="en-US" dirty="0"/>
              <a:t>執行操作案例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B4-6, B8-5</a:t>
            </a:r>
          </a:p>
        </p:txBody>
      </p:sp>
    </p:spTree>
    <p:extLst>
      <p:ext uri="{BB962C8B-B14F-4D97-AF65-F5344CB8AC3E}">
        <p14:creationId xmlns:p14="http://schemas.microsoft.com/office/powerpoint/2010/main" val="1853504463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23979-5496-4319-99D1-320F30C4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案例實現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B4-6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FA997B6-FD37-448F-A963-F0DFD190F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3" y="302698"/>
            <a:ext cx="8306454" cy="4842808"/>
          </a:xfrm>
        </p:spPr>
      </p:pic>
    </p:spTree>
    <p:extLst>
      <p:ext uri="{BB962C8B-B14F-4D97-AF65-F5344CB8AC3E}">
        <p14:creationId xmlns:p14="http://schemas.microsoft.com/office/powerpoint/2010/main" val="3237927769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23979-5496-4319-99D1-320F30C4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案例實現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B8-5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618EBF1-745A-42A7-A3FE-8ADD944E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7" y="316864"/>
            <a:ext cx="8307305" cy="4822751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6C20982-5D61-4075-A5DA-FCFCBE122AB1}"/>
              </a:ext>
            </a:extLst>
          </p:cNvPr>
          <p:cNvSpPr/>
          <p:nvPr/>
        </p:nvSpPr>
        <p:spPr>
          <a:xfrm>
            <a:off x="825500" y="4165600"/>
            <a:ext cx="1993900" cy="2921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BAF5FCDF-6E6E-4F27-8932-71C8D48911D2}"/>
              </a:ext>
            </a:extLst>
          </p:cNvPr>
          <p:cNvSpPr txBox="1"/>
          <p:nvPr/>
        </p:nvSpPr>
        <p:spPr>
          <a:xfrm>
            <a:off x="2868763" y="4203784"/>
            <a:ext cx="2723823" cy="2308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900" dirty="0"/>
              <a:t>實際畫面的游標與預期的游標一致，皆是編輯游標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107C99-D209-4508-BBC0-F29D140FE210}"/>
              </a:ext>
            </a:extLst>
          </p:cNvPr>
          <p:cNvSpPr/>
          <p:nvPr/>
        </p:nvSpPr>
        <p:spPr>
          <a:xfrm>
            <a:off x="1402080" y="1284736"/>
            <a:ext cx="2621280" cy="29210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6A5993-535C-4F4A-80AC-268D37F8502A}"/>
              </a:ext>
            </a:extLst>
          </p:cNvPr>
          <p:cNvSpPr txBox="1"/>
          <p:nvPr/>
        </p:nvSpPr>
        <p:spPr>
          <a:xfrm>
            <a:off x="3238140" y="1402916"/>
            <a:ext cx="2313454" cy="2308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>
            <a:defPPr>
              <a:defRPr lang="zh-TW"/>
            </a:defPPr>
            <a:lvl1pPr marL="0" indent="0">
              <a:defRPr sz="105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zh-TW" altLang="en-US" sz="900" dirty="0"/>
              <a:t>呼叫</a:t>
            </a:r>
            <a:r>
              <a:rPr lang="en-US" altLang="zh-TW" sz="900" dirty="0" err="1"/>
              <a:t>GetCursor</a:t>
            </a:r>
            <a:r>
              <a:rPr lang="zh-TW" altLang="en-US" sz="900" dirty="0"/>
              <a:t>方法獲取當前滑鼠游標種類</a:t>
            </a:r>
          </a:p>
        </p:txBody>
      </p:sp>
    </p:spTree>
    <p:extLst>
      <p:ext uri="{BB962C8B-B14F-4D97-AF65-F5344CB8AC3E}">
        <p14:creationId xmlns:p14="http://schemas.microsoft.com/office/powerpoint/2010/main" val="2793360080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D300-C8DA-4ECD-B9C3-F2BE0C65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實際運行結果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122B-B168-4CFC-BABB-5D5E8E26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84" y="273591"/>
            <a:ext cx="8229600" cy="4341653"/>
          </a:xfrm>
        </p:spPr>
        <p:txBody>
          <a:bodyPr/>
          <a:lstStyle/>
          <a:p>
            <a:r>
              <a:rPr lang="zh-TW" altLang="en-US" sz="1400" dirty="0"/>
              <a:t>執行測試案例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b="1" dirty="0"/>
              <a:t>B4-6</a:t>
            </a:r>
            <a:r>
              <a:rPr lang="zh-TW" altLang="en-US" sz="1400" b="1" dirty="0"/>
              <a:t> </a:t>
            </a:r>
            <a:r>
              <a:rPr lang="en-US" altLang="zh-TW" sz="1400" b="1" dirty="0"/>
              <a:t>- </a:t>
            </a:r>
            <a:r>
              <a:rPr lang="zh-TW" altLang="en-US" sz="1400" b="1" dirty="0"/>
              <a:t>在</a:t>
            </a:r>
            <a:r>
              <a:rPr lang="en-US" altLang="zh-TW" sz="1400" b="1" dirty="0"/>
              <a:t>Test Command</a:t>
            </a:r>
            <a:r>
              <a:rPr lang="zh-TW" altLang="en-US" sz="1400" b="1" dirty="0"/>
              <a:t>上用滑鼠點選，沒有顯示可編輯的游標</a:t>
            </a:r>
            <a:endParaRPr lang="en-US" altLang="zh-TW" sz="1400" b="1" u="sng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zh-TW" altLang="en-US" sz="1400" dirty="0">
                <a:solidFill>
                  <a:schemeClr val="tx1"/>
                </a:solidFill>
              </a:rPr>
              <a:t>新增一個</a:t>
            </a:r>
            <a:r>
              <a:rPr lang="en-US" altLang="zh-TW" sz="1400" dirty="0">
                <a:solidFill>
                  <a:schemeClr val="tx1"/>
                </a:solidFill>
              </a:rPr>
              <a:t>Test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>
                <a:solidFill>
                  <a:schemeClr val="tx1"/>
                </a:solidFill>
              </a:rPr>
              <a:t>Command</a:t>
            </a:r>
          </a:p>
          <a:p>
            <a:pPr>
              <a:buAutoNum type="arabicPeriod"/>
            </a:pPr>
            <a:r>
              <a:rPr lang="zh-TW" altLang="en-US" sz="1400" dirty="0"/>
              <a:t>在</a:t>
            </a:r>
            <a:r>
              <a:rPr lang="en-US" altLang="zh-TW" sz="1400" dirty="0"/>
              <a:t>Test Command</a:t>
            </a:r>
            <a:r>
              <a:rPr lang="zh-TW" altLang="en-US" sz="1400" dirty="0"/>
              <a:t>上用滑鼠左鍵雙擊，游標維持箭頭</a:t>
            </a:r>
            <a:r>
              <a:rPr lang="en-US" altLang="zh-TW" sz="1400" dirty="0"/>
              <a:t>(</a:t>
            </a:r>
            <a:r>
              <a:rPr lang="zh-TW" altLang="en-US" sz="1400" dirty="0"/>
              <a:t>不可編輯</a:t>
            </a:r>
            <a:r>
              <a:rPr lang="en-US" altLang="zh-TW" sz="1400" dirty="0"/>
              <a:t>)</a:t>
            </a:r>
            <a:endParaRPr lang="en-US" altLang="zh-TW" sz="1400" dirty="0">
              <a:solidFill>
                <a:srgbClr val="009900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DEC71EE-3CCE-4923-8A27-96861CCE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1143294"/>
            <a:ext cx="6955999" cy="39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8891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+微軟正黑">
      <a:majorFont>
        <a:latin typeface="Segoe UI Semibold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97254</TotalTime>
  <Words>476</Words>
  <Application>Microsoft Office PowerPoint</Application>
  <PresentationFormat>如螢幕大小 (16:9)</PresentationFormat>
  <Paragraphs>67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Arial Unicode MS</vt:lpstr>
      <vt:lpstr>微軟正黑體</vt:lpstr>
      <vt:lpstr>新細明體</vt:lpstr>
      <vt:lpstr>Arial</vt:lpstr>
      <vt:lpstr>Calibri</vt:lpstr>
      <vt:lpstr>Segoe UI</vt:lpstr>
      <vt:lpstr>Segoe UI Semibold</vt:lpstr>
      <vt:lpstr>Times New Roman</vt:lpstr>
      <vt:lpstr>Wingdings</vt:lpstr>
      <vt:lpstr>Office 佈景主題</vt:lpstr>
      <vt:lpstr>1_Office 佈景主題</vt:lpstr>
      <vt:lpstr>PowerPoint 簡報</vt:lpstr>
      <vt:lpstr>Outline</vt:lpstr>
      <vt:lpstr>Automation UI Test 所需工具</vt:lpstr>
      <vt:lpstr>案例說明</vt:lpstr>
      <vt:lpstr>實現方法</vt:lpstr>
      <vt:lpstr>實際運行步驟說明</vt:lpstr>
      <vt:lpstr>案例實現 – B4-6</vt:lpstr>
      <vt:lpstr>案例實現 – B8-5</vt:lpstr>
      <vt:lpstr>實際運行結果</vt:lpstr>
      <vt:lpstr>實際運行結果</vt:lpstr>
      <vt:lpstr>結論</vt:lpstr>
      <vt:lpstr>參考資料</vt:lpstr>
      <vt:lpstr>PowerPoint 簡報</vt:lpstr>
    </vt:vector>
  </TitlesOfParts>
  <Company>ChromaATE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Chroma_Corporate_Introduction_TC</dc:title>
  <dc:creator>ChromaMKT</dc:creator>
  <cp:lastModifiedBy>adam.chen 陳兆洋</cp:lastModifiedBy>
  <cp:revision>3059</cp:revision>
  <dcterms:modified xsi:type="dcterms:W3CDTF">2024-11-11T03:42:58Z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ed209e-ee63-48b9-9e4d-99789ecdc06f_Enabled">
    <vt:lpwstr>True</vt:lpwstr>
  </property>
  <property fmtid="{D5CDD505-2E9C-101B-9397-08002B2CF9AE}" pid="3" name="MSIP_Label_e7ed209e-ee63-48b9-9e4d-99789ecdc06f_SiteId">
    <vt:lpwstr>6d349a38-7093-4a31-b677-f056468b1b6d</vt:lpwstr>
  </property>
  <property fmtid="{D5CDD505-2E9C-101B-9397-08002B2CF9AE}" pid="4" name="MSIP_Label_e7ed209e-ee63-48b9-9e4d-99789ecdc06f_Owner">
    <vt:lpwstr>jack.ting@chroma.com.tw</vt:lpwstr>
  </property>
  <property fmtid="{D5CDD505-2E9C-101B-9397-08002B2CF9AE}" pid="5" name="MSIP_Label_e7ed209e-ee63-48b9-9e4d-99789ecdc06f_SetDate">
    <vt:lpwstr>2018-10-31T05:09:57.6602691Z</vt:lpwstr>
  </property>
  <property fmtid="{D5CDD505-2E9C-101B-9397-08002B2CF9AE}" pid="6" name="MSIP_Label_e7ed209e-ee63-48b9-9e4d-99789ecdc06f_Name">
    <vt:lpwstr>Public</vt:lpwstr>
  </property>
  <property fmtid="{D5CDD505-2E9C-101B-9397-08002B2CF9AE}" pid="7" name="MSIP_Label_e7ed209e-ee63-48b9-9e4d-99789ecdc06f_Application">
    <vt:lpwstr>Microsoft Azure Information Protection</vt:lpwstr>
  </property>
  <property fmtid="{D5CDD505-2E9C-101B-9397-08002B2CF9AE}" pid="8" name="MSIP_Label_e7ed209e-ee63-48b9-9e4d-99789ecdc06f_Extended_MSFT_Method">
    <vt:lpwstr>Automatic</vt:lpwstr>
  </property>
  <property fmtid="{D5CDD505-2E9C-101B-9397-08002B2CF9AE}" pid="9" name="Sensitivity">
    <vt:lpwstr>Public</vt:lpwstr>
  </property>
</Properties>
</file>