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 id="283" r:id="rId25"/>
    <p:sldId id="284" r:id="rId26"/>
    <p:sldId id="285" r:id="rId27"/>
    <p:sldId id="276" r:id="rId28"/>
    <p:sldId id="286" r:id="rId29"/>
    <p:sldId id="287" r:id="rId30"/>
    <p:sldId id="288" r:id="rId31"/>
    <p:sldId id="277"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768" autoAdjust="0"/>
  </p:normalViewPr>
  <p:slideViewPr>
    <p:cSldViewPr snapToGrid="0" snapToObjects="1">
      <p:cViewPr varScale="1">
        <p:scale>
          <a:sx n="99" d="100"/>
          <a:sy n="99" d="100"/>
        </p:scale>
        <p:origin x="-9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807082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组织软件成本的</a:t>
            </a:r>
            <a:r>
              <a:rPr kumimoji="1" lang="en-US" altLang="zh-CN" dirty="0" smtClean="0"/>
              <a:t>85</a:t>
            </a:r>
            <a:r>
              <a:rPr kumimoji="1" lang="zh-CN" altLang="en-US" dirty="0" smtClean="0"/>
              <a:t>％</a:t>
            </a:r>
            <a:r>
              <a:rPr kumimoji="1" lang="en-US" altLang="zh-CN" dirty="0" smtClean="0"/>
              <a:t>-90</a:t>
            </a:r>
            <a:r>
              <a:rPr kumimoji="1" lang="zh-CN" altLang="en-US" dirty="0" smtClean="0"/>
              <a:t>％是演化成本。 当软件系统发展时更新需求规格说明是一项昂贵且费时的手动任务。</a:t>
            </a:r>
            <a:endParaRPr kumimoji="1" lang="en-US" altLang="zh-CN" dirty="0" smtClean="0"/>
          </a:p>
          <a:p>
            <a:endParaRPr kumimoji="1" lang="en-US" altLang="zh-CN" dirty="0" smtClean="0"/>
          </a:p>
          <a:p>
            <a:r>
              <a:rPr kumimoji="1" lang="zh-CN" altLang="en-US" dirty="0" smtClean="0"/>
              <a:t>维护人员通常直接将修改应用于代码，并保持不变。 这导致要求迅速变得过时和无用。。</a:t>
            </a:r>
            <a:endParaRPr kumimoji="1" lang="zh-CN" altLang="en-US" dirty="0"/>
          </a:p>
        </p:txBody>
      </p:sp>
    </p:spTree>
    <p:extLst>
      <p:ext uri="{BB962C8B-B14F-4D97-AF65-F5344CB8AC3E}">
        <p14:creationId xmlns:p14="http://schemas.microsoft.com/office/powerpoint/2010/main" val="16158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8308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r>
              <a:rPr lang="zh-CN" altLang="en-US" sz="1200" b="0" i="0" dirty="0" smtClean="0">
                <a:effectLst/>
                <a:latin typeface="+mj-lt"/>
                <a:ea typeface="+mj-ea"/>
                <a:cs typeface="+mj-cs"/>
                <a:sym typeface="Calibri"/>
              </a:rPr>
              <a:t>对信息集（历史数据、模型和假设在给定时间内可用）的分析，每个预测都基于此信息。</a:t>
            </a:r>
            <a:endParaRPr lang="en-US" altLang="zh-CN" sz="1200" b="0" i="0" dirty="0" smtClean="0">
              <a:effectLst/>
              <a:latin typeface="+mj-lt"/>
              <a:ea typeface="+mj-ea"/>
              <a:cs typeface="+mj-cs"/>
              <a:sym typeface="Calibri"/>
            </a:endParaRPr>
          </a:p>
          <a:p>
            <a:pPr rtl="0"/>
            <a:endParaRPr lang="en-US" altLang="zh-CN" sz="1200" b="0" i="0" dirty="0" smtClean="0">
              <a:effectLst/>
              <a:latin typeface="+mj-lt"/>
              <a:ea typeface="+mj-ea"/>
              <a:cs typeface="+mj-cs"/>
              <a:sym typeface="Calibri"/>
            </a:endParaRPr>
          </a:p>
          <a:p>
            <a:pPr rtl="0"/>
            <a:r>
              <a:rPr lang="zh-CN" altLang="en-US" sz="1200" b="0" i="0" dirty="0" smtClean="0">
                <a:effectLst/>
                <a:latin typeface="+mj-lt"/>
                <a:ea typeface="+mj-ea"/>
                <a:cs typeface="+mj-cs"/>
                <a:sym typeface="Calibri"/>
              </a:rPr>
              <a:t>两大类（预测方法）：</a:t>
            </a:r>
            <a:endParaRPr lang="en-US" altLang="zh-CN" sz="1200" b="0" i="0" dirty="0" smtClean="0">
              <a:effectLst/>
              <a:latin typeface="+mj-lt"/>
              <a:ea typeface="+mj-ea"/>
              <a:cs typeface="+mj-cs"/>
              <a:sym typeface="Calibri"/>
            </a:endParaRPr>
          </a:p>
          <a:p>
            <a:pPr rtl="0"/>
            <a:r>
              <a:rPr lang="en-US" altLang="zh-CN" sz="1200" b="0" i="0" dirty="0" smtClean="0">
                <a:effectLst/>
                <a:latin typeface="+mj-lt"/>
                <a:ea typeface="+mj-ea"/>
                <a:cs typeface="+mj-cs"/>
                <a:sym typeface="Calibri"/>
              </a:rPr>
              <a:t>1</a:t>
            </a:r>
            <a:r>
              <a:rPr lang="zh-CN" altLang="en-US" sz="1200" b="0" i="0" dirty="0" smtClean="0">
                <a:effectLst/>
                <a:latin typeface="+mj-lt"/>
                <a:ea typeface="+mj-ea"/>
                <a:cs typeface="+mj-cs"/>
                <a:sym typeface="Calibri"/>
              </a:rPr>
              <a:t>。解释性的（或因果性的）</a:t>
            </a:r>
            <a:endParaRPr lang="en-US" altLang="zh-CN" sz="1200" b="0" i="0" dirty="0" smtClean="0">
              <a:effectLst/>
              <a:latin typeface="+mj-lt"/>
              <a:ea typeface="+mj-ea"/>
              <a:cs typeface="+mj-cs"/>
              <a:sym typeface="Calibri"/>
            </a:endParaRPr>
          </a:p>
          <a:p>
            <a:pPr rtl="0"/>
            <a:r>
              <a:rPr lang="en-US" altLang="zh-CN" sz="1200" b="0" i="0" dirty="0" smtClean="0">
                <a:effectLst/>
                <a:latin typeface="+mj-lt"/>
                <a:ea typeface="+mj-ea"/>
                <a:cs typeface="+mj-cs"/>
                <a:sym typeface="Calibri"/>
              </a:rPr>
              <a:t>2</a:t>
            </a:r>
            <a:r>
              <a:rPr lang="zh-CN" altLang="en-US" sz="1200" b="0" i="0" dirty="0" smtClean="0">
                <a:effectLst/>
                <a:latin typeface="+mj-lt"/>
                <a:ea typeface="+mj-ea"/>
                <a:cs typeface="+mj-cs"/>
                <a:sym typeface="Calibri"/>
              </a:rPr>
              <a:t>。时间序列模型。</a:t>
            </a:r>
          </a:p>
        </p:txBody>
      </p:sp>
    </p:spTree>
    <p:extLst>
      <p:ext uri="{BB962C8B-B14F-4D97-AF65-F5344CB8AC3E}">
        <p14:creationId xmlns:p14="http://schemas.microsoft.com/office/powerpoint/2010/main" val="148308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楷体" pitchFamily="49" charset="-122"/>
                <a:ea typeface="楷体" pitchFamily="49" charset="-122"/>
              </a:rPr>
              <a:t>为了提高边缘和节点创建过程的准确性，我们已经考虑了源节点</a:t>
            </a:r>
            <a:r>
              <a:rPr lang="en-US" altLang="zh-CN" sz="1200" dirty="0" smtClean="0">
                <a:latin typeface="楷体" pitchFamily="49" charset="-122"/>
                <a:ea typeface="楷体" pitchFamily="49" charset="-122"/>
              </a:rPr>
              <a:t>/</a:t>
            </a:r>
            <a:r>
              <a:rPr lang="zh-CN" altLang="en-US" sz="1200" dirty="0" smtClean="0">
                <a:latin typeface="楷体" pitchFamily="49" charset="-122"/>
                <a:ea typeface="楷体" pitchFamily="49" charset="-122"/>
              </a:rPr>
              <a:t>目的节点年龄的影响，因为我们已经观察到这个属性在检查系统的演化过程中表现出规律性，而其他属性没有显示任何值得注意的点。</a:t>
            </a:r>
            <a:endPar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endParaRPr>
          </a:p>
          <a:p>
            <a:pPr rtl="0"/>
            <a:endParaRPr lang="en-US" altLang="zh-CN" sz="1200" b="0" i="0" dirty="0" smtClean="0">
              <a:effectLst/>
              <a:latin typeface="+mj-lt"/>
              <a:ea typeface="+mj-ea"/>
              <a:cs typeface="+mj-cs"/>
              <a:sym typeface="Calibri"/>
            </a:endParaRPr>
          </a:p>
          <a:p>
            <a:r>
              <a:rPr lang="zh-CN" altLang="en-US" sz="1200" dirty="0" smtClean="0">
                <a:latin typeface="楷体" pitchFamily="49" charset="-122"/>
                <a:ea typeface="楷体" pitchFamily="49" charset="-122"/>
              </a:rPr>
              <a:t>该模型还进一步改进了与被检查网络的软件性质有关的另外两个功能：</a:t>
            </a:r>
          </a:p>
          <a:p>
            <a:r>
              <a:rPr lang="zh-CN" altLang="en-US" sz="1200" dirty="0" smtClean="0">
                <a:latin typeface="楷体" pitchFamily="49" charset="-122"/>
                <a:ea typeface="楷体" pitchFamily="49" charset="-122"/>
              </a:rPr>
              <a:t>（</a:t>
            </a:r>
            <a:r>
              <a:rPr lang="en-US" altLang="zh-CN" sz="1200" dirty="0" smtClean="0">
                <a:latin typeface="楷体" pitchFamily="49" charset="-122"/>
                <a:ea typeface="楷体" pitchFamily="49" charset="-122"/>
              </a:rPr>
              <a:t>a</a:t>
            </a:r>
            <a:r>
              <a:rPr lang="zh-CN" altLang="en-US" sz="1200" dirty="0" smtClean="0">
                <a:latin typeface="楷体" pitchFamily="49" charset="-122"/>
                <a:ea typeface="楷体" pitchFamily="49" charset="-122"/>
              </a:rPr>
              <a:t>）复制机制，以反映每个系统的包级结构</a:t>
            </a:r>
          </a:p>
          <a:p>
            <a:r>
              <a:rPr lang="zh-CN" altLang="en-US" sz="1200" dirty="0" smtClean="0">
                <a:latin typeface="楷体" pitchFamily="49" charset="-122"/>
                <a:ea typeface="楷体" pitchFamily="49" charset="-122"/>
              </a:rPr>
              <a:t>（</a:t>
            </a:r>
            <a:r>
              <a:rPr lang="en-US" altLang="zh-CN" sz="1200" dirty="0" smtClean="0">
                <a:latin typeface="楷体" pitchFamily="49" charset="-122"/>
                <a:ea typeface="楷体" pitchFamily="49" charset="-122"/>
              </a:rPr>
              <a:t>b</a:t>
            </a:r>
            <a:r>
              <a:rPr lang="zh-CN" altLang="en-US" sz="1200" dirty="0" smtClean="0">
                <a:latin typeface="楷体" pitchFamily="49" charset="-122"/>
                <a:ea typeface="楷体" pitchFamily="49" charset="-122"/>
              </a:rPr>
              <a:t>）由域规则决定的节点行为限制。</a:t>
            </a:r>
            <a:endParaRPr lang="en-US" altLang="zh-CN" sz="1200" dirty="0" smtClean="0">
              <a:latin typeface="楷体" pitchFamily="49" charset="-122"/>
              <a:ea typeface="楷体" pitchFamily="49" charset="-122"/>
            </a:endParaRPr>
          </a:p>
          <a:p>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c</a:t>
            </a:r>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）年纪</a:t>
            </a:r>
            <a:endPar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endParaRPr>
          </a:p>
          <a:p>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d</a:t>
            </a:r>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）边的变化</a:t>
            </a:r>
          </a:p>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r>
              <a:rPr lang="zh-CN" altLang="en-US" sz="1200" b="0" i="0" dirty="0" smtClean="0">
                <a:effectLst/>
                <a:latin typeface="+mj-lt"/>
                <a:ea typeface="+mj-ea"/>
                <a:cs typeface="+mj-cs"/>
                <a:sym typeface="Calibri"/>
              </a:rPr>
              <a:t>要分析的源码 </a:t>
            </a:r>
            <a:r>
              <a:rPr lang="en-US" altLang="zh-CN" sz="1200" b="0" i="0" dirty="0" smtClean="0">
                <a:effectLst/>
                <a:latin typeface="+mj-lt"/>
                <a:ea typeface="+mj-ea"/>
                <a:cs typeface="+mj-cs"/>
                <a:sym typeface="Calibri"/>
              </a:rPr>
              <a:t>-&gt;</a:t>
            </a:r>
            <a:r>
              <a:rPr lang="en-US" altLang="zh-CN" sz="1200" b="0" i="0" baseline="0" dirty="0" smtClean="0">
                <a:effectLst/>
                <a:latin typeface="+mj-lt"/>
                <a:ea typeface="+mj-ea"/>
                <a:cs typeface="+mj-cs"/>
                <a:sym typeface="Calibri"/>
              </a:rPr>
              <a:t> </a:t>
            </a:r>
            <a:r>
              <a:rPr lang="zh-CN" altLang="en-US" sz="1200" b="0" i="0" baseline="0" dirty="0" smtClean="0">
                <a:effectLst/>
                <a:latin typeface="+mj-lt"/>
                <a:ea typeface="+mj-ea"/>
                <a:cs typeface="+mj-cs"/>
                <a:sym typeface="Calibri"/>
              </a:rPr>
              <a:t>提取节点网络分布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分析其过去的网络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插入新节点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创建新节点之间的边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创建存在节点之间的边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删除边</a:t>
            </a:r>
            <a:endParaRPr lang="en-US" altLang="zh-CN" sz="1200" b="0" i="0" baseline="0" dirty="0" smtClean="0">
              <a:effectLst/>
              <a:latin typeface="+mj-lt"/>
              <a:ea typeface="+mj-ea"/>
              <a:cs typeface="+mj-cs"/>
              <a:sym typeface="Calibri"/>
            </a:endParaRPr>
          </a:p>
          <a:p>
            <a:pPr rtl="0"/>
            <a:endParaRPr lang="en-US" altLang="zh-CN" sz="1200" b="0" i="0" baseline="0" dirty="0" smtClean="0">
              <a:effectLst/>
              <a:latin typeface="+mj-lt"/>
              <a:ea typeface="+mj-ea"/>
              <a:cs typeface="+mj-cs"/>
              <a:sym typeface="Calibri"/>
            </a:endParaRPr>
          </a:p>
          <a:p>
            <a:pPr rtl="0"/>
            <a:r>
              <a:rPr lang="en-US" altLang="zh-CN" sz="1200" b="0" i="0" baseline="0" dirty="0" smtClean="0">
                <a:effectLst/>
                <a:latin typeface="+mj-lt"/>
                <a:ea typeface="+mj-ea"/>
                <a:cs typeface="+mj-cs"/>
                <a:sym typeface="Calibri"/>
              </a:rPr>
              <a:t>12345</a:t>
            </a:r>
            <a:r>
              <a:rPr lang="zh-CN" altLang="en-US" sz="1200" b="0" i="0" baseline="0" dirty="0" smtClean="0">
                <a:effectLst/>
                <a:latin typeface="+mj-lt"/>
                <a:ea typeface="+mj-ea"/>
                <a:cs typeface="+mj-cs"/>
                <a:sym typeface="Calibri"/>
              </a:rPr>
              <a:t>：产生影响的参数</a:t>
            </a:r>
            <a:endParaRPr lang="en-US" altLang="zh-CN" sz="1200" b="0" i="0" baseline="0" dirty="0" smtClean="0">
              <a:effectLst/>
              <a:latin typeface="+mj-lt"/>
              <a:ea typeface="+mj-ea"/>
              <a:cs typeface="+mj-cs"/>
              <a:sym typeface="Calibri"/>
            </a:endParaRPr>
          </a:p>
          <a:p>
            <a:pPr rtl="0"/>
            <a:endParaRPr lang="en-US" altLang="zh-CN" sz="1200" b="0" i="0" baseline="0" dirty="0" smtClean="0">
              <a:effectLst/>
              <a:latin typeface="+mj-lt"/>
              <a:ea typeface="+mj-ea"/>
              <a:cs typeface="+mj-cs"/>
              <a:sym typeface="Calibri"/>
            </a:endParaRPr>
          </a:p>
          <a:p>
            <a:pPr rtl="0"/>
            <a:r>
              <a:rPr lang="zh-CN" altLang="en-US" sz="1200" b="0" i="0" baseline="0" dirty="0" smtClean="0">
                <a:effectLst/>
                <a:latin typeface="+mj-lt"/>
                <a:ea typeface="+mj-ea"/>
                <a:cs typeface="+mj-cs"/>
                <a:sym typeface="Calibri"/>
              </a:rPr>
              <a:t>循环 模拟的版本数</a:t>
            </a:r>
            <a:endParaRPr lang="en-US" altLang="zh-CN" sz="1200" b="0" i="0" baseline="0" dirty="0" smtClean="0">
              <a:effectLst/>
              <a:latin typeface="+mj-lt"/>
              <a:ea typeface="+mj-ea"/>
              <a:cs typeface="+mj-cs"/>
              <a:sym typeface="Calibri"/>
            </a:endParaRPr>
          </a:p>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1.</a:t>
            </a:r>
            <a:r>
              <a:rPr lang="zh-CN" altLang="en-US" sz="1200" b="0" i="0" dirty="0" smtClean="0">
                <a:effectLst/>
                <a:latin typeface="+mj-lt"/>
                <a:ea typeface="+mj-ea"/>
                <a:cs typeface="+mj-cs"/>
                <a:sym typeface="Calibri"/>
              </a:rPr>
              <a:t>属性：</a:t>
            </a:r>
            <a:endParaRPr lang="en-US" altLang="zh-CN" sz="1200" b="0" i="0" dirty="0" smtClean="0">
              <a:effectLst/>
              <a:latin typeface="+mj-lt"/>
              <a:ea typeface="+mj-ea"/>
              <a:cs typeface="+mj-cs"/>
              <a:sym typeface="Calibri"/>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a) the distribution of the distance between all class pairs (captured by the number of class pairs versus the distance in number of hops). For this analysis we employ the aforementioned hop plots.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b) the in-degree distribution of the corresponding graph expressed by the exponent (α) of the power function.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c) the diameter of the corresponding networks (i.e., the longest shortest path between any two nodes, where shortest paths are calculated according to </a:t>
            </a:r>
            <a:r>
              <a:rPr lang="zh-CN" altLang="en-US" sz="1200" b="0" i="0" dirty="0" smtClean="0">
                <a:effectLst/>
                <a:latin typeface="+mj-lt"/>
                <a:ea typeface="+mj-ea"/>
                <a:cs typeface="+mj-cs"/>
                <a:sym typeface="Calibri"/>
              </a:rPr>
              <a:t>迪杰斯特拉</a:t>
            </a:r>
            <a:r>
              <a:rPr lang="en-US" altLang="zh-CN" sz="1200" b="0" i="0" dirty="0" smtClean="0">
                <a:effectLst/>
                <a:latin typeface="+mj-lt"/>
                <a:ea typeface="+mj-ea"/>
                <a:cs typeface="+mj-cs"/>
                <a:sym typeface="Calibri"/>
              </a:rPr>
              <a:t> algorithm ).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d) size properties of the corresponding networks (number of nodes, edges and the resulting density) as representative for the accuracy of the proposed model to estimate the growth of the simulated software system. </a:t>
            </a:r>
          </a:p>
          <a:p>
            <a:pPr marL="0" marR="0" indent="0" defTabSz="914400" rtl="0" eaLnBrk="1" fontAlgn="auto" latinLnBrk="0" hangingPunct="1">
              <a:lnSpc>
                <a:spcPct val="100000"/>
              </a:lnSpc>
              <a:spcBef>
                <a:spcPts val="0"/>
              </a:spcBef>
              <a:spcAft>
                <a:spcPts val="0"/>
              </a:spcAft>
              <a:buClrTx/>
              <a:buSzTx/>
              <a:buFontTx/>
              <a:buNone/>
              <a:tabLst/>
              <a:defRPr/>
            </a:pPr>
            <a:endParaRPr lang="en-US" altLang="zh-CN" sz="1200" b="0" i="0" dirty="0" smtClean="0">
              <a:effectLst/>
              <a:latin typeface="+mj-lt"/>
              <a:ea typeface="+mj-ea"/>
              <a:cs typeface="+mj-cs"/>
              <a:sym typeface="Calibri"/>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2.</a:t>
            </a:r>
            <a:r>
              <a:rPr lang="zh-CN" altLang="en-US" sz="1200" b="0" i="0" dirty="0" smtClean="0">
                <a:effectLst/>
                <a:latin typeface="+mj-lt"/>
                <a:ea typeface="+mj-ea"/>
                <a:cs typeface="+mj-cs"/>
                <a:sym typeface="Calibri"/>
              </a:rPr>
              <a:t>基于网络的代表软件预测模型的结果是有价值的如果可以由软件开发人员或维护人员利用，例如，对未来软件演化的预测可以指示哪些系统类可能过载（基于预测的度）</a:t>
            </a:r>
            <a:endParaRPr lang="en-US" altLang="zh-CN"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流程包括变更分析，发布计划，系统实施和向客户发布系统的基本活动。 这些变化的成本和影响进行评估，看看有多少系统受到变化的影响，以及实施变更可能花费多少。 这些更改将被执行和验证，并且系统的新版本将被发布。 然后，该过程将为下一个版本提供一组新的更改。</a:t>
            </a:r>
            <a:endParaRPr kumimoji="1" lang="zh-CN" altLang="en-US" dirty="0"/>
          </a:p>
        </p:txBody>
      </p:sp>
    </p:spTree>
    <p:extLst>
      <p:ext uri="{BB962C8B-B14F-4D97-AF65-F5344CB8AC3E}">
        <p14:creationId xmlns:p14="http://schemas.microsoft.com/office/powerpoint/2010/main" val="190675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基于源代码更改识别受影响要求的方法。 该方法旨在通过在每次代码提交后自动识别可能受影响的部分来支持维护人员更新需求规范。</a:t>
            </a:r>
            <a:endParaRPr kumimoji="1" lang="zh-CN" altLang="en-US" dirty="0"/>
          </a:p>
        </p:txBody>
      </p:sp>
    </p:spTree>
    <p:extLst>
      <p:ext uri="{BB962C8B-B14F-4D97-AF65-F5344CB8AC3E}">
        <p14:creationId xmlns:p14="http://schemas.microsoft.com/office/powerpoint/2010/main" val="214343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识别提交的相关更改</a:t>
            </a:r>
            <a:endParaRPr kumimoji="1" lang="en-US" altLang="zh-CN" dirty="0" smtClean="0"/>
          </a:p>
          <a:p>
            <a:r>
              <a:rPr kumimoji="1" lang="zh-CN" altLang="en-US" dirty="0" smtClean="0"/>
              <a:t>识别受变化影响的需求</a:t>
            </a:r>
            <a:endParaRPr kumimoji="1" lang="en-US" altLang="zh-CN" dirty="0" smtClean="0"/>
          </a:p>
          <a:p>
            <a:r>
              <a:rPr kumimoji="1" lang="zh-CN" altLang="en-US" dirty="0" smtClean="0"/>
              <a:t>向用户演示受影响的需求</a:t>
            </a:r>
            <a:endParaRPr kumimoji="1" lang="zh-CN" altLang="en-US" dirty="0"/>
          </a:p>
        </p:txBody>
      </p:sp>
    </p:spTree>
    <p:extLst>
      <p:ext uri="{BB962C8B-B14F-4D97-AF65-F5344CB8AC3E}">
        <p14:creationId xmlns:p14="http://schemas.microsoft.com/office/powerpoint/2010/main" val="134066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这部分的挑战是找到一种自动化的方法来检测那些影响需求的代码变更。</a:t>
            </a:r>
            <a:endParaRPr kumimoji="1" lang="en-US" altLang="zh-CN" dirty="0" smtClean="0"/>
          </a:p>
          <a:p>
            <a:r>
              <a:rPr kumimoji="1" lang="zh-CN" altLang="en-US" dirty="0" smtClean="0"/>
              <a:t>检测相关变化的算法由两部分组成：</a:t>
            </a:r>
            <a:endParaRPr kumimoji="1" lang="en-US" altLang="zh-CN" dirty="0" smtClean="0"/>
          </a:p>
          <a:p>
            <a:r>
              <a:rPr kumimoji="1" lang="zh-CN" altLang="en-US" dirty="0" smtClean="0"/>
              <a:t>比较部分我们比较代码中的所有元素来检测已添加和删除的元素。</a:t>
            </a:r>
            <a:endParaRPr kumimoji="1" lang="en-US" altLang="zh-CN" dirty="0" smtClean="0"/>
          </a:p>
          <a:p>
            <a:r>
              <a:rPr kumimoji="1" lang="zh-CN" altLang="en-US" dirty="0" smtClean="0"/>
              <a:t>过滤部分我们过滤掉由于重命名而引起的添加和删除。</a:t>
            </a:r>
            <a:endParaRPr kumimoji="1" lang="en-US" altLang="zh-CN" dirty="0" smtClean="0"/>
          </a:p>
        </p:txBody>
      </p:sp>
    </p:spTree>
    <p:extLst>
      <p:ext uri="{BB962C8B-B14F-4D97-AF65-F5344CB8AC3E}">
        <p14:creationId xmlns:p14="http://schemas.microsoft.com/office/powerpoint/2010/main" val="445244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此步骤的目标是跟踪上一步中确定的与需求规格相关的变更，以确定可能受到影响的需求。</a:t>
            </a:r>
            <a:endParaRPr kumimoji="1" lang="en-US" altLang="zh-CN" dirty="0" smtClean="0"/>
          </a:p>
          <a:p>
            <a:endParaRPr kumimoji="1" lang="en-US" altLang="zh-CN" dirty="0" smtClean="0"/>
          </a:p>
          <a:p>
            <a:r>
              <a:rPr kumimoji="1" lang="zh-CN" altLang="en-US" dirty="0" smtClean="0"/>
              <a:t>第一部分第一部分旨在通过从代码中改变的元素中提取条件来收集关于变化及其上下文的相关关键字。</a:t>
            </a:r>
            <a:endParaRPr kumimoji="1" lang="en-US" altLang="zh-CN" dirty="0" smtClean="0"/>
          </a:p>
          <a:p>
            <a:endParaRPr kumimoji="1" lang="en-US" altLang="zh-CN" dirty="0" smtClean="0"/>
          </a:p>
          <a:p>
            <a:r>
              <a:rPr kumimoji="1" lang="zh-CN" altLang="en-US" dirty="0" smtClean="0"/>
              <a:t>第二部分关键字追踪到要求，并生成可能受到影响的要求列表。 </a:t>
            </a:r>
            <a:endParaRPr kumimoji="1" lang="en-US" altLang="zh-CN" dirty="0" smtClean="0"/>
          </a:p>
          <a:p>
            <a:r>
              <a:rPr kumimoji="1" lang="zh-CN" altLang="en-US" dirty="0" smtClean="0"/>
              <a:t>列表中的每个要求都与一个值相关联，该值表示需求受变更影响的可能性。</a:t>
            </a:r>
            <a:endParaRPr kumimoji="1" lang="zh-CN" altLang="en-US" dirty="0"/>
          </a:p>
        </p:txBody>
      </p:sp>
    </p:spTree>
    <p:extLst>
      <p:ext uri="{BB962C8B-B14F-4D97-AF65-F5344CB8AC3E}">
        <p14:creationId xmlns:p14="http://schemas.microsoft.com/office/powerpoint/2010/main" val="38610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err="1" smtClean="0"/>
              <a:t>SEAgle</a:t>
            </a:r>
            <a:r>
              <a:rPr kumimoji="1" lang="zh-CN" altLang="en-US" dirty="0" smtClean="0"/>
              <a:t>是一个易于使用的与公共存储库相关的</a:t>
            </a:r>
            <a:r>
              <a:rPr kumimoji="1" lang="en-US" altLang="zh-CN" dirty="0" smtClean="0"/>
              <a:t>Eclipse</a:t>
            </a:r>
            <a:r>
              <a:rPr kumimoji="1" lang="zh-CN" altLang="en-US" dirty="0" smtClean="0"/>
              <a:t>插件，用于自动分析用</a:t>
            </a:r>
            <a:r>
              <a:rPr kumimoji="1" lang="en-US" altLang="zh-CN" dirty="0" smtClean="0"/>
              <a:t>Java</a:t>
            </a:r>
            <a:r>
              <a:rPr kumimoji="1" lang="zh-CN" altLang="en-US" dirty="0" smtClean="0"/>
              <a:t>编写的任何面向对象软件的多个版本。</a:t>
            </a:r>
            <a:endParaRPr kumimoji="1" lang="zh-CN" altLang="en-US" dirty="0"/>
          </a:p>
        </p:txBody>
      </p:sp>
    </p:spTree>
    <p:extLst>
      <p:ext uri="{BB962C8B-B14F-4D97-AF65-F5344CB8AC3E}">
        <p14:creationId xmlns:p14="http://schemas.microsoft.com/office/powerpoint/2010/main" val="146059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err="1" smtClean="0"/>
              <a:t>SEAgle</a:t>
            </a:r>
            <a:r>
              <a:rPr kumimoji="1" lang="zh-CN" altLang="en-US" dirty="0" smtClean="0"/>
              <a:t>的体系结构如图</a:t>
            </a:r>
            <a:r>
              <a:rPr kumimoji="1" lang="en-US" altLang="zh-CN" dirty="0" smtClean="0"/>
              <a:t>1</a:t>
            </a:r>
            <a:r>
              <a:rPr kumimoji="1" lang="zh-CN" altLang="en-US" dirty="0" smtClean="0"/>
              <a:t>所示。在左侧显示了提供核心服务的组件，比如</a:t>
            </a:r>
            <a:r>
              <a:rPr kumimoji="1" lang="en-US" altLang="zh-CN" dirty="0" smtClean="0"/>
              <a:t>API</a:t>
            </a:r>
            <a:r>
              <a:rPr kumimoji="1" lang="zh-CN" altLang="en-US" dirty="0" smtClean="0"/>
              <a:t>负责与</a:t>
            </a:r>
            <a:r>
              <a:rPr kumimoji="1" lang="en-US" altLang="zh-CN" dirty="0" smtClean="0"/>
              <a:t>VCS</a:t>
            </a:r>
            <a:r>
              <a:rPr kumimoji="1" lang="zh-CN" altLang="en-US" dirty="0" smtClean="0"/>
              <a:t>通信以及负责度量的</a:t>
            </a:r>
            <a:r>
              <a:rPr kumimoji="1" lang="en-US" altLang="zh-CN" dirty="0" smtClean="0"/>
              <a:t>API</a:t>
            </a:r>
            <a:r>
              <a:rPr kumimoji="1" lang="zh-CN" altLang="en-US" dirty="0" smtClean="0"/>
              <a:t>。 </a:t>
            </a:r>
            <a:endParaRPr kumimoji="1" lang="en-US" altLang="zh-CN" dirty="0" smtClean="0"/>
          </a:p>
          <a:p>
            <a:r>
              <a:rPr kumimoji="1" lang="zh-CN" altLang="en-US" dirty="0" smtClean="0"/>
              <a:t>对于后两个组件，架构是高度可扩展的，因为抽象和实现之间已经有明确的分离。 在</a:t>
            </a:r>
            <a:r>
              <a:rPr kumimoji="1" lang="en-US" altLang="zh-CN" dirty="0" smtClean="0"/>
              <a:t>Java EE</a:t>
            </a:r>
            <a:r>
              <a:rPr kumimoji="1" lang="zh-CN" altLang="en-US" dirty="0" smtClean="0"/>
              <a:t>中运行的</a:t>
            </a:r>
            <a:r>
              <a:rPr kumimoji="1" lang="en-US" altLang="zh-CN" dirty="0" smtClean="0"/>
              <a:t>Software Evolution Analysis Engine</a:t>
            </a:r>
            <a:r>
              <a:rPr kumimoji="1" lang="zh-CN" altLang="en-US" dirty="0" smtClean="0"/>
              <a:t>利用各个组件提供的服务，并将计算结果存储在</a:t>
            </a:r>
            <a:r>
              <a:rPr kumimoji="1" lang="en-US" altLang="zh-CN" dirty="0" err="1" smtClean="0"/>
              <a:t>MySql</a:t>
            </a:r>
            <a:r>
              <a:rPr kumimoji="1" lang="zh-CN" altLang="en-US" dirty="0" smtClean="0"/>
              <a:t>数据库中。 此外，引擎还提供</a:t>
            </a:r>
            <a:r>
              <a:rPr kumimoji="1" lang="en-US" altLang="zh-CN" dirty="0" smtClean="0"/>
              <a:t>Web</a:t>
            </a:r>
            <a:r>
              <a:rPr kumimoji="1" lang="zh-CN" altLang="en-US" dirty="0" smtClean="0"/>
              <a:t>服务（</a:t>
            </a:r>
            <a:r>
              <a:rPr kumimoji="1" lang="en-US" altLang="zh-CN" dirty="0" smtClean="0"/>
              <a:t>SOAP / REST</a:t>
            </a:r>
            <a:r>
              <a:rPr kumimoji="1" lang="zh-CN" altLang="en-US" dirty="0" smtClean="0"/>
              <a:t>），这些</a:t>
            </a:r>
            <a:r>
              <a:rPr kumimoji="1" lang="en-US" altLang="zh-CN" dirty="0" smtClean="0"/>
              <a:t>Web</a:t>
            </a:r>
            <a:r>
              <a:rPr kumimoji="1" lang="zh-CN" altLang="en-US" dirty="0" smtClean="0"/>
              <a:t>服务通过表示层访问，以触发分析并检索结果，然后以图表和表格的形式显示结果。</a:t>
            </a:r>
            <a:endParaRPr kumimoji="1" lang="zh-CN" altLang="en-US" dirty="0"/>
          </a:p>
        </p:txBody>
      </p:sp>
    </p:spTree>
    <p:extLst>
      <p:ext uri="{BB962C8B-B14F-4D97-AF65-F5344CB8AC3E}">
        <p14:creationId xmlns:p14="http://schemas.microsoft.com/office/powerpoint/2010/main" val="31710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zh-CN" altLang="en-US" dirty="0" smtClean="0"/>
              <a:t>主要场景假定用户有兴趣分析面向对象的软件项目的演变，其中各种版本可用作本地工作空间中的源代码。用户遵循以下步骤：</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1.</a:t>
            </a:r>
            <a:r>
              <a:rPr lang="zh-CN" altLang="en-US" dirty="0" smtClean="0"/>
              <a:t>用户将</a:t>
            </a:r>
            <a:r>
              <a:rPr lang="en-US" altLang="zh-CN" dirty="0" smtClean="0"/>
              <a:t>Eclipse</a:t>
            </a:r>
            <a:r>
              <a:rPr lang="zh-CN" altLang="en-US" dirty="0" smtClean="0"/>
              <a:t>项目的版本导入到</a:t>
            </a:r>
            <a:r>
              <a:rPr lang="en-US" altLang="zh-CN" dirty="0" smtClean="0"/>
              <a:t>Eclipse</a:t>
            </a:r>
            <a:r>
              <a:rPr lang="zh-CN" altLang="en-US" dirty="0" smtClean="0"/>
              <a:t>中</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zh-CN" altLang="en-US" dirty="0" smtClean="0"/>
              <a:t>他希望分析。</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2.</a:t>
            </a:r>
            <a:r>
              <a:rPr lang="zh-CN" altLang="en-US" dirty="0" smtClean="0"/>
              <a:t>用户点击“</a:t>
            </a:r>
            <a:r>
              <a:rPr lang="en-US" altLang="zh-CN" dirty="0" smtClean="0"/>
              <a:t>Project Evolution Analysis”</a:t>
            </a:r>
            <a:r>
              <a:rPr lang="zh-CN" altLang="en-US" dirty="0" smtClean="0"/>
              <a:t>按钮以启动分析过程。</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3.</a:t>
            </a:r>
            <a:r>
              <a:rPr lang="zh-CN" altLang="en-US" dirty="0" smtClean="0"/>
              <a:t>成功完成分析后，结果将自动保存到数据库中，并显示结果浏览器。</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4.</a:t>
            </a:r>
            <a:r>
              <a:rPr lang="zh-CN" altLang="en-US" dirty="0" smtClean="0"/>
              <a:t>用户从项目选择器中选择他的项目。出现总览表。</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5.</a:t>
            </a:r>
            <a:r>
              <a:rPr lang="zh-CN" altLang="en-US" dirty="0" smtClean="0"/>
              <a:t>用户从总览表中选择一个或多个（取决于所需的分析）版本。</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6.</a:t>
            </a:r>
            <a:r>
              <a:rPr lang="zh-CN" altLang="en-US" dirty="0" smtClean="0"/>
              <a:t>系统显示所需的图表。 （通过鼠标跳过用户可以看到多个图表上的其他数据）。</a:t>
            </a:r>
          </a:p>
          <a:p>
            <a:endParaRPr kumimoji="1" lang="zh-CN" altLang="en-US" dirty="0"/>
          </a:p>
        </p:txBody>
      </p:sp>
    </p:spTree>
    <p:extLst>
      <p:ext uri="{BB962C8B-B14F-4D97-AF65-F5344CB8AC3E}">
        <p14:creationId xmlns:p14="http://schemas.microsoft.com/office/powerpoint/2010/main" val="148308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400" y="2130431"/>
            <a:ext cx="10363200"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9200" y="274639"/>
            <a:ext cx="2743200" cy="5851526"/>
          </a:xfrm>
          <a:prstGeom prst="rect">
            <a:avLst/>
          </a:prstGeom>
        </p:spPr>
        <p:txBody>
          <a:bodyPr/>
          <a:lstStyle/>
          <a:p>
            <a:r>
              <a:t>标题文本</a:t>
            </a:r>
          </a:p>
        </p:txBody>
      </p:sp>
      <p:sp>
        <p:nvSpPr>
          <p:cNvPr id="102" name="正文级别 1…"/>
          <p:cNvSpPr txBox="1">
            <a:spLocks noGrp="1"/>
          </p:cNvSpPr>
          <p:nvPr>
            <p:ph type="body" idx="1"/>
          </p:nvPr>
        </p:nvSpPr>
        <p:spPr>
          <a:xfrm>
            <a:off x="609600" y="274639"/>
            <a:ext cx="80264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3084" y="4406905"/>
            <a:ext cx="10363201"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600" y="1600203"/>
            <a:ext cx="53848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600" y="1535116"/>
            <a:ext cx="5386917" cy="639764"/>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3373" y="1535116"/>
            <a:ext cx="5389034" cy="639764"/>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603" y="273050"/>
            <a:ext cx="4011084" cy="1162051"/>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733" y="273053"/>
            <a:ext cx="6815667"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602" y="1435103"/>
            <a:ext cx="4011085"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716" y="4800605"/>
            <a:ext cx="7315201" cy="566740"/>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716" y="612775"/>
            <a:ext cx="7315201"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716" y="5367342"/>
            <a:ext cx="7315201" cy="804864"/>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57000"/>
          </a:srgb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274636"/>
            <a:ext cx="10972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600" y="1600203"/>
            <a:ext cx="10972800" cy="452596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23776" y="6404298"/>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261"/>
          <p:cNvSpPr/>
          <p:nvPr/>
        </p:nvSpPr>
        <p:spPr>
          <a:xfrm>
            <a:off x="794" y="2312989"/>
            <a:ext cx="12190415" cy="1389064"/>
          </a:xfrm>
          <a:prstGeom prst="rect">
            <a:avLst/>
          </a:prstGeom>
          <a:solidFill>
            <a:srgbClr val="26AADC"/>
          </a:solidFill>
          <a:ln w="12700">
            <a:miter lim="400000"/>
          </a:ln>
        </p:spPr>
        <p:txBody>
          <a:bodyPr lIns="45719" rIns="45719" anchor="ctr"/>
          <a:lstStyle/>
          <a:p>
            <a:pPr algn="ctr" defTabSz="914285">
              <a:defRPr sz="1400">
                <a:solidFill>
                  <a:srgbClr val="FFFFFF"/>
                </a:solidFill>
              </a:defRPr>
            </a:pPr>
            <a:endParaRPr/>
          </a:p>
        </p:txBody>
      </p:sp>
      <p:sp>
        <p:nvSpPr>
          <p:cNvPr id="113" name="TextBox 59"/>
          <p:cNvSpPr txBox="1"/>
          <p:nvPr/>
        </p:nvSpPr>
        <p:spPr>
          <a:xfrm>
            <a:off x="2265136" y="2619319"/>
            <a:ext cx="7309381" cy="833119"/>
          </a:xfrm>
          <a:prstGeom prst="rect">
            <a:avLst/>
          </a:prstGeom>
          <a:ln w="12700">
            <a:miter lim="400000"/>
          </a:ln>
          <a:extLst>
            <a:ext uri="{C572A759-6A51-4108-AA02-DFA0A04FC94B}">
              <ma14:wrappingTextBoxFlag xmlns:ma14="http://schemas.microsoft.com/office/mac/drawingml/2011/main" xmlns="" val="1"/>
            </a:ext>
          </a:extLst>
        </p:spPr>
        <p:txBody>
          <a:bodyPr wrap="none" lIns="60958" tIns="60958" rIns="60958" bIns="60958">
            <a:spAutoFit/>
          </a:bodyPr>
          <a:lstStyle>
            <a:lvl1pPr>
              <a:defRPr sz="4300">
                <a:latin typeface="Microsoft YaHei"/>
                <a:ea typeface="Microsoft YaHei"/>
                <a:cs typeface="Microsoft YaHei"/>
                <a:sym typeface="Microsoft YaHei"/>
              </a:defRPr>
            </a:lvl1pPr>
          </a:lstStyle>
          <a:p>
            <a:r>
              <a:t>Software Evolution Analysis</a:t>
            </a:r>
          </a:p>
        </p:txBody>
      </p:sp>
      <p:sp>
        <p:nvSpPr>
          <p:cNvPr id="114" name="直接连接符 263"/>
          <p:cNvSpPr/>
          <p:nvPr/>
        </p:nvSpPr>
        <p:spPr>
          <a:xfrm>
            <a:off x="2982118" y="4873625"/>
            <a:ext cx="6527801" cy="0"/>
          </a:xfrm>
          <a:prstGeom prst="line">
            <a:avLst/>
          </a:prstGeom>
          <a:ln w="19050">
            <a:solidFill>
              <a:srgbClr val="26AADC"/>
            </a:solidFill>
          </a:ln>
        </p:spPr>
        <p:txBody>
          <a:bodyPr lIns="45719" rIns="45719"/>
          <a:lstStyle/>
          <a:p>
            <a:endParaRPr/>
          </a:p>
        </p:txBody>
      </p:sp>
      <p:grpSp>
        <p:nvGrpSpPr>
          <p:cNvPr id="117" name="圆角矩形 264"/>
          <p:cNvGrpSpPr/>
          <p:nvPr/>
        </p:nvGrpSpPr>
        <p:grpSpPr>
          <a:xfrm>
            <a:off x="4614069" y="4672967"/>
            <a:ext cx="3455989" cy="401319"/>
            <a:chOff x="0" y="0"/>
            <a:chExt cx="3455987" cy="401317"/>
          </a:xfrm>
        </p:grpSpPr>
        <p:sp>
          <p:nvSpPr>
            <p:cNvPr id="115" name="圆角矩形"/>
            <p:cNvSpPr/>
            <p:nvPr/>
          </p:nvSpPr>
          <p:spPr>
            <a:xfrm>
              <a:off x="0" y="8571"/>
              <a:ext cx="3455988" cy="384176"/>
            </a:xfrm>
            <a:prstGeom prst="roundRect">
              <a:avLst>
                <a:gd name="adj" fmla="val 16667"/>
              </a:avLst>
            </a:prstGeom>
            <a:solidFill>
              <a:srgbClr val="26AADC"/>
            </a:solidFill>
            <a:ln w="12700" cap="flat">
              <a:noFill/>
              <a:miter lim="400000"/>
            </a:ln>
            <a:effectLst/>
          </p:spPr>
          <p:txBody>
            <a:bodyPr wrap="square" lIns="45719" tIns="45719" rIns="45719" bIns="45719" numCol="1" anchor="ctr">
              <a:noAutofit/>
            </a:bodyPr>
            <a:lstStyle/>
            <a:p>
              <a:pPr algn="ctr" defTabSz="914285">
                <a:defRPr>
                  <a:solidFill>
                    <a:srgbClr val="FFFFFF"/>
                  </a:solidFill>
                  <a:latin typeface="Microsoft YaHei"/>
                  <a:ea typeface="Microsoft YaHei"/>
                  <a:cs typeface="Microsoft YaHei"/>
                  <a:sym typeface="Microsoft YaHei"/>
                </a:defRPr>
              </a:pPr>
              <a:endParaRPr/>
            </a:p>
          </p:txBody>
        </p:sp>
        <p:sp>
          <p:nvSpPr>
            <p:cNvPr id="116" name="Group members"/>
            <p:cNvSpPr txBox="1"/>
            <p:nvPr/>
          </p:nvSpPr>
          <p:spPr>
            <a:xfrm>
              <a:off x="18754" y="0"/>
              <a:ext cx="3418480" cy="401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8" tIns="60958" rIns="60958" bIns="60958" numCol="1" anchor="ctr">
              <a:spAutoFit/>
            </a:bodyPr>
            <a:lstStyle>
              <a:lvl1pPr algn="ctr" defTabSz="914285">
                <a:defRPr>
                  <a:solidFill>
                    <a:srgbClr val="FFFFFF"/>
                  </a:solidFill>
                </a:defRPr>
              </a:lvl1pPr>
            </a:lstStyle>
            <a:p>
              <a:r>
                <a:t>Group members </a:t>
              </a:r>
            </a:p>
          </p:txBody>
        </p:sp>
      </p:grpSp>
      <p:sp>
        <p:nvSpPr>
          <p:cNvPr id="118" name="TextBox 64"/>
          <p:cNvSpPr txBox="1"/>
          <p:nvPr/>
        </p:nvSpPr>
        <p:spPr>
          <a:xfrm>
            <a:off x="4532731" y="5209947"/>
            <a:ext cx="2784504" cy="426719"/>
          </a:xfrm>
          <a:prstGeom prst="rect">
            <a:avLst/>
          </a:prstGeom>
          <a:ln w="12700">
            <a:miter lim="400000"/>
          </a:ln>
          <a:extLst>
            <a:ext uri="{C572A759-6A51-4108-AA02-DFA0A04FC94B}">
              <ma14:wrappingTextBoxFlag xmlns:ma14="http://schemas.microsoft.com/office/mac/drawingml/2011/main" xmlns="" val="1"/>
            </a:ext>
          </a:extLst>
        </p:spPr>
        <p:txBody>
          <a:bodyPr wrap="none" lIns="60958" tIns="60958" rIns="60958" bIns="60958">
            <a:spAutoFit/>
          </a:bodyPr>
          <a:lstStyle/>
          <a:p>
            <a:pPr>
              <a:defRPr>
                <a:latin typeface="Microsoft YaHei"/>
                <a:ea typeface="Microsoft YaHei"/>
                <a:cs typeface="Microsoft YaHei"/>
                <a:sym typeface="Microsoft YaHei"/>
              </a:defRPr>
            </a:pPr>
            <a:r>
              <a:t>李长辉	   高健	  梁文杰</a:t>
            </a:r>
          </a:p>
        </p:txBody>
      </p:sp>
      <p:sp>
        <p:nvSpPr>
          <p:cNvPr id="119" name="直接连接符 11"/>
          <p:cNvSpPr/>
          <p:nvPr/>
        </p:nvSpPr>
        <p:spPr>
          <a:xfrm>
            <a:off x="1411324" y="692695"/>
            <a:ext cx="9180000" cy="1590"/>
          </a:xfrm>
          <a:prstGeom prst="line">
            <a:avLst/>
          </a:prstGeom>
          <a:ln w="15875">
            <a:solidFill>
              <a:srgbClr val="808080"/>
            </a:solidFill>
            <a:prstDash val="sysDash"/>
          </a:ln>
        </p:spPr>
        <p:txBody>
          <a:bodyPr lIns="45719" rIns="45719"/>
          <a:lstStyle/>
          <a:p>
            <a:endParaRPr/>
          </a:p>
        </p:txBody>
      </p:sp>
      <p:sp>
        <p:nvSpPr>
          <p:cNvPr id="120" name="椭圆 16"/>
          <p:cNvSpPr/>
          <p:nvPr/>
        </p:nvSpPr>
        <p:spPr>
          <a:xfrm>
            <a:off x="280747" y="157073"/>
            <a:ext cx="1143010" cy="1143010"/>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121" name="椭圆 17"/>
          <p:cNvSpPr/>
          <p:nvPr/>
        </p:nvSpPr>
        <p:spPr>
          <a:xfrm>
            <a:off x="419834" y="291142"/>
            <a:ext cx="864001" cy="864000"/>
          </a:xfrm>
          <a:prstGeom prst="ellipse">
            <a:avLst/>
          </a:prstGeom>
          <a:solidFill>
            <a:srgbClr val="6CAC00"/>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2" name="椭圆 18"/>
          <p:cNvSpPr/>
          <p:nvPr/>
        </p:nvSpPr>
        <p:spPr>
          <a:xfrm>
            <a:off x="337375" y="218469"/>
            <a:ext cx="1008001" cy="1008001"/>
          </a:xfrm>
          <a:prstGeom prst="ellipse">
            <a:avLst/>
          </a:prstGeom>
          <a:ln>
            <a:solidFill>
              <a:srgbClr val="808080"/>
            </a:solidFill>
            <a:prstDash val="sysDash"/>
          </a:ln>
        </p:spPr>
        <p:txBody>
          <a:bodyPr lIns="45719" rIns="45719" anchor="ctr"/>
          <a:lstStyle/>
          <a:p>
            <a:pPr algn="ctr"/>
            <a:endParaRPr/>
          </a:p>
        </p:txBody>
      </p:sp>
      <p:sp>
        <p:nvSpPr>
          <p:cNvPr id="123" name="椭圆 19"/>
          <p:cNvSpPr/>
          <p:nvPr/>
        </p:nvSpPr>
        <p:spPr>
          <a:xfrm>
            <a:off x="10637008" y="139947"/>
            <a:ext cx="1143009" cy="1143010"/>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124" name="椭圆 20"/>
          <p:cNvSpPr/>
          <p:nvPr/>
        </p:nvSpPr>
        <p:spPr>
          <a:xfrm>
            <a:off x="10781007" y="273343"/>
            <a:ext cx="864001" cy="864001"/>
          </a:xfrm>
          <a:prstGeom prst="ellipse">
            <a:avLst/>
          </a:prstGeom>
          <a:solidFill>
            <a:srgbClr val="39A3CD"/>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5" name="椭圆 21"/>
          <p:cNvSpPr/>
          <p:nvPr/>
        </p:nvSpPr>
        <p:spPr>
          <a:xfrm>
            <a:off x="10704511" y="201343"/>
            <a:ext cx="1008001" cy="1008001"/>
          </a:xfrm>
          <a:prstGeom prst="ellipse">
            <a:avLst/>
          </a:prstGeom>
          <a:ln>
            <a:solidFill>
              <a:srgbClr val="808080"/>
            </a:solidFill>
            <a:prstDash val="sysDash"/>
          </a:ln>
        </p:spPr>
        <p:txBody>
          <a:bodyPr lIns="45719" rIns="45719" anchor="ctr"/>
          <a:lstStyle/>
          <a:p>
            <a:pPr algn="ctr"/>
            <a:endParaRPr/>
          </a:p>
        </p:txBody>
      </p:sp>
      <p:sp>
        <p:nvSpPr>
          <p:cNvPr id="126" name="泪滴形 22"/>
          <p:cNvSpPr/>
          <p:nvPr/>
        </p:nvSpPr>
        <p:spPr>
          <a:xfrm flipV="1">
            <a:off x="1881160" y="357168"/>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28575">
            <a:solidFill>
              <a:srgbClr val="FFFFFF"/>
            </a:solidFill>
          </a:ln>
          <a:effectLst>
            <a:outerShdw blurRad="330200" dist="190500" dir="7800000" rotWithShape="0">
              <a:srgbClr val="000000">
                <a:alpha val="23000"/>
              </a:srgbClr>
            </a:outerShdw>
          </a:effectLst>
        </p:spPr>
        <p:txBody>
          <a:bodyPr lIns="45719" rIns="45719" anchor="ctr"/>
          <a:lstStyle/>
          <a:p>
            <a:pPr algn="ctr">
              <a:defRPr>
                <a:solidFill>
                  <a:srgbClr val="FFFFFF"/>
                </a:solidFill>
              </a:defRPr>
            </a:pPr>
            <a:endParaRPr/>
          </a:p>
        </p:txBody>
      </p:sp>
      <p:sp>
        <p:nvSpPr>
          <p:cNvPr id="127" name="泪滴形 23"/>
          <p:cNvSpPr/>
          <p:nvPr/>
        </p:nvSpPr>
        <p:spPr>
          <a:xfrm flipH="1" flipV="1">
            <a:off x="2357416" y="476232"/>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28575">
            <a:solidFill>
              <a:srgbClr val="FFFFFF"/>
            </a:solidFill>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8" name="泪滴形 24"/>
          <p:cNvSpPr/>
          <p:nvPr/>
        </p:nvSpPr>
        <p:spPr>
          <a:xfrm flipH="1">
            <a:off x="2357415" y="829249"/>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28575">
            <a:solidFill>
              <a:srgbClr val="FFFFFF"/>
            </a:solidFill>
          </a:ln>
          <a:effectLst>
            <a:outerShdw blurRad="330200" dist="190500" dir="9600000" rotWithShape="0">
              <a:srgbClr val="000000">
                <a:alpha val="31000"/>
              </a:srgbClr>
            </a:outerShdw>
          </a:effectLst>
        </p:spPr>
        <p:txBody>
          <a:bodyPr lIns="45719" rIns="45719" anchor="ctr"/>
          <a:lstStyle/>
          <a:p>
            <a:pPr algn="ctr">
              <a:defRPr sz="4400">
                <a:solidFill>
                  <a:srgbClr val="FFFFFF"/>
                </a:solidFill>
                <a:latin typeface="Microsoft YaHei"/>
                <a:ea typeface="Microsoft YaHei"/>
                <a:cs typeface="Microsoft YaHei"/>
                <a:sym typeface="Microsoft YaHei"/>
              </a:defRPr>
            </a:pPr>
            <a:endParaRPr/>
          </a:p>
        </p:txBody>
      </p:sp>
      <p:sp>
        <p:nvSpPr>
          <p:cNvPr id="129" name="泪滴形 25"/>
          <p:cNvSpPr/>
          <p:nvPr/>
        </p:nvSpPr>
        <p:spPr>
          <a:xfrm>
            <a:off x="2000224" y="829245"/>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BFBF"/>
          </a:solidFill>
          <a:ln w="28575">
            <a:solidFill>
              <a:srgbClr val="FFFFFF"/>
            </a:solidFill>
          </a:ln>
          <a:effectLst>
            <a:outerShdw blurRad="330200" dist="190500" dir="9000000" rotWithShape="0">
              <a:srgbClr val="000000">
                <a:alpha val="28000"/>
              </a:srgbClr>
            </a:outerShdw>
          </a:effectLst>
        </p:spPr>
        <p:txBody>
          <a:bodyPr lIns="45719" rIns="45719" anchor="ctr"/>
          <a:lstStyle/>
          <a:p>
            <a:pPr algn="ctr">
              <a:defRPr>
                <a:solidFill>
                  <a:srgbClr val="FFFFFF"/>
                </a:solidFill>
              </a:defRPr>
            </a:pPr>
            <a:endParaRPr/>
          </a:p>
        </p:txBody>
      </p:sp>
    </p:spTree>
  </p:cSld>
  <p:clrMapOvr>
    <a:masterClrMapping/>
  </p:clrMapOvr>
  <p:transition spd="med" advClick="0" advTm="3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22" presetClass="entr" presetSubtype="8" fill="hold" grpId="2" nodeType="afterEffect">
                                  <p:stCondLst>
                                    <p:cond delay="0"/>
                                  </p:stCondLst>
                                  <p:iterate>
                                    <p:tmAbs val="0"/>
                                  </p:iterate>
                                  <p:childTnLst>
                                    <p:set>
                                      <p:cBhvr>
                                        <p:cTn id="10" fill="hold"/>
                                        <p:tgtEl>
                                          <p:spTgt spid="114"/>
                                        </p:tgtEl>
                                        <p:attrNameLst>
                                          <p:attrName>style.visibility</p:attrName>
                                        </p:attrNameLst>
                                      </p:cBhvr>
                                      <p:to>
                                        <p:strVal val="visible"/>
                                      </p:to>
                                    </p:set>
                                    <p:animEffect transition="in" filter="wipe(left)">
                                      <p:cBhvr>
                                        <p:cTn id="11" dur="500"/>
                                        <p:tgtEl>
                                          <p:spTgt spid="114"/>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117"/>
                                        </p:tgtEl>
                                        <p:attrNameLst>
                                          <p:attrName>style.visibility</p:attrName>
                                        </p:attrNameLst>
                                      </p:cBhvr>
                                      <p:to>
                                        <p:strVal val="visible"/>
                                      </p:to>
                                    </p:set>
                                    <p:animEffect transition="in" filter="wipe(left)">
                                      <p:cBhvr>
                                        <p:cTn id="15" dur="500"/>
                                        <p:tgtEl>
                                          <p:spTgt spid="117"/>
                                        </p:tgtEl>
                                      </p:cBhvr>
                                    </p:animEffect>
                                  </p:childTnLst>
                                </p:cTn>
                              </p:par>
                            </p:childTnLst>
                          </p:cTn>
                        </p:par>
                        <p:par>
                          <p:cTn id="16" fill="hold">
                            <p:stCondLst>
                              <p:cond delay="1500"/>
                            </p:stCondLst>
                            <p:childTnLst>
                              <p:par>
                                <p:cTn id="17" presetID="2" presetClass="entr" presetSubtype="4" fill="hold" grpId="4" nodeType="afterEffect">
                                  <p:stCondLst>
                                    <p:cond delay="0"/>
                                  </p:stCondLst>
                                  <p:iterate>
                                    <p:tmAbs val="0"/>
                                  </p:iterate>
                                  <p:childTnLst>
                                    <p:set>
                                      <p:cBhvr>
                                        <p:cTn id="18" fill="hold"/>
                                        <p:tgtEl>
                                          <p:spTgt spid="113"/>
                                        </p:tgtEl>
                                        <p:attrNameLst>
                                          <p:attrName>style.visibility</p:attrName>
                                        </p:attrNameLst>
                                      </p:cBhvr>
                                      <p:to>
                                        <p:strVal val="visible"/>
                                      </p:to>
                                    </p:set>
                                    <p:anim calcmode="lin" valueType="num">
                                      <p:cBhvr>
                                        <p:cTn id="19" dur="750" fill="hold"/>
                                        <p:tgtEl>
                                          <p:spTgt spid="113"/>
                                        </p:tgtEl>
                                        <p:attrNameLst>
                                          <p:attrName>ppt_x</p:attrName>
                                        </p:attrNameLst>
                                      </p:cBhvr>
                                      <p:tavLst>
                                        <p:tav tm="0">
                                          <p:val>
                                            <p:strVal val="#ppt_x"/>
                                          </p:val>
                                        </p:tav>
                                        <p:tav tm="100000">
                                          <p:val>
                                            <p:strVal val="#ppt_x"/>
                                          </p:val>
                                        </p:tav>
                                      </p:tavLst>
                                    </p:anim>
                                    <p:anim calcmode="lin" valueType="num">
                                      <p:cBhvr>
                                        <p:cTn id="20" dur="750" fill="hold"/>
                                        <p:tgtEl>
                                          <p:spTgt spid="113"/>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2" presetClass="entr" presetSubtype="4" fill="hold" grpId="5" nodeType="afterEffect">
                                  <p:stCondLst>
                                    <p:cond delay="0"/>
                                  </p:stCondLst>
                                  <p:iterate>
                                    <p:tmAbs val="0"/>
                                  </p:iterate>
                                  <p:childTnLst>
                                    <p:set>
                                      <p:cBhvr>
                                        <p:cTn id="23" fill="hold"/>
                                        <p:tgtEl>
                                          <p:spTgt spid="118"/>
                                        </p:tgtEl>
                                        <p:attrNameLst>
                                          <p:attrName>style.visibility</p:attrName>
                                        </p:attrNameLst>
                                      </p:cBhvr>
                                      <p:to>
                                        <p:strVal val="visible"/>
                                      </p:to>
                                    </p:set>
                                    <p:anim calcmode="lin" valueType="num">
                                      <p:cBhvr>
                                        <p:cTn id="24" dur="1000" fill="hold"/>
                                        <p:tgtEl>
                                          <p:spTgt spid="118"/>
                                        </p:tgtEl>
                                        <p:attrNameLst>
                                          <p:attrName>ppt_x</p:attrName>
                                        </p:attrNameLst>
                                      </p:cBhvr>
                                      <p:tavLst>
                                        <p:tav tm="0">
                                          <p:val>
                                            <p:strVal val="#ppt_x"/>
                                          </p:val>
                                        </p:tav>
                                        <p:tav tm="100000">
                                          <p:val>
                                            <p:strVal val="#ppt_x"/>
                                          </p:val>
                                        </p:tav>
                                      </p:tavLst>
                                    </p:anim>
                                    <p:anim calcmode="lin" valueType="num">
                                      <p:cBhvr>
                                        <p:cTn id="25" dur="10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1" animBg="1" advAuto="0"/>
      <p:bldP spid="113" grpId="4" animBg="1" advAuto="0"/>
      <p:bldP spid="114" grpId="2" animBg="1" advAuto="0"/>
      <p:bldP spid="117" grpId="3" animBg="1" advAuto="0"/>
      <p:bldP spid="118" grpId="5"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直接连接符 7"/>
          <p:cNvSpPr/>
          <p:nvPr/>
        </p:nvSpPr>
        <p:spPr>
          <a:xfrm>
            <a:off x="2482479" y="1069958"/>
            <a:ext cx="7200001" cy="1588"/>
          </a:xfrm>
          <a:prstGeom prst="line">
            <a:avLst/>
          </a:prstGeom>
          <a:ln w="15875">
            <a:solidFill>
              <a:srgbClr val="6CAC00"/>
            </a:solidFill>
            <a:prstDash val="sysDash"/>
          </a:ln>
        </p:spPr>
        <p:txBody>
          <a:bodyPr lIns="45719" rIns="45719"/>
          <a:lstStyle/>
          <a:p>
            <a:endParaRPr/>
          </a:p>
        </p:txBody>
      </p:sp>
      <p:sp>
        <p:nvSpPr>
          <p:cNvPr id="322" name="直接连接符 1"/>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326" name="组合 4"/>
          <p:cNvGrpSpPr/>
          <p:nvPr/>
        </p:nvGrpSpPr>
        <p:grpSpPr>
          <a:xfrm>
            <a:off x="2238348" y="500042"/>
            <a:ext cx="571505" cy="571505"/>
            <a:chOff x="0" y="0"/>
            <a:chExt cx="571504" cy="571504"/>
          </a:xfrm>
        </p:grpSpPr>
        <p:sp>
          <p:nvSpPr>
            <p:cNvPr id="323" name="椭圆 3"/>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椭圆 4"/>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25" name="椭圆 5"/>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27" name="矩形 6"/>
          <p:cNvSpPr txBox="1"/>
          <p:nvPr/>
        </p:nvSpPr>
        <p:spPr>
          <a:xfrm>
            <a:off x="2952730" y="569644"/>
            <a:ext cx="4929224"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2400" b="1">
                <a:latin typeface="Arial"/>
                <a:ea typeface="Arial"/>
                <a:cs typeface="Arial"/>
                <a:sym typeface="Arial"/>
              </a:defRPr>
            </a:pPr>
            <a:r>
              <a:t>Differencing</a:t>
            </a:r>
            <a:r>
              <a:rPr sz="1800" b="0">
                <a:solidFill>
                  <a:srgbClr val="FFFFFF"/>
                </a:solidFill>
                <a:latin typeface="+mj-lt"/>
                <a:ea typeface="+mj-ea"/>
                <a:cs typeface="+mj-cs"/>
                <a:sym typeface="Calibri"/>
              </a:rPr>
              <a:t> </a:t>
            </a:r>
            <a:r>
              <a:t>step</a:t>
            </a:r>
          </a:p>
        </p:txBody>
      </p:sp>
      <p:sp>
        <p:nvSpPr>
          <p:cNvPr id="328" name="直接连接符 8"/>
          <p:cNvSpPr/>
          <p:nvPr/>
        </p:nvSpPr>
        <p:spPr>
          <a:xfrm flipH="1">
            <a:off x="9666311" y="1071547"/>
            <a:ext cx="1589" cy="2376001"/>
          </a:xfrm>
          <a:prstGeom prst="line">
            <a:avLst/>
          </a:prstGeom>
          <a:ln w="15875">
            <a:solidFill>
              <a:srgbClr val="6CAC00"/>
            </a:solidFill>
            <a:prstDash val="sysDash"/>
          </a:ln>
        </p:spPr>
        <p:txBody>
          <a:bodyPr lIns="45719" rIns="45719"/>
          <a:lstStyle/>
          <a:p>
            <a:endParaRPr/>
          </a:p>
        </p:txBody>
      </p:sp>
      <p:sp>
        <p:nvSpPr>
          <p:cNvPr id="329" name="直接连接符 9"/>
          <p:cNvSpPr/>
          <p:nvPr/>
        </p:nvSpPr>
        <p:spPr>
          <a:xfrm>
            <a:off x="9667899" y="3429000"/>
            <a:ext cx="1008001" cy="1589"/>
          </a:xfrm>
          <a:prstGeom prst="line">
            <a:avLst/>
          </a:prstGeom>
          <a:ln w="15875">
            <a:solidFill>
              <a:srgbClr val="6CAC00"/>
            </a:solidFill>
            <a:prstDash val="sysDash"/>
          </a:ln>
        </p:spPr>
        <p:txBody>
          <a:bodyPr lIns="45719" rIns="45719"/>
          <a:lstStyle/>
          <a:p>
            <a:endParaRPr/>
          </a:p>
        </p:txBody>
      </p:sp>
      <p:sp>
        <p:nvSpPr>
          <p:cNvPr id="330" name="矩形 11"/>
          <p:cNvSpPr txBox="1"/>
          <p:nvPr/>
        </p:nvSpPr>
        <p:spPr>
          <a:xfrm>
            <a:off x="4011762" y="3080605"/>
            <a:ext cx="3520576" cy="13565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spcBef>
                <a:spcPts val="600"/>
              </a:spcBef>
              <a:defRPr b="1">
                <a:latin typeface="Arial"/>
                <a:ea typeface="Arial"/>
                <a:cs typeface="Arial"/>
                <a:sym typeface="Arial"/>
              </a:defRPr>
            </a:pPr>
            <a:r>
              <a:rPr dirty="0"/>
              <a:t>The comparing part</a:t>
            </a:r>
          </a:p>
          <a:p>
            <a:pPr>
              <a:defRPr>
                <a:latin typeface="Arial"/>
                <a:ea typeface="Arial"/>
                <a:cs typeface="Arial"/>
                <a:sym typeface="Arial"/>
              </a:defRPr>
            </a:pPr>
            <a:r>
              <a:rPr dirty="0"/>
              <a:t>We compare all the elements in the code to detect the ones that have been added and removed;.</a:t>
            </a:r>
          </a:p>
        </p:txBody>
      </p:sp>
      <p:sp>
        <p:nvSpPr>
          <p:cNvPr id="331" name="矩形 12"/>
          <p:cNvSpPr txBox="1"/>
          <p:nvPr/>
        </p:nvSpPr>
        <p:spPr>
          <a:xfrm>
            <a:off x="3932582" y="4935061"/>
            <a:ext cx="3071836" cy="161579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spcBef>
                <a:spcPts val="600"/>
              </a:spcBef>
              <a:defRPr b="1">
                <a:latin typeface="Arial"/>
                <a:ea typeface="Arial"/>
                <a:cs typeface="Arial"/>
                <a:sym typeface="Arial"/>
              </a:defRPr>
            </a:pPr>
            <a:r>
              <a:rPr dirty="0"/>
              <a:t>The filtering part</a:t>
            </a:r>
          </a:p>
          <a:p>
            <a:pPr>
              <a:lnSpc>
                <a:spcPct val="150000"/>
              </a:lnSpc>
              <a:spcBef>
                <a:spcPts val="600"/>
              </a:spcBef>
              <a:defRPr>
                <a:latin typeface="Arial"/>
                <a:ea typeface="Arial"/>
                <a:cs typeface="Arial"/>
                <a:sym typeface="Arial"/>
              </a:defRPr>
            </a:pPr>
            <a:r>
              <a:rPr dirty="0"/>
              <a:t>We filter out the additions and removals that are due to renames.</a:t>
            </a:r>
          </a:p>
        </p:txBody>
      </p:sp>
      <p:sp>
        <p:nvSpPr>
          <p:cNvPr id="332" name="任意多边形 13"/>
          <p:cNvSpPr/>
          <p:nvPr/>
        </p:nvSpPr>
        <p:spPr>
          <a:xfrm>
            <a:off x="3304700" y="4725144"/>
            <a:ext cx="605679" cy="733881"/>
          </a:xfrm>
          <a:custGeom>
            <a:avLst/>
            <a:gdLst/>
            <a:ahLst/>
            <a:cxnLst>
              <a:cxn ang="0">
                <a:pos x="wd2" y="hd2"/>
              </a:cxn>
              <a:cxn ang="5400000">
                <a:pos x="wd2" y="hd2"/>
              </a:cxn>
              <a:cxn ang="10800000">
                <a:pos x="wd2" y="hd2"/>
              </a:cxn>
              <a:cxn ang="16200000">
                <a:pos x="wd2" y="hd2"/>
              </a:cxn>
            </a:cxnLst>
            <a:rect l="0" t="0" r="r" b="b"/>
            <a:pathLst>
              <a:path w="20125" h="21600" extrusionOk="0">
                <a:moveTo>
                  <a:pt x="93" y="10800"/>
                </a:moveTo>
                <a:cubicBezTo>
                  <a:pt x="-738" y="9000"/>
                  <a:pt x="4247" y="12600"/>
                  <a:pt x="5077" y="10800"/>
                </a:cubicBezTo>
                <a:cubicBezTo>
                  <a:pt x="5908" y="9000"/>
                  <a:pt x="3416" y="1800"/>
                  <a:pt x="5077" y="0"/>
                </a:cubicBezTo>
                <a:lnTo>
                  <a:pt x="15047" y="0"/>
                </a:lnTo>
                <a:cubicBezTo>
                  <a:pt x="16708" y="1800"/>
                  <a:pt x="14216" y="9000"/>
                  <a:pt x="15047" y="10800"/>
                </a:cubicBezTo>
                <a:cubicBezTo>
                  <a:pt x="15877" y="12600"/>
                  <a:pt x="20862" y="9000"/>
                  <a:pt x="20031" y="10800"/>
                </a:cubicBezTo>
                <a:cubicBezTo>
                  <a:pt x="19200" y="12600"/>
                  <a:pt x="13385" y="21600"/>
                  <a:pt x="10062" y="21600"/>
                </a:cubicBezTo>
                <a:cubicBezTo>
                  <a:pt x="6739" y="21600"/>
                  <a:pt x="924" y="12600"/>
                  <a:pt x="93" y="10800"/>
                </a:cubicBezTo>
                <a:close/>
              </a:path>
            </a:pathLst>
          </a:custGeom>
          <a:solidFill>
            <a:srgbClr val="6CAC00"/>
          </a:solidFill>
          <a:ln w="12700">
            <a:miter lim="400000"/>
          </a:ln>
        </p:spPr>
        <p:txBody>
          <a:bodyPr lIns="45719" rIns="45719" anchor="ctr"/>
          <a:lstStyle/>
          <a:p>
            <a:pPr algn="ctr">
              <a:defRPr>
                <a:solidFill>
                  <a:srgbClr val="FFFFFF"/>
                </a:solidFill>
              </a:defRPr>
            </a:pPr>
            <a:endParaRPr/>
          </a:p>
        </p:txBody>
      </p:sp>
      <p:sp>
        <p:nvSpPr>
          <p:cNvPr id="333" name="任意多边形 14"/>
          <p:cNvSpPr/>
          <p:nvPr/>
        </p:nvSpPr>
        <p:spPr>
          <a:xfrm flipV="1">
            <a:off x="3269388" y="3122480"/>
            <a:ext cx="716122" cy="733882"/>
          </a:xfrm>
          <a:custGeom>
            <a:avLst/>
            <a:gdLst/>
            <a:ahLst/>
            <a:cxnLst>
              <a:cxn ang="0">
                <a:pos x="wd2" y="hd2"/>
              </a:cxn>
              <a:cxn ang="5400000">
                <a:pos x="wd2" y="hd2"/>
              </a:cxn>
              <a:cxn ang="10800000">
                <a:pos x="wd2" y="hd2"/>
              </a:cxn>
              <a:cxn ang="16200000">
                <a:pos x="wd2" y="hd2"/>
              </a:cxn>
            </a:cxnLst>
            <a:rect l="0" t="0" r="r" b="b"/>
            <a:pathLst>
              <a:path w="20125" h="21600" extrusionOk="0">
                <a:moveTo>
                  <a:pt x="93" y="10800"/>
                </a:moveTo>
                <a:cubicBezTo>
                  <a:pt x="-738" y="9000"/>
                  <a:pt x="4247" y="12600"/>
                  <a:pt x="5077" y="10800"/>
                </a:cubicBezTo>
                <a:cubicBezTo>
                  <a:pt x="5908" y="9000"/>
                  <a:pt x="3416" y="1800"/>
                  <a:pt x="5077" y="0"/>
                </a:cubicBezTo>
                <a:lnTo>
                  <a:pt x="15047" y="0"/>
                </a:lnTo>
                <a:cubicBezTo>
                  <a:pt x="16708" y="1800"/>
                  <a:pt x="14216" y="9000"/>
                  <a:pt x="15047" y="10800"/>
                </a:cubicBezTo>
                <a:cubicBezTo>
                  <a:pt x="15877" y="12600"/>
                  <a:pt x="20862" y="9000"/>
                  <a:pt x="20031" y="10800"/>
                </a:cubicBezTo>
                <a:cubicBezTo>
                  <a:pt x="19200" y="12600"/>
                  <a:pt x="13385" y="21600"/>
                  <a:pt x="10062" y="21600"/>
                </a:cubicBezTo>
                <a:cubicBezTo>
                  <a:pt x="6739" y="21600"/>
                  <a:pt x="924" y="12600"/>
                  <a:pt x="93" y="10800"/>
                </a:cubicBezTo>
                <a:close/>
              </a:path>
            </a:pathLst>
          </a:custGeom>
          <a:solidFill>
            <a:srgbClr val="39A3CD"/>
          </a:solidFill>
          <a:ln w="12700">
            <a:miter lim="400000"/>
          </a:ln>
        </p:spPr>
        <p:txBody>
          <a:bodyPr lIns="45719" rIns="45719" anchor="ctr"/>
          <a:lstStyle/>
          <a:p>
            <a:pPr algn="ctr">
              <a:defRPr>
                <a:solidFill>
                  <a:srgbClr val="FFFFFF"/>
                </a:solidFill>
              </a:defRPr>
            </a:pPr>
            <a:endParaRPr/>
          </a:p>
        </p:txBody>
      </p:sp>
      <p:sp>
        <p:nvSpPr>
          <p:cNvPr id="334" name="矩形 16"/>
          <p:cNvSpPr txBox="1"/>
          <p:nvPr/>
        </p:nvSpPr>
        <p:spPr>
          <a:xfrm>
            <a:off x="2460857" y="1167620"/>
            <a:ext cx="7220031" cy="1082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solidFill>
                  <a:srgbClr val="231F20"/>
                </a:solidFill>
                <a:latin typeface="Microsoft YaHei"/>
                <a:ea typeface="Microsoft YaHei"/>
                <a:cs typeface="Microsoft YaHei"/>
                <a:sym typeface="Microsoft YaHei"/>
              </a:defRPr>
            </a:lvl1pPr>
          </a:lstStyle>
          <a:p>
            <a:r>
              <a:rPr dirty="0"/>
              <a:t>The challenge in this part is to find an automated way to detect those code changes that are impacting requirements.</a:t>
            </a:r>
          </a:p>
        </p:txBody>
      </p:sp>
      <p:sp>
        <p:nvSpPr>
          <p:cNvPr id="335" name="矩形 17"/>
          <p:cNvSpPr txBox="1"/>
          <p:nvPr/>
        </p:nvSpPr>
        <p:spPr>
          <a:xfrm>
            <a:off x="2460859" y="2239446"/>
            <a:ext cx="7220030" cy="82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b="1">
                <a:solidFill>
                  <a:srgbClr val="231F20"/>
                </a:solidFill>
                <a:latin typeface="AdvTT6120e2aa"/>
                <a:ea typeface="AdvTT6120e2aa"/>
                <a:cs typeface="AdvTT6120e2aa"/>
                <a:sym typeface="AdvTT6120e2aa"/>
              </a:defRPr>
            </a:lvl1pPr>
          </a:lstStyle>
          <a:p>
            <a:r>
              <a:rPr dirty="0"/>
              <a:t>The algorithm for detecting relevant changes is composed of two parts:</a:t>
            </a:r>
          </a:p>
        </p:txBody>
      </p:sp>
      <p:sp>
        <p:nvSpPr>
          <p:cNvPr id="336" name="直接连接符 24"/>
          <p:cNvSpPr/>
          <p:nvPr/>
        </p:nvSpPr>
        <p:spPr>
          <a:xfrm>
            <a:off x="1801783" y="785794"/>
            <a:ext cx="756001" cy="1590"/>
          </a:xfrm>
          <a:prstGeom prst="line">
            <a:avLst/>
          </a:prstGeom>
          <a:ln w="15875">
            <a:solidFill>
              <a:srgbClr val="6CAC00"/>
            </a:solidFill>
            <a:prstDash val="sysDash"/>
          </a:ln>
        </p:spPr>
        <p:txBody>
          <a:bodyPr lIns="45719" rIns="45719"/>
          <a:lstStyle/>
          <a:p>
            <a:endParaRPr/>
          </a:p>
        </p:txBody>
      </p:sp>
      <p:sp>
        <p:nvSpPr>
          <p:cNvPr id="337" name="直接连接符 25"/>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341" name="组合 26"/>
          <p:cNvGrpSpPr/>
          <p:nvPr/>
        </p:nvGrpSpPr>
        <p:grpSpPr>
          <a:xfrm>
            <a:off x="2238348" y="500042"/>
            <a:ext cx="571505" cy="571505"/>
            <a:chOff x="0" y="0"/>
            <a:chExt cx="571504" cy="571504"/>
          </a:xfrm>
        </p:grpSpPr>
        <p:sp>
          <p:nvSpPr>
            <p:cNvPr id="338" name="椭圆 27"/>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39" name="椭圆 28"/>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40" name="椭圆 29"/>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42" name="直接连接符 30"/>
          <p:cNvSpPr/>
          <p:nvPr/>
        </p:nvSpPr>
        <p:spPr>
          <a:xfrm flipH="1">
            <a:off x="1797019" y="785795"/>
            <a:ext cx="1588" cy="5508001"/>
          </a:xfrm>
          <a:prstGeom prst="line">
            <a:avLst/>
          </a:prstGeom>
          <a:ln w="15875">
            <a:solidFill>
              <a:srgbClr val="6CAC00"/>
            </a:solidFill>
            <a:prstDash val="sysDash"/>
          </a:ln>
        </p:spPr>
        <p:txBody>
          <a:bodyPr lIns="45719" rIns="45719"/>
          <a:lstStyle/>
          <a:p>
            <a:endParaRPr/>
          </a:p>
        </p:txBody>
      </p:sp>
      <p:sp>
        <p:nvSpPr>
          <p:cNvPr id="343" name="直接连接符 31"/>
          <p:cNvSpPr/>
          <p:nvPr/>
        </p:nvSpPr>
        <p:spPr>
          <a:xfrm>
            <a:off x="1809719" y="6286521"/>
            <a:ext cx="684001" cy="1589"/>
          </a:xfrm>
          <a:prstGeom prst="line">
            <a:avLst/>
          </a:prstGeom>
          <a:ln w="15875">
            <a:solidFill>
              <a:srgbClr val="6CAC00"/>
            </a:solidFill>
            <a:prstDash val="sysDash"/>
          </a:ln>
        </p:spPr>
        <p:txBody>
          <a:bodyPr lIns="45719" rIns="45719"/>
          <a:lstStyle/>
          <a:p>
            <a:endParaRPr/>
          </a:p>
        </p:txBody>
      </p:sp>
      <p:sp>
        <p:nvSpPr>
          <p:cNvPr id="344" name="直接连接符 32"/>
          <p:cNvSpPr/>
          <p:nvPr/>
        </p:nvSpPr>
        <p:spPr>
          <a:xfrm flipH="1">
            <a:off x="2492131" y="6104872"/>
            <a:ext cx="1590" cy="756001"/>
          </a:xfrm>
          <a:prstGeom prst="line">
            <a:avLst/>
          </a:prstGeom>
          <a:ln w="15875">
            <a:solidFill>
              <a:srgbClr val="6CAC00"/>
            </a:solidFill>
            <a:prstDash val="sysDash"/>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直接连接符 6"/>
          <p:cNvSpPr/>
          <p:nvPr/>
        </p:nvSpPr>
        <p:spPr>
          <a:xfrm>
            <a:off x="484658" y="752458"/>
            <a:ext cx="756001" cy="1590"/>
          </a:xfrm>
          <a:prstGeom prst="line">
            <a:avLst/>
          </a:prstGeom>
          <a:ln w="15875">
            <a:solidFill>
              <a:srgbClr val="A6A6A6"/>
            </a:solidFill>
            <a:prstDash val="sysDash"/>
          </a:ln>
        </p:spPr>
        <p:txBody>
          <a:bodyPr lIns="45719" rIns="45719"/>
          <a:lstStyle/>
          <a:p>
            <a:endParaRPr/>
          </a:p>
        </p:txBody>
      </p:sp>
      <p:sp>
        <p:nvSpPr>
          <p:cNvPr id="347" name="直接连接符 5"/>
          <p:cNvSpPr/>
          <p:nvPr/>
        </p:nvSpPr>
        <p:spPr>
          <a:xfrm flipH="1">
            <a:off x="1199037" y="-33335"/>
            <a:ext cx="1590" cy="756002"/>
          </a:xfrm>
          <a:prstGeom prst="line">
            <a:avLst/>
          </a:prstGeom>
          <a:ln w="15875">
            <a:solidFill>
              <a:srgbClr val="A6A6A6"/>
            </a:solidFill>
            <a:prstDash val="sysDash"/>
          </a:ln>
        </p:spPr>
        <p:txBody>
          <a:bodyPr lIns="45719" rIns="45719"/>
          <a:lstStyle/>
          <a:p>
            <a:endParaRPr/>
          </a:p>
        </p:txBody>
      </p:sp>
      <p:grpSp>
        <p:nvGrpSpPr>
          <p:cNvPr id="351" name="组合 4"/>
          <p:cNvGrpSpPr/>
          <p:nvPr/>
        </p:nvGrpSpPr>
        <p:grpSpPr>
          <a:xfrm>
            <a:off x="921223" y="466706"/>
            <a:ext cx="571506" cy="571505"/>
            <a:chOff x="0" y="0"/>
            <a:chExt cx="571504" cy="571504"/>
          </a:xfrm>
        </p:grpSpPr>
        <p:sp>
          <p:nvSpPr>
            <p:cNvPr id="348"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49" name="椭圆 2"/>
            <p:cNvSpPr/>
            <p:nvPr/>
          </p:nvSpPr>
          <p:spPr>
            <a:xfrm>
              <a:off x="69544" y="67034"/>
              <a:ext cx="432001" cy="432001"/>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50"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52" name="直接连接符 7"/>
          <p:cNvSpPr/>
          <p:nvPr/>
        </p:nvSpPr>
        <p:spPr>
          <a:xfrm flipH="1">
            <a:off x="479895" y="752459"/>
            <a:ext cx="1588" cy="5508001"/>
          </a:xfrm>
          <a:prstGeom prst="line">
            <a:avLst/>
          </a:prstGeom>
          <a:ln w="15875">
            <a:solidFill>
              <a:srgbClr val="A6A6A6"/>
            </a:solidFill>
            <a:prstDash val="sysDash"/>
          </a:ln>
        </p:spPr>
        <p:txBody>
          <a:bodyPr lIns="45719" rIns="45719"/>
          <a:lstStyle/>
          <a:p>
            <a:endParaRPr/>
          </a:p>
        </p:txBody>
      </p:sp>
      <p:sp>
        <p:nvSpPr>
          <p:cNvPr id="353" name="直接连接符 8"/>
          <p:cNvSpPr/>
          <p:nvPr/>
        </p:nvSpPr>
        <p:spPr>
          <a:xfrm>
            <a:off x="492595" y="6251596"/>
            <a:ext cx="684002" cy="1589"/>
          </a:xfrm>
          <a:prstGeom prst="line">
            <a:avLst/>
          </a:prstGeom>
          <a:ln w="15875">
            <a:solidFill>
              <a:srgbClr val="A6A6A6"/>
            </a:solidFill>
            <a:prstDash val="sysDash"/>
          </a:ln>
        </p:spPr>
        <p:txBody>
          <a:bodyPr lIns="45719" rIns="45719"/>
          <a:lstStyle/>
          <a:p>
            <a:endParaRPr/>
          </a:p>
        </p:txBody>
      </p:sp>
      <p:sp>
        <p:nvSpPr>
          <p:cNvPr id="354" name="直接连接符 9"/>
          <p:cNvSpPr/>
          <p:nvPr/>
        </p:nvSpPr>
        <p:spPr>
          <a:xfrm flipH="1">
            <a:off x="1205386" y="6258727"/>
            <a:ext cx="1590" cy="612001"/>
          </a:xfrm>
          <a:prstGeom prst="line">
            <a:avLst/>
          </a:prstGeom>
          <a:ln w="15875">
            <a:solidFill>
              <a:srgbClr val="A6A6A6"/>
            </a:solidFill>
            <a:prstDash val="sysDash"/>
          </a:ln>
        </p:spPr>
        <p:txBody>
          <a:bodyPr lIns="45719" rIns="45719"/>
          <a:lstStyle/>
          <a:p>
            <a:endParaRPr/>
          </a:p>
        </p:txBody>
      </p:sp>
      <p:sp>
        <p:nvSpPr>
          <p:cNvPr id="355" name="矩形 10"/>
          <p:cNvSpPr txBox="1"/>
          <p:nvPr/>
        </p:nvSpPr>
        <p:spPr>
          <a:xfrm>
            <a:off x="1631038" y="506300"/>
            <a:ext cx="4929224"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800" b="1">
                <a:latin typeface="Arial"/>
                <a:ea typeface="Arial"/>
                <a:cs typeface="Arial"/>
                <a:sym typeface="Arial"/>
              </a:defRPr>
            </a:lvl1pPr>
          </a:lstStyle>
          <a:p>
            <a:r>
              <a:t>Tracing step</a:t>
            </a:r>
          </a:p>
        </p:txBody>
      </p:sp>
      <p:grpSp>
        <p:nvGrpSpPr>
          <p:cNvPr id="360" name="组合 30"/>
          <p:cNvGrpSpPr/>
          <p:nvPr/>
        </p:nvGrpSpPr>
        <p:grpSpPr>
          <a:xfrm>
            <a:off x="1549038" y="2470641"/>
            <a:ext cx="1214122" cy="1287490"/>
            <a:chOff x="0" y="0"/>
            <a:chExt cx="1214120" cy="1287489"/>
          </a:xfrm>
        </p:grpSpPr>
        <p:grpSp>
          <p:nvGrpSpPr>
            <p:cNvPr id="358" name="弦形 27"/>
            <p:cNvGrpSpPr/>
            <p:nvPr/>
          </p:nvGrpSpPr>
          <p:grpSpPr>
            <a:xfrm>
              <a:off x="13030" y="21065"/>
              <a:ext cx="1201091" cy="1266425"/>
              <a:chOff x="0" y="0"/>
              <a:chExt cx="1201090" cy="1266424"/>
            </a:xfrm>
          </p:grpSpPr>
          <p:sp>
            <p:nvSpPr>
              <p:cNvPr id="356" name="形状"/>
              <p:cNvSpPr/>
              <p:nvPr/>
            </p:nvSpPr>
            <p:spPr>
              <a:xfrm>
                <a:off x="0" y="0"/>
                <a:ext cx="1201091" cy="1266425"/>
              </a:xfrm>
              <a:custGeom>
                <a:avLst/>
                <a:gdLst/>
                <a:ahLst/>
                <a:cxnLst>
                  <a:cxn ang="0">
                    <a:pos x="wd2" y="hd2"/>
                  </a:cxn>
                  <a:cxn ang="5400000">
                    <a:pos x="wd2" y="hd2"/>
                  </a:cxn>
                  <a:cxn ang="10800000">
                    <a:pos x="wd2" y="hd2"/>
                  </a:cxn>
                  <a:cxn ang="16200000">
                    <a:pos x="wd2" y="hd2"/>
                  </a:cxn>
                </a:cxnLst>
                <a:rect l="0" t="0" r="r" b="b"/>
                <a:pathLst>
                  <a:path w="21600" h="21600" extrusionOk="0">
                    <a:moveTo>
                      <a:pt x="10682" y="0"/>
                    </a:moveTo>
                    <a:cubicBezTo>
                      <a:pt x="16712" y="0"/>
                      <a:pt x="21600" y="4835"/>
                      <a:pt x="21600" y="10800"/>
                    </a:cubicBezTo>
                    <a:cubicBezTo>
                      <a:pt x="21600" y="16765"/>
                      <a:pt x="16712" y="21600"/>
                      <a:pt x="10682" y="21600"/>
                    </a:cubicBezTo>
                    <a:cubicBezTo>
                      <a:pt x="5522" y="21600"/>
                      <a:pt x="1066" y="18026"/>
                      <a:pt x="0" y="13032"/>
                    </a:cubicBezTo>
                    <a:close/>
                  </a:path>
                </a:pathLst>
              </a:custGeom>
              <a:solidFill>
                <a:srgbClr val="352F2F"/>
              </a:solidFill>
              <a:ln w="63500" cap="flat">
                <a:solidFill>
                  <a:srgbClr val="D9D9D9"/>
                </a:solidFill>
                <a:prstDash val="solid"/>
                <a:round/>
              </a:ln>
              <a:effectLst>
                <a:outerShdw blurRad="355600" dist="381000" dir="8100000" rotWithShape="0">
                  <a:srgbClr val="000000">
                    <a:alpha val="40000"/>
                  </a:srgbClr>
                </a:outerShdw>
              </a:effectLst>
            </p:spPr>
            <p:txBody>
              <a:bodyPr wrap="square" lIns="45719" tIns="45719" rIns="45719" bIns="45719" numCol="1" anchor="b">
                <a:noAutofit/>
              </a:bodyPr>
              <a:lstStyle/>
              <a:p>
                <a:pPr algn="ctr">
                  <a:defRPr sz="4400" b="1">
                    <a:solidFill>
                      <a:srgbClr val="FFFFFF"/>
                    </a:solidFill>
                    <a:latin typeface="Arial"/>
                    <a:ea typeface="Arial"/>
                    <a:cs typeface="Arial"/>
                    <a:sym typeface="Arial"/>
                  </a:defRPr>
                </a:pPr>
                <a:endParaRPr/>
              </a:p>
            </p:txBody>
          </p:sp>
          <p:sp>
            <p:nvSpPr>
              <p:cNvPr id="357" name="1"/>
              <p:cNvSpPr txBox="1"/>
              <p:nvPr/>
            </p:nvSpPr>
            <p:spPr>
              <a:xfrm>
                <a:off x="165994" y="464240"/>
                <a:ext cx="858567" cy="6167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lvl1pPr algn="ctr">
                  <a:defRPr sz="4400" b="1">
                    <a:solidFill>
                      <a:srgbClr val="FFFFFF"/>
                    </a:solidFill>
                    <a:latin typeface="Arial"/>
                    <a:ea typeface="Arial"/>
                    <a:cs typeface="Arial"/>
                    <a:sym typeface="Arial"/>
                  </a:defRPr>
                </a:lvl1pPr>
              </a:lstStyle>
              <a:p>
                <a:r>
                  <a:t>1</a:t>
                </a:r>
              </a:p>
            </p:txBody>
          </p:sp>
        </p:grpSp>
        <p:sp>
          <p:nvSpPr>
            <p:cNvPr id="359" name="弦形 28"/>
            <p:cNvSpPr/>
            <p:nvPr/>
          </p:nvSpPr>
          <p:spPr>
            <a:xfrm>
              <a:off x="0" y="0"/>
              <a:ext cx="625804" cy="786549"/>
            </a:xfrm>
            <a:custGeom>
              <a:avLst/>
              <a:gdLst/>
              <a:ahLst/>
              <a:cxnLst>
                <a:cxn ang="0">
                  <a:pos x="wd2" y="hd2"/>
                </a:cxn>
                <a:cxn ang="5400000">
                  <a:pos x="wd2" y="hd2"/>
                </a:cxn>
                <a:cxn ang="10800000">
                  <a:pos x="wd2" y="hd2"/>
                </a:cxn>
                <a:cxn ang="16200000">
                  <a:pos x="wd2" y="hd2"/>
                </a:cxn>
              </a:cxnLst>
              <a:rect l="0" t="0" r="r" b="b"/>
              <a:pathLst>
                <a:path w="19541" h="21530" extrusionOk="0">
                  <a:moveTo>
                    <a:pt x="18865" y="0"/>
                  </a:moveTo>
                  <a:lnTo>
                    <a:pt x="18865" y="0"/>
                  </a:lnTo>
                  <a:cubicBezTo>
                    <a:pt x="21600" y="9051"/>
                    <a:pt x="15792" y="18415"/>
                    <a:pt x="5893" y="20916"/>
                  </a:cubicBezTo>
                  <a:cubicBezTo>
                    <a:pt x="3976" y="21400"/>
                    <a:pt x="1986" y="21600"/>
                    <a:pt x="0" y="21508"/>
                  </a:cubicBezTo>
                  <a:close/>
                </a:path>
              </a:pathLst>
            </a:custGeom>
            <a:solidFill>
              <a:srgbClr val="D9D9D9"/>
            </a:solidFill>
            <a:ln w="50800"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61" name="矩形 31"/>
          <p:cNvSpPr txBox="1"/>
          <p:nvPr/>
        </p:nvSpPr>
        <p:spPr>
          <a:xfrm>
            <a:off x="3243458" y="2669884"/>
            <a:ext cx="7811566" cy="131503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2400" b="1">
                <a:latin typeface="Arial"/>
                <a:ea typeface="Arial"/>
                <a:cs typeface="Arial"/>
                <a:sym typeface="Arial"/>
              </a:defRPr>
            </a:pPr>
            <a:r>
              <a:rPr dirty="0"/>
              <a:t>The first part</a:t>
            </a:r>
          </a:p>
          <a:p>
            <a:pPr>
              <a:defRPr sz="2000">
                <a:latin typeface="Arial"/>
                <a:ea typeface="Arial"/>
                <a:cs typeface="Arial"/>
                <a:sym typeface="Arial"/>
              </a:defRPr>
            </a:pPr>
            <a:r>
              <a:rPr dirty="0"/>
              <a:t>The first part aims at gathering relevant keywords about the change and its context by extracting terms from the changed elements in the code.</a:t>
            </a:r>
          </a:p>
        </p:txBody>
      </p:sp>
      <p:grpSp>
        <p:nvGrpSpPr>
          <p:cNvPr id="366" name="组合 32"/>
          <p:cNvGrpSpPr/>
          <p:nvPr/>
        </p:nvGrpSpPr>
        <p:grpSpPr>
          <a:xfrm>
            <a:off x="9351291" y="4967624"/>
            <a:ext cx="1265108" cy="1294070"/>
            <a:chOff x="0" y="0"/>
            <a:chExt cx="1265107" cy="1294069"/>
          </a:xfrm>
        </p:grpSpPr>
        <p:grpSp>
          <p:nvGrpSpPr>
            <p:cNvPr id="364" name="弦形 33"/>
            <p:cNvGrpSpPr/>
            <p:nvPr/>
          </p:nvGrpSpPr>
          <p:grpSpPr>
            <a:xfrm>
              <a:off x="13511" y="27645"/>
              <a:ext cx="1251597" cy="1266425"/>
              <a:chOff x="0" y="0"/>
              <a:chExt cx="1251595" cy="1266424"/>
            </a:xfrm>
          </p:grpSpPr>
          <p:sp>
            <p:nvSpPr>
              <p:cNvPr id="362" name="形状"/>
              <p:cNvSpPr/>
              <p:nvPr/>
            </p:nvSpPr>
            <p:spPr>
              <a:xfrm>
                <a:off x="0" y="0"/>
                <a:ext cx="1251596" cy="1266425"/>
              </a:xfrm>
              <a:custGeom>
                <a:avLst/>
                <a:gdLst/>
                <a:ahLst/>
                <a:cxnLst>
                  <a:cxn ang="0">
                    <a:pos x="wd2" y="hd2"/>
                  </a:cxn>
                  <a:cxn ang="5400000">
                    <a:pos x="wd2" y="hd2"/>
                  </a:cxn>
                  <a:cxn ang="10800000">
                    <a:pos x="wd2" y="hd2"/>
                  </a:cxn>
                  <a:cxn ang="16200000">
                    <a:pos x="wd2" y="hd2"/>
                  </a:cxn>
                </a:cxnLst>
                <a:rect l="0" t="0" r="r" b="b"/>
                <a:pathLst>
                  <a:path w="21600" h="21600" extrusionOk="0">
                    <a:moveTo>
                      <a:pt x="10672" y="0"/>
                    </a:moveTo>
                    <a:cubicBezTo>
                      <a:pt x="16707" y="0"/>
                      <a:pt x="21600" y="4835"/>
                      <a:pt x="21600" y="10800"/>
                    </a:cubicBezTo>
                    <a:cubicBezTo>
                      <a:pt x="21600" y="16765"/>
                      <a:pt x="16707" y="21600"/>
                      <a:pt x="10672" y="21600"/>
                    </a:cubicBezTo>
                    <a:cubicBezTo>
                      <a:pt x="5543" y="21600"/>
                      <a:pt x="1104" y="18074"/>
                      <a:pt x="0" y="13124"/>
                    </a:cubicBezTo>
                    <a:close/>
                  </a:path>
                </a:pathLst>
              </a:custGeom>
              <a:solidFill>
                <a:srgbClr val="6CAC00"/>
              </a:solidFill>
              <a:ln w="63500" cap="flat">
                <a:solidFill>
                  <a:srgbClr val="D9D9D9"/>
                </a:solidFill>
                <a:prstDash val="solid"/>
                <a:round/>
              </a:ln>
              <a:effectLst>
                <a:outerShdw blurRad="355600" dist="381000" dir="8100000" rotWithShape="0">
                  <a:srgbClr val="000000">
                    <a:alpha val="40000"/>
                  </a:srgbClr>
                </a:outerShdw>
              </a:effectLst>
            </p:spPr>
            <p:txBody>
              <a:bodyPr wrap="square" lIns="45719" tIns="45719" rIns="45719" bIns="45719" numCol="1" anchor="b">
                <a:noAutofit/>
              </a:bodyPr>
              <a:lstStyle/>
              <a:p>
                <a:pPr algn="ctr">
                  <a:defRPr sz="4400" b="1">
                    <a:solidFill>
                      <a:srgbClr val="FFFFFF"/>
                    </a:solidFill>
                    <a:latin typeface="Arial"/>
                    <a:ea typeface="Arial"/>
                    <a:cs typeface="Arial"/>
                    <a:sym typeface="Arial"/>
                  </a:defRPr>
                </a:pPr>
                <a:endParaRPr/>
              </a:p>
            </p:txBody>
          </p:sp>
          <p:sp>
            <p:nvSpPr>
              <p:cNvPr id="363" name="2"/>
              <p:cNvSpPr txBox="1"/>
              <p:nvPr/>
            </p:nvSpPr>
            <p:spPr>
              <a:xfrm>
                <a:off x="171920" y="464240"/>
                <a:ext cx="895497" cy="6167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lvl1pPr algn="ctr">
                  <a:defRPr sz="4400" b="1">
                    <a:solidFill>
                      <a:srgbClr val="FFFFFF"/>
                    </a:solidFill>
                    <a:latin typeface="Arial"/>
                    <a:ea typeface="Arial"/>
                    <a:cs typeface="Arial"/>
                    <a:sym typeface="Arial"/>
                  </a:defRPr>
                </a:lvl1pPr>
              </a:lstStyle>
              <a:p>
                <a:r>
                  <a:t>2</a:t>
                </a:r>
              </a:p>
            </p:txBody>
          </p:sp>
        </p:grpSp>
        <p:sp>
          <p:nvSpPr>
            <p:cNvPr id="365" name="弦形 34"/>
            <p:cNvSpPr/>
            <p:nvPr/>
          </p:nvSpPr>
          <p:spPr>
            <a:xfrm>
              <a:off x="0" y="0"/>
              <a:ext cx="651433" cy="793129"/>
            </a:xfrm>
            <a:custGeom>
              <a:avLst/>
              <a:gdLst/>
              <a:ahLst/>
              <a:cxnLst>
                <a:cxn ang="0">
                  <a:pos x="wd2" y="hd2"/>
                </a:cxn>
                <a:cxn ang="5400000">
                  <a:pos x="wd2" y="hd2"/>
                </a:cxn>
                <a:cxn ang="10800000">
                  <a:pos x="wd2" y="hd2"/>
                </a:cxn>
                <a:cxn ang="16200000">
                  <a:pos x="wd2" y="hd2"/>
                </a:cxn>
              </a:cxnLst>
              <a:rect l="0" t="0" r="r" b="b"/>
              <a:pathLst>
                <a:path w="19490" h="21530" extrusionOk="0">
                  <a:moveTo>
                    <a:pt x="18758" y="0"/>
                  </a:moveTo>
                  <a:cubicBezTo>
                    <a:pt x="21600" y="8948"/>
                    <a:pt x="15909" y="18292"/>
                    <a:pt x="6047" y="20871"/>
                  </a:cubicBezTo>
                  <a:cubicBezTo>
                    <a:pt x="4084" y="21384"/>
                    <a:pt x="2041" y="21600"/>
                    <a:pt x="0" y="21510"/>
                  </a:cubicBezTo>
                  <a:close/>
                </a:path>
              </a:pathLst>
            </a:custGeom>
            <a:solidFill>
              <a:srgbClr val="D9D9D9"/>
            </a:solidFill>
            <a:ln w="50800"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67" name="矩形 35"/>
          <p:cNvSpPr txBox="1"/>
          <p:nvPr/>
        </p:nvSpPr>
        <p:spPr>
          <a:xfrm>
            <a:off x="3882516" y="4281381"/>
            <a:ext cx="5355491" cy="219133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lgn="r">
              <a:defRPr sz="2400" b="1">
                <a:latin typeface="Arial"/>
                <a:ea typeface="Arial"/>
                <a:cs typeface="Arial"/>
                <a:sym typeface="Arial"/>
              </a:defRPr>
            </a:pPr>
            <a:r>
              <a:rPr dirty="0"/>
              <a:t>The second part</a:t>
            </a:r>
          </a:p>
          <a:p>
            <a:pPr>
              <a:defRPr sz="2000">
                <a:latin typeface="Arial"/>
                <a:ea typeface="Arial"/>
                <a:cs typeface="Arial"/>
                <a:sym typeface="Arial"/>
              </a:defRPr>
            </a:pPr>
            <a:r>
              <a:rPr dirty="0"/>
              <a:t>The keywords are traced to the requirements, and a list of likely impacted requirements is generated. Each requirement in the list is associated to a value that represents the likelihood of the requirements to be impacted by the change. </a:t>
            </a:r>
          </a:p>
        </p:txBody>
      </p:sp>
      <p:sp>
        <p:nvSpPr>
          <p:cNvPr id="368" name="矩形 11"/>
          <p:cNvSpPr txBox="1"/>
          <p:nvPr/>
        </p:nvSpPr>
        <p:spPr>
          <a:xfrm>
            <a:off x="834596" y="1185261"/>
            <a:ext cx="10951341" cy="1082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latin typeface="Microsoft YaHei"/>
                <a:ea typeface="Microsoft YaHei"/>
                <a:cs typeface="Microsoft YaHei"/>
                <a:sym typeface="Microsoft YaHei"/>
              </a:defRPr>
            </a:lvl1pPr>
          </a:lstStyle>
          <a:p>
            <a:r>
              <a:rPr dirty="0"/>
              <a:t> The goal of this step is to trace the relevant changes that were identified in the previous step to the requirements specification in order to identify the requirements that are likely to be impacted.</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371"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375" name="组合 4"/>
          <p:cNvGrpSpPr/>
          <p:nvPr/>
        </p:nvGrpSpPr>
        <p:grpSpPr>
          <a:xfrm>
            <a:off x="761215" y="466706"/>
            <a:ext cx="571505" cy="571505"/>
            <a:chOff x="0" y="0"/>
            <a:chExt cx="571504" cy="571504"/>
          </a:xfrm>
        </p:grpSpPr>
        <p:sp>
          <p:nvSpPr>
            <p:cNvPr id="372"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73"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74"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76"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377" name="直接连接符 9"/>
          <p:cNvSpPr/>
          <p:nvPr/>
        </p:nvSpPr>
        <p:spPr>
          <a:xfrm flipH="1">
            <a:off x="1133300" y="6246000"/>
            <a:ext cx="1590" cy="612001"/>
          </a:xfrm>
          <a:prstGeom prst="line">
            <a:avLst/>
          </a:prstGeom>
          <a:ln w="15875">
            <a:solidFill>
              <a:srgbClr val="352F2F"/>
            </a:solidFill>
            <a:prstDash val="sysDash"/>
          </a:ln>
        </p:spPr>
        <p:txBody>
          <a:bodyPr lIns="45719" rIns="45719"/>
          <a:lstStyle/>
          <a:p>
            <a:endParaRPr/>
          </a:p>
        </p:txBody>
      </p:sp>
      <p:sp>
        <p:nvSpPr>
          <p:cNvPr id="378" name="矩形 10"/>
          <p:cNvSpPr txBox="1"/>
          <p:nvPr/>
        </p:nvSpPr>
        <p:spPr>
          <a:xfrm>
            <a:off x="1424595" y="508380"/>
            <a:ext cx="4929225"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atin typeface="Arial"/>
                <a:ea typeface="Arial"/>
                <a:cs typeface="Arial"/>
                <a:sym typeface="Arial"/>
              </a:defRPr>
            </a:lvl1pPr>
          </a:lstStyle>
          <a:p>
            <a:r>
              <a:rPr dirty="0"/>
              <a:t>Displaying step</a:t>
            </a:r>
          </a:p>
        </p:txBody>
      </p:sp>
      <p:grpSp>
        <p:nvGrpSpPr>
          <p:cNvPr id="381" name="椭圆 15"/>
          <p:cNvGrpSpPr/>
          <p:nvPr/>
        </p:nvGrpSpPr>
        <p:grpSpPr>
          <a:xfrm>
            <a:off x="3791744" y="2924943"/>
            <a:ext cx="2143141" cy="2143141"/>
            <a:chOff x="0" y="0"/>
            <a:chExt cx="2143139" cy="2143139"/>
          </a:xfrm>
        </p:grpSpPr>
        <p:sp>
          <p:nvSpPr>
            <p:cNvPr id="379" name="圆形"/>
            <p:cNvSpPr/>
            <p:nvPr/>
          </p:nvSpPr>
          <p:spPr>
            <a:xfrm>
              <a:off x="0" y="0"/>
              <a:ext cx="2143140" cy="2143140"/>
            </a:xfrm>
            <a:prstGeom prst="ellipse">
              <a:avLst/>
            </a:prstGeom>
            <a:solidFill>
              <a:srgbClr val="352F2F"/>
            </a:solidFill>
            <a:ln w="12700" cap="flat">
              <a:noFill/>
              <a:miter lim="400000"/>
            </a:ln>
            <a:effectLst>
              <a:outerShdw blurRad="50800" dist="101600" dir="16200000" rotWithShape="0">
                <a:srgbClr val="000000">
                  <a:alpha val="35000"/>
                </a:srgbClr>
              </a:outerShdw>
            </a:effectLst>
          </p:spPr>
          <p:txBody>
            <a:bodyPr wrap="square" lIns="45719" tIns="45719" rIns="45719" bIns="45719" numCol="1" anchor="t">
              <a:noAutofit/>
            </a:bodyPr>
            <a:lstStyle/>
            <a:p>
              <a:pPr algn="ctr">
                <a:defRPr sz="6000" b="1">
                  <a:solidFill>
                    <a:srgbClr val="FFFFFF"/>
                  </a:solidFill>
                </a:defRPr>
              </a:pPr>
              <a:endParaRPr/>
            </a:p>
          </p:txBody>
        </p:sp>
        <p:sp>
          <p:nvSpPr>
            <p:cNvPr id="380" name="01"/>
            <p:cNvSpPr txBox="1"/>
            <p:nvPr/>
          </p:nvSpPr>
          <p:spPr>
            <a:xfrm>
              <a:off x="313856" y="313856"/>
              <a:ext cx="1515428" cy="927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sz="6000" b="1">
                  <a:solidFill>
                    <a:srgbClr val="FFFFFF"/>
                  </a:solidFill>
                </a:defRPr>
              </a:lvl1pPr>
            </a:lstStyle>
            <a:p>
              <a:r>
                <a:t>01</a:t>
              </a:r>
            </a:p>
          </p:txBody>
        </p:sp>
      </p:grpSp>
      <p:sp>
        <p:nvSpPr>
          <p:cNvPr id="382" name="矩形 19"/>
          <p:cNvSpPr/>
          <p:nvPr/>
        </p:nvSpPr>
        <p:spPr>
          <a:xfrm>
            <a:off x="3184518" y="4606418"/>
            <a:ext cx="3071836" cy="884063"/>
          </a:xfrm>
          <a:prstGeom prst="rect">
            <a:avLst/>
          </a:prstGeom>
          <a:solidFill>
            <a:srgbClr val="F8F8F8"/>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Arial"/>
                <a:ea typeface="Arial"/>
                <a:cs typeface="Arial"/>
                <a:sym typeface="Arial"/>
              </a:defRPr>
            </a:lvl1pPr>
          </a:lstStyle>
          <a:p>
            <a:r>
              <a:t>The first option is to present the requirements in the form of a ranked list.</a:t>
            </a:r>
          </a:p>
        </p:txBody>
      </p:sp>
      <p:grpSp>
        <p:nvGrpSpPr>
          <p:cNvPr id="385" name="椭圆 20"/>
          <p:cNvGrpSpPr/>
          <p:nvPr/>
        </p:nvGrpSpPr>
        <p:grpSpPr>
          <a:xfrm>
            <a:off x="6577824" y="3714420"/>
            <a:ext cx="2143141" cy="2143141"/>
            <a:chOff x="0" y="0"/>
            <a:chExt cx="2143139" cy="2143139"/>
          </a:xfrm>
        </p:grpSpPr>
        <p:sp>
          <p:nvSpPr>
            <p:cNvPr id="383" name="圆形"/>
            <p:cNvSpPr/>
            <p:nvPr/>
          </p:nvSpPr>
          <p:spPr>
            <a:xfrm>
              <a:off x="0" y="0"/>
              <a:ext cx="2143140" cy="2143140"/>
            </a:xfrm>
            <a:prstGeom prst="ellipse">
              <a:avLst/>
            </a:prstGeom>
            <a:solidFill>
              <a:srgbClr val="39A3CD"/>
            </a:solidFill>
            <a:ln w="12700" cap="flat">
              <a:noFill/>
              <a:miter lim="400000"/>
            </a:ln>
            <a:effectLst>
              <a:outerShdw blurRad="63500" dist="127000" dir="5400000" rotWithShape="0">
                <a:srgbClr val="000000">
                  <a:alpha val="40000"/>
                </a:srgbClr>
              </a:outerShdw>
            </a:effectLst>
          </p:spPr>
          <p:txBody>
            <a:bodyPr wrap="square" lIns="45719" tIns="45719" rIns="45719" bIns="45719" numCol="1" anchor="b">
              <a:noAutofit/>
            </a:bodyPr>
            <a:lstStyle/>
            <a:p>
              <a:pPr algn="ctr">
                <a:defRPr sz="6000" b="1">
                  <a:solidFill>
                    <a:srgbClr val="FFFFFF"/>
                  </a:solidFill>
                </a:defRPr>
              </a:pPr>
              <a:endParaRPr/>
            </a:p>
          </p:txBody>
        </p:sp>
        <p:sp>
          <p:nvSpPr>
            <p:cNvPr id="384" name="02"/>
            <p:cNvSpPr txBox="1"/>
            <p:nvPr/>
          </p:nvSpPr>
          <p:spPr>
            <a:xfrm>
              <a:off x="313856" y="902183"/>
              <a:ext cx="1515428" cy="927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lvl1pPr algn="ctr">
                <a:defRPr sz="6000" b="1">
                  <a:solidFill>
                    <a:srgbClr val="FFFFFF"/>
                  </a:solidFill>
                </a:defRPr>
              </a:lvl1pPr>
            </a:lstStyle>
            <a:p>
              <a:r>
                <a:t>02</a:t>
              </a:r>
            </a:p>
          </p:txBody>
        </p:sp>
      </p:grpSp>
      <p:sp>
        <p:nvSpPr>
          <p:cNvPr id="386" name="矩形 21"/>
          <p:cNvSpPr/>
          <p:nvPr/>
        </p:nvSpPr>
        <p:spPr>
          <a:xfrm>
            <a:off x="6362525" y="2413336"/>
            <a:ext cx="3071836" cy="1684163"/>
          </a:xfrm>
          <a:prstGeom prst="rect">
            <a:avLst/>
          </a:prstGeom>
          <a:solidFill>
            <a:srgbClr val="F8F8F8"/>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Arial"/>
                <a:ea typeface="Arial"/>
                <a:cs typeface="Arial"/>
                <a:sym typeface="Arial"/>
              </a:defRPr>
            </a:lvl1pPr>
          </a:lstStyle>
          <a:p>
            <a:r>
              <a:t>The second option is to display the complete requirements specification and use color to highlight the parts that are likely to be impacted.</a:t>
            </a:r>
          </a:p>
        </p:txBody>
      </p:sp>
      <p:sp>
        <p:nvSpPr>
          <p:cNvPr id="387"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88" name="矩形 11"/>
          <p:cNvSpPr txBox="1"/>
          <p:nvPr/>
        </p:nvSpPr>
        <p:spPr>
          <a:xfrm>
            <a:off x="1332719" y="1172489"/>
            <a:ext cx="8794830"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latin typeface="Microsoft YaHei"/>
                <a:ea typeface="Microsoft YaHei"/>
                <a:cs typeface="Microsoft YaHei"/>
                <a:sym typeface="Microsoft YaHei"/>
              </a:defRPr>
            </a:lvl1pPr>
          </a:lstStyle>
          <a:p>
            <a:r>
              <a:rPr dirty="0"/>
              <a:t>We propose two options for displaying the detected requirements.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直接连接符 9"/>
          <p:cNvSpPr/>
          <p:nvPr/>
        </p:nvSpPr>
        <p:spPr>
          <a:xfrm flipH="1">
            <a:off x="3952066" y="3858423"/>
            <a:ext cx="1590" cy="3000373"/>
          </a:xfrm>
          <a:prstGeom prst="line">
            <a:avLst/>
          </a:prstGeom>
          <a:ln w="15875">
            <a:solidFill>
              <a:srgbClr val="A6A6A6"/>
            </a:solidFill>
            <a:prstDash val="sysDash"/>
          </a:ln>
        </p:spPr>
        <p:txBody>
          <a:bodyPr lIns="45719" rIns="45719"/>
          <a:lstStyle/>
          <a:p>
            <a:endParaRPr/>
          </a:p>
        </p:txBody>
      </p:sp>
      <p:sp>
        <p:nvSpPr>
          <p:cNvPr id="391" name="直接连接符 5"/>
          <p:cNvSpPr/>
          <p:nvPr/>
        </p:nvSpPr>
        <p:spPr>
          <a:xfrm>
            <a:off x="4581752" y="3414713"/>
            <a:ext cx="6120001" cy="1588"/>
          </a:xfrm>
          <a:prstGeom prst="line">
            <a:avLst/>
          </a:prstGeom>
          <a:ln w="15875">
            <a:solidFill>
              <a:srgbClr val="A6A6A6"/>
            </a:solidFill>
            <a:prstDash val="sysDash"/>
          </a:ln>
        </p:spPr>
        <p:txBody>
          <a:bodyPr lIns="45719" rIns="45719"/>
          <a:lstStyle/>
          <a:p>
            <a:endParaRPr/>
          </a:p>
        </p:txBody>
      </p:sp>
      <p:sp>
        <p:nvSpPr>
          <p:cNvPr id="392" name="直接连接符 4"/>
          <p:cNvSpPr/>
          <p:nvPr/>
        </p:nvSpPr>
        <p:spPr>
          <a:xfrm>
            <a:off x="1499434" y="3420193"/>
            <a:ext cx="1800002" cy="1589"/>
          </a:xfrm>
          <a:prstGeom prst="line">
            <a:avLst/>
          </a:prstGeom>
          <a:ln w="15875">
            <a:solidFill>
              <a:srgbClr val="39A3CD"/>
            </a:solidFill>
            <a:prstDash val="sysDash"/>
          </a:ln>
        </p:spPr>
        <p:txBody>
          <a:bodyPr lIns="45719" rIns="45719"/>
          <a:lstStyle/>
          <a:p>
            <a:endParaRPr/>
          </a:p>
        </p:txBody>
      </p:sp>
      <p:sp>
        <p:nvSpPr>
          <p:cNvPr id="393"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396" name="椭圆 2"/>
          <p:cNvGrpSpPr/>
          <p:nvPr/>
        </p:nvGrpSpPr>
        <p:grpSpPr>
          <a:xfrm>
            <a:off x="3099750" y="2604212"/>
            <a:ext cx="1652401" cy="1651885"/>
            <a:chOff x="0" y="0"/>
            <a:chExt cx="1652400" cy="1651884"/>
          </a:xfrm>
        </p:grpSpPr>
        <p:sp>
          <p:nvSpPr>
            <p:cNvPr id="394" name="圆形"/>
            <p:cNvSpPr/>
            <p:nvPr/>
          </p:nvSpPr>
          <p:spPr>
            <a:xfrm>
              <a:off x="-1" y="-1"/>
              <a:ext cx="1652402" cy="1651886"/>
            </a:xfrm>
            <a:prstGeom prst="ellipse">
              <a:avLst/>
            </a:prstGeom>
            <a:solidFill>
              <a:srgbClr val="A6A6A6"/>
            </a:solidFill>
            <a:ln w="60325"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95" name="03"/>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03</a:t>
              </a:r>
            </a:p>
          </p:txBody>
        </p:sp>
      </p:grpSp>
      <p:sp>
        <p:nvSpPr>
          <p:cNvPr id="397" name="矩形 6"/>
          <p:cNvSpPr txBox="1"/>
          <p:nvPr/>
        </p:nvSpPr>
        <p:spPr>
          <a:xfrm>
            <a:off x="5095868" y="2650118"/>
            <a:ext cx="4929224"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800" b="1">
                <a:latin typeface="Arial"/>
                <a:ea typeface="Arial"/>
                <a:cs typeface="Arial"/>
                <a:sym typeface="Arial"/>
              </a:defRPr>
            </a:lvl1pPr>
          </a:lstStyle>
          <a:p>
            <a:r>
              <a:t>Research Example</a:t>
            </a:r>
          </a:p>
        </p:txBody>
      </p:sp>
      <p:sp>
        <p:nvSpPr>
          <p:cNvPr id="398" name="矩形 7"/>
          <p:cNvSpPr txBox="1"/>
          <p:nvPr/>
        </p:nvSpPr>
        <p:spPr>
          <a:xfrm>
            <a:off x="5095870" y="3513229"/>
            <a:ext cx="5286412" cy="6173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b="1">
                <a:latin typeface="Arial"/>
                <a:ea typeface="Arial"/>
                <a:cs typeface="Arial"/>
                <a:sym typeface="Arial"/>
              </a:defRPr>
            </a:lvl1pPr>
          </a:lstStyle>
          <a:p>
            <a:r>
              <a:t>This is an example text. Go ahead and replace 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0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02" name="SEAgle is an easy-to- use Eclipse plug-in associated with a public repository, for the automated analysis of multiple versions of any object- oriented software written in Java."/>
          <p:cNvSpPr txBox="1"/>
          <p:nvPr/>
        </p:nvSpPr>
        <p:spPr>
          <a:xfrm>
            <a:off x="7713133" y="2184400"/>
            <a:ext cx="4044554" cy="15282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09600">
              <a:lnSpc>
                <a:spcPts val="4000"/>
              </a:lnSpc>
              <a:spcBef>
                <a:spcPts val="1600"/>
              </a:spcBef>
              <a:defRPr sz="1600">
                <a:latin typeface="Times New Roman"/>
                <a:ea typeface="Times New Roman"/>
                <a:cs typeface="Times New Roman"/>
                <a:sym typeface="Times New Roman"/>
              </a:defRPr>
            </a:lvl1pPr>
          </a:lstStyle>
          <a:p>
            <a:r>
              <a:rPr dirty="0"/>
              <a:t>SEAgle is an easy-to- use Eclipse plug-in associated with a public repository, for the automated analysis of multiple versions of any object- oriented software written in Java. </a:t>
            </a:r>
            <a:endParaRPr dirty="0">
              <a:latin typeface="Times"/>
              <a:ea typeface="Times"/>
              <a:cs typeface="Times"/>
              <a:sym typeface="Times"/>
            </a:endParaRPr>
          </a:p>
        </p:txBody>
      </p:sp>
      <p:pic>
        <p:nvPicPr>
          <p:cNvPr id="403" name="屏幕快照 2017-12-17 下午6.37.59.png" descr="屏幕快照 2017-12-17 下午6.37.59.png"/>
          <p:cNvPicPr>
            <a:picLocks noChangeAspect="1"/>
          </p:cNvPicPr>
          <p:nvPr/>
        </p:nvPicPr>
        <p:blipFill>
          <a:blip r:embed="rId3">
            <a:extLst/>
          </a:blip>
          <a:stretch>
            <a:fillRect/>
          </a:stretch>
        </p:blipFill>
        <p:spPr>
          <a:xfrm>
            <a:off x="266253" y="1901806"/>
            <a:ext cx="7256391" cy="450990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06"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07" name="屏幕快照 2017-12-17 下午6.36.29.png" descr="屏幕快照 2017-12-17 下午6.36.29.png"/>
          <p:cNvPicPr>
            <a:picLocks noChangeAspect="1"/>
          </p:cNvPicPr>
          <p:nvPr/>
        </p:nvPicPr>
        <p:blipFill>
          <a:blip r:embed="rId3">
            <a:extLst/>
          </a:blip>
          <a:stretch>
            <a:fillRect/>
          </a:stretch>
        </p:blipFill>
        <p:spPr>
          <a:xfrm>
            <a:off x="1108191" y="1829684"/>
            <a:ext cx="6560772" cy="4428093"/>
          </a:xfrm>
          <a:prstGeom prst="rect">
            <a:avLst/>
          </a:prstGeom>
          <a:ln w="12700">
            <a:miter lim="400000"/>
          </a:ln>
        </p:spPr>
      </p:pic>
      <p:sp>
        <p:nvSpPr>
          <p:cNvPr id="408" name="The architecture of SEAgle is outlined in Fig. 1. In the left hand side components offering core services are shown, such as the API taking care of communication with VCS and the API responsible for metrics. For the latter two components the architecture is highly extendible in the sense that a clear separation between abstraction and implementation has been adopted. The Software Evolution Analysis Engine, running in Java EE, exploits services provided by individual components and stores the calculated results in a MySql database. Moreover, the engine provides Web Services (SOAP/REST), which are accessed by the presentation tier in order to trigger the analyses and retrieve the results which are then displayed in the form of charts and tables."/>
          <p:cNvSpPr txBox="1"/>
          <p:nvPr/>
        </p:nvSpPr>
        <p:spPr>
          <a:xfrm>
            <a:off x="7952303" y="1795779"/>
            <a:ext cx="3987890" cy="3266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lnSpc>
                <a:spcPts val="3100"/>
              </a:lnSpc>
              <a:spcBef>
                <a:spcPts val="1200"/>
              </a:spcBef>
              <a:defRPr sz="1333">
                <a:latin typeface="Times New Roman"/>
                <a:ea typeface="Times New Roman"/>
                <a:cs typeface="Times New Roman"/>
                <a:sym typeface="Times New Roman"/>
              </a:defRPr>
            </a:lvl1pPr>
          </a:lstStyle>
          <a:p>
            <a:r>
              <a:rPr dirty="0"/>
              <a:t>The architecture of SEAgle is outlined in Fig. 1. In the left hand side components offering core services are shown, such as the API taking care of communication with VCS and the API responsible for metrics. For the latter two components the architecture is highly extendible in the sense that a clear separation between abstraction and implementation has been adopted. The Software Evolution Analysis Engine, running in Java EE, exploits services provided by individual components and stores the calculated results in a MySql database. Moreover, the engine provides Web Services (SOAP/REST), which are accessed by the presentation tier in order to trigger the analyses and retrieve the results which are then displayed in the form of charts and tables. </a:t>
            </a:r>
            <a:endParaRPr sz="1200" dirty="0">
              <a:latin typeface="Times"/>
              <a:ea typeface="Times"/>
              <a:cs typeface="Times"/>
              <a:sym typeface="Times"/>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1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12" name="page3image4160.jpg" descr="page3image4160.jpg"/>
          <p:cNvPicPr>
            <a:picLocks noChangeAspect="1"/>
          </p:cNvPicPr>
          <p:nvPr/>
        </p:nvPicPr>
        <p:blipFill>
          <a:blip r:embed="rId2">
            <a:extLst/>
          </a:blip>
          <a:stretch>
            <a:fillRect/>
          </a:stretch>
        </p:blipFill>
        <p:spPr>
          <a:xfrm>
            <a:off x="698500" y="1657350"/>
            <a:ext cx="3708400" cy="4762500"/>
          </a:xfrm>
          <a:prstGeom prst="rect">
            <a:avLst/>
          </a:prstGeom>
          <a:ln w="12700">
            <a:miter lim="400000"/>
          </a:ln>
        </p:spPr>
      </p:pic>
      <p:sp>
        <p:nvSpPr>
          <p:cNvPr id="413" name="文本"/>
          <p:cNvSpPr txBox="1"/>
          <p:nvPr/>
        </p:nvSpPr>
        <p:spPr>
          <a:xfrm>
            <a:off x="698500" y="165735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14" name="page3image4328.jpg" descr="page3image4328.jpg"/>
          <p:cNvPicPr>
            <a:picLocks noChangeAspect="1"/>
          </p:cNvPicPr>
          <p:nvPr/>
        </p:nvPicPr>
        <p:blipFill>
          <a:blip r:embed="rId3">
            <a:extLst/>
          </a:blip>
          <a:stretch>
            <a:fillRect/>
          </a:stretch>
        </p:blipFill>
        <p:spPr>
          <a:xfrm>
            <a:off x="4598658" y="1727200"/>
            <a:ext cx="7069758" cy="4762500"/>
          </a:xfrm>
          <a:prstGeom prst="rect">
            <a:avLst/>
          </a:prstGeom>
          <a:ln w="12700">
            <a:miter lim="400000"/>
          </a:ln>
        </p:spPr>
      </p:pic>
      <p:sp>
        <p:nvSpPr>
          <p:cNvPr id="415" name="文本"/>
          <p:cNvSpPr txBox="1"/>
          <p:nvPr/>
        </p:nvSpPr>
        <p:spPr>
          <a:xfrm>
            <a:off x="0" y="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 Box 18"/>
          <p:cNvSpPr txBox="1"/>
          <p:nvPr/>
        </p:nvSpPr>
        <p:spPr>
          <a:xfrm>
            <a:off x="2513988" y="1874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18"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19" name="文本"/>
          <p:cNvSpPr txBox="1"/>
          <p:nvPr/>
        </p:nvSpPr>
        <p:spPr>
          <a:xfrm>
            <a:off x="698500" y="165735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sp>
        <p:nvSpPr>
          <p:cNvPr id="420" name="文本"/>
          <p:cNvSpPr txBox="1"/>
          <p:nvPr/>
        </p:nvSpPr>
        <p:spPr>
          <a:xfrm>
            <a:off x="0" y="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21" name="page3image3992.jpg" descr="page3image3992.jpg"/>
          <p:cNvPicPr>
            <a:picLocks noChangeAspect="1"/>
          </p:cNvPicPr>
          <p:nvPr/>
        </p:nvPicPr>
        <p:blipFill>
          <a:blip r:embed="rId2">
            <a:extLst/>
          </a:blip>
          <a:stretch>
            <a:fillRect/>
          </a:stretch>
        </p:blipFill>
        <p:spPr>
          <a:xfrm>
            <a:off x="303296" y="1382926"/>
            <a:ext cx="4407017" cy="5347180"/>
          </a:xfrm>
          <a:prstGeom prst="rect">
            <a:avLst/>
          </a:prstGeom>
          <a:ln w="12700">
            <a:miter lim="400000"/>
          </a:ln>
        </p:spPr>
      </p:pic>
      <p:sp>
        <p:nvSpPr>
          <p:cNvPr id="422" name="文本"/>
          <p:cNvSpPr txBox="1"/>
          <p:nvPr/>
        </p:nvSpPr>
        <p:spPr>
          <a:xfrm>
            <a:off x="-1257300" y="-8509000"/>
            <a:ext cx="180340" cy="4470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23" name="屏幕快照 2017-12-17 下午7.28.52.png" descr="屏幕快照 2017-12-17 下午7.28.52.png"/>
          <p:cNvPicPr>
            <a:picLocks noChangeAspect="1"/>
          </p:cNvPicPr>
          <p:nvPr/>
        </p:nvPicPr>
        <p:blipFill>
          <a:blip r:embed="rId3">
            <a:extLst/>
          </a:blip>
          <a:stretch>
            <a:fillRect/>
          </a:stretch>
        </p:blipFill>
        <p:spPr>
          <a:xfrm>
            <a:off x="5613003" y="2057145"/>
            <a:ext cx="5881057" cy="3696001"/>
          </a:xfrm>
          <a:prstGeom prst="rect">
            <a:avLst/>
          </a:prstGeom>
          <a:ln w="12700">
            <a:miter lim="400000"/>
          </a:ln>
        </p:spPr>
      </p:pic>
      <p:sp>
        <p:nvSpPr>
          <p:cNvPr id="424" name="SEAgle 参考指标"/>
          <p:cNvSpPr txBox="1"/>
          <p:nvPr/>
        </p:nvSpPr>
        <p:spPr>
          <a:xfrm>
            <a:off x="5942329" y="1389649"/>
            <a:ext cx="2699307" cy="408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SEAgle 参考指标</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dirty="0"/>
              <a:t>Software Evolution Analysis with Networks</a:t>
            </a:r>
          </a:p>
        </p:txBody>
      </p:sp>
      <p:sp>
        <p:nvSpPr>
          <p:cNvPr id="427"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28" name="page2image43664.jp2" descr="page2image43664.jp2"/>
          <p:cNvPicPr>
            <a:picLocks noChangeAspect="1"/>
          </p:cNvPicPr>
          <p:nvPr/>
        </p:nvPicPr>
        <p:blipFill>
          <a:blip r:embed="rId2">
            <a:extLst/>
          </a:blip>
          <a:stretch>
            <a:fillRect/>
          </a:stretch>
        </p:blipFill>
        <p:spPr>
          <a:xfrm>
            <a:off x="2827866" y="1754510"/>
            <a:ext cx="6811288" cy="4815624"/>
          </a:xfrm>
          <a:prstGeom prst="rect">
            <a:avLst/>
          </a:prstGeom>
          <a:ln w="12700">
            <a:miter lim="400000"/>
          </a:ln>
        </p:spPr>
      </p:pic>
      <p:sp>
        <p:nvSpPr>
          <p:cNvPr id="429" name="一个开源游戏项目"/>
          <p:cNvSpPr txBox="1"/>
          <p:nvPr/>
        </p:nvSpPr>
        <p:spPr>
          <a:xfrm>
            <a:off x="465666" y="541866"/>
            <a:ext cx="2451101" cy="4191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defTabSz="1219200">
              <a:defRPr sz="2400"/>
            </a:lvl1pPr>
          </a:lstStyle>
          <a:p>
            <a:r>
              <a:t>一个开源游戏项目</a:t>
            </a:r>
          </a:p>
        </p:txBody>
      </p:sp>
      <p:sp>
        <p:nvSpPr>
          <p:cNvPr id="430" name="节点数"/>
          <p:cNvSpPr/>
          <p:nvPr/>
        </p:nvSpPr>
        <p:spPr>
          <a:xfrm>
            <a:off x="9381198" y="5440812"/>
            <a:ext cx="2421336" cy="1205707"/>
          </a:xfrm>
          <a:custGeom>
            <a:avLst/>
            <a:gdLst/>
            <a:ahLst/>
            <a:cxnLst>
              <a:cxn ang="0">
                <a:pos x="wd2" y="hd2"/>
              </a:cxn>
              <a:cxn ang="5400000">
                <a:pos x="wd2" y="hd2"/>
              </a:cxn>
              <a:cxn ang="10800000">
                <a:pos x="wd2" y="hd2"/>
              </a:cxn>
              <a:cxn ang="16200000">
                <a:pos x="wd2" y="hd2"/>
              </a:cxn>
            </a:cxnLst>
            <a:rect l="0" t="0" r="r" b="b"/>
            <a:pathLst>
              <a:path w="21600" h="21600" extrusionOk="0">
                <a:moveTo>
                  <a:pt x="3774" y="0"/>
                </a:moveTo>
                <a:cubicBezTo>
                  <a:pt x="3357" y="0"/>
                  <a:pt x="3020" y="677"/>
                  <a:pt x="3020" y="1514"/>
                </a:cubicBezTo>
                <a:lnTo>
                  <a:pt x="3020" y="12137"/>
                </a:lnTo>
                <a:lnTo>
                  <a:pt x="0" y="15166"/>
                </a:lnTo>
                <a:lnTo>
                  <a:pt x="3020" y="18201"/>
                </a:lnTo>
                <a:lnTo>
                  <a:pt x="3020" y="20078"/>
                </a:lnTo>
                <a:cubicBezTo>
                  <a:pt x="3020" y="20916"/>
                  <a:pt x="3357" y="21600"/>
                  <a:pt x="3774" y="21600"/>
                </a:cubicBezTo>
                <a:lnTo>
                  <a:pt x="20842" y="21600"/>
                </a:lnTo>
                <a:cubicBezTo>
                  <a:pt x="21259" y="21600"/>
                  <a:pt x="21600" y="20916"/>
                  <a:pt x="21600" y="20078"/>
                </a:cubicBezTo>
                <a:lnTo>
                  <a:pt x="21600" y="1514"/>
                </a:lnTo>
                <a:cubicBezTo>
                  <a:pt x="21600" y="677"/>
                  <a:pt x="21259" y="0"/>
                  <a:pt x="20842" y="0"/>
                </a:cubicBezTo>
                <a:lnTo>
                  <a:pt x="3774" y="0"/>
                </a:lnTo>
                <a:close/>
              </a:path>
            </a:pathLst>
          </a:custGeom>
          <a:solidFill>
            <a:srgbClr val="26AADB"/>
          </a:solidFill>
          <a:ln w="25400">
            <a:solidFill>
              <a:srgbClr val="1C7CA0"/>
            </a:solidFill>
          </a:ln>
          <a:effectLst>
            <a:outerShdw blurRad="50800" dist="25400" dir="5400000" rotWithShape="0">
              <a:srgbClr val="000000">
                <a:alpha val="35000"/>
              </a:srgbClr>
            </a:outerShdw>
          </a:effectLst>
          <a:extLst>
            <a:ext uri="{C572A759-6A51-4108-AA02-DFA0A04FC94B}">
              <ma14:wrappingTextBoxFlag xmlns:ma14="http://schemas.microsoft.com/office/mac/drawingml/2011/main" xmlns="" val="1"/>
            </a:ext>
          </a:extLst>
        </p:spPr>
        <p:txBody>
          <a:bodyPr lIns="60959" tIns="60959" rIns="60959" bIns="60959" anchor="ctr"/>
          <a:lstStyle>
            <a:lvl1pPr algn="ctr" defTabSz="1219200">
              <a:defRPr sz="2400">
                <a:solidFill>
                  <a:srgbClr val="FFFFFF"/>
                </a:solidFill>
              </a:defRPr>
            </a:lvl1pPr>
          </a:lstStyle>
          <a:p>
            <a:r>
              <a:t>节点数</a:t>
            </a:r>
          </a:p>
        </p:txBody>
      </p:sp>
      <p:sp>
        <p:nvSpPr>
          <p:cNvPr id="431" name="边缘数"/>
          <p:cNvSpPr/>
          <p:nvPr/>
        </p:nvSpPr>
        <p:spPr>
          <a:xfrm>
            <a:off x="914201" y="1822979"/>
            <a:ext cx="2157810" cy="1050926"/>
          </a:xfrm>
          <a:custGeom>
            <a:avLst/>
            <a:gdLst/>
            <a:ahLst/>
            <a:cxnLst>
              <a:cxn ang="0">
                <a:pos x="wd2" y="hd2"/>
              </a:cxn>
              <a:cxn ang="5400000">
                <a:pos x="wd2" y="hd2"/>
              </a:cxn>
              <a:cxn ang="10800000">
                <a:pos x="wd2" y="hd2"/>
              </a:cxn>
              <a:cxn ang="16200000">
                <a:pos x="wd2" y="hd2"/>
              </a:cxn>
            </a:cxnLst>
            <a:rect l="0" t="0" r="r" b="b"/>
            <a:pathLst>
              <a:path w="21600" h="21600" extrusionOk="0">
                <a:moveTo>
                  <a:pt x="806" y="0"/>
                </a:moveTo>
                <a:cubicBezTo>
                  <a:pt x="361" y="0"/>
                  <a:pt x="0" y="741"/>
                  <a:pt x="0" y="1656"/>
                </a:cubicBezTo>
                <a:lnTo>
                  <a:pt x="0" y="19944"/>
                </a:lnTo>
                <a:cubicBezTo>
                  <a:pt x="0" y="20859"/>
                  <a:pt x="361" y="21600"/>
                  <a:pt x="806" y="21600"/>
                </a:cubicBezTo>
                <a:lnTo>
                  <a:pt x="15979" y="21600"/>
                </a:lnTo>
                <a:cubicBezTo>
                  <a:pt x="16424" y="21600"/>
                  <a:pt x="16785" y="20859"/>
                  <a:pt x="16785" y="19944"/>
                </a:cubicBezTo>
                <a:lnTo>
                  <a:pt x="16785" y="15743"/>
                </a:lnTo>
                <a:lnTo>
                  <a:pt x="21600" y="12431"/>
                </a:lnTo>
                <a:lnTo>
                  <a:pt x="16785" y="9120"/>
                </a:lnTo>
                <a:lnTo>
                  <a:pt x="16785" y="1656"/>
                </a:lnTo>
                <a:cubicBezTo>
                  <a:pt x="16785" y="741"/>
                  <a:pt x="16424" y="0"/>
                  <a:pt x="15979" y="0"/>
                </a:cubicBezTo>
                <a:lnTo>
                  <a:pt x="806" y="0"/>
                </a:lnTo>
                <a:close/>
              </a:path>
            </a:pathLst>
          </a:custGeom>
          <a:solidFill>
            <a:srgbClr val="26AADB"/>
          </a:solidFill>
          <a:ln w="25400">
            <a:solidFill>
              <a:srgbClr val="1C7CA0"/>
            </a:solidFill>
          </a:ln>
          <a:effectLst>
            <a:outerShdw blurRad="50800" dist="25400" dir="5400000" rotWithShape="0">
              <a:srgbClr val="000000">
                <a:alpha val="35000"/>
              </a:srgbClr>
            </a:outerShdw>
          </a:effectLst>
          <a:extLst>
            <a:ext uri="{C572A759-6A51-4108-AA02-DFA0A04FC94B}">
              <ma14:wrappingTextBoxFlag xmlns:ma14="http://schemas.microsoft.com/office/mac/drawingml/2011/main" xmlns="" val="1"/>
            </a:ext>
          </a:extLst>
        </p:spPr>
        <p:txBody>
          <a:bodyPr lIns="60959" tIns="60959" rIns="60959" bIns="60959" anchor="ctr"/>
          <a:lstStyle>
            <a:lvl1pPr algn="ctr" defTabSz="1219200">
              <a:defRPr sz="2400">
                <a:solidFill>
                  <a:srgbClr val="FFFFFF"/>
                </a:solidFill>
              </a:defRPr>
            </a:lvl1pPr>
          </a:lstStyle>
          <a:p>
            <a:r>
              <a:t>边缘数</a:t>
            </a:r>
          </a:p>
        </p:txBody>
      </p:sp>
      <p:sp>
        <p:nvSpPr>
          <p:cNvPr id="432" name="Basic Network Properties"/>
          <p:cNvSpPr txBox="1"/>
          <p:nvPr/>
        </p:nvSpPr>
        <p:spPr>
          <a:xfrm>
            <a:off x="465666" y="1148188"/>
            <a:ext cx="3130353" cy="3683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defTabSz="1219200">
              <a:defRPr sz="2400"/>
            </a:lvl1pPr>
          </a:lstStyle>
          <a:p>
            <a:r>
              <a:t>Basic Network Properties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35"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36" name="Evolution of Edges"/>
          <p:cNvSpPr txBox="1"/>
          <p:nvPr/>
        </p:nvSpPr>
        <p:spPr>
          <a:xfrm>
            <a:off x="550333" y="1134533"/>
            <a:ext cx="2280841" cy="3683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defTabSz="1219200">
              <a:defRPr sz="2400"/>
            </a:lvl1pPr>
          </a:lstStyle>
          <a:p>
            <a:r>
              <a:t>Evolution of Edges</a:t>
            </a:r>
          </a:p>
        </p:txBody>
      </p:sp>
      <p:pic>
        <p:nvPicPr>
          <p:cNvPr id="437" name="page2image43496.jp2" descr="page2image43496.jp2"/>
          <p:cNvPicPr>
            <a:picLocks noChangeAspect="1"/>
          </p:cNvPicPr>
          <p:nvPr/>
        </p:nvPicPr>
        <p:blipFill>
          <a:blip r:embed="rId2">
            <a:extLst/>
          </a:blip>
          <a:stretch>
            <a:fillRect/>
          </a:stretch>
        </p:blipFill>
        <p:spPr>
          <a:xfrm>
            <a:off x="516577" y="1715562"/>
            <a:ext cx="5090116" cy="3731856"/>
          </a:xfrm>
          <a:prstGeom prst="rect">
            <a:avLst/>
          </a:prstGeom>
          <a:ln w="12700">
            <a:miter lim="400000"/>
          </a:ln>
        </p:spPr>
      </p:pic>
      <p:pic>
        <p:nvPicPr>
          <p:cNvPr id="438" name="屏幕快照 2017-12-17 下午7.33.50.png" descr="屏幕快照 2017-12-17 下午7.33.50.png"/>
          <p:cNvPicPr>
            <a:picLocks noChangeAspect="1"/>
          </p:cNvPicPr>
          <p:nvPr/>
        </p:nvPicPr>
        <p:blipFill>
          <a:blip r:embed="rId3">
            <a:extLst/>
          </a:blip>
          <a:stretch>
            <a:fillRect/>
          </a:stretch>
        </p:blipFill>
        <p:spPr>
          <a:xfrm>
            <a:off x="6645974" y="1715407"/>
            <a:ext cx="3967903" cy="1222182"/>
          </a:xfrm>
          <a:prstGeom prst="rect">
            <a:avLst/>
          </a:prstGeom>
          <a:ln w="12700">
            <a:miter lim="400000"/>
          </a:ln>
        </p:spPr>
      </p:pic>
      <p:pic>
        <p:nvPicPr>
          <p:cNvPr id="439" name="屏幕快照 2017-12-17 下午7.34.05.png" descr="屏幕快照 2017-12-17 下午7.34.05.png"/>
          <p:cNvPicPr>
            <a:picLocks noChangeAspect="1"/>
          </p:cNvPicPr>
          <p:nvPr/>
        </p:nvPicPr>
        <p:blipFill>
          <a:blip r:embed="rId4">
            <a:extLst/>
          </a:blip>
          <a:stretch>
            <a:fillRect/>
          </a:stretch>
        </p:blipFill>
        <p:spPr>
          <a:xfrm>
            <a:off x="6385351" y="3293302"/>
            <a:ext cx="4489149" cy="308061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直接连接符 6"/>
          <p:cNvSpPr/>
          <p:nvPr/>
        </p:nvSpPr>
        <p:spPr>
          <a:xfrm>
            <a:off x="1801783" y="785794"/>
            <a:ext cx="756001" cy="1590"/>
          </a:xfrm>
          <a:prstGeom prst="line">
            <a:avLst/>
          </a:prstGeom>
          <a:ln w="15875">
            <a:solidFill>
              <a:srgbClr val="6CAC00"/>
            </a:solidFill>
            <a:prstDash val="sysDash"/>
          </a:ln>
        </p:spPr>
        <p:txBody>
          <a:bodyPr lIns="45719" rIns="45719"/>
          <a:lstStyle/>
          <a:p>
            <a:endParaRPr/>
          </a:p>
        </p:txBody>
      </p:sp>
      <p:sp>
        <p:nvSpPr>
          <p:cNvPr id="132" name="直接连接符 5"/>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136" name="组合 4"/>
          <p:cNvGrpSpPr/>
          <p:nvPr/>
        </p:nvGrpSpPr>
        <p:grpSpPr>
          <a:xfrm>
            <a:off x="2238348" y="500042"/>
            <a:ext cx="571505" cy="571505"/>
            <a:chOff x="0" y="0"/>
            <a:chExt cx="571504" cy="571504"/>
          </a:xfrm>
        </p:grpSpPr>
        <p:sp>
          <p:nvSpPr>
            <p:cNvPr id="133"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4"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35"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37" name="直接连接符 7"/>
          <p:cNvSpPr/>
          <p:nvPr/>
        </p:nvSpPr>
        <p:spPr>
          <a:xfrm flipH="1">
            <a:off x="1797019" y="785795"/>
            <a:ext cx="1588" cy="5508001"/>
          </a:xfrm>
          <a:prstGeom prst="line">
            <a:avLst/>
          </a:prstGeom>
          <a:ln w="15875">
            <a:solidFill>
              <a:srgbClr val="6CAC00"/>
            </a:solidFill>
            <a:prstDash val="sysDash"/>
          </a:ln>
        </p:spPr>
        <p:txBody>
          <a:bodyPr lIns="45719" rIns="45719"/>
          <a:lstStyle/>
          <a:p>
            <a:endParaRPr/>
          </a:p>
        </p:txBody>
      </p:sp>
      <p:sp>
        <p:nvSpPr>
          <p:cNvPr id="138" name="直接连接符 8"/>
          <p:cNvSpPr/>
          <p:nvPr/>
        </p:nvSpPr>
        <p:spPr>
          <a:xfrm>
            <a:off x="1809719" y="6286521"/>
            <a:ext cx="684001" cy="1589"/>
          </a:xfrm>
          <a:prstGeom prst="line">
            <a:avLst/>
          </a:prstGeom>
          <a:ln w="15875">
            <a:solidFill>
              <a:srgbClr val="6CAC00"/>
            </a:solidFill>
            <a:prstDash val="sysDash"/>
          </a:ln>
        </p:spPr>
        <p:txBody>
          <a:bodyPr lIns="45719" rIns="45719"/>
          <a:lstStyle/>
          <a:p>
            <a:endParaRPr/>
          </a:p>
        </p:txBody>
      </p:sp>
      <p:sp>
        <p:nvSpPr>
          <p:cNvPr id="139" name="直接连接符 9"/>
          <p:cNvSpPr/>
          <p:nvPr/>
        </p:nvSpPr>
        <p:spPr>
          <a:xfrm flipH="1">
            <a:off x="2486000" y="6286521"/>
            <a:ext cx="1590" cy="612001"/>
          </a:xfrm>
          <a:prstGeom prst="line">
            <a:avLst/>
          </a:prstGeom>
          <a:ln w="15875">
            <a:solidFill>
              <a:srgbClr val="6CAC00"/>
            </a:solidFill>
            <a:prstDash val="sysDash"/>
          </a:ln>
        </p:spPr>
        <p:txBody>
          <a:bodyPr lIns="45719" rIns="45719"/>
          <a:lstStyle/>
          <a:p>
            <a:endParaRPr/>
          </a:p>
        </p:txBody>
      </p:sp>
      <p:sp>
        <p:nvSpPr>
          <p:cNvPr id="140" name="矩形 10"/>
          <p:cNvSpPr txBox="1"/>
          <p:nvPr/>
        </p:nvSpPr>
        <p:spPr>
          <a:xfrm>
            <a:off x="51549" y="583417"/>
            <a:ext cx="4929225"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2400" b="1">
                <a:latin typeface="Arial"/>
                <a:ea typeface="Arial"/>
                <a:cs typeface="Arial"/>
                <a:sym typeface="Arial"/>
              </a:defRPr>
            </a:lvl1pPr>
          </a:lstStyle>
          <a:p>
            <a:r>
              <a:t>Bibliography</a:t>
            </a:r>
          </a:p>
        </p:txBody>
      </p:sp>
      <p:sp>
        <p:nvSpPr>
          <p:cNvPr id="141" name="矩形 13"/>
          <p:cNvSpPr txBox="1"/>
          <p:nvPr/>
        </p:nvSpPr>
        <p:spPr>
          <a:xfrm>
            <a:off x="2423591" y="1340055"/>
            <a:ext cx="8487703" cy="44012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pPr>
            <a:r>
              <a:rPr dirty="0"/>
              <a:t>[1] Ben </a:t>
            </a:r>
            <a:r>
              <a:rPr dirty="0" err="1"/>
              <a:t>Charrada</a:t>
            </a:r>
            <a:r>
              <a:rPr dirty="0"/>
              <a:t> E, </a:t>
            </a:r>
            <a:r>
              <a:rPr dirty="0" err="1"/>
              <a:t>Koziolek</a:t>
            </a:r>
            <a:r>
              <a:rPr dirty="0"/>
              <a:t> A, </a:t>
            </a:r>
            <a:r>
              <a:rPr dirty="0" err="1"/>
              <a:t>Glinz</a:t>
            </a:r>
            <a:r>
              <a:rPr dirty="0"/>
              <a:t> M. Supporting requirements update during software evolution[J]. Journal of Software Evolution &amp; Process, 2015, 27(3):166-194. </a:t>
            </a:r>
          </a:p>
          <a:p>
            <a:pPr>
              <a:defRPr sz="2000"/>
            </a:pPr>
            <a:r>
              <a:rPr dirty="0"/>
              <a:t>[2] </a:t>
            </a:r>
            <a:endParaRPr lang="en-US" dirty="0" smtClean="0"/>
          </a:p>
          <a:p>
            <a:pPr>
              <a:defRPr sz="2000"/>
            </a:pPr>
            <a:r>
              <a:rPr dirty="0" smtClean="0"/>
              <a:t>[</a:t>
            </a:r>
            <a:r>
              <a:rPr dirty="0"/>
              <a:t>3] Alexander </a:t>
            </a:r>
            <a:r>
              <a:rPr dirty="0" err="1"/>
              <a:t>Chatzigeorgiou</a:t>
            </a:r>
            <a:r>
              <a:rPr dirty="0"/>
              <a:t>, </a:t>
            </a:r>
            <a:r>
              <a:rPr dirty="0" err="1"/>
              <a:t>Apostolos</a:t>
            </a:r>
            <a:r>
              <a:rPr dirty="0"/>
              <a:t> </a:t>
            </a:r>
            <a:r>
              <a:rPr dirty="0" err="1"/>
              <a:t>Ampatzoglou</a:t>
            </a:r>
            <a:r>
              <a:rPr dirty="0"/>
              <a:t>, </a:t>
            </a:r>
            <a:r>
              <a:rPr dirty="0" err="1"/>
              <a:t>Areti</a:t>
            </a:r>
            <a:r>
              <a:rPr dirty="0"/>
              <a:t> </a:t>
            </a:r>
            <a:r>
              <a:rPr dirty="0" err="1"/>
              <a:t>Ampatzoglou</a:t>
            </a:r>
            <a:r>
              <a:rPr dirty="0"/>
              <a:t>, </a:t>
            </a:r>
            <a:r>
              <a:rPr dirty="0" err="1"/>
              <a:t>Theodoros</a:t>
            </a:r>
            <a:r>
              <a:rPr dirty="0"/>
              <a:t> </a:t>
            </a:r>
            <a:r>
              <a:rPr dirty="0" err="1"/>
              <a:t>Amanatidis</a:t>
            </a:r>
            <a:r>
              <a:rPr dirty="0"/>
              <a:t>, "Estimating the breaking point for technical debt", </a:t>
            </a:r>
            <a:r>
              <a:rPr i="1" dirty="0"/>
              <a:t>Managing Technical Debt (MTD) 2015 IEEE 7th International Workshop on</a:t>
            </a:r>
            <a:r>
              <a:rPr dirty="0"/>
              <a:t>, pp. 53-56, 2015</a:t>
            </a:r>
            <a:r>
              <a:rPr dirty="0" smtClean="0"/>
              <a:t>.</a:t>
            </a:r>
            <a:endParaRPr lang="en-US" dirty="0" smtClean="0"/>
          </a:p>
          <a:p>
            <a:pPr>
              <a:defRPr sz="2000"/>
            </a:pPr>
            <a:r>
              <a:rPr lang="en-US" altLang="zh-CN" dirty="0" smtClean="0"/>
              <a:t>[4] </a:t>
            </a:r>
            <a:r>
              <a:rPr lang="en-US" altLang="zh-CN" sz="2000" dirty="0" err="1" smtClean="0"/>
              <a:t>Chaikalis</a:t>
            </a:r>
            <a:r>
              <a:rPr lang="en-US" altLang="zh-CN" sz="2000" dirty="0" smtClean="0"/>
              <a:t> </a:t>
            </a:r>
            <a:r>
              <a:rPr lang="en-US" altLang="zh-CN" sz="2000" dirty="0"/>
              <a:t>T, </a:t>
            </a:r>
            <a:r>
              <a:rPr lang="en-US" altLang="zh-CN" sz="2000" dirty="0" err="1"/>
              <a:t>Chatzigeorgiou</a:t>
            </a:r>
            <a:r>
              <a:rPr lang="en-US" altLang="zh-CN" sz="2000" dirty="0"/>
              <a:t> A. Forecasting Java Software Evolution Trends Employing Network Models[J]. IEEE Transactions on Software Engineering, 2015, 41(6):582-602.</a:t>
            </a:r>
            <a:endParaRPr dirty="0"/>
          </a:p>
          <a:p>
            <a:pPr>
              <a:defRPr sz="2000"/>
            </a:pPr>
            <a:endParaRPr dirty="0"/>
          </a:p>
          <a:p>
            <a:pPr>
              <a:defRPr sz="2000"/>
            </a:pPr>
            <a:endParaRPr dirty="0"/>
          </a:p>
          <a:p>
            <a:pPr>
              <a:defRPr sz="2000"/>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42"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43" name="任意多边形 3"/>
          <p:cNvSpPr/>
          <p:nvPr/>
        </p:nvSpPr>
        <p:spPr>
          <a:xfrm>
            <a:off x="1906802" y="2787201"/>
            <a:ext cx="8347403" cy="1514566"/>
          </a:xfrm>
          <a:custGeom>
            <a:avLst/>
            <a:gdLst/>
            <a:ahLst/>
            <a:cxnLst>
              <a:cxn ang="0">
                <a:pos x="wd2" y="hd2"/>
              </a:cxn>
              <a:cxn ang="5400000">
                <a:pos x="wd2" y="hd2"/>
              </a:cxn>
              <a:cxn ang="10800000">
                <a:pos x="wd2" y="hd2"/>
              </a:cxn>
              <a:cxn ang="16200000">
                <a:pos x="wd2" y="hd2"/>
              </a:cxn>
            </a:cxnLst>
            <a:rect l="0" t="0" r="r" b="b"/>
            <a:pathLst>
              <a:path w="21600" h="21566" extrusionOk="0">
                <a:moveTo>
                  <a:pt x="0" y="21406"/>
                </a:moveTo>
                <a:cubicBezTo>
                  <a:pt x="1631" y="21513"/>
                  <a:pt x="3424" y="1145"/>
                  <a:pt x="5199" y="1171"/>
                </a:cubicBezTo>
                <a:cubicBezTo>
                  <a:pt x="6974" y="1198"/>
                  <a:pt x="8938" y="21415"/>
                  <a:pt x="10649" y="21566"/>
                </a:cubicBezTo>
                <a:cubicBezTo>
                  <a:pt x="12437" y="21215"/>
                  <a:pt x="14437" y="205"/>
                  <a:pt x="16194" y="0"/>
                </a:cubicBezTo>
                <a:cubicBezTo>
                  <a:pt x="17892" y="-34"/>
                  <a:pt x="21596" y="20339"/>
                  <a:pt x="21600" y="20108"/>
                </a:cubicBezTo>
              </a:path>
            </a:pathLst>
          </a:custGeom>
          <a:ln w="101600">
            <a:solidFill>
              <a:srgbClr val="000000"/>
            </a:solidFill>
          </a:ln>
        </p:spPr>
        <p:txBody>
          <a:bodyPr lIns="60959" tIns="60959" rIns="60959" bIns="60959" anchor="ctr"/>
          <a:lstStyle/>
          <a:p>
            <a:pPr algn="ctr" defTabSz="1219200">
              <a:defRPr sz="2400">
                <a:latin typeface="Microsoft YaHei"/>
                <a:ea typeface="Microsoft YaHei"/>
                <a:cs typeface="Microsoft YaHei"/>
                <a:sym typeface="Microsoft YaHei"/>
              </a:defRPr>
            </a:pPr>
            <a:endParaRPr/>
          </a:p>
        </p:txBody>
      </p:sp>
      <p:grpSp>
        <p:nvGrpSpPr>
          <p:cNvPr id="448" name="组合 4"/>
          <p:cNvGrpSpPr/>
          <p:nvPr/>
        </p:nvGrpSpPr>
        <p:grpSpPr>
          <a:xfrm>
            <a:off x="9524241" y="3530556"/>
            <a:ext cx="1400406" cy="1400406"/>
            <a:chOff x="0" y="0"/>
            <a:chExt cx="1400405" cy="1400405"/>
          </a:xfrm>
        </p:grpSpPr>
        <p:grpSp>
          <p:nvGrpSpPr>
            <p:cNvPr id="446" name="组合 5"/>
            <p:cNvGrpSpPr/>
            <p:nvPr/>
          </p:nvGrpSpPr>
          <p:grpSpPr>
            <a:xfrm>
              <a:off x="-1" y="-1"/>
              <a:ext cx="1400407" cy="1400407"/>
              <a:chOff x="0" y="0"/>
              <a:chExt cx="1400405" cy="1400405"/>
            </a:xfrm>
          </p:grpSpPr>
          <p:sp>
            <p:nvSpPr>
              <p:cNvPr id="444" name="椭圆 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45" name="椭圆 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47" name="TextBox 77"/>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5</a:t>
              </a:r>
            </a:p>
          </p:txBody>
        </p:sp>
      </p:grpSp>
      <p:grpSp>
        <p:nvGrpSpPr>
          <p:cNvPr id="453" name="组合 9"/>
          <p:cNvGrpSpPr/>
          <p:nvPr/>
        </p:nvGrpSpPr>
        <p:grpSpPr>
          <a:xfrm>
            <a:off x="7467808" y="2086998"/>
            <a:ext cx="1400406" cy="1400406"/>
            <a:chOff x="0" y="0"/>
            <a:chExt cx="1400405" cy="1400405"/>
          </a:xfrm>
        </p:grpSpPr>
        <p:grpSp>
          <p:nvGrpSpPr>
            <p:cNvPr id="451" name="组合 10"/>
            <p:cNvGrpSpPr/>
            <p:nvPr/>
          </p:nvGrpSpPr>
          <p:grpSpPr>
            <a:xfrm>
              <a:off x="-1" y="-1"/>
              <a:ext cx="1400407" cy="1400407"/>
              <a:chOff x="0" y="0"/>
              <a:chExt cx="1400405" cy="1400405"/>
            </a:xfrm>
          </p:grpSpPr>
          <p:sp>
            <p:nvSpPr>
              <p:cNvPr id="449" name="椭圆 12"/>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50" name="椭圆 13"/>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52" name="TextBox 72"/>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4</a:t>
              </a:r>
            </a:p>
          </p:txBody>
        </p:sp>
      </p:grpSp>
      <p:grpSp>
        <p:nvGrpSpPr>
          <p:cNvPr id="458" name="组合 14"/>
          <p:cNvGrpSpPr/>
          <p:nvPr/>
        </p:nvGrpSpPr>
        <p:grpSpPr>
          <a:xfrm>
            <a:off x="5345050" y="3534361"/>
            <a:ext cx="1400406" cy="1400406"/>
            <a:chOff x="0" y="0"/>
            <a:chExt cx="1400405" cy="1400405"/>
          </a:xfrm>
        </p:grpSpPr>
        <p:grpSp>
          <p:nvGrpSpPr>
            <p:cNvPr id="456" name="组合 15"/>
            <p:cNvGrpSpPr/>
            <p:nvPr/>
          </p:nvGrpSpPr>
          <p:grpSpPr>
            <a:xfrm>
              <a:off x="-1" y="-1"/>
              <a:ext cx="1400407" cy="1400407"/>
              <a:chOff x="0" y="0"/>
              <a:chExt cx="1400405" cy="1400405"/>
            </a:xfrm>
          </p:grpSpPr>
          <p:sp>
            <p:nvSpPr>
              <p:cNvPr id="454" name="椭圆 1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55" name="椭圆 1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57" name="TextBox 67"/>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3</a:t>
              </a:r>
            </a:p>
          </p:txBody>
        </p:sp>
      </p:grpSp>
      <p:grpSp>
        <p:nvGrpSpPr>
          <p:cNvPr id="463" name="组合 19"/>
          <p:cNvGrpSpPr/>
          <p:nvPr/>
        </p:nvGrpSpPr>
        <p:grpSpPr>
          <a:xfrm>
            <a:off x="3193741" y="2173870"/>
            <a:ext cx="1400406" cy="1400407"/>
            <a:chOff x="0" y="0"/>
            <a:chExt cx="1400405" cy="1400405"/>
          </a:xfrm>
        </p:grpSpPr>
        <p:grpSp>
          <p:nvGrpSpPr>
            <p:cNvPr id="461" name="组合 20"/>
            <p:cNvGrpSpPr/>
            <p:nvPr/>
          </p:nvGrpSpPr>
          <p:grpSpPr>
            <a:xfrm>
              <a:off x="-1" y="-1"/>
              <a:ext cx="1400407" cy="1400407"/>
              <a:chOff x="0" y="0"/>
              <a:chExt cx="1400405" cy="1400405"/>
            </a:xfrm>
          </p:grpSpPr>
          <p:sp>
            <p:nvSpPr>
              <p:cNvPr id="459" name="椭圆 22"/>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60" name="椭圆 23"/>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62" name="TextBox 62"/>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2</a:t>
              </a:r>
            </a:p>
          </p:txBody>
        </p:sp>
      </p:grpSp>
      <p:grpSp>
        <p:nvGrpSpPr>
          <p:cNvPr id="468" name="组合 24"/>
          <p:cNvGrpSpPr/>
          <p:nvPr/>
        </p:nvGrpSpPr>
        <p:grpSpPr>
          <a:xfrm>
            <a:off x="1145775" y="3574274"/>
            <a:ext cx="1400407" cy="1400406"/>
            <a:chOff x="0" y="0"/>
            <a:chExt cx="1400405" cy="1400405"/>
          </a:xfrm>
        </p:grpSpPr>
        <p:grpSp>
          <p:nvGrpSpPr>
            <p:cNvPr id="466" name="组合 25"/>
            <p:cNvGrpSpPr/>
            <p:nvPr/>
          </p:nvGrpSpPr>
          <p:grpSpPr>
            <a:xfrm>
              <a:off x="-1" y="-1"/>
              <a:ext cx="1400407" cy="1400407"/>
              <a:chOff x="0" y="0"/>
              <a:chExt cx="1400405" cy="1400405"/>
            </a:xfrm>
          </p:grpSpPr>
          <p:sp>
            <p:nvSpPr>
              <p:cNvPr id="464" name="椭圆 2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65" name="椭圆 2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67" name="TextBox 59"/>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1</a:t>
              </a:r>
            </a:p>
          </p:txBody>
        </p:sp>
      </p:grpSp>
      <p:sp>
        <p:nvSpPr>
          <p:cNvPr id="469" name="TextBox 6"/>
          <p:cNvSpPr txBox="1"/>
          <p:nvPr/>
        </p:nvSpPr>
        <p:spPr>
          <a:xfrm>
            <a:off x="635149" y="2538622"/>
            <a:ext cx="2388509" cy="5664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导入</a:t>
            </a:r>
          </a:p>
        </p:txBody>
      </p:sp>
      <p:sp>
        <p:nvSpPr>
          <p:cNvPr id="470" name="TextBox 6"/>
          <p:cNvSpPr txBox="1"/>
          <p:nvPr/>
        </p:nvSpPr>
        <p:spPr>
          <a:xfrm>
            <a:off x="2747383" y="3872254"/>
            <a:ext cx="2388509" cy="5664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分析</a:t>
            </a:r>
          </a:p>
        </p:txBody>
      </p:sp>
      <p:sp>
        <p:nvSpPr>
          <p:cNvPr id="471" name="TextBox 6"/>
          <p:cNvSpPr txBox="1"/>
          <p:nvPr/>
        </p:nvSpPr>
        <p:spPr>
          <a:xfrm>
            <a:off x="4877767" y="2534817"/>
            <a:ext cx="2388509" cy="5664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保存数据库</a:t>
            </a:r>
          </a:p>
        </p:txBody>
      </p:sp>
      <p:sp>
        <p:nvSpPr>
          <p:cNvPr id="472" name="TextBox 6"/>
          <p:cNvSpPr txBox="1"/>
          <p:nvPr/>
        </p:nvSpPr>
        <p:spPr>
          <a:xfrm>
            <a:off x="6960096" y="3890842"/>
            <a:ext cx="2388509" cy="5664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选择版本</a:t>
            </a:r>
          </a:p>
        </p:txBody>
      </p:sp>
      <p:sp>
        <p:nvSpPr>
          <p:cNvPr id="473" name="TextBox 40"/>
          <p:cNvSpPr txBox="1"/>
          <p:nvPr/>
        </p:nvSpPr>
        <p:spPr>
          <a:xfrm>
            <a:off x="8976320" y="2511477"/>
            <a:ext cx="2388509" cy="5664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显示图表</a:t>
            </a:r>
          </a:p>
        </p:txBody>
      </p:sp>
      <p:sp>
        <p:nvSpPr>
          <p:cNvPr id="474"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xmlns=""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500" fill="hold"/>
                                        <p:tgtEl>
                                          <p:spTgt spid="468"/>
                                        </p:tgtEl>
                                        <p:attrNameLst>
                                          <p:attrName>ppt_w</p:attrName>
                                        </p:attrNameLst>
                                      </p:cBhvr>
                                      <p:tavLst>
                                        <p:tav tm="0">
                                          <p:val>
                                            <p:fltVal val="0"/>
                                          </p:val>
                                        </p:tav>
                                        <p:tav tm="100000">
                                          <p:val>
                                            <p:strVal val="#ppt_w"/>
                                          </p:val>
                                        </p:tav>
                                      </p:tavLst>
                                    </p:anim>
                                    <p:anim calcmode="lin" valueType="num">
                                      <p:cBhvr>
                                        <p:cTn id="8" dur="500" fill="hold"/>
                                        <p:tgtEl>
                                          <p:spTgt spid="4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443"/>
                                        </p:tgtEl>
                                        <p:attrNameLst>
                                          <p:attrName>style.visibility</p:attrName>
                                        </p:attrNameLst>
                                      </p:cBhvr>
                                      <p:to>
                                        <p:strVal val="visible"/>
                                      </p:to>
                                    </p:set>
                                    <p:animEffect transition="in" filter="wipe(left)">
                                      <p:cBhvr>
                                        <p:cTn id="12" dur="2000"/>
                                        <p:tgtEl>
                                          <p:spTgt spid="443"/>
                                        </p:tgtEl>
                                      </p:cBhvr>
                                    </p:animEffect>
                                  </p:childTnLst>
                                </p:cTn>
                              </p:par>
                            </p:childTnLst>
                          </p:cTn>
                        </p:par>
                        <p:par>
                          <p:cTn id="13" fill="hold">
                            <p:stCondLst>
                              <p:cond delay="2500"/>
                            </p:stCondLst>
                            <p:childTnLst>
                              <p:par>
                                <p:cTn id="14" presetID="23" presetClass="entr" presetSubtype="16" fill="hold" grpId="3" nodeType="afterEffect">
                                  <p:stCondLst>
                                    <p:cond delay="0"/>
                                  </p:stCondLst>
                                  <p:iterate>
                                    <p:tmAbs val="0"/>
                                  </p:iterate>
                                  <p:childTnLst>
                                    <p:set>
                                      <p:cBhvr>
                                        <p:cTn id="15" fill="hold"/>
                                        <p:tgtEl>
                                          <p:spTgt spid="463"/>
                                        </p:tgtEl>
                                        <p:attrNameLst>
                                          <p:attrName>style.visibility</p:attrName>
                                        </p:attrNameLst>
                                      </p:cBhvr>
                                      <p:to>
                                        <p:strVal val="visible"/>
                                      </p:to>
                                    </p:set>
                                    <p:anim calcmode="lin" valueType="num">
                                      <p:cBhvr>
                                        <p:cTn id="16" dur="500" fill="hold"/>
                                        <p:tgtEl>
                                          <p:spTgt spid="463"/>
                                        </p:tgtEl>
                                        <p:attrNameLst>
                                          <p:attrName>ppt_w</p:attrName>
                                        </p:attrNameLst>
                                      </p:cBhvr>
                                      <p:tavLst>
                                        <p:tav tm="0">
                                          <p:val>
                                            <p:fltVal val="0"/>
                                          </p:val>
                                        </p:tav>
                                        <p:tav tm="100000">
                                          <p:val>
                                            <p:strVal val="#ppt_w"/>
                                          </p:val>
                                        </p:tav>
                                      </p:tavLst>
                                    </p:anim>
                                    <p:anim calcmode="lin" valueType="num">
                                      <p:cBhvr>
                                        <p:cTn id="17" dur="500" fill="hold"/>
                                        <p:tgtEl>
                                          <p:spTgt spid="463"/>
                                        </p:tgtEl>
                                        <p:attrNameLst>
                                          <p:attrName>ppt_h</p:attrName>
                                        </p:attrNameLst>
                                      </p:cBhvr>
                                      <p:tavLst>
                                        <p:tav tm="0">
                                          <p:val>
                                            <p:fltVal val="0"/>
                                          </p:val>
                                        </p:tav>
                                        <p:tav tm="100000">
                                          <p:val>
                                            <p:strVal val="#ppt_h"/>
                                          </p:val>
                                        </p:tav>
                                      </p:tavLst>
                                    </p:anim>
                                  </p:childTnLst>
                                </p:cTn>
                              </p:par>
                            </p:childTnLst>
                          </p:cTn>
                        </p:par>
                        <p:par>
                          <p:cTn id="18" fill="hold">
                            <p:stCondLst>
                              <p:cond delay="3000"/>
                            </p:stCondLst>
                            <p:childTnLst>
                              <p:par>
                                <p:cTn id="19" presetID="23" presetClass="entr" presetSubtype="16" fill="hold" grpId="4" nodeType="afterEffect">
                                  <p:stCondLst>
                                    <p:cond delay="0"/>
                                  </p:stCondLst>
                                  <p:iterate>
                                    <p:tmAbs val="0"/>
                                  </p:iterate>
                                  <p:childTnLst>
                                    <p:set>
                                      <p:cBhvr>
                                        <p:cTn id="20" fill="hold"/>
                                        <p:tgtEl>
                                          <p:spTgt spid="458"/>
                                        </p:tgtEl>
                                        <p:attrNameLst>
                                          <p:attrName>style.visibility</p:attrName>
                                        </p:attrNameLst>
                                      </p:cBhvr>
                                      <p:to>
                                        <p:strVal val="visible"/>
                                      </p:to>
                                    </p:set>
                                    <p:anim calcmode="lin" valueType="num">
                                      <p:cBhvr>
                                        <p:cTn id="21" dur="500" fill="hold"/>
                                        <p:tgtEl>
                                          <p:spTgt spid="458"/>
                                        </p:tgtEl>
                                        <p:attrNameLst>
                                          <p:attrName>ppt_w</p:attrName>
                                        </p:attrNameLst>
                                      </p:cBhvr>
                                      <p:tavLst>
                                        <p:tav tm="0">
                                          <p:val>
                                            <p:fltVal val="0"/>
                                          </p:val>
                                        </p:tav>
                                        <p:tav tm="100000">
                                          <p:val>
                                            <p:strVal val="#ppt_w"/>
                                          </p:val>
                                        </p:tav>
                                      </p:tavLst>
                                    </p:anim>
                                    <p:anim calcmode="lin" valueType="num">
                                      <p:cBhvr>
                                        <p:cTn id="22" dur="500" fill="hold"/>
                                        <p:tgtEl>
                                          <p:spTgt spid="458"/>
                                        </p:tgtEl>
                                        <p:attrNameLst>
                                          <p:attrName>ppt_h</p:attrName>
                                        </p:attrNameLst>
                                      </p:cBhvr>
                                      <p:tavLst>
                                        <p:tav tm="0">
                                          <p:val>
                                            <p:fltVal val="0"/>
                                          </p:val>
                                        </p:tav>
                                        <p:tav tm="100000">
                                          <p:val>
                                            <p:strVal val="#ppt_h"/>
                                          </p:val>
                                        </p:tav>
                                      </p:tavLst>
                                    </p:anim>
                                  </p:childTnLst>
                                </p:cTn>
                              </p:par>
                            </p:childTnLst>
                          </p:cTn>
                        </p:par>
                        <p:par>
                          <p:cTn id="23" fill="hold">
                            <p:stCondLst>
                              <p:cond delay="3500"/>
                            </p:stCondLst>
                            <p:childTnLst>
                              <p:par>
                                <p:cTn id="24" presetID="23" presetClass="entr" presetSubtype="16" fill="hold" grpId="5" nodeType="afterEffect">
                                  <p:stCondLst>
                                    <p:cond delay="0"/>
                                  </p:stCondLst>
                                  <p:iterate>
                                    <p:tmAbs val="0"/>
                                  </p:iterate>
                                  <p:childTnLst>
                                    <p:set>
                                      <p:cBhvr>
                                        <p:cTn id="25" fill="hold"/>
                                        <p:tgtEl>
                                          <p:spTgt spid="453"/>
                                        </p:tgtEl>
                                        <p:attrNameLst>
                                          <p:attrName>style.visibility</p:attrName>
                                        </p:attrNameLst>
                                      </p:cBhvr>
                                      <p:to>
                                        <p:strVal val="visible"/>
                                      </p:to>
                                    </p:set>
                                    <p:anim calcmode="lin" valueType="num">
                                      <p:cBhvr>
                                        <p:cTn id="26" dur="500" fill="hold"/>
                                        <p:tgtEl>
                                          <p:spTgt spid="453"/>
                                        </p:tgtEl>
                                        <p:attrNameLst>
                                          <p:attrName>ppt_w</p:attrName>
                                        </p:attrNameLst>
                                      </p:cBhvr>
                                      <p:tavLst>
                                        <p:tav tm="0">
                                          <p:val>
                                            <p:fltVal val="0"/>
                                          </p:val>
                                        </p:tav>
                                        <p:tav tm="100000">
                                          <p:val>
                                            <p:strVal val="#ppt_w"/>
                                          </p:val>
                                        </p:tav>
                                      </p:tavLst>
                                    </p:anim>
                                    <p:anim calcmode="lin" valueType="num">
                                      <p:cBhvr>
                                        <p:cTn id="27" dur="500" fill="hold"/>
                                        <p:tgtEl>
                                          <p:spTgt spid="453"/>
                                        </p:tgtEl>
                                        <p:attrNameLst>
                                          <p:attrName>ppt_h</p:attrName>
                                        </p:attrNameLst>
                                      </p:cBhvr>
                                      <p:tavLst>
                                        <p:tav tm="0">
                                          <p:val>
                                            <p:fltVal val="0"/>
                                          </p:val>
                                        </p:tav>
                                        <p:tav tm="100000">
                                          <p:val>
                                            <p:strVal val="#ppt_h"/>
                                          </p:val>
                                        </p:tav>
                                      </p:tavLst>
                                    </p:anim>
                                  </p:childTnLst>
                                </p:cTn>
                              </p:par>
                            </p:childTnLst>
                          </p:cTn>
                        </p:par>
                        <p:par>
                          <p:cTn id="28" fill="hold">
                            <p:stCondLst>
                              <p:cond delay="4000"/>
                            </p:stCondLst>
                            <p:childTnLst>
                              <p:par>
                                <p:cTn id="29" presetID="2" presetClass="entr" presetSubtype="4" fill="hold" grpId="6" nodeType="afterEffect">
                                  <p:stCondLst>
                                    <p:cond delay="0"/>
                                  </p:stCondLst>
                                  <p:iterate>
                                    <p:tmAbs val="0"/>
                                  </p:iterate>
                                  <p:childTnLst>
                                    <p:set>
                                      <p:cBhvr>
                                        <p:cTn id="30" fill="hold"/>
                                        <p:tgtEl>
                                          <p:spTgt spid="469"/>
                                        </p:tgtEl>
                                        <p:attrNameLst>
                                          <p:attrName>style.visibility</p:attrName>
                                        </p:attrNameLst>
                                      </p:cBhvr>
                                      <p:to>
                                        <p:strVal val="visible"/>
                                      </p:to>
                                    </p:set>
                                    <p:anim calcmode="lin" valueType="num">
                                      <p:cBhvr>
                                        <p:cTn id="31" dur="1000" fill="hold"/>
                                        <p:tgtEl>
                                          <p:spTgt spid="469"/>
                                        </p:tgtEl>
                                        <p:attrNameLst>
                                          <p:attrName>ppt_x</p:attrName>
                                        </p:attrNameLst>
                                      </p:cBhvr>
                                      <p:tavLst>
                                        <p:tav tm="0">
                                          <p:val>
                                            <p:strVal val="#ppt_x"/>
                                          </p:val>
                                        </p:tav>
                                        <p:tav tm="100000">
                                          <p:val>
                                            <p:strVal val="#ppt_x"/>
                                          </p:val>
                                        </p:tav>
                                      </p:tavLst>
                                    </p:anim>
                                    <p:anim calcmode="lin" valueType="num">
                                      <p:cBhvr>
                                        <p:cTn id="32" dur="1000" fill="hold"/>
                                        <p:tgtEl>
                                          <p:spTgt spid="469"/>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ID="2" presetClass="entr" presetSubtype="1" fill="hold" grpId="7" nodeType="afterEffect">
                                  <p:stCondLst>
                                    <p:cond delay="800"/>
                                  </p:stCondLst>
                                  <p:iterate>
                                    <p:tmAbs val="0"/>
                                  </p:iterate>
                                  <p:childTnLst>
                                    <p:set>
                                      <p:cBhvr>
                                        <p:cTn id="35" fill="hold"/>
                                        <p:tgtEl>
                                          <p:spTgt spid="470"/>
                                        </p:tgtEl>
                                        <p:attrNameLst>
                                          <p:attrName>style.visibility</p:attrName>
                                        </p:attrNameLst>
                                      </p:cBhvr>
                                      <p:to>
                                        <p:strVal val="visible"/>
                                      </p:to>
                                    </p:set>
                                    <p:anim calcmode="lin" valueType="num">
                                      <p:cBhvr>
                                        <p:cTn id="36" dur="1000" fill="hold"/>
                                        <p:tgtEl>
                                          <p:spTgt spid="470"/>
                                        </p:tgtEl>
                                        <p:attrNameLst>
                                          <p:attrName>ppt_x</p:attrName>
                                        </p:attrNameLst>
                                      </p:cBhvr>
                                      <p:tavLst>
                                        <p:tav tm="0">
                                          <p:val>
                                            <p:strVal val="#ppt_x"/>
                                          </p:val>
                                        </p:tav>
                                        <p:tav tm="100000">
                                          <p:val>
                                            <p:strVal val="#ppt_x"/>
                                          </p:val>
                                        </p:tav>
                                      </p:tavLst>
                                    </p:anim>
                                    <p:anim calcmode="lin" valueType="num">
                                      <p:cBhvr>
                                        <p:cTn id="37" dur="1000" fill="hold"/>
                                        <p:tgtEl>
                                          <p:spTgt spid="470"/>
                                        </p:tgtEl>
                                        <p:attrNameLst>
                                          <p:attrName>ppt_y</p:attrName>
                                        </p:attrNameLst>
                                      </p:cBhvr>
                                      <p:tavLst>
                                        <p:tav tm="0">
                                          <p:val>
                                            <p:strVal val="0-#ppt_h/2"/>
                                          </p:val>
                                        </p:tav>
                                        <p:tav tm="100000">
                                          <p:val>
                                            <p:strVal val="#ppt_y"/>
                                          </p:val>
                                        </p:tav>
                                      </p:tavLst>
                                    </p:anim>
                                  </p:childTnLst>
                                </p:cTn>
                              </p:par>
                            </p:childTnLst>
                          </p:cTn>
                        </p:par>
                        <p:par>
                          <p:cTn id="38" fill="hold">
                            <p:stCondLst>
                              <p:cond delay="6800"/>
                            </p:stCondLst>
                            <p:childTnLst>
                              <p:par>
                                <p:cTn id="39" presetID="2" presetClass="entr" presetSubtype="4" fill="hold" grpId="8" nodeType="afterEffect">
                                  <p:stCondLst>
                                    <p:cond delay="1400"/>
                                  </p:stCondLst>
                                  <p:iterate>
                                    <p:tmAbs val="0"/>
                                  </p:iterate>
                                  <p:childTnLst>
                                    <p:set>
                                      <p:cBhvr>
                                        <p:cTn id="40" fill="hold"/>
                                        <p:tgtEl>
                                          <p:spTgt spid="471"/>
                                        </p:tgtEl>
                                        <p:attrNameLst>
                                          <p:attrName>style.visibility</p:attrName>
                                        </p:attrNameLst>
                                      </p:cBhvr>
                                      <p:to>
                                        <p:strVal val="visible"/>
                                      </p:to>
                                    </p:set>
                                    <p:anim calcmode="lin" valueType="num">
                                      <p:cBhvr>
                                        <p:cTn id="41" dur="1000" fill="hold"/>
                                        <p:tgtEl>
                                          <p:spTgt spid="471"/>
                                        </p:tgtEl>
                                        <p:attrNameLst>
                                          <p:attrName>ppt_x</p:attrName>
                                        </p:attrNameLst>
                                      </p:cBhvr>
                                      <p:tavLst>
                                        <p:tav tm="0">
                                          <p:val>
                                            <p:strVal val="#ppt_x"/>
                                          </p:val>
                                        </p:tav>
                                        <p:tav tm="100000">
                                          <p:val>
                                            <p:strVal val="#ppt_x"/>
                                          </p:val>
                                        </p:tav>
                                      </p:tavLst>
                                    </p:anim>
                                    <p:anim calcmode="lin" valueType="num">
                                      <p:cBhvr>
                                        <p:cTn id="42" dur="1000" fill="hold"/>
                                        <p:tgtEl>
                                          <p:spTgt spid="471"/>
                                        </p:tgtEl>
                                        <p:attrNameLst>
                                          <p:attrName>ppt_y</p:attrName>
                                        </p:attrNameLst>
                                      </p:cBhvr>
                                      <p:tavLst>
                                        <p:tav tm="0">
                                          <p:val>
                                            <p:strVal val="1+#ppt_h/2"/>
                                          </p:val>
                                        </p:tav>
                                        <p:tav tm="100000">
                                          <p:val>
                                            <p:strVal val="#ppt_y"/>
                                          </p:val>
                                        </p:tav>
                                      </p:tavLst>
                                    </p:anim>
                                  </p:childTnLst>
                                </p:cTn>
                              </p:par>
                            </p:childTnLst>
                          </p:cTn>
                        </p:par>
                        <p:par>
                          <p:cTn id="43" fill="hold">
                            <p:stCondLst>
                              <p:cond delay="9200"/>
                            </p:stCondLst>
                            <p:childTnLst>
                              <p:par>
                                <p:cTn id="44" presetID="2" presetClass="entr" presetSubtype="1" fill="hold" grpId="9" nodeType="afterEffect">
                                  <p:stCondLst>
                                    <p:cond delay="1900"/>
                                  </p:stCondLst>
                                  <p:iterate>
                                    <p:tmAbs val="0"/>
                                  </p:iterate>
                                  <p:childTnLst>
                                    <p:set>
                                      <p:cBhvr>
                                        <p:cTn id="45" fill="hold"/>
                                        <p:tgtEl>
                                          <p:spTgt spid="472"/>
                                        </p:tgtEl>
                                        <p:attrNameLst>
                                          <p:attrName>style.visibility</p:attrName>
                                        </p:attrNameLst>
                                      </p:cBhvr>
                                      <p:to>
                                        <p:strVal val="visible"/>
                                      </p:to>
                                    </p:set>
                                    <p:anim calcmode="lin" valueType="num">
                                      <p:cBhvr>
                                        <p:cTn id="46" dur="1000" fill="hold"/>
                                        <p:tgtEl>
                                          <p:spTgt spid="472"/>
                                        </p:tgtEl>
                                        <p:attrNameLst>
                                          <p:attrName>ppt_x</p:attrName>
                                        </p:attrNameLst>
                                      </p:cBhvr>
                                      <p:tavLst>
                                        <p:tav tm="0">
                                          <p:val>
                                            <p:strVal val="#ppt_x"/>
                                          </p:val>
                                        </p:tav>
                                        <p:tav tm="100000">
                                          <p:val>
                                            <p:strVal val="#ppt_x"/>
                                          </p:val>
                                        </p:tav>
                                      </p:tavLst>
                                    </p:anim>
                                    <p:anim calcmode="lin" valueType="num">
                                      <p:cBhvr>
                                        <p:cTn id="47" dur="1000" fill="hold"/>
                                        <p:tgtEl>
                                          <p:spTgt spid="472"/>
                                        </p:tgtEl>
                                        <p:attrNameLst>
                                          <p:attrName>ppt_y</p:attrName>
                                        </p:attrNameLst>
                                      </p:cBhvr>
                                      <p:tavLst>
                                        <p:tav tm="0">
                                          <p:val>
                                            <p:strVal val="0-#ppt_h/2"/>
                                          </p:val>
                                        </p:tav>
                                        <p:tav tm="100000">
                                          <p:val>
                                            <p:strVal val="#ppt_y"/>
                                          </p:val>
                                        </p:tav>
                                      </p:tavLst>
                                    </p:anim>
                                  </p:childTnLst>
                                </p:cTn>
                              </p:par>
                            </p:childTnLst>
                          </p:cTn>
                        </p:par>
                        <p:par>
                          <p:cTn id="48" fill="hold">
                            <p:stCondLst>
                              <p:cond delay="12100"/>
                            </p:stCondLst>
                            <p:childTnLst>
                              <p:par>
                                <p:cTn id="49" presetID="2" presetClass="entr" presetSubtype="1" fill="hold" grpId="10" nodeType="afterEffect">
                                  <p:stCondLst>
                                    <p:cond delay="1900"/>
                                  </p:stCondLst>
                                  <p:iterate>
                                    <p:tmAbs val="0"/>
                                  </p:iterate>
                                  <p:childTnLst>
                                    <p:set>
                                      <p:cBhvr>
                                        <p:cTn id="50" fill="hold"/>
                                        <p:tgtEl>
                                          <p:spTgt spid="473"/>
                                        </p:tgtEl>
                                        <p:attrNameLst>
                                          <p:attrName>style.visibility</p:attrName>
                                        </p:attrNameLst>
                                      </p:cBhvr>
                                      <p:to>
                                        <p:strVal val="visible"/>
                                      </p:to>
                                    </p:set>
                                    <p:anim calcmode="lin" valueType="num">
                                      <p:cBhvr>
                                        <p:cTn id="51" dur="1000" fill="hold"/>
                                        <p:tgtEl>
                                          <p:spTgt spid="473"/>
                                        </p:tgtEl>
                                        <p:attrNameLst>
                                          <p:attrName>ppt_x</p:attrName>
                                        </p:attrNameLst>
                                      </p:cBhvr>
                                      <p:tavLst>
                                        <p:tav tm="0">
                                          <p:val>
                                            <p:strVal val="#ppt_x"/>
                                          </p:val>
                                        </p:tav>
                                        <p:tav tm="100000">
                                          <p:val>
                                            <p:strVal val="#ppt_x"/>
                                          </p:val>
                                        </p:tav>
                                      </p:tavLst>
                                    </p:anim>
                                    <p:anim calcmode="lin" valueType="num">
                                      <p:cBhvr>
                                        <p:cTn id="52" dur="1000" fill="hold"/>
                                        <p:tgtEl>
                                          <p:spTgt spid="473"/>
                                        </p:tgtEl>
                                        <p:attrNameLst>
                                          <p:attrName>ppt_y</p:attrName>
                                        </p:attrNameLst>
                                      </p:cBhvr>
                                      <p:tavLst>
                                        <p:tav tm="0">
                                          <p:val>
                                            <p:strVal val="0-#ppt_h/2"/>
                                          </p:val>
                                        </p:tav>
                                        <p:tav tm="100000">
                                          <p:val>
                                            <p:strVal val="#ppt_y"/>
                                          </p:val>
                                        </p:tav>
                                      </p:tavLst>
                                    </p:anim>
                                  </p:childTnLst>
                                </p:cTn>
                              </p:par>
                            </p:childTnLst>
                          </p:cTn>
                        </p:par>
                        <p:par>
                          <p:cTn id="53" fill="hold">
                            <p:stCondLst>
                              <p:cond delay="15000"/>
                            </p:stCondLst>
                            <p:childTnLst>
                              <p:par>
                                <p:cTn id="54" presetID="23" presetClass="entr" presetSubtype="16" fill="hold" grpId="11" nodeType="afterEffect">
                                  <p:stCondLst>
                                    <p:cond delay="1900"/>
                                  </p:stCondLst>
                                  <p:iterate>
                                    <p:tmAbs val="0"/>
                                  </p:iterate>
                                  <p:childTnLst>
                                    <p:set>
                                      <p:cBhvr>
                                        <p:cTn id="55" fill="hold"/>
                                        <p:tgtEl>
                                          <p:spTgt spid="448"/>
                                        </p:tgtEl>
                                        <p:attrNameLst>
                                          <p:attrName>style.visibility</p:attrName>
                                        </p:attrNameLst>
                                      </p:cBhvr>
                                      <p:to>
                                        <p:strVal val="visible"/>
                                      </p:to>
                                    </p:set>
                                    <p:anim calcmode="lin" valueType="num">
                                      <p:cBhvr>
                                        <p:cTn id="56" dur="500" fill="hold"/>
                                        <p:tgtEl>
                                          <p:spTgt spid="448"/>
                                        </p:tgtEl>
                                        <p:attrNameLst>
                                          <p:attrName>ppt_w</p:attrName>
                                        </p:attrNameLst>
                                      </p:cBhvr>
                                      <p:tavLst>
                                        <p:tav tm="0">
                                          <p:val>
                                            <p:fltVal val="0"/>
                                          </p:val>
                                        </p:tav>
                                        <p:tav tm="100000">
                                          <p:val>
                                            <p:strVal val="#ppt_w"/>
                                          </p:val>
                                        </p:tav>
                                      </p:tavLst>
                                    </p:anim>
                                    <p:anim calcmode="lin" valueType="num">
                                      <p:cBhvr>
                                        <p:cTn id="57" dur="500" fill="hold"/>
                                        <p:tgtEl>
                                          <p:spTgt spid="4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2" animBg="1" advAuto="0"/>
      <p:bldP spid="448" grpId="11" animBg="1" advAuto="0"/>
      <p:bldP spid="453" grpId="5" animBg="1" advAuto="0"/>
      <p:bldP spid="458" grpId="4" animBg="1" advAuto="0"/>
      <p:bldP spid="463" grpId="3" animBg="1" advAuto="0"/>
      <p:bldP spid="468" grpId="1" animBg="1" advAuto="0"/>
      <p:bldP spid="469" grpId="6" animBg="1" advAuto="0"/>
      <p:bldP spid="470" grpId="7" animBg="1" advAuto="0"/>
      <p:bldP spid="471" grpId="8" animBg="1" advAuto="0"/>
      <p:bldP spid="472" grpId="9" animBg="1" advAuto="0"/>
      <p:bldP spid="473" grpId="1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2541069"/>
            <a:ext cx="870123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    我们</a:t>
            </a:r>
            <a:r>
              <a:rPr lang="zh-CN" altLang="en-US" sz="2800" dirty="0">
                <a:latin typeface="楷体" pitchFamily="49" charset="-122"/>
                <a:ea typeface="楷体" pitchFamily="49" charset="-122"/>
              </a:rPr>
              <a:t>的目标是建立一个预测模型，考虑到：全局现象，如优先依恋；过去的演变趋势，如阶级随着</a:t>
            </a:r>
            <a:r>
              <a:rPr lang="en-US" altLang="zh-CN" sz="2800" dirty="0">
                <a:latin typeface="楷体" pitchFamily="49" charset="-122"/>
                <a:ea typeface="楷体" pitchFamily="49" charset="-122"/>
              </a:rPr>
              <a:t>class</a:t>
            </a:r>
            <a:r>
              <a:rPr lang="zh-CN" altLang="en-US" sz="2800" dirty="0">
                <a:latin typeface="楷体" pitchFamily="49" charset="-122"/>
                <a:ea typeface="楷体" pitchFamily="49" charset="-122"/>
              </a:rPr>
              <a:t>的年龄的增长而减少关系的倾向；以及</a:t>
            </a:r>
            <a:r>
              <a:rPr lang="en-US" altLang="zh-CN" sz="2800" dirty="0">
                <a:latin typeface="楷体" pitchFamily="49" charset="-122"/>
                <a:ea typeface="楷体" pitchFamily="49" charset="-122"/>
              </a:rPr>
              <a:t>domain</a:t>
            </a:r>
            <a:r>
              <a:rPr lang="zh-CN" altLang="en-US" sz="2800" dirty="0">
                <a:latin typeface="楷体" pitchFamily="49" charset="-122"/>
                <a:ea typeface="楷体" pitchFamily="49" charset="-122"/>
              </a:rPr>
              <a:t>知识的原则</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必须</a:t>
            </a:r>
            <a:r>
              <a:rPr lang="zh-CN" altLang="en-US" sz="2800" dirty="0">
                <a:latin typeface="楷体" pitchFamily="49" charset="-122"/>
                <a:ea typeface="楷体" pitchFamily="49" charset="-122"/>
              </a:rPr>
              <a:t>遵循的面向对象的设计原则。派生的模型可以洞察软件未来的发展趋势，并有可能得到软件演化的改进或新的软件演化规律。</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Tree>
    <p:extLst>
      <p:ext uri="{BB962C8B-B14F-4D97-AF65-F5344CB8AC3E}">
        <p14:creationId xmlns:p14="http://schemas.microsoft.com/office/powerpoint/2010/main" val="35759703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2102215"/>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dirty="0" smtClean="0"/>
              <a:t>     analysis </a:t>
            </a:r>
            <a:r>
              <a:rPr lang="en-US" altLang="zh-CN" sz="2800" dirty="0"/>
              <a:t>of an information set (historical data, models and assumptions available at a given time) and thus every forecast is conditional on this information.</a:t>
            </a:r>
            <a:endParaRPr kumimoji="0" lang="zh-CN" altLang="en-US" sz="2800" b="0" i="0" u="none" strike="noStrike" cap="none" spc="0" normalizeH="0" baseline="0" dirty="0">
              <a:ln>
                <a:noFill/>
              </a:ln>
              <a:solidFill>
                <a:srgbClr val="000000"/>
              </a:solidFill>
              <a:effectLst/>
              <a:uFillTx/>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2069431" y="3744227"/>
            <a:ext cx="6131292"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b="1" dirty="0"/>
              <a:t>two broad categories </a:t>
            </a:r>
            <a:r>
              <a:rPr lang="zh-CN" altLang="en-US" sz="2800" b="1" dirty="0" smtClean="0"/>
              <a:t>：</a:t>
            </a:r>
            <a:endParaRPr lang="en-US" altLang="zh-CN" sz="2800" b="1" dirty="0" smtClean="0"/>
          </a:p>
          <a:p>
            <a:endParaRPr lang="zh-CN" altLang="en-US" sz="2800" b="1" dirty="0"/>
          </a:p>
          <a:p>
            <a:r>
              <a:rPr lang="en-US" altLang="zh-CN" sz="2800" dirty="0" smtClean="0"/>
              <a:t>1. explanatory </a:t>
            </a:r>
            <a:r>
              <a:rPr lang="en-US" altLang="zh-CN" sz="2800" dirty="0"/>
              <a:t>(or causal) </a:t>
            </a:r>
            <a:endParaRPr lang="zh-CN" altLang="en-US" sz="2800" dirty="0"/>
          </a:p>
          <a:p>
            <a:r>
              <a:rPr lang="en-US" altLang="zh-CN" sz="2800" dirty="0" smtClean="0"/>
              <a:t>2. time </a:t>
            </a:r>
            <a:r>
              <a:rPr lang="en-US" altLang="zh-CN" sz="2800" dirty="0"/>
              <a:t>series models.</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28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1925099465"/>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1948215"/>
            <a:ext cx="87012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节点</a:t>
            </a:r>
            <a:r>
              <a:rPr lang="zh-CN" altLang="en-US" sz="2800" dirty="0">
                <a:latin typeface="楷体" pitchFamily="49" charset="-122"/>
                <a:ea typeface="楷体" pitchFamily="49" charset="-122"/>
              </a:rPr>
              <a:t>对应类，包括抽象类和具体类。</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2069431" y="2640712"/>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在</a:t>
            </a:r>
            <a:r>
              <a:rPr lang="zh-CN" altLang="en-US" sz="2800" dirty="0">
                <a:latin typeface="楷体" pitchFamily="49" charset="-122"/>
                <a:ea typeface="楷体" pitchFamily="49" charset="-122"/>
              </a:rPr>
              <a:t>一些版本的面向对象设计的演变过程中，可能会在任何版本中添加新的节点（类）。所有其他类都被视为现有节点。</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4" name="TextBox 3"/>
          <p:cNvSpPr txBox="1"/>
          <p:nvPr/>
        </p:nvSpPr>
        <p:spPr>
          <a:xfrm>
            <a:off x="2069431" y="4158118"/>
            <a:ext cx="8701238"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如果</a:t>
            </a:r>
            <a:r>
              <a:rPr lang="zh-CN" altLang="en-US" sz="2800" dirty="0">
                <a:latin typeface="楷体" pitchFamily="49" charset="-122"/>
                <a:ea typeface="楷体" pitchFamily="49" charset="-122"/>
              </a:rPr>
              <a:t>历史数据可以由不同类型的增长模型（例如对数或指数）更好地捕获，则可以相应地估计节点的数目</a:t>
            </a:r>
            <a:r>
              <a:rPr lang="zh-CN" altLang="en-US" sz="2800" dirty="0" smtClean="0">
                <a:latin typeface="楷体" pitchFamily="49" charset="-122"/>
                <a:ea typeface="楷体" pitchFamily="49" charset="-122"/>
              </a:rPr>
              <a:t>。但节点</a:t>
            </a:r>
            <a:r>
              <a:rPr lang="zh-CN" altLang="en-US" sz="2800" dirty="0">
                <a:latin typeface="楷体" pitchFamily="49" charset="-122"/>
                <a:ea typeface="楷体" pitchFamily="49" charset="-122"/>
              </a:rPr>
              <a:t>进化的线性拟合，有许多因素起作用，不能用简单的基于回归的模型来解释</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2724101504"/>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1745380" y="1900090"/>
            <a:ext cx="883278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latin typeface="楷体" pitchFamily="49" charset="-122"/>
                <a:ea typeface="楷体" pitchFamily="49" charset="-122"/>
              </a:rPr>
              <a:t>在预测模型的构建中考虑到</a:t>
            </a:r>
            <a:r>
              <a:rPr lang="zh-CN" altLang="en-US" sz="2800" dirty="0" smtClean="0">
                <a:latin typeface="楷体" pitchFamily="49" charset="-122"/>
                <a:ea typeface="楷体" pitchFamily="49" charset="-122"/>
              </a:rPr>
              <a:t>的参数有：</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1745381" y="2659445"/>
            <a:ext cx="8701238"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Preferential </a:t>
            </a:r>
            <a:r>
              <a:rPr lang="en-US" altLang="zh-CN" sz="2800" dirty="0">
                <a:latin typeface="楷体" pitchFamily="49" charset="-122"/>
                <a:ea typeface="楷体" pitchFamily="49" charset="-122"/>
              </a:rPr>
              <a:t>Attachment and </a:t>
            </a:r>
            <a:r>
              <a:rPr lang="en-US" altLang="zh-CN" sz="2800" dirty="0" smtClean="0">
                <a:latin typeface="楷体" pitchFamily="49" charset="-122"/>
                <a:ea typeface="楷体" pitchFamily="49" charset="-122"/>
              </a:rPr>
              <a:t>Duplication</a:t>
            </a:r>
          </a:p>
          <a:p>
            <a:endParaRPr lang="en-US" altLang="zh-CN" sz="2800" dirty="0" smtClean="0">
              <a:latin typeface="楷体" pitchFamily="49" charset="-122"/>
              <a:ea typeface="楷体" pitchFamily="49" charset="-122"/>
            </a:endParaRPr>
          </a:p>
          <a:p>
            <a:r>
              <a:rPr kumimoji="0" lang="en-US" altLang="zh-CN"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2</a:t>
            </a:r>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lang="en-US" altLang="zh-CN" sz="2800" dirty="0">
                <a:latin typeface="楷体" pitchFamily="49" charset="-122"/>
                <a:ea typeface="楷体" pitchFamily="49" charset="-122"/>
              </a:rPr>
              <a:t>Modeling Node </a:t>
            </a:r>
            <a:r>
              <a:rPr lang="en-US" altLang="zh-CN" sz="2800" dirty="0" smtClean="0">
                <a:latin typeface="楷体" pitchFamily="49" charset="-122"/>
                <a:ea typeface="楷体" pitchFamily="49" charset="-122"/>
              </a:rPr>
              <a:t>Activity</a:t>
            </a:r>
          </a:p>
          <a:p>
            <a:endParaRPr lang="en-US" altLang="zh-CN" sz="2800" dirty="0" smtClean="0">
              <a:latin typeface="楷体" pitchFamily="49" charset="-122"/>
              <a:ea typeface="楷体" pitchFamily="49" charset="-122"/>
            </a:endParaRPr>
          </a:p>
          <a:p>
            <a:r>
              <a:rPr kumimoji="0" lang="en-US" altLang="zh-CN"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3</a:t>
            </a:r>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lang="en-US" altLang="zh-CN" sz="2800" dirty="0">
                <a:latin typeface="楷体" pitchFamily="49" charset="-122"/>
                <a:ea typeface="楷体" pitchFamily="49" charset="-122"/>
              </a:rPr>
              <a:t>Effect of Class </a:t>
            </a:r>
            <a:r>
              <a:rPr lang="en-US" altLang="zh-CN" sz="2800" dirty="0" smtClean="0">
                <a:latin typeface="楷体" pitchFamily="49" charset="-122"/>
                <a:ea typeface="楷体" pitchFamily="49" charset="-122"/>
              </a:rPr>
              <a:t>Age</a:t>
            </a:r>
          </a:p>
          <a:p>
            <a:endParaRPr lang="en-US" altLang="zh-CN" sz="2800" dirty="0" smtClean="0">
              <a:latin typeface="楷体" pitchFamily="49" charset="-122"/>
              <a:ea typeface="楷体" pitchFamily="49" charset="-122"/>
            </a:endParaRPr>
          </a:p>
          <a:p>
            <a:r>
              <a:rPr lang="en-US" altLang="zh-CN" sz="2800" dirty="0" smtClean="0">
                <a:latin typeface="楷体" pitchFamily="49" charset="-122"/>
                <a:ea typeface="楷体" pitchFamily="49" charset="-122"/>
              </a:rPr>
              <a:t>4</a:t>
            </a:r>
            <a:r>
              <a:rPr lang="zh-CN" altLang="en-US" sz="2800" dirty="0" smtClean="0">
                <a:latin typeface="楷体" pitchFamily="49" charset="-122"/>
                <a:ea typeface="楷体" pitchFamily="49" charset="-122"/>
              </a:rPr>
              <a:t>、</a:t>
            </a:r>
            <a:r>
              <a:rPr lang="en-US" altLang="zh-CN" sz="2800" dirty="0">
                <a:latin typeface="楷体" pitchFamily="49" charset="-122"/>
                <a:ea typeface="楷体" pitchFamily="49" charset="-122"/>
              </a:rPr>
              <a:t>Edge Removal</a:t>
            </a:r>
          </a:p>
        </p:txBody>
      </p:sp>
    </p:spTree>
    <p:extLst>
      <p:ext uri="{BB962C8B-B14F-4D97-AF65-F5344CB8AC3E}">
        <p14:creationId xmlns:p14="http://schemas.microsoft.com/office/powerpoint/2010/main" val="846381168"/>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1745379" y="1875245"/>
            <a:ext cx="975681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000" dirty="0">
                <a:latin typeface="楷体" pitchFamily="49" charset="-122"/>
                <a:ea typeface="楷体" pitchFamily="49" charset="-122"/>
              </a:rPr>
              <a:t>（步骤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）首先，对正在调查的项目版本进行解析并映射到其相应</a:t>
            </a:r>
            <a:r>
              <a:rPr lang="zh-CN" altLang="en-US" sz="2000" dirty="0" smtClean="0">
                <a:latin typeface="楷体" pitchFamily="49" charset="-122"/>
                <a:ea typeface="楷体" pitchFamily="49" charset="-122"/>
              </a:rPr>
              <a:t>的节点网络</a:t>
            </a:r>
            <a:r>
              <a:rPr lang="zh-CN" altLang="en-US" sz="2000" dirty="0">
                <a:latin typeface="楷体" pitchFamily="49" charset="-122"/>
                <a:ea typeface="楷体" pitchFamily="49" charset="-122"/>
              </a:rPr>
              <a:t>表示。</a:t>
            </a:r>
          </a:p>
          <a:p>
            <a:r>
              <a:rPr lang="zh-CN" altLang="en-US" sz="2000" dirty="0">
                <a:latin typeface="楷体" pitchFamily="49" charset="-122"/>
                <a:ea typeface="楷体" pitchFamily="49" charset="-122"/>
              </a:rPr>
              <a:t>（步骤</a:t>
            </a:r>
            <a:r>
              <a:rPr lang="en-US" altLang="zh-CN" sz="2000" dirty="0">
                <a:latin typeface="楷体" pitchFamily="49" charset="-122"/>
                <a:ea typeface="楷体" pitchFamily="49" charset="-122"/>
              </a:rPr>
              <a:t>2</a:t>
            </a:r>
            <a:r>
              <a:rPr lang="zh-CN" altLang="en-US" sz="2000" dirty="0">
                <a:latin typeface="楷体" pitchFamily="49" charset="-122"/>
                <a:ea typeface="楷体" pitchFamily="49" charset="-122"/>
              </a:rPr>
              <a:t>）并对这些网络表示进行分析，以提取前述以前的分布。</a:t>
            </a:r>
          </a:p>
          <a:p>
            <a:r>
              <a:rPr lang="zh-CN" altLang="en-US" sz="2000" dirty="0">
                <a:latin typeface="楷体" pitchFamily="49" charset="-122"/>
                <a:ea typeface="楷体" pitchFamily="49" charset="-122"/>
              </a:rPr>
              <a:t>接下来，对所有要模拟的版本重复一系列步骤，以便对进化后的网络进行更改。必须执行的所有操作都在所示步骤中描述，以及必须考虑的参数。</a:t>
            </a:r>
            <a:endParaRPr kumimoji="0" lang="zh-CN" altLang="en-US" sz="20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pic>
        <p:nvPicPr>
          <p:cNvPr id="1026" name="Picture 2" descr="I:\记\a研一\node\angular\auction_Angular\高级软件工程\图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115" y="3506459"/>
            <a:ext cx="8027699" cy="257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880055"/>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1332721" y="1757943"/>
            <a:ext cx="1022203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latin typeface="楷体" pitchFamily="49" charset="-122"/>
                <a:ea typeface="楷体" pitchFamily="49" charset="-122"/>
              </a:rPr>
              <a:t>最终</a:t>
            </a:r>
            <a:r>
              <a:rPr lang="zh-CN" altLang="en-US" sz="2800" dirty="0" smtClean="0">
                <a:latin typeface="楷体" pitchFamily="49" charset="-122"/>
                <a:ea typeface="楷体" pitchFamily="49" charset="-122"/>
              </a:rPr>
              <a:t>我们按两</a:t>
            </a:r>
            <a:r>
              <a:rPr lang="zh-CN" altLang="en-US" sz="2800" dirty="0">
                <a:latin typeface="楷体" pitchFamily="49" charset="-122"/>
                <a:ea typeface="楷体" pitchFamily="49" charset="-122"/>
              </a:rPr>
              <a:t>个点执行评估</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endParaRPr lang="zh-CN" altLang="en-US" sz="2800" dirty="0">
              <a:latin typeface="楷体" pitchFamily="49" charset="-122"/>
              <a:ea typeface="楷体" pitchFamily="49" charset="-122"/>
            </a:endParaRPr>
          </a:p>
          <a:p>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：网络</a:t>
            </a:r>
            <a:r>
              <a:rPr lang="zh-CN" altLang="en-US" sz="2800" dirty="0" smtClean="0">
                <a:latin typeface="楷体" pitchFamily="49" charset="-122"/>
                <a:ea typeface="楷体" pitchFamily="49" charset="-122"/>
              </a:rPr>
              <a:t>视角：将</a:t>
            </a:r>
            <a:r>
              <a:rPr lang="zh-CN" altLang="en-US" sz="2800" dirty="0">
                <a:latin typeface="楷体" pitchFamily="49" charset="-122"/>
                <a:ea typeface="楷体" pitchFamily="49" charset="-122"/>
              </a:rPr>
              <a:t>在调查中提供相应的网络拓扑</a:t>
            </a:r>
            <a:r>
              <a:rPr lang="zh-CN" altLang="en-US" sz="2800" dirty="0" smtClean="0">
                <a:latin typeface="楷体" pitchFamily="49" charset="-122"/>
                <a:ea typeface="楷体" pitchFamily="49" charset="-122"/>
              </a:rPr>
              <a:t>图</a:t>
            </a:r>
            <a:r>
              <a:rPr lang="zh-CN" altLang="en-US" sz="2800" dirty="0">
                <a:latin typeface="楷体" pitchFamily="49" charset="-122"/>
                <a:ea typeface="楷体" pitchFamily="49" charset="-122"/>
              </a:rPr>
              <a:t>的性质</a:t>
            </a:r>
            <a:r>
              <a:rPr lang="zh-CN" altLang="en-US" sz="2800" dirty="0" smtClean="0">
                <a:latin typeface="楷体" pitchFamily="49" charset="-122"/>
                <a:ea typeface="楷体" pitchFamily="49" charset="-122"/>
              </a:rPr>
              <a:t>，</a:t>
            </a:r>
            <a:r>
              <a:rPr lang="zh-CN" altLang="en-US" sz="2800" dirty="0">
                <a:latin typeface="楷体" pitchFamily="49" charset="-122"/>
                <a:ea typeface="楷体" pitchFamily="49" charset="-122"/>
              </a:rPr>
              <a:t>因此可以作为</a:t>
            </a:r>
            <a:r>
              <a:rPr lang="zh-CN" altLang="en-US" sz="2800" dirty="0" smtClean="0">
                <a:latin typeface="楷体" pitchFamily="49" charset="-122"/>
                <a:ea typeface="楷体" pitchFamily="49" charset="-122"/>
              </a:rPr>
              <a:t>代表预测</a:t>
            </a:r>
            <a:r>
              <a:rPr lang="zh-CN" altLang="en-US" sz="2800" dirty="0">
                <a:latin typeface="楷体" pitchFamily="49" charset="-122"/>
                <a:ea typeface="楷体" pitchFamily="49" charset="-122"/>
              </a:rPr>
              <a:t>网络和相应</a:t>
            </a:r>
            <a:r>
              <a:rPr lang="zh-CN" altLang="en-US" sz="2800" dirty="0" smtClean="0">
                <a:latin typeface="楷体" pitchFamily="49" charset="-122"/>
                <a:ea typeface="楷体" pitchFamily="49" charset="-122"/>
              </a:rPr>
              <a:t>的最终版本实际</a:t>
            </a:r>
            <a:r>
              <a:rPr lang="zh-CN" altLang="en-US" sz="2800" dirty="0">
                <a:latin typeface="楷体" pitchFamily="49" charset="-122"/>
                <a:ea typeface="楷体" pitchFamily="49" charset="-122"/>
              </a:rPr>
              <a:t>软件系统</a:t>
            </a:r>
            <a:r>
              <a:rPr lang="zh-CN" altLang="en-US" sz="2800" dirty="0" smtClean="0">
                <a:latin typeface="楷体" pitchFamily="49" charset="-122"/>
                <a:ea typeface="楷体" pitchFamily="49" charset="-122"/>
              </a:rPr>
              <a:t>图形相似度的指标</a:t>
            </a:r>
            <a:r>
              <a:rPr lang="zh-CN" altLang="en-US" sz="2800" dirty="0">
                <a:latin typeface="楷体" pitchFamily="49" charset="-122"/>
                <a:ea typeface="楷体" pitchFamily="49" charset="-122"/>
              </a:rPr>
              <a:t>。</a:t>
            </a:r>
            <a:r>
              <a:rPr lang="zh-CN" altLang="en-US" sz="2800" dirty="0" smtClean="0">
                <a:latin typeface="楷体" pitchFamily="49" charset="-122"/>
                <a:ea typeface="楷体" pitchFamily="49" charset="-122"/>
              </a:rPr>
              <a:t>针对</a:t>
            </a:r>
            <a:r>
              <a:rPr lang="zh-CN" altLang="en-US" sz="2800" dirty="0">
                <a:latin typeface="楷体" pitchFamily="49" charset="-122"/>
                <a:ea typeface="楷体" pitchFamily="49" charset="-122"/>
              </a:rPr>
              <a:t>最终可用软件版本的相应属性的</a:t>
            </a:r>
            <a:r>
              <a:rPr lang="zh-CN" altLang="en-US" sz="2800" dirty="0" smtClean="0">
                <a:latin typeface="楷体" pitchFamily="49" charset="-122"/>
                <a:ea typeface="楷体" pitchFamily="49" charset="-122"/>
              </a:rPr>
              <a:t>值，我们</a:t>
            </a:r>
            <a:r>
              <a:rPr lang="zh-CN" altLang="en-US" sz="2800" dirty="0">
                <a:latin typeface="楷体" pitchFamily="49" charset="-122"/>
                <a:ea typeface="楷体" pitchFamily="49" charset="-122"/>
              </a:rPr>
              <a:t>测试</a:t>
            </a:r>
            <a:r>
              <a:rPr lang="zh-CN" altLang="en-US" sz="2800" dirty="0" smtClean="0">
                <a:latin typeface="楷体" pitchFamily="49" charset="-122"/>
                <a:ea typeface="楷体" pitchFamily="49" charset="-122"/>
              </a:rPr>
              <a:t>从</a:t>
            </a:r>
            <a:r>
              <a:rPr lang="zh-CN" altLang="en-US" sz="2800" dirty="0">
                <a:latin typeface="楷体" pitchFamily="49" charset="-122"/>
                <a:ea typeface="楷体" pitchFamily="49" charset="-122"/>
              </a:rPr>
              <a:t>应用</a:t>
            </a:r>
            <a:r>
              <a:rPr lang="zh-CN" altLang="en-US" sz="2800" dirty="0" smtClean="0">
                <a:latin typeface="楷体" pitchFamily="49" charset="-122"/>
                <a:ea typeface="楷体" pitchFamily="49" charset="-122"/>
              </a:rPr>
              <a:t>该模型推断</a:t>
            </a:r>
            <a:r>
              <a:rPr lang="zh-CN" altLang="en-US" sz="2800" dirty="0">
                <a:latin typeface="楷体" pitchFamily="49" charset="-122"/>
                <a:ea typeface="楷体" pitchFamily="49" charset="-122"/>
              </a:rPr>
              <a:t>出</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network</a:t>
            </a:r>
            <a:r>
              <a:rPr lang="zh-CN" altLang="en-US" sz="2800" dirty="0" smtClean="0">
                <a:latin typeface="楷体" pitchFamily="49" charset="-122"/>
                <a:ea typeface="楷体" pitchFamily="49" charset="-122"/>
              </a:rPr>
              <a:t>属性。</a:t>
            </a:r>
            <a:endParaRPr lang="en-US" altLang="zh-CN" sz="2800" dirty="0" smtClean="0">
              <a:latin typeface="楷体" pitchFamily="49" charset="-122"/>
              <a:ea typeface="楷体" pitchFamily="49" charset="-122"/>
            </a:endParaRPr>
          </a:p>
          <a:p>
            <a:endParaRPr lang="zh-CN" altLang="en-US" sz="2800" dirty="0">
              <a:latin typeface="楷体" pitchFamily="49" charset="-122"/>
              <a:ea typeface="楷体" pitchFamily="49" charset="-122"/>
            </a:endParaRPr>
          </a:p>
          <a:p>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：软件视角：</a:t>
            </a:r>
            <a:r>
              <a:rPr lang="zh-CN" altLang="en-US" sz="2800" dirty="0">
                <a:latin typeface="楷体" pitchFamily="49" charset="-122"/>
                <a:ea typeface="楷体" pitchFamily="49" charset="-122"/>
              </a:rPr>
              <a:t>如果可以由软件开发人员或维护人员利用，</a:t>
            </a:r>
            <a:r>
              <a:rPr lang="zh-CN" altLang="en-US" sz="2800" dirty="0" smtClean="0">
                <a:latin typeface="楷体" pitchFamily="49" charset="-122"/>
                <a:ea typeface="楷体" pitchFamily="49" charset="-122"/>
              </a:rPr>
              <a:t>基于</a:t>
            </a:r>
            <a:r>
              <a:rPr lang="zh-CN" altLang="en-US" sz="2800" dirty="0">
                <a:latin typeface="楷体" pitchFamily="49" charset="-122"/>
                <a:ea typeface="楷体" pitchFamily="49" charset="-122"/>
              </a:rPr>
              <a:t>网络的代表软件预测模型的结果是有价值</a:t>
            </a:r>
            <a:r>
              <a:rPr lang="zh-CN" altLang="en-US" sz="2800" dirty="0" smtClean="0">
                <a:latin typeface="楷体" pitchFamily="49" charset="-122"/>
                <a:ea typeface="楷体" pitchFamily="49" charset="-122"/>
              </a:rPr>
              <a:t>的。例如</a:t>
            </a:r>
            <a:r>
              <a:rPr lang="zh-CN" altLang="en-US" sz="2800" dirty="0">
                <a:latin typeface="楷体" pitchFamily="49" charset="-122"/>
                <a:ea typeface="楷体" pitchFamily="49" charset="-122"/>
              </a:rPr>
              <a:t>，对未来软件演化的预测可以指示哪些系统类可能过载（基于预测的度</a:t>
            </a:r>
            <a:r>
              <a:rPr lang="zh-CN" altLang="en-US" sz="2800" dirty="0" smtClean="0">
                <a:latin typeface="楷体" pitchFamily="49" charset="-122"/>
                <a:ea typeface="楷体" pitchFamily="49" charset="-122"/>
              </a:rPr>
              <a:t>）。</a:t>
            </a:r>
            <a:endParaRPr lang="en-US" altLang="zh-CN" sz="2800" dirty="0">
              <a:latin typeface="楷体" pitchFamily="49" charset="-122"/>
              <a:ea typeface="楷体" pitchFamily="49" charset="-122"/>
            </a:endParaRPr>
          </a:p>
        </p:txBody>
      </p:sp>
    </p:spTree>
    <p:extLst>
      <p:ext uri="{BB962C8B-B14F-4D97-AF65-F5344CB8AC3E}">
        <p14:creationId xmlns:p14="http://schemas.microsoft.com/office/powerpoint/2010/main" val="2114659428"/>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直接连接符 9"/>
          <p:cNvSpPr/>
          <p:nvPr/>
        </p:nvSpPr>
        <p:spPr>
          <a:xfrm flipH="1">
            <a:off x="3952066" y="3858423"/>
            <a:ext cx="1590" cy="3000373"/>
          </a:xfrm>
          <a:prstGeom prst="line">
            <a:avLst/>
          </a:prstGeom>
          <a:ln w="15875">
            <a:solidFill>
              <a:srgbClr val="352F2F"/>
            </a:solidFill>
            <a:prstDash val="sysDash"/>
          </a:ln>
        </p:spPr>
        <p:txBody>
          <a:bodyPr lIns="45719" rIns="45719"/>
          <a:lstStyle/>
          <a:p>
            <a:endParaRPr/>
          </a:p>
        </p:txBody>
      </p:sp>
      <p:sp>
        <p:nvSpPr>
          <p:cNvPr id="478" name="直接连接符 5"/>
          <p:cNvSpPr/>
          <p:nvPr/>
        </p:nvSpPr>
        <p:spPr>
          <a:xfrm>
            <a:off x="4581752" y="3414713"/>
            <a:ext cx="6120001" cy="1588"/>
          </a:xfrm>
          <a:prstGeom prst="line">
            <a:avLst/>
          </a:prstGeom>
          <a:ln w="15875">
            <a:solidFill>
              <a:srgbClr val="352F2F"/>
            </a:solidFill>
            <a:prstDash val="sysDash"/>
          </a:ln>
        </p:spPr>
        <p:txBody>
          <a:bodyPr lIns="45719" rIns="45719"/>
          <a:lstStyle/>
          <a:p>
            <a:endParaRPr/>
          </a:p>
        </p:txBody>
      </p:sp>
      <p:sp>
        <p:nvSpPr>
          <p:cNvPr id="479" name="直接连接符 4"/>
          <p:cNvSpPr/>
          <p:nvPr/>
        </p:nvSpPr>
        <p:spPr>
          <a:xfrm>
            <a:off x="1499434" y="3420193"/>
            <a:ext cx="1800002" cy="1589"/>
          </a:xfrm>
          <a:prstGeom prst="line">
            <a:avLst/>
          </a:prstGeom>
          <a:ln w="15875">
            <a:solidFill>
              <a:srgbClr val="A6A6A6"/>
            </a:solidFill>
            <a:prstDash val="sysDash"/>
          </a:ln>
        </p:spPr>
        <p:txBody>
          <a:bodyPr lIns="45719" rIns="45719"/>
          <a:lstStyle/>
          <a:p>
            <a:endParaRPr/>
          </a:p>
        </p:txBody>
      </p:sp>
      <p:sp>
        <p:nvSpPr>
          <p:cNvPr id="480"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483" name="椭圆 2"/>
          <p:cNvGrpSpPr/>
          <p:nvPr/>
        </p:nvGrpSpPr>
        <p:grpSpPr>
          <a:xfrm>
            <a:off x="3099750" y="2604212"/>
            <a:ext cx="1652401" cy="1651885"/>
            <a:chOff x="0" y="0"/>
            <a:chExt cx="1652400" cy="1651884"/>
          </a:xfrm>
        </p:grpSpPr>
        <p:sp>
          <p:nvSpPr>
            <p:cNvPr id="481" name="圆形"/>
            <p:cNvSpPr/>
            <p:nvPr/>
          </p:nvSpPr>
          <p:spPr>
            <a:xfrm>
              <a:off x="-1" y="-1"/>
              <a:ext cx="1652402" cy="1651886"/>
            </a:xfrm>
            <a:prstGeom prst="ellipse">
              <a:avLst/>
            </a:prstGeom>
            <a:solidFill>
              <a:srgbClr val="352F2F"/>
            </a:solidFill>
            <a:ln w="60325" cap="flat">
              <a:solidFill>
                <a:srgbClr val="59595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82" name="04"/>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04</a:t>
              </a:r>
            </a:p>
          </p:txBody>
        </p:sp>
      </p:grpSp>
      <p:sp>
        <p:nvSpPr>
          <p:cNvPr id="484" name="矩形 6"/>
          <p:cNvSpPr txBox="1"/>
          <p:nvPr/>
        </p:nvSpPr>
        <p:spPr>
          <a:xfrm>
            <a:off x="5095868" y="2631612"/>
            <a:ext cx="4929224"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800" b="1">
                <a:latin typeface="Arial"/>
                <a:ea typeface="Arial"/>
                <a:cs typeface="Arial"/>
                <a:sym typeface="Arial"/>
              </a:defRPr>
            </a:lvl1pPr>
          </a:lstStyle>
          <a:p>
            <a:r>
              <a:rPr lang="en-US" dirty="0"/>
              <a:t>CONCLUSIONS</a:t>
            </a:r>
            <a:endParaRPr dirty="0"/>
          </a:p>
        </p:txBody>
      </p:sp>
      <p:sp>
        <p:nvSpPr>
          <p:cNvPr id="485" name="矩形 7"/>
          <p:cNvSpPr txBox="1"/>
          <p:nvPr/>
        </p:nvSpPr>
        <p:spPr>
          <a:xfrm>
            <a:off x="5095870" y="3513229"/>
            <a:ext cx="5286412" cy="6173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b="1">
                <a:latin typeface="Arial"/>
                <a:ea typeface="Arial"/>
                <a:cs typeface="Arial"/>
                <a:sym typeface="Arial"/>
              </a:defRPr>
            </a:lvl1pPr>
          </a:lstStyle>
          <a:p>
            <a:r>
              <a:rPr dirty="0"/>
              <a:t>This is an example text. Go ahead and replace 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endParaRPr lang="en-US" altLang="zh-CN" dirty="0"/>
          </a:p>
        </p:txBody>
      </p:sp>
      <p:sp>
        <p:nvSpPr>
          <p:cNvPr id="2" name="TextBox 1"/>
          <p:cNvSpPr txBox="1"/>
          <p:nvPr/>
        </p:nvSpPr>
        <p:spPr>
          <a:xfrm>
            <a:off x="2069431" y="1686607"/>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1" lang="zh-CN" altLang="en-US" sz="2800" dirty="0" smtClean="0">
                <a:latin typeface="楷体" pitchFamily="49" charset="-122"/>
                <a:ea typeface="楷体" pitchFamily="49" charset="-122"/>
              </a:rPr>
              <a:t>由于组织</a:t>
            </a:r>
            <a:r>
              <a:rPr kumimoji="1" lang="zh-CN" altLang="en-US" sz="2800" dirty="0">
                <a:latin typeface="楷体" pitchFamily="49" charset="-122"/>
                <a:ea typeface="楷体" pitchFamily="49" charset="-122"/>
              </a:rPr>
              <a:t>软件成本的</a:t>
            </a:r>
            <a:r>
              <a:rPr kumimoji="1" lang="en-US" altLang="zh-CN" sz="2800" dirty="0">
                <a:latin typeface="楷体" pitchFamily="49" charset="-122"/>
                <a:ea typeface="楷体" pitchFamily="49" charset="-122"/>
              </a:rPr>
              <a:t>85</a:t>
            </a:r>
            <a:r>
              <a:rPr kumimoji="1" lang="zh-CN" altLang="en-US" sz="2800" dirty="0">
                <a:latin typeface="楷体" pitchFamily="49" charset="-122"/>
                <a:ea typeface="楷体" pitchFamily="49" charset="-122"/>
              </a:rPr>
              <a:t>％</a:t>
            </a:r>
            <a:r>
              <a:rPr kumimoji="1" lang="en-US" altLang="zh-CN" sz="2800" dirty="0">
                <a:latin typeface="楷体" pitchFamily="49" charset="-122"/>
                <a:ea typeface="楷体" pitchFamily="49" charset="-122"/>
              </a:rPr>
              <a:t>-90</a:t>
            </a:r>
            <a:r>
              <a:rPr kumimoji="1" lang="zh-CN" altLang="en-US" sz="2800" dirty="0">
                <a:latin typeface="楷体" pitchFamily="49" charset="-122"/>
                <a:ea typeface="楷体" pitchFamily="49" charset="-122"/>
              </a:rPr>
              <a:t>％是演化成本。 当软件系统发展时更新需求规格说明是一项昂贵且费时的手动</a:t>
            </a:r>
            <a:r>
              <a:rPr kumimoji="1" lang="zh-CN" altLang="en-US" sz="2800" dirty="0" smtClean="0">
                <a:latin typeface="楷体" pitchFamily="49" charset="-122"/>
                <a:ea typeface="楷体" pitchFamily="49" charset="-122"/>
              </a:rPr>
              <a:t>任务，所以分析软件的演化有非常重要的意义。</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3214843"/>
            <a:ext cx="870123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zh-CN" altLang="en-US" sz="2800" dirty="0" smtClean="0">
                <a:latin typeface="楷体" pitchFamily="49" charset="-122"/>
                <a:ea typeface="楷体" pitchFamily="49" charset="-122"/>
              </a:rPr>
              <a:t>例如：</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、可以使人们更高效地更新迭代软件。</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、预测软件结构的演化趋势，做出有利调整。</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3</a:t>
            </a:r>
            <a:r>
              <a:rPr lang="zh-CN" altLang="en-US" sz="2800" dirty="0" smtClean="0">
                <a:latin typeface="楷体" pitchFamily="49" charset="-122"/>
                <a:ea typeface="楷体" pitchFamily="49" charset="-122"/>
              </a:rPr>
              <a:t>、根据演化经验，在开发软件的时候避免一些问题。</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3484652227"/>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endParaRPr lang="en-US" altLang="zh-CN" dirty="0"/>
          </a:p>
        </p:txBody>
      </p:sp>
      <p:sp>
        <p:nvSpPr>
          <p:cNvPr id="2" name="TextBox 1"/>
          <p:cNvSpPr txBox="1"/>
          <p:nvPr/>
        </p:nvSpPr>
        <p:spPr>
          <a:xfrm>
            <a:off x="2069431" y="1561482"/>
            <a:ext cx="870123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但是，目前存在的一些分析模型还存在着各种的不足，不足以全方位的分析软件的演化。</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2752832"/>
            <a:ext cx="9018872"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ts val="3000"/>
              </a:lnSpc>
            </a:pPr>
            <a:r>
              <a:rPr lang="zh-CN" altLang="en-US" sz="2000" b="1" dirty="0">
                <a:latin typeface="楷体" pitchFamily="49" charset="-122"/>
                <a:ea typeface="楷体" pitchFamily="49" charset="-122"/>
              </a:rPr>
              <a:t>例如</a:t>
            </a:r>
            <a:r>
              <a:rPr lang="zh-CN" altLang="en-US" sz="2000" dirty="0">
                <a:latin typeface="楷体" pitchFamily="49" charset="-122"/>
                <a:ea typeface="楷体" pitchFamily="49" charset="-122"/>
              </a:rPr>
              <a:t>：刚才的预测分析中，所提出的方法基于过去版本数据的分布来获取几个模型参数。这种抽样假设所研究的系统将以类似的方式</a:t>
            </a:r>
            <a:r>
              <a:rPr lang="zh-CN" altLang="en-US" sz="2000" dirty="0" smtClean="0">
                <a:latin typeface="楷体" pitchFamily="49" charset="-122"/>
                <a:ea typeface="楷体" pitchFamily="49" charset="-122"/>
              </a:rPr>
              <a:t>在后续分析中继续</a:t>
            </a:r>
            <a:r>
              <a:rPr lang="zh-CN" altLang="en-US" sz="2000" dirty="0">
                <a:latin typeface="楷体" pitchFamily="49" charset="-122"/>
                <a:ea typeface="楷体" pitchFamily="49" charset="-122"/>
              </a:rPr>
              <a:t>发展。这意味着，如果由于主要的体系结构修改而发生网络拓扑的突然变化，则预测的未来网络演化可能是不准确的。</a:t>
            </a:r>
            <a:r>
              <a:rPr lang="zh-CN" altLang="en-US" sz="2000" dirty="0" smtClean="0">
                <a:latin typeface="楷体" pitchFamily="49" charset="-122"/>
                <a:ea typeface="楷体" pitchFamily="49" charset="-122"/>
              </a:rPr>
              <a:t>另一方面，</a:t>
            </a:r>
            <a:r>
              <a:rPr lang="zh-CN" altLang="en-US" sz="2000" dirty="0">
                <a:latin typeface="楷体" pitchFamily="49" charset="-122"/>
                <a:ea typeface="楷体" pitchFamily="49" charset="-122"/>
              </a:rPr>
              <a:t>如果一个软件项目的整个历史过程中节点和边数的趋势一直在增加，而对于最后一个版本（可能会下降），则该模型将无法预测节点和边数的突然减少。另一个不准确的来源与这样一个事实有关：为了获得模型参数，通过对实际数据的曲线拟合获得分布。相应的数学函数可能并不总是对实际数据点有理想的拟合，影响提取参数的准确性。</a:t>
            </a:r>
            <a:endParaRPr lang="en-US" altLang="zh-CN" sz="2000" dirty="0" smtClean="0">
              <a:latin typeface="楷体" pitchFamily="49" charset="-122"/>
              <a:ea typeface="楷体" pitchFamily="49" charset="-122"/>
            </a:endParaRPr>
          </a:p>
        </p:txBody>
      </p:sp>
    </p:spTree>
    <p:extLst>
      <p:ext uri="{BB962C8B-B14F-4D97-AF65-F5344CB8AC3E}">
        <p14:creationId xmlns:p14="http://schemas.microsoft.com/office/powerpoint/2010/main" val="388432288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30"/>
          <p:cNvGrpSpPr/>
          <p:nvPr/>
        </p:nvGrpSpPr>
        <p:grpSpPr>
          <a:xfrm>
            <a:off x="1499435" y="2500307"/>
            <a:ext cx="9156041" cy="2286017"/>
            <a:chOff x="0" y="0"/>
            <a:chExt cx="9156040" cy="2286016"/>
          </a:xfrm>
        </p:grpSpPr>
        <p:sp>
          <p:nvSpPr>
            <p:cNvPr id="143" name="直接连接符 7"/>
            <p:cNvSpPr/>
            <p:nvPr/>
          </p:nvSpPr>
          <p:spPr>
            <a:xfrm>
              <a:off x="0" y="1135961"/>
              <a:ext cx="972001" cy="1271"/>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4" name="直接连接符 9"/>
            <p:cNvSpPr/>
            <p:nvPr/>
          </p:nvSpPr>
          <p:spPr>
            <a:xfrm flipV="1">
              <a:off x="953228" y="0"/>
              <a:ext cx="785819" cy="1143009"/>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5" name="直接连接符 11"/>
            <p:cNvSpPr/>
            <p:nvPr/>
          </p:nvSpPr>
          <p:spPr>
            <a:xfrm>
              <a:off x="1739045" y="0"/>
              <a:ext cx="2071704" cy="2286016"/>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6" name="直接连接符 18"/>
            <p:cNvSpPr/>
            <p:nvPr/>
          </p:nvSpPr>
          <p:spPr>
            <a:xfrm flipV="1">
              <a:off x="3810748" y="0"/>
              <a:ext cx="1785951" cy="2286017"/>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7" name="直接连接符 21"/>
            <p:cNvSpPr/>
            <p:nvPr/>
          </p:nvSpPr>
          <p:spPr>
            <a:xfrm>
              <a:off x="5596698" y="0"/>
              <a:ext cx="1857389" cy="2286016"/>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8" name="直接连接符 23"/>
            <p:cNvSpPr/>
            <p:nvPr/>
          </p:nvSpPr>
          <p:spPr>
            <a:xfrm flipV="1">
              <a:off x="7454086" y="1143007"/>
              <a:ext cx="714381" cy="1143010"/>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9" name="直接连接符 29"/>
            <p:cNvSpPr/>
            <p:nvPr/>
          </p:nvSpPr>
          <p:spPr>
            <a:xfrm>
              <a:off x="8184040" y="1132987"/>
              <a:ext cx="972001" cy="1271"/>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grpSp>
      <p:sp>
        <p:nvSpPr>
          <p:cNvPr id="151" name="泪滴形 2"/>
          <p:cNvSpPr/>
          <p:nvPr/>
        </p:nvSpPr>
        <p:spPr>
          <a:xfrm flipV="1">
            <a:off x="1881160" y="357168"/>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28575">
            <a:solidFill>
              <a:srgbClr val="FFFFFF"/>
            </a:solidFill>
          </a:ln>
          <a:effectLst>
            <a:outerShdw blurRad="330200" dist="190500" dir="7800000" rotWithShape="0">
              <a:srgbClr val="000000">
                <a:alpha val="23000"/>
              </a:srgbClr>
            </a:outerShdw>
          </a:effectLst>
        </p:spPr>
        <p:txBody>
          <a:bodyPr lIns="45719" rIns="45719" anchor="ctr"/>
          <a:lstStyle/>
          <a:p>
            <a:pPr algn="ctr">
              <a:defRPr>
                <a:solidFill>
                  <a:srgbClr val="FFFFFF"/>
                </a:solidFill>
              </a:defRPr>
            </a:pPr>
            <a:endParaRPr/>
          </a:p>
        </p:txBody>
      </p:sp>
      <p:sp>
        <p:nvSpPr>
          <p:cNvPr id="152" name="泪滴形 3"/>
          <p:cNvSpPr/>
          <p:nvPr/>
        </p:nvSpPr>
        <p:spPr>
          <a:xfrm flipH="1" flipV="1">
            <a:off x="2357416" y="476232"/>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28575">
            <a:solidFill>
              <a:srgbClr val="FFFFFF"/>
            </a:solidFill>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53" name="泪滴形 4"/>
          <p:cNvSpPr/>
          <p:nvPr/>
        </p:nvSpPr>
        <p:spPr>
          <a:xfrm flipH="1">
            <a:off x="2357415" y="829249"/>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28575">
            <a:solidFill>
              <a:srgbClr val="FFFFFF"/>
            </a:solidFill>
          </a:ln>
          <a:effectLst>
            <a:outerShdw blurRad="330200" dist="190500" dir="9600000" rotWithShape="0">
              <a:srgbClr val="000000">
                <a:alpha val="31000"/>
              </a:srgbClr>
            </a:outerShdw>
          </a:effectLst>
        </p:spPr>
        <p:txBody>
          <a:bodyPr lIns="45719" rIns="45719" anchor="ctr"/>
          <a:lstStyle/>
          <a:p>
            <a:pPr algn="ctr">
              <a:defRPr sz="4400">
                <a:solidFill>
                  <a:srgbClr val="FFFFFF"/>
                </a:solidFill>
                <a:latin typeface="Microsoft YaHei"/>
                <a:ea typeface="Microsoft YaHei"/>
                <a:cs typeface="Microsoft YaHei"/>
                <a:sym typeface="Microsoft YaHei"/>
              </a:defRPr>
            </a:pPr>
            <a:endParaRPr/>
          </a:p>
        </p:txBody>
      </p:sp>
      <p:sp>
        <p:nvSpPr>
          <p:cNvPr id="154" name="矩形 6"/>
          <p:cNvSpPr txBox="1"/>
          <p:nvPr/>
        </p:nvSpPr>
        <p:spPr>
          <a:xfrm>
            <a:off x="2581798" y="592733"/>
            <a:ext cx="2088709" cy="5613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2800">
                <a:latin typeface="Microsoft YaHei"/>
                <a:ea typeface="Microsoft YaHei"/>
                <a:cs typeface="Microsoft YaHei"/>
                <a:sym typeface="Microsoft YaHei"/>
              </a:defRPr>
            </a:lvl1pPr>
          </a:lstStyle>
          <a:p>
            <a:r>
              <a:t>Content</a:t>
            </a:r>
          </a:p>
        </p:txBody>
      </p:sp>
      <p:sp>
        <p:nvSpPr>
          <p:cNvPr id="155" name="泪滴形 1"/>
          <p:cNvSpPr/>
          <p:nvPr/>
        </p:nvSpPr>
        <p:spPr>
          <a:xfrm>
            <a:off x="2000224" y="829245"/>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BFBF"/>
          </a:solidFill>
          <a:ln w="28575">
            <a:solidFill>
              <a:srgbClr val="FFFFFF"/>
            </a:solidFill>
          </a:ln>
          <a:effectLst>
            <a:outerShdw blurRad="330200" dist="190500" dir="9000000" rotWithShape="0">
              <a:srgbClr val="000000">
                <a:alpha val="28000"/>
              </a:srgbClr>
            </a:outerShdw>
          </a:effectLst>
        </p:spPr>
        <p:txBody>
          <a:bodyPr lIns="45719" rIns="45719" anchor="ctr"/>
          <a:lstStyle/>
          <a:p>
            <a:pPr algn="ctr">
              <a:defRPr>
                <a:solidFill>
                  <a:srgbClr val="FFFFFF"/>
                </a:solidFill>
              </a:defRPr>
            </a:pPr>
            <a:endParaRPr/>
          </a:p>
        </p:txBody>
      </p:sp>
      <p:grpSp>
        <p:nvGrpSpPr>
          <p:cNvPr id="161" name="组合 61"/>
          <p:cNvGrpSpPr/>
          <p:nvPr/>
        </p:nvGrpSpPr>
        <p:grpSpPr>
          <a:xfrm>
            <a:off x="2952730" y="2439754"/>
            <a:ext cx="673424" cy="540001"/>
            <a:chOff x="0" y="0"/>
            <a:chExt cx="673422" cy="539999"/>
          </a:xfrm>
        </p:grpSpPr>
        <p:sp>
          <p:nvSpPr>
            <p:cNvPr id="156" name="椭圆 32"/>
            <p:cNvSpPr/>
            <p:nvPr/>
          </p:nvSpPr>
          <p:spPr>
            <a:xfrm>
              <a:off x="0" y="0"/>
              <a:ext cx="540000" cy="540000"/>
            </a:xfrm>
            <a:prstGeom prst="ellipse">
              <a:avLst/>
            </a:prstGeom>
            <a:solidFill>
              <a:srgbClr val="6CAC00"/>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7" name="等腰三角形 60"/>
            <p:cNvSpPr/>
            <p:nvPr/>
          </p:nvSpPr>
          <p:spPr>
            <a:xfrm rot="5400000">
              <a:off x="441963" y="159702"/>
              <a:ext cx="248606" cy="214316"/>
            </a:xfrm>
            <a:prstGeom prst="triangl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60" name="椭圆 59"/>
            <p:cNvGrpSpPr/>
            <p:nvPr/>
          </p:nvGrpSpPr>
          <p:grpSpPr>
            <a:xfrm>
              <a:off x="44766" y="21909"/>
              <a:ext cx="468001" cy="485141"/>
              <a:chOff x="0" y="0"/>
              <a:chExt cx="468000" cy="485140"/>
            </a:xfrm>
          </p:grpSpPr>
          <p:sp>
            <p:nvSpPr>
              <p:cNvPr id="158" name="圆形"/>
              <p:cNvSpPr/>
              <p:nvPr/>
            </p:nvSpPr>
            <p:spPr>
              <a:xfrm>
                <a:off x="0" y="8569"/>
                <a:ext cx="468001" cy="468002"/>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59" name="1"/>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1</a:t>
                </a:r>
              </a:p>
            </p:txBody>
          </p:sp>
        </p:grpSp>
      </p:grpSp>
      <p:sp>
        <p:nvSpPr>
          <p:cNvPr id="162" name="矩形 62"/>
          <p:cNvSpPr txBox="1"/>
          <p:nvPr/>
        </p:nvSpPr>
        <p:spPr>
          <a:xfrm>
            <a:off x="3595670" y="2529702"/>
            <a:ext cx="2857521"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b="1">
                <a:latin typeface="Arial"/>
                <a:ea typeface="Arial"/>
                <a:cs typeface="Arial"/>
                <a:sym typeface="Arial"/>
              </a:defRPr>
            </a:lvl1pPr>
          </a:lstStyle>
          <a:p>
            <a:r>
              <a:t>Background </a:t>
            </a:r>
          </a:p>
        </p:txBody>
      </p:sp>
      <p:grpSp>
        <p:nvGrpSpPr>
          <p:cNvPr id="168" name="组合 63"/>
          <p:cNvGrpSpPr/>
          <p:nvPr/>
        </p:nvGrpSpPr>
        <p:grpSpPr>
          <a:xfrm>
            <a:off x="6867966" y="2431439"/>
            <a:ext cx="673424" cy="540001"/>
            <a:chOff x="0" y="0"/>
            <a:chExt cx="673422" cy="539999"/>
          </a:xfrm>
        </p:grpSpPr>
        <p:sp>
          <p:nvSpPr>
            <p:cNvPr id="163" name="椭圆 64"/>
            <p:cNvSpPr/>
            <p:nvPr/>
          </p:nvSpPr>
          <p:spPr>
            <a:xfrm>
              <a:off x="0" y="0"/>
              <a:ext cx="540000" cy="540000"/>
            </a:xfrm>
            <a:prstGeom prst="ellipse">
              <a:avLst/>
            </a:prstGeom>
            <a:solidFill>
              <a:srgbClr val="FFFFFF"/>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64" name="等腰三角形 65"/>
            <p:cNvSpPr/>
            <p:nvPr/>
          </p:nvSpPr>
          <p:spPr>
            <a:xfrm rot="5400000">
              <a:off x="441963" y="159702"/>
              <a:ext cx="248606" cy="214316"/>
            </a:xfrm>
            <a:prstGeom prst="triangle">
              <a:avLst/>
            </a:prstGeom>
            <a:solidFill>
              <a:srgbClr val="352F2F">
                <a:alpha val="48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67" name="椭圆 66"/>
            <p:cNvGrpSpPr/>
            <p:nvPr/>
          </p:nvGrpSpPr>
          <p:grpSpPr>
            <a:xfrm>
              <a:off x="37839" y="28836"/>
              <a:ext cx="468001" cy="485141"/>
              <a:chOff x="0" y="0"/>
              <a:chExt cx="468000" cy="485140"/>
            </a:xfrm>
          </p:grpSpPr>
          <p:sp>
            <p:nvSpPr>
              <p:cNvPr id="165" name="圆形"/>
              <p:cNvSpPr/>
              <p:nvPr/>
            </p:nvSpPr>
            <p:spPr>
              <a:xfrm>
                <a:off x="0" y="8569"/>
                <a:ext cx="468001" cy="468002"/>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66" name="3"/>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3</a:t>
                </a:r>
              </a:p>
            </p:txBody>
          </p:sp>
        </p:grpSp>
      </p:grpSp>
      <p:sp>
        <p:nvSpPr>
          <p:cNvPr id="169" name="矩形 67"/>
          <p:cNvSpPr txBox="1"/>
          <p:nvPr/>
        </p:nvSpPr>
        <p:spPr>
          <a:xfrm>
            <a:off x="7184580" y="4668114"/>
            <a:ext cx="2857521"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b="1">
                <a:latin typeface="Arial"/>
                <a:ea typeface="Arial"/>
                <a:cs typeface="Arial"/>
                <a:sym typeface="Arial"/>
              </a:defRPr>
            </a:lvl1pPr>
          </a:lstStyle>
          <a:p>
            <a:r>
              <a:t>Conclusion</a:t>
            </a:r>
          </a:p>
        </p:txBody>
      </p:sp>
      <p:grpSp>
        <p:nvGrpSpPr>
          <p:cNvPr id="175" name="组合 68"/>
          <p:cNvGrpSpPr/>
          <p:nvPr/>
        </p:nvGrpSpPr>
        <p:grpSpPr>
          <a:xfrm>
            <a:off x="4898564" y="4556767"/>
            <a:ext cx="665870" cy="540001"/>
            <a:chOff x="0" y="0"/>
            <a:chExt cx="665869" cy="539999"/>
          </a:xfrm>
        </p:grpSpPr>
        <p:sp>
          <p:nvSpPr>
            <p:cNvPr id="170" name="椭圆 69"/>
            <p:cNvSpPr/>
            <p:nvPr/>
          </p:nvSpPr>
          <p:spPr>
            <a:xfrm>
              <a:off x="125869" y="0"/>
              <a:ext cx="540000" cy="540000"/>
            </a:xfrm>
            <a:prstGeom prst="ellipse">
              <a:avLst/>
            </a:prstGeom>
            <a:solidFill>
              <a:srgbClr val="FFFFFF"/>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71" name="等腰三角形 70"/>
            <p:cNvSpPr/>
            <p:nvPr/>
          </p:nvSpPr>
          <p:spPr>
            <a:xfrm rot="16200000" flipH="1">
              <a:off x="-17146" y="181475"/>
              <a:ext cx="248605" cy="214314"/>
            </a:xfrm>
            <a:prstGeom prst="triangle">
              <a:avLst/>
            </a:prstGeom>
            <a:solidFill>
              <a:srgbClr val="39A3CD">
                <a:alpha val="81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74" name="椭圆 71"/>
            <p:cNvGrpSpPr/>
            <p:nvPr/>
          </p:nvGrpSpPr>
          <p:grpSpPr>
            <a:xfrm>
              <a:off x="163707" y="29827"/>
              <a:ext cx="468002" cy="485141"/>
              <a:chOff x="0" y="0"/>
              <a:chExt cx="468000" cy="485140"/>
            </a:xfrm>
          </p:grpSpPr>
          <p:sp>
            <p:nvSpPr>
              <p:cNvPr id="172" name="圆形"/>
              <p:cNvSpPr/>
              <p:nvPr/>
            </p:nvSpPr>
            <p:spPr>
              <a:xfrm>
                <a:off x="0" y="8569"/>
                <a:ext cx="468001" cy="468002"/>
              </a:xfrm>
              <a:prstGeom prst="ellipse">
                <a:avLst/>
              </a:prstGeom>
              <a:solidFill>
                <a:srgbClr val="39A3CD"/>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73" name="2"/>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2</a:t>
                </a:r>
              </a:p>
            </p:txBody>
          </p:sp>
        </p:grpSp>
      </p:grpSp>
      <p:sp>
        <p:nvSpPr>
          <p:cNvPr id="176" name="矩形 72"/>
          <p:cNvSpPr txBox="1"/>
          <p:nvPr/>
        </p:nvSpPr>
        <p:spPr>
          <a:xfrm>
            <a:off x="5864678" y="2551828"/>
            <a:ext cx="2857521"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b="1">
                <a:latin typeface="Arial"/>
                <a:ea typeface="Arial"/>
                <a:cs typeface="Arial"/>
                <a:sym typeface="Arial"/>
              </a:defRPr>
            </a:lvl1pPr>
          </a:lstStyle>
          <a:p>
            <a:r>
              <a:rPr lang="en-US" dirty="0" err="1" smtClean="0"/>
              <a:t>A</a:t>
            </a:r>
            <a:r>
              <a:rPr lang="en-US" altLang="zh-CN" dirty="0" err="1" smtClean="0"/>
              <a:t>nalyse</a:t>
            </a:r>
            <a:endParaRPr dirty="0"/>
          </a:p>
        </p:txBody>
      </p:sp>
      <p:grpSp>
        <p:nvGrpSpPr>
          <p:cNvPr id="182" name="组合 73"/>
          <p:cNvGrpSpPr/>
          <p:nvPr/>
        </p:nvGrpSpPr>
        <p:grpSpPr>
          <a:xfrm>
            <a:off x="8546664" y="4541527"/>
            <a:ext cx="661105" cy="540001"/>
            <a:chOff x="0" y="0"/>
            <a:chExt cx="661104" cy="539999"/>
          </a:xfrm>
        </p:grpSpPr>
        <p:sp>
          <p:nvSpPr>
            <p:cNvPr id="177" name="椭圆 74"/>
            <p:cNvSpPr/>
            <p:nvPr/>
          </p:nvSpPr>
          <p:spPr>
            <a:xfrm>
              <a:off x="121104" y="0"/>
              <a:ext cx="540001" cy="540000"/>
            </a:xfrm>
            <a:prstGeom prst="ellipse">
              <a:avLst/>
            </a:prstGeom>
            <a:solidFill>
              <a:srgbClr val="FFFFFF"/>
            </a:solidFill>
            <a:ln w="76200" cap="flat">
              <a:solidFill>
                <a:srgbClr val="FFFFFF"/>
              </a:solidFill>
              <a:prstDash val="solid"/>
              <a:round/>
            </a:ln>
            <a:effectLst>
              <a:outerShdw blurRad="1397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78" name="等腰三角形 75"/>
            <p:cNvSpPr/>
            <p:nvPr/>
          </p:nvSpPr>
          <p:spPr>
            <a:xfrm rot="16200000" flipH="1">
              <a:off x="-17146" y="170588"/>
              <a:ext cx="248605" cy="214316"/>
            </a:xfrm>
            <a:prstGeom prst="triangle">
              <a:avLst/>
            </a:prstGeom>
            <a:solidFill>
              <a:srgbClr val="BFBFBF">
                <a:alpha val="82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81" name="椭圆 76"/>
            <p:cNvGrpSpPr/>
            <p:nvPr/>
          </p:nvGrpSpPr>
          <p:grpSpPr>
            <a:xfrm>
              <a:off x="165869" y="32795"/>
              <a:ext cx="468002" cy="485141"/>
              <a:chOff x="0" y="0"/>
              <a:chExt cx="468000" cy="485140"/>
            </a:xfrm>
          </p:grpSpPr>
          <p:sp>
            <p:nvSpPr>
              <p:cNvPr id="179" name="圆形"/>
              <p:cNvSpPr/>
              <p:nvPr/>
            </p:nvSpPr>
            <p:spPr>
              <a:xfrm>
                <a:off x="0" y="8569"/>
                <a:ext cx="468001" cy="468002"/>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80" name="4"/>
              <p:cNvSpPr txBox="1"/>
              <p:nvPr/>
            </p:nvSpPr>
            <p:spPr>
              <a:xfrm>
                <a:off x="68537" y="-1"/>
                <a:ext cx="330926" cy="485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4</a:t>
                </a:r>
              </a:p>
            </p:txBody>
          </p:sp>
        </p:grpSp>
      </p:grpSp>
      <p:sp>
        <p:nvSpPr>
          <p:cNvPr id="183" name="矩形 77"/>
          <p:cNvSpPr txBox="1"/>
          <p:nvPr/>
        </p:nvSpPr>
        <p:spPr>
          <a:xfrm>
            <a:off x="1952595" y="4679374"/>
            <a:ext cx="2857521" cy="3506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b="1">
                <a:latin typeface="Arial"/>
                <a:ea typeface="Arial"/>
                <a:cs typeface="Arial"/>
                <a:sym typeface="Arial"/>
              </a:defRPr>
            </a:lvl1pPr>
          </a:lstStyle>
          <a:p>
            <a:r>
              <a:t>Research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xmlns=""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endParaRPr lang="en-US" altLang="zh-CN" dirty="0"/>
          </a:p>
        </p:txBody>
      </p:sp>
      <p:sp>
        <p:nvSpPr>
          <p:cNvPr id="2" name="TextBox 1"/>
          <p:cNvSpPr txBox="1"/>
          <p:nvPr/>
        </p:nvSpPr>
        <p:spPr>
          <a:xfrm>
            <a:off x="2069431" y="1746550"/>
            <a:ext cx="87012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所以，对于未来我们还有很多可以期待改进的地方。</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2762459"/>
            <a:ext cx="9018872"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ts val="3000"/>
              </a:lnSpc>
            </a:pPr>
            <a:r>
              <a:rPr lang="zh-CN" altLang="en-US" sz="2000" dirty="0" smtClean="0">
                <a:latin typeface="楷体" pitchFamily="49" charset="-122"/>
                <a:ea typeface="楷体" pitchFamily="49" charset="-122"/>
              </a:rPr>
              <a:t>比如直接</a:t>
            </a:r>
            <a:r>
              <a:rPr lang="zh-CN" altLang="en-US" sz="2000" dirty="0">
                <a:latin typeface="楷体" pitchFamily="49" charset="-122"/>
                <a:ea typeface="楷体" pitchFamily="49" charset="-122"/>
              </a:rPr>
              <a:t>从他们所在的仓库中对项目进行自动化分析。这将使对更大的项目和版本集的分析成为可能</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a:lnSpc>
                <a:spcPts val="3000"/>
              </a:lnSpc>
            </a:pPr>
            <a:endParaRPr lang="en-US" altLang="zh-CN" sz="2000" dirty="0">
              <a:latin typeface="楷体" pitchFamily="49" charset="-122"/>
              <a:ea typeface="楷体" pitchFamily="49" charset="-122"/>
            </a:endParaRPr>
          </a:p>
          <a:p>
            <a:pPr>
              <a:lnSpc>
                <a:spcPts val="3000"/>
              </a:lnSpc>
            </a:pPr>
            <a:r>
              <a:rPr lang="zh-CN" altLang="en-US" sz="2000" dirty="0" smtClean="0">
                <a:latin typeface="楷体" pitchFamily="49" charset="-122"/>
                <a:ea typeface="楷体" pitchFamily="49" charset="-122"/>
              </a:rPr>
              <a:t>此外</a:t>
            </a:r>
            <a:r>
              <a:rPr lang="zh-CN" altLang="en-US" sz="2000" dirty="0">
                <a:latin typeface="楷体" pitchFamily="49" charset="-122"/>
                <a:ea typeface="楷体" pitchFamily="49" charset="-122"/>
              </a:rPr>
              <a:t>，将额外的参数（如开发人员协作网络）的调查纳入，将提高模型的表达能力，使人们能够并行地研究软件构件和由人组成的网络之间的协同进化</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a:lnSpc>
                <a:spcPts val="3000"/>
              </a:lnSpc>
            </a:pPr>
            <a:endParaRPr lang="en-US" altLang="zh-CN" sz="2000" dirty="0">
              <a:latin typeface="楷体" pitchFamily="49" charset="-122"/>
              <a:ea typeface="楷体" pitchFamily="49" charset="-122"/>
            </a:endParaRPr>
          </a:p>
          <a:p>
            <a:pPr>
              <a:lnSpc>
                <a:spcPts val="3000"/>
              </a:lnSpc>
            </a:pPr>
            <a:r>
              <a:rPr lang="zh-CN" altLang="en-US" sz="2000" dirty="0" smtClean="0">
                <a:latin typeface="楷体" pitchFamily="49" charset="-122"/>
                <a:ea typeface="楷体" pitchFamily="49" charset="-122"/>
              </a:rPr>
              <a:t>最后</a:t>
            </a:r>
            <a:r>
              <a:rPr lang="zh-CN" altLang="en-US" sz="2000" dirty="0">
                <a:latin typeface="楷体" pitchFamily="49" charset="-122"/>
                <a:ea typeface="楷体" pitchFamily="49" charset="-122"/>
              </a:rPr>
              <a:t>，考虑到软件系统经常发生重大变化，未来的另一项研究将是监控软件开发过程中的中断，以改进这些情况下的预测。</a:t>
            </a:r>
            <a:endParaRPr lang="en-US" altLang="zh-CN" sz="2000" dirty="0" smtClean="0">
              <a:latin typeface="楷体" pitchFamily="49" charset="-122"/>
              <a:ea typeface="楷体" pitchFamily="49" charset="-122"/>
            </a:endParaRPr>
          </a:p>
        </p:txBody>
      </p:sp>
    </p:spTree>
    <p:extLst>
      <p:ext uri="{BB962C8B-B14F-4D97-AF65-F5344CB8AC3E}">
        <p14:creationId xmlns:p14="http://schemas.microsoft.com/office/powerpoint/2010/main" val="286228192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矩形 17"/>
          <p:cNvSpPr txBox="1"/>
          <p:nvPr/>
        </p:nvSpPr>
        <p:spPr>
          <a:xfrm>
            <a:off x="4943871" y="4653136"/>
            <a:ext cx="775137" cy="2139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00">
                <a:solidFill>
                  <a:srgbClr val="FFFFFF"/>
                </a:solidFill>
              </a:defRPr>
            </a:pPr>
            <a:r>
              <a:t>PPT</a:t>
            </a:r>
            <a:r>
              <a:rPr>
                <a:latin typeface="+mn-lt"/>
                <a:ea typeface="+mn-ea"/>
                <a:cs typeface="+mn-cs"/>
                <a:sym typeface="Helvetica"/>
              </a:rPr>
              <a:t>模板下载：</a:t>
            </a:r>
            <a:r>
              <a:t>www.1ppt.com/moban/     </a:t>
            </a:r>
            <a:r>
              <a:rPr>
                <a:latin typeface="+mn-lt"/>
                <a:ea typeface="+mn-ea"/>
                <a:cs typeface="+mn-cs"/>
                <a:sym typeface="Helvetica"/>
              </a:rPr>
              <a:t>行业</a:t>
            </a:r>
            <a:r>
              <a:t>PPT</a:t>
            </a:r>
            <a:r>
              <a:rPr>
                <a:latin typeface="+mn-lt"/>
                <a:ea typeface="+mn-ea"/>
                <a:cs typeface="+mn-cs"/>
                <a:sym typeface="Helvetica"/>
              </a:rPr>
              <a:t>模板：</a:t>
            </a:r>
            <a:r>
              <a:t>www.1ppt.com/hangye/ </a:t>
            </a:r>
          </a:p>
          <a:p>
            <a:pPr>
              <a:defRPr sz="100">
                <a:solidFill>
                  <a:srgbClr val="FFFFFF"/>
                </a:solidFill>
              </a:defRPr>
            </a:pPr>
            <a:r>
              <a:rPr>
                <a:latin typeface="+mn-lt"/>
                <a:ea typeface="+mn-ea"/>
                <a:cs typeface="+mn-cs"/>
                <a:sym typeface="Helvetica"/>
              </a:rPr>
              <a:t>节日</a:t>
            </a:r>
            <a:r>
              <a:t>PPT</a:t>
            </a:r>
            <a:r>
              <a:rPr>
                <a:latin typeface="+mn-lt"/>
                <a:ea typeface="+mn-ea"/>
                <a:cs typeface="+mn-cs"/>
                <a:sym typeface="Helvetica"/>
              </a:rPr>
              <a:t>模板：</a:t>
            </a:r>
            <a:r>
              <a:t>www.1ppt.com/jieri/           PPT</a:t>
            </a:r>
            <a:r>
              <a:rPr>
                <a:latin typeface="+mn-lt"/>
                <a:ea typeface="+mn-ea"/>
                <a:cs typeface="+mn-cs"/>
                <a:sym typeface="Helvetica"/>
              </a:rPr>
              <a:t>素材下载：</a:t>
            </a:r>
            <a:r>
              <a:t>www.1ppt.com/sucai/</a:t>
            </a:r>
          </a:p>
          <a:p>
            <a:pPr>
              <a:defRPr sz="100">
                <a:solidFill>
                  <a:srgbClr val="FFFFFF"/>
                </a:solidFill>
              </a:defRPr>
            </a:pPr>
            <a:r>
              <a:t>PPT</a:t>
            </a:r>
            <a:r>
              <a:rPr>
                <a:latin typeface="+mn-lt"/>
                <a:ea typeface="+mn-ea"/>
                <a:cs typeface="+mn-cs"/>
                <a:sym typeface="Helvetica"/>
              </a:rPr>
              <a:t>背景图片：</a:t>
            </a:r>
            <a:r>
              <a:t>www.1ppt.com/beijing/      PPT</a:t>
            </a:r>
            <a:r>
              <a:rPr>
                <a:latin typeface="+mn-lt"/>
                <a:ea typeface="+mn-ea"/>
                <a:cs typeface="+mn-cs"/>
                <a:sym typeface="Helvetica"/>
              </a:rPr>
              <a:t>图表下载：</a:t>
            </a:r>
            <a:r>
              <a:t>www.1ppt.com/tubiao/      </a:t>
            </a:r>
          </a:p>
          <a:p>
            <a:pPr>
              <a:defRPr sz="100">
                <a:solidFill>
                  <a:srgbClr val="FFFFFF"/>
                </a:solidFill>
              </a:defRPr>
            </a:pPr>
            <a:r>
              <a:rPr>
                <a:latin typeface="+mn-lt"/>
                <a:ea typeface="+mn-ea"/>
                <a:cs typeface="+mn-cs"/>
                <a:sym typeface="Helvetica"/>
              </a:rPr>
              <a:t>优秀</a:t>
            </a:r>
            <a:r>
              <a:t>PPT</a:t>
            </a:r>
            <a:r>
              <a:rPr>
                <a:latin typeface="+mn-lt"/>
                <a:ea typeface="+mn-ea"/>
                <a:cs typeface="+mn-cs"/>
                <a:sym typeface="Helvetica"/>
              </a:rPr>
              <a:t>下载：</a:t>
            </a:r>
            <a:r>
              <a:t>www.1ppt.com/xiazai/        PPT</a:t>
            </a:r>
            <a:r>
              <a:rPr>
                <a:latin typeface="+mn-lt"/>
                <a:ea typeface="+mn-ea"/>
                <a:cs typeface="+mn-cs"/>
                <a:sym typeface="Helvetica"/>
              </a:rPr>
              <a:t>教程： </a:t>
            </a:r>
            <a:r>
              <a:t>www.1ppt.com/powerpoint/      </a:t>
            </a:r>
          </a:p>
          <a:p>
            <a:pPr>
              <a:defRPr sz="100">
                <a:solidFill>
                  <a:srgbClr val="FFFFFF"/>
                </a:solidFill>
              </a:defRPr>
            </a:pPr>
            <a:r>
              <a:t>Word</a:t>
            </a:r>
            <a:r>
              <a:rPr>
                <a:latin typeface="+mn-lt"/>
                <a:ea typeface="+mn-ea"/>
                <a:cs typeface="+mn-cs"/>
                <a:sym typeface="Helvetica"/>
              </a:rPr>
              <a:t>教程： </a:t>
            </a:r>
            <a:r>
              <a:t>www.1ppt.com/word/              Excel</a:t>
            </a:r>
            <a:r>
              <a:rPr>
                <a:latin typeface="+mn-lt"/>
                <a:ea typeface="+mn-ea"/>
                <a:cs typeface="+mn-cs"/>
                <a:sym typeface="Helvetica"/>
              </a:rPr>
              <a:t>教程：</a:t>
            </a:r>
            <a:r>
              <a:t>www.1ppt.com/excel/  </a:t>
            </a:r>
          </a:p>
          <a:p>
            <a:pPr>
              <a:defRPr sz="100">
                <a:solidFill>
                  <a:srgbClr val="FFFFFF"/>
                </a:solidFill>
              </a:defRPr>
            </a:pPr>
            <a:r>
              <a:rPr>
                <a:latin typeface="+mn-lt"/>
                <a:ea typeface="+mn-ea"/>
                <a:cs typeface="+mn-cs"/>
                <a:sym typeface="Helvetica"/>
              </a:rPr>
              <a:t>资料下载：</a:t>
            </a:r>
            <a:r>
              <a:t>www.1ppt.com/ziliao/                PPT</a:t>
            </a:r>
            <a:r>
              <a:rPr>
                <a:latin typeface="+mn-lt"/>
                <a:ea typeface="+mn-ea"/>
                <a:cs typeface="+mn-cs"/>
                <a:sym typeface="Helvetica"/>
              </a:rPr>
              <a:t>课件下载：</a:t>
            </a:r>
            <a:r>
              <a:t>www.1ppt.com/kejian/ </a:t>
            </a:r>
          </a:p>
          <a:p>
            <a:pPr>
              <a:defRPr sz="100">
                <a:solidFill>
                  <a:srgbClr val="FFFFFF"/>
                </a:solidFill>
              </a:defRPr>
            </a:pPr>
            <a:r>
              <a:rPr>
                <a:latin typeface="+mn-lt"/>
                <a:ea typeface="+mn-ea"/>
                <a:cs typeface="+mn-cs"/>
                <a:sym typeface="Helvetica"/>
              </a:rPr>
              <a:t>范文下载：</a:t>
            </a:r>
            <a:r>
              <a:t>www.1ppt.com/fanwen/             </a:t>
            </a:r>
            <a:r>
              <a:rPr>
                <a:latin typeface="+mn-lt"/>
                <a:ea typeface="+mn-ea"/>
                <a:cs typeface="+mn-cs"/>
                <a:sym typeface="Helvetica"/>
              </a:rPr>
              <a:t>试卷下载：</a:t>
            </a:r>
            <a:r>
              <a:t>www.1ppt.com/shiti/  </a:t>
            </a:r>
          </a:p>
          <a:p>
            <a:pPr>
              <a:defRPr sz="100">
                <a:solidFill>
                  <a:srgbClr val="FFFFFF"/>
                </a:solidFill>
              </a:defRPr>
            </a:pPr>
            <a:r>
              <a:rPr>
                <a:latin typeface="+mn-lt"/>
                <a:ea typeface="+mn-ea"/>
                <a:cs typeface="+mn-cs"/>
                <a:sym typeface="Helvetica"/>
              </a:rPr>
              <a:t>教案下载：</a:t>
            </a:r>
            <a:r>
              <a:t>www.1ppt.com/jiaoan/        PPT</a:t>
            </a:r>
            <a:r>
              <a:rPr>
                <a:latin typeface="+mn-lt"/>
                <a:ea typeface="+mn-ea"/>
                <a:cs typeface="+mn-cs"/>
                <a:sym typeface="Helvetica"/>
              </a:rPr>
              <a:t>论坛：</a:t>
            </a:r>
            <a:r>
              <a:t>www.1ppt.cn</a:t>
            </a:r>
          </a:p>
          <a:p>
            <a:pPr>
              <a:defRPr sz="100">
                <a:solidFill>
                  <a:srgbClr val="FFFFFF"/>
                </a:solidFill>
              </a:defRPr>
            </a:pPr>
            <a:r>
              <a:t> </a:t>
            </a:r>
          </a:p>
        </p:txBody>
      </p:sp>
      <p:sp>
        <p:nvSpPr>
          <p:cNvPr id="488" name="直接连接符 4"/>
          <p:cNvSpPr/>
          <p:nvPr/>
        </p:nvSpPr>
        <p:spPr>
          <a:xfrm>
            <a:off x="2488164" y="3420192"/>
            <a:ext cx="8244000" cy="1591"/>
          </a:xfrm>
          <a:prstGeom prst="line">
            <a:avLst/>
          </a:prstGeom>
          <a:ln w="15875">
            <a:solidFill>
              <a:srgbClr val="352F2F"/>
            </a:solidFill>
            <a:prstDash val="sysDash"/>
          </a:ln>
        </p:spPr>
        <p:txBody>
          <a:bodyPr lIns="45719" rIns="45719"/>
          <a:lstStyle/>
          <a:p>
            <a:endParaRPr/>
          </a:p>
        </p:txBody>
      </p:sp>
      <p:grpSp>
        <p:nvGrpSpPr>
          <p:cNvPr id="494" name="组合 8"/>
          <p:cNvGrpSpPr/>
          <p:nvPr/>
        </p:nvGrpSpPr>
        <p:grpSpPr>
          <a:xfrm>
            <a:off x="4310050" y="1462597"/>
            <a:ext cx="3895231" cy="3895232"/>
            <a:chOff x="0" y="0"/>
            <a:chExt cx="3895230" cy="3895230"/>
          </a:xfrm>
        </p:grpSpPr>
        <p:sp>
          <p:nvSpPr>
            <p:cNvPr id="489" name="椭圆 5"/>
            <p:cNvSpPr/>
            <p:nvPr/>
          </p:nvSpPr>
          <p:spPr>
            <a:xfrm>
              <a:off x="-1" y="-1"/>
              <a:ext cx="3895232" cy="3895232"/>
            </a:xfrm>
            <a:prstGeom prst="ellipse">
              <a:avLst/>
            </a:prstGeom>
            <a:solidFill>
              <a:srgbClr val="FFFFFF"/>
            </a:solidFill>
            <a:ln w="12700" cap="flat">
              <a:noFill/>
              <a:miter lim="400000"/>
            </a:ln>
            <a:effectLst>
              <a:outerShdw blurRad="3302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492" name="椭圆 6"/>
            <p:cNvGrpSpPr/>
            <p:nvPr/>
          </p:nvGrpSpPr>
          <p:grpSpPr>
            <a:xfrm>
              <a:off x="295667" y="316625"/>
              <a:ext cx="3305380" cy="3305380"/>
              <a:chOff x="0" y="0"/>
              <a:chExt cx="3305379" cy="3305379"/>
            </a:xfrm>
          </p:grpSpPr>
          <p:sp>
            <p:nvSpPr>
              <p:cNvPr id="490" name="圆形"/>
              <p:cNvSpPr/>
              <p:nvPr/>
            </p:nvSpPr>
            <p:spPr>
              <a:xfrm>
                <a:off x="0" y="0"/>
                <a:ext cx="3305380" cy="3305380"/>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91" name="THANKS"/>
              <p:cNvSpPr txBox="1"/>
              <p:nvPr/>
            </p:nvSpPr>
            <p:spPr>
              <a:xfrm>
                <a:off x="484062" y="1322489"/>
                <a:ext cx="2337255" cy="660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4000">
                    <a:solidFill>
                      <a:srgbClr val="FFFFFF"/>
                    </a:solidFill>
                    <a:latin typeface="Microsoft YaHei"/>
                    <a:ea typeface="Microsoft YaHei"/>
                    <a:cs typeface="Microsoft YaHei"/>
                    <a:sym typeface="Microsoft YaHei"/>
                  </a:defRPr>
                </a:lvl1pPr>
              </a:lstStyle>
              <a:p>
                <a:r>
                  <a:t>THANKS</a:t>
                </a:r>
              </a:p>
            </p:txBody>
          </p:sp>
        </p:grpSp>
        <p:sp>
          <p:nvSpPr>
            <p:cNvPr id="493" name="椭圆 7"/>
            <p:cNvSpPr/>
            <p:nvPr/>
          </p:nvSpPr>
          <p:spPr>
            <a:xfrm>
              <a:off x="192980" y="209223"/>
              <a:ext cx="3510809" cy="3510002"/>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495" name="椭圆 10"/>
          <p:cNvSpPr/>
          <p:nvPr/>
        </p:nvSpPr>
        <p:spPr>
          <a:xfrm>
            <a:off x="8810644" y="2857495"/>
            <a:ext cx="1143009" cy="1143009"/>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496" name="椭圆 11"/>
          <p:cNvSpPr/>
          <p:nvPr/>
        </p:nvSpPr>
        <p:spPr>
          <a:xfrm>
            <a:off x="8949731" y="2991563"/>
            <a:ext cx="864001" cy="864001"/>
          </a:xfrm>
          <a:prstGeom prst="ellipse">
            <a:avLst/>
          </a:prstGeom>
          <a:solidFill>
            <a:srgbClr val="6CAC00"/>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497" name="椭圆 12"/>
          <p:cNvSpPr/>
          <p:nvPr/>
        </p:nvSpPr>
        <p:spPr>
          <a:xfrm>
            <a:off x="8867271" y="2918891"/>
            <a:ext cx="1008001" cy="1008001"/>
          </a:xfrm>
          <a:prstGeom prst="ellipse">
            <a:avLst/>
          </a:prstGeom>
          <a:ln>
            <a:solidFill>
              <a:srgbClr val="808080"/>
            </a:solidFill>
            <a:prstDash val="sysDash"/>
          </a:ln>
        </p:spPr>
        <p:txBody>
          <a:bodyPr lIns="45719" rIns="45719" anchor="ctr"/>
          <a:lstStyle/>
          <a:p>
            <a:pPr algn="ctr"/>
            <a:endParaRPr/>
          </a:p>
        </p:txBody>
      </p:sp>
      <p:sp>
        <p:nvSpPr>
          <p:cNvPr id="498" name="椭圆 13"/>
          <p:cNvSpPr/>
          <p:nvPr/>
        </p:nvSpPr>
        <p:spPr>
          <a:xfrm>
            <a:off x="2595536" y="2857495"/>
            <a:ext cx="1143009" cy="1143009"/>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499" name="椭圆 14"/>
          <p:cNvSpPr/>
          <p:nvPr/>
        </p:nvSpPr>
        <p:spPr>
          <a:xfrm>
            <a:off x="2734624" y="2991563"/>
            <a:ext cx="864001" cy="864001"/>
          </a:xfrm>
          <a:prstGeom prst="ellipse">
            <a:avLst/>
          </a:prstGeom>
          <a:solidFill>
            <a:srgbClr val="39A3CD"/>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500" name="椭圆 15"/>
          <p:cNvSpPr/>
          <p:nvPr/>
        </p:nvSpPr>
        <p:spPr>
          <a:xfrm>
            <a:off x="2652166" y="2918891"/>
            <a:ext cx="1008001" cy="1008001"/>
          </a:xfrm>
          <a:prstGeom prst="ellipse">
            <a:avLst/>
          </a:prstGeom>
          <a:ln>
            <a:solidFill>
              <a:srgbClr val="808080"/>
            </a:solidFill>
            <a:prstDash val="sysDash"/>
          </a:ln>
        </p:spPr>
        <p:txBody>
          <a:bodyPr lIns="45719" rIns="45719" anchor="ctr"/>
          <a:lstStyle/>
          <a:p>
            <a:pPr algn="ctr"/>
            <a:endParaRPr/>
          </a:p>
        </p:txBody>
      </p:sp>
      <p:sp>
        <p:nvSpPr>
          <p:cNvPr id="501" name="直接连接符 16"/>
          <p:cNvSpPr/>
          <p:nvPr/>
        </p:nvSpPr>
        <p:spPr>
          <a:xfrm flipH="1">
            <a:off x="2478061" y="-23"/>
            <a:ext cx="1590" cy="3420002"/>
          </a:xfrm>
          <a:prstGeom prst="line">
            <a:avLst/>
          </a:prstGeom>
          <a:ln w="15875">
            <a:solidFill>
              <a:srgbClr val="352F2F"/>
            </a:solidFill>
            <a:prstDash val="sysDash"/>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直接连接符 9"/>
          <p:cNvSpPr/>
          <p:nvPr/>
        </p:nvSpPr>
        <p:spPr>
          <a:xfrm flipH="1">
            <a:off x="3952066" y="3858423"/>
            <a:ext cx="1590" cy="3000373"/>
          </a:xfrm>
          <a:prstGeom prst="line">
            <a:avLst/>
          </a:prstGeom>
          <a:ln w="15875">
            <a:solidFill>
              <a:srgbClr val="6CAC00"/>
            </a:solidFill>
            <a:prstDash val="sysDash"/>
          </a:ln>
        </p:spPr>
        <p:txBody>
          <a:bodyPr lIns="45719" rIns="45719"/>
          <a:lstStyle/>
          <a:p>
            <a:endParaRPr/>
          </a:p>
        </p:txBody>
      </p:sp>
      <p:sp>
        <p:nvSpPr>
          <p:cNvPr id="186" name="直接连接符 5"/>
          <p:cNvSpPr/>
          <p:nvPr/>
        </p:nvSpPr>
        <p:spPr>
          <a:xfrm>
            <a:off x="4581752" y="3414713"/>
            <a:ext cx="6120001" cy="1588"/>
          </a:xfrm>
          <a:prstGeom prst="line">
            <a:avLst/>
          </a:prstGeom>
          <a:ln w="15875">
            <a:solidFill>
              <a:srgbClr val="6CAC00"/>
            </a:solidFill>
            <a:prstDash val="sysDash"/>
          </a:ln>
        </p:spPr>
        <p:txBody>
          <a:bodyPr lIns="45719" rIns="45719"/>
          <a:lstStyle/>
          <a:p>
            <a:endParaRPr/>
          </a:p>
        </p:txBody>
      </p:sp>
      <p:sp>
        <p:nvSpPr>
          <p:cNvPr id="187" name="直接连接符 4"/>
          <p:cNvSpPr/>
          <p:nvPr/>
        </p:nvSpPr>
        <p:spPr>
          <a:xfrm>
            <a:off x="1499434" y="3420193"/>
            <a:ext cx="1800002" cy="1589"/>
          </a:xfrm>
          <a:prstGeom prst="line">
            <a:avLst/>
          </a:prstGeom>
          <a:ln w="15875">
            <a:solidFill>
              <a:srgbClr val="808080"/>
            </a:solidFill>
            <a:prstDash val="sysDash"/>
          </a:ln>
        </p:spPr>
        <p:txBody>
          <a:bodyPr lIns="45719" rIns="45719"/>
          <a:lstStyle/>
          <a:p>
            <a:endParaRPr/>
          </a:p>
        </p:txBody>
      </p:sp>
      <p:sp>
        <p:nvSpPr>
          <p:cNvPr id="188"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191" name="椭圆 2"/>
          <p:cNvGrpSpPr/>
          <p:nvPr/>
        </p:nvGrpSpPr>
        <p:grpSpPr>
          <a:xfrm>
            <a:off x="3099750" y="2604212"/>
            <a:ext cx="1652401" cy="1651885"/>
            <a:chOff x="0" y="0"/>
            <a:chExt cx="1652400" cy="1651884"/>
          </a:xfrm>
        </p:grpSpPr>
        <p:sp>
          <p:nvSpPr>
            <p:cNvPr id="189" name="圆形"/>
            <p:cNvSpPr/>
            <p:nvPr/>
          </p:nvSpPr>
          <p:spPr>
            <a:xfrm>
              <a:off x="-1" y="-1"/>
              <a:ext cx="1652402" cy="1651886"/>
            </a:xfrm>
            <a:prstGeom prst="ellipse">
              <a:avLst/>
            </a:prstGeom>
            <a:solidFill>
              <a:srgbClr val="6CAC00"/>
            </a:solidFill>
            <a:ln w="60325"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0" name="01"/>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01</a:t>
              </a:r>
            </a:p>
          </p:txBody>
        </p:sp>
      </p:grpSp>
      <p:sp>
        <p:nvSpPr>
          <p:cNvPr id="192" name="矩形 6"/>
          <p:cNvSpPr txBox="1"/>
          <p:nvPr/>
        </p:nvSpPr>
        <p:spPr>
          <a:xfrm>
            <a:off x="5095868" y="2619199"/>
            <a:ext cx="4929224" cy="54804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3200" b="1">
                <a:latin typeface="Arial"/>
                <a:ea typeface="Arial"/>
                <a:cs typeface="Arial"/>
                <a:sym typeface="Arial"/>
              </a:defRPr>
            </a:lvl1pPr>
          </a:lstStyle>
          <a:p>
            <a:r>
              <a:t>Background</a:t>
            </a:r>
          </a:p>
        </p:txBody>
      </p:sp>
      <p:sp>
        <p:nvSpPr>
          <p:cNvPr id="193" name="TextBox 24"/>
          <p:cNvSpPr txBox="1"/>
          <p:nvPr/>
        </p:nvSpPr>
        <p:spPr>
          <a:xfrm>
            <a:off x="5066836" y="3577161"/>
            <a:ext cx="6778688" cy="1000271"/>
          </a:xfrm>
          <a:prstGeom prst="rect">
            <a:avLst/>
          </a:prstGeom>
          <a:ln w="12700">
            <a:miter lim="400000"/>
          </a:ln>
          <a:extLst>
            <a:ext uri="{C572A759-6A51-4108-AA02-DFA0A04FC94B}">
              <ma14:wrappingTextBoxFlag xmlns:ma14="http://schemas.microsoft.com/office/mac/drawingml/2011/main" xmlns="" val="1"/>
            </a:ext>
          </a:extLst>
        </p:spPr>
        <p:txBody>
          <a:bodyPr lIns="30235" tIns="30235" rIns="30235" bIns="30235">
            <a:spAutoFit/>
          </a:bodyPr>
          <a:lstStyle>
            <a:lvl1pPr>
              <a:defRPr sz="2800">
                <a:solidFill>
                  <a:srgbClr val="080808"/>
                </a:solidFill>
                <a:latin typeface="Microsoft YaHei"/>
                <a:ea typeface="Microsoft YaHei"/>
                <a:cs typeface="Microsoft YaHei"/>
                <a:sym typeface="Microsoft YaHei"/>
              </a:defRPr>
            </a:lvl1pPr>
          </a:lstStyle>
          <a:p>
            <a:r>
              <a:t>※ Why do we need software evolution ?</a:t>
            </a:r>
          </a:p>
        </p:txBody>
      </p:sp>
      <p:sp>
        <p:nvSpPr>
          <p:cNvPr id="194" name="TextBox 27"/>
          <p:cNvSpPr txBox="1"/>
          <p:nvPr/>
        </p:nvSpPr>
        <p:spPr>
          <a:xfrm>
            <a:off x="5059803" y="4730355"/>
            <a:ext cx="6341877" cy="530371"/>
          </a:xfrm>
          <a:prstGeom prst="rect">
            <a:avLst/>
          </a:prstGeom>
          <a:ln w="12700">
            <a:miter lim="400000"/>
          </a:ln>
          <a:extLst>
            <a:ext uri="{C572A759-6A51-4108-AA02-DFA0A04FC94B}">
              <ma14:wrappingTextBoxFlag xmlns:ma14="http://schemas.microsoft.com/office/mac/drawingml/2011/main" xmlns="" val="1"/>
            </a:ext>
          </a:extLst>
        </p:spPr>
        <p:txBody>
          <a:bodyPr lIns="30235" tIns="30235" rIns="30235" bIns="30235">
            <a:spAutoFit/>
          </a:bodyPr>
          <a:lstStyle>
            <a:lvl1pPr>
              <a:defRPr sz="2800">
                <a:solidFill>
                  <a:srgbClr val="080808"/>
                </a:solidFill>
                <a:latin typeface="Microsoft YaHei"/>
                <a:ea typeface="Microsoft YaHei"/>
                <a:cs typeface="Microsoft YaHei"/>
                <a:sym typeface="Microsoft YaHei"/>
              </a:defRPr>
            </a:lvl1pPr>
          </a:lstStyle>
          <a:p>
            <a:r>
              <a:t>※ Overview of software evolution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93"/>
                                        </p:tgtEl>
                                        <p:attrNameLst>
                                          <p:attrName>style.visibility</p:attrName>
                                        </p:attrNameLst>
                                      </p:cBhvr>
                                      <p:to>
                                        <p:strVal val="visible"/>
                                      </p:to>
                                    </p:set>
                                    <p:anim calcmode="lin" valueType="num">
                                      <p:cBhvr>
                                        <p:cTn id="7" dur="500" fill="hold"/>
                                        <p:tgtEl>
                                          <p:spTgt spid="193"/>
                                        </p:tgtEl>
                                        <p:attrNameLst>
                                          <p:attrName>ppt_x</p:attrName>
                                        </p:attrNameLst>
                                      </p:cBhvr>
                                      <p:tavLst>
                                        <p:tav tm="0">
                                          <p:val>
                                            <p:strVal val="#ppt_x"/>
                                          </p:val>
                                        </p:tav>
                                        <p:tav tm="100000">
                                          <p:val>
                                            <p:strVal val="#ppt_x"/>
                                          </p:val>
                                        </p:tav>
                                      </p:tavLst>
                                    </p:anim>
                                    <p:anim calcmode="lin" valueType="num">
                                      <p:cBhvr>
                                        <p:cTn id="8" dur="500" fill="hold"/>
                                        <p:tgtEl>
                                          <p:spTgt spid="1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600"/>
                                  </p:stCondLst>
                                  <p:iterate>
                                    <p:tmAbs val="0"/>
                                  </p:iterate>
                                  <p:childTnLst>
                                    <p:set>
                                      <p:cBhvr>
                                        <p:cTn id="11" fill="hold"/>
                                        <p:tgtEl>
                                          <p:spTgt spid="194"/>
                                        </p:tgtEl>
                                        <p:attrNameLst>
                                          <p:attrName>style.visibility</p:attrName>
                                        </p:attrNameLst>
                                      </p:cBhvr>
                                      <p:to>
                                        <p:strVal val="visible"/>
                                      </p:to>
                                    </p:set>
                                    <p:anim calcmode="lin" valueType="num">
                                      <p:cBhvr>
                                        <p:cTn id="12" dur="500" fill="hold"/>
                                        <p:tgtEl>
                                          <p:spTgt spid="194"/>
                                        </p:tgtEl>
                                        <p:attrNameLst>
                                          <p:attrName>ppt_x</p:attrName>
                                        </p:attrNameLst>
                                      </p:cBhvr>
                                      <p:tavLst>
                                        <p:tav tm="0">
                                          <p:val>
                                            <p:strVal val="#ppt_x"/>
                                          </p:val>
                                        </p:tav>
                                        <p:tav tm="100000">
                                          <p:val>
                                            <p:strVal val="#ppt_x"/>
                                          </p:val>
                                        </p:tav>
                                      </p:tavLst>
                                    </p:anim>
                                    <p:anim calcmode="lin" valueType="num">
                                      <p:cBhvr>
                                        <p:cTn id="13"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animBg="1" advAuto="0"/>
      <p:bldP spid="194" grpId="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直接连接符 6"/>
          <p:cNvSpPr/>
          <p:nvPr/>
        </p:nvSpPr>
        <p:spPr>
          <a:xfrm>
            <a:off x="1801783" y="785794"/>
            <a:ext cx="756001" cy="1590"/>
          </a:xfrm>
          <a:prstGeom prst="line">
            <a:avLst/>
          </a:prstGeom>
          <a:ln w="15875">
            <a:solidFill>
              <a:srgbClr val="39A3CD"/>
            </a:solidFill>
            <a:prstDash val="sysDash"/>
          </a:ln>
        </p:spPr>
        <p:txBody>
          <a:bodyPr lIns="45719" rIns="45719"/>
          <a:lstStyle/>
          <a:p>
            <a:endParaRPr/>
          </a:p>
        </p:txBody>
      </p:sp>
      <p:sp>
        <p:nvSpPr>
          <p:cNvPr id="197" name="直接连接符 5"/>
          <p:cNvSpPr/>
          <p:nvPr/>
        </p:nvSpPr>
        <p:spPr>
          <a:xfrm flipH="1">
            <a:off x="2516162" y="1"/>
            <a:ext cx="1589" cy="756002"/>
          </a:xfrm>
          <a:prstGeom prst="line">
            <a:avLst/>
          </a:prstGeom>
          <a:ln w="15875">
            <a:solidFill>
              <a:srgbClr val="39A3CD"/>
            </a:solidFill>
            <a:prstDash val="sysDash"/>
          </a:ln>
        </p:spPr>
        <p:txBody>
          <a:bodyPr lIns="45719" rIns="45719"/>
          <a:lstStyle/>
          <a:p>
            <a:endParaRPr/>
          </a:p>
        </p:txBody>
      </p:sp>
      <p:grpSp>
        <p:nvGrpSpPr>
          <p:cNvPr id="201" name="组合 4"/>
          <p:cNvGrpSpPr/>
          <p:nvPr/>
        </p:nvGrpSpPr>
        <p:grpSpPr>
          <a:xfrm>
            <a:off x="2238348" y="500042"/>
            <a:ext cx="571505" cy="571505"/>
            <a:chOff x="0" y="0"/>
            <a:chExt cx="571504" cy="571504"/>
          </a:xfrm>
        </p:grpSpPr>
        <p:sp>
          <p:nvSpPr>
            <p:cNvPr id="198"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99" name="椭圆 2"/>
            <p:cNvSpPr/>
            <p:nvPr/>
          </p:nvSpPr>
          <p:spPr>
            <a:xfrm>
              <a:off x="69544" y="67034"/>
              <a:ext cx="432001" cy="432001"/>
            </a:xfrm>
            <a:prstGeom prst="ellipse">
              <a:avLst/>
            </a:prstGeom>
            <a:solidFill>
              <a:srgbClr val="39A3CD"/>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00"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02" name="直接连接符 7"/>
          <p:cNvSpPr/>
          <p:nvPr/>
        </p:nvSpPr>
        <p:spPr>
          <a:xfrm flipH="1">
            <a:off x="1797019" y="785795"/>
            <a:ext cx="1588" cy="5508001"/>
          </a:xfrm>
          <a:prstGeom prst="line">
            <a:avLst/>
          </a:prstGeom>
          <a:ln w="15875">
            <a:solidFill>
              <a:srgbClr val="39A3CD"/>
            </a:solidFill>
            <a:prstDash val="sysDash"/>
          </a:ln>
        </p:spPr>
        <p:txBody>
          <a:bodyPr lIns="45719" rIns="45719"/>
          <a:lstStyle/>
          <a:p>
            <a:endParaRPr/>
          </a:p>
        </p:txBody>
      </p:sp>
      <p:sp>
        <p:nvSpPr>
          <p:cNvPr id="203" name="直接连接符 8"/>
          <p:cNvSpPr/>
          <p:nvPr/>
        </p:nvSpPr>
        <p:spPr>
          <a:xfrm>
            <a:off x="1809719" y="6286521"/>
            <a:ext cx="684001" cy="1589"/>
          </a:xfrm>
          <a:prstGeom prst="line">
            <a:avLst/>
          </a:prstGeom>
          <a:ln w="15875">
            <a:solidFill>
              <a:srgbClr val="39A3CD"/>
            </a:solidFill>
            <a:prstDash val="sysDash"/>
          </a:ln>
        </p:spPr>
        <p:txBody>
          <a:bodyPr lIns="45719" rIns="45719"/>
          <a:lstStyle/>
          <a:p>
            <a:endParaRPr/>
          </a:p>
        </p:txBody>
      </p:sp>
      <p:sp>
        <p:nvSpPr>
          <p:cNvPr id="204" name="直接连接符 9"/>
          <p:cNvSpPr/>
          <p:nvPr/>
        </p:nvSpPr>
        <p:spPr>
          <a:xfrm flipH="1">
            <a:off x="2557437" y="6286521"/>
            <a:ext cx="1590" cy="612001"/>
          </a:xfrm>
          <a:prstGeom prst="line">
            <a:avLst/>
          </a:prstGeom>
          <a:ln w="15875">
            <a:solidFill>
              <a:srgbClr val="39A3CD"/>
            </a:solidFill>
            <a:prstDash val="sysDash"/>
          </a:ln>
        </p:spPr>
        <p:txBody>
          <a:bodyPr lIns="45719" rIns="45719"/>
          <a:lstStyle/>
          <a:p>
            <a:endParaRPr/>
          </a:p>
        </p:txBody>
      </p:sp>
      <p:sp>
        <p:nvSpPr>
          <p:cNvPr id="205" name="矩形 10"/>
          <p:cNvSpPr txBox="1"/>
          <p:nvPr/>
        </p:nvSpPr>
        <p:spPr>
          <a:xfrm>
            <a:off x="2952730" y="569644"/>
            <a:ext cx="7534170"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atin typeface="Arial"/>
                <a:ea typeface="Arial"/>
                <a:cs typeface="Arial"/>
                <a:sym typeface="Arial"/>
              </a:defRPr>
            </a:lvl1pPr>
          </a:lstStyle>
          <a:p>
            <a:r>
              <a:t>Why do we need software evolution ?</a:t>
            </a:r>
          </a:p>
        </p:txBody>
      </p:sp>
      <p:sp>
        <p:nvSpPr>
          <p:cNvPr id="206" name="任意多边形 11"/>
          <p:cNvSpPr/>
          <p:nvPr/>
        </p:nvSpPr>
        <p:spPr>
          <a:xfrm>
            <a:off x="2524100" y="1500174"/>
            <a:ext cx="2786084" cy="3196671"/>
          </a:xfrm>
          <a:custGeom>
            <a:avLst/>
            <a:gdLst/>
            <a:ahLst/>
            <a:cxnLst>
              <a:cxn ang="0">
                <a:pos x="wd2" y="hd2"/>
              </a:cxn>
              <a:cxn ang="5400000">
                <a:pos x="wd2" y="hd2"/>
              </a:cxn>
              <a:cxn ang="10800000">
                <a:pos x="wd2" y="hd2"/>
              </a:cxn>
              <a:cxn ang="16200000">
                <a:pos x="wd2" y="hd2"/>
              </a:cxn>
            </a:cxnLst>
            <a:rect l="0" t="0" r="r" b="b"/>
            <a:pathLst>
              <a:path w="21600" h="21012" extrusionOk="0">
                <a:moveTo>
                  <a:pt x="0" y="8543"/>
                </a:moveTo>
                <a:cubicBezTo>
                  <a:pt x="0" y="6278"/>
                  <a:pt x="1138" y="4105"/>
                  <a:pt x="3163" y="2502"/>
                </a:cubicBezTo>
                <a:cubicBezTo>
                  <a:pt x="5189" y="900"/>
                  <a:pt x="7936" y="0"/>
                  <a:pt x="10800" y="0"/>
                </a:cubicBezTo>
                <a:cubicBezTo>
                  <a:pt x="13664" y="0"/>
                  <a:pt x="16411" y="900"/>
                  <a:pt x="18437" y="2502"/>
                </a:cubicBezTo>
                <a:cubicBezTo>
                  <a:pt x="20462" y="4105"/>
                  <a:pt x="21600" y="6278"/>
                  <a:pt x="21600" y="8543"/>
                </a:cubicBezTo>
                <a:cubicBezTo>
                  <a:pt x="21600" y="10809"/>
                  <a:pt x="19696" y="13036"/>
                  <a:pt x="17477" y="14865"/>
                </a:cubicBezTo>
                <a:cubicBezTo>
                  <a:pt x="15693" y="16932"/>
                  <a:pt x="16424" y="21600"/>
                  <a:pt x="10896" y="20950"/>
                </a:cubicBezTo>
                <a:cubicBezTo>
                  <a:pt x="4174" y="21529"/>
                  <a:pt x="5561" y="16804"/>
                  <a:pt x="3745" y="14737"/>
                </a:cubicBezTo>
                <a:cubicBezTo>
                  <a:pt x="1929" y="12669"/>
                  <a:pt x="0" y="10809"/>
                  <a:pt x="0" y="8543"/>
                </a:cubicBezTo>
                <a:cubicBezTo>
                  <a:pt x="0" y="8543"/>
                  <a:pt x="0" y="8543"/>
                  <a:pt x="0" y="8543"/>
                </a:cubicBezTo>
                <a:close/>
              </a:path>
            </a:pathLst>
          </a:custGeom>
          <a:solidFill>
            <a:srgbClr val="39A3CD"/>
          </a:solidFill>
          <a:ln w="12700">
            <a:miter lim="400000"/>
          </a:ln>
          <a:effectLst>
            <a:outerShdw blurRad="127000" dist="127000" dir="8400000" rotWithShape="0">
              <a:srgbClr val="000000">
                <a:alpha val="40000"/>
              </a:srgbClr>
            </a:outerShdw>
          </a:effectLst>
        </p:spPr>
        <p:txBody>
          <a:bodyPr lIns="45719" rIns="45719" anchor="ctr"/>
          <a:lstStyle/>
          <a:p>
            <a:pPr algn="ctr">
              <a:defRPr sz="3600" b="1">
                <a:solidFill>
                  <a:srgbClr val="FFFFFF"/>
                </a:solidFill>
                <a:latin typeface="Arial"/>
                <a:ea typeface="Arial"/>
                <a:cs typeface="Arial"/>
                <a:sym typeface="Arial"/>
              </a:defRPr>
            </a:pPr>
            <a:endParaRPr/>
          </a:p>
        </p:txBody>
      </p:sp>
      <p:sp>
        <p:nvSpPr>
          <p:cNvPr id="207" name="圆角矩形 12"/>
          <p:cNvSpPr/>
          <p:nvPr/>
        </p:nvSpPr>
        <p:spPr>
          <a:xfrm>
            <a:off x="3381357" y="4857758"/>
            <a:ext cx="1000133" cy="214315"/>
          </a:xfrm>
          <a:prstGeom prst="roundRect">
            <a:avLst>
              <a:gd name="adj" fmla="val 50000"/>
            </a:avLst>
          </a:prstGeom>
          <a:solidFill>
            <a:srgbClr val="A6A6A6"/>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08" name="圆角矩形 13"/>
          <p:cNvSpPr/>
          <p:nvPr/>
        </p:nvSpPr>
        <p:spPr>
          <a:xfrm>
            <a:off x="3264363" y="5143510"/>
            <a:ext cx="1260001" cy="214315"/>
          </a:xfrm>
          <a:prstGeom prst="roundRect">
            <a:avLst>
              <a:gd name="adj" fmla="val 50000"/>
            </a:avLst>
          </a:prstGeom>
          <a:solidFill>
            <a:srgbClr val="39A3CD"/>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09" name="圆角矩形 14"/>
          <p:cNvSpPr/>
          <p:nvPr/>
        </p:nvSpPr>
        <p:spPr>
          <a:xfrm>
            <a:off x="3381357" y="5429263"/>
            <a:ext cx="1000133" cy="214315"/>
          </a:xfrm>
          <a:prstGeom prst="roundRect">
            <a:avLst>
              <a:gd name="adj" fmla="val 50000"/>
            </a:avLst>
          </a:prstGeom>
          <a:solidFill>
            <a:srgbClr val="6CAC00"/>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10" name="圆角矩形 15"/>
          <p:cNvSpPr/>
          <p:nvPr/>
        </p:nvSpPr>
        <p:spPr>
          <a:xfrm>
            <a:off x="3554612" y="5715015"/>
            <a:ext cx="684001" cy="214315"/>
          </a:xfrm>
          <a:prstGeom prst="roundRect">
            <a:avLst>
              <a:gd name="adj" fmla="val 50000"/>
            </a:avLst>
          </a:prstGeom>
          <a:solidFill>
            <a:srgbClr val="352F2F"/>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11" name="矩形 18"/>
          <p:cNvSpPr txBox="1"/>
          <p:nvPr/>
        </p:nvSpPr>
        <p:spPr>
          <a:xfrm>
            <a:off x="6230416" y="1837983"/>
            <a:ext cx="5070018" cy="15436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000">
                <a:latin typeface="Arial"/>
                <a:ea typeface="Arial"/>
                <a:cs typeface="Arial"/>
                <a:sym typeface="Arial"/>
              </a:defRPr>
            </a:lvl1pPr>
          </a:lstStyle>
          <a:p>
            <a:r>
              <a:rPr dirty="0"/>
              <a:t>85%-90% of organizational software cost are evolution costs. Updating the requirements specification when software systems evolve is a manual task that is expensive and time consuming. </a:t>
            </a:r>
          </a:p>
        </p:txBody>
      </p:sp>
      <p:grpSp>
        <p:nvGrpSpPr>
          <p:cNvPr id="215" name="组合 21"/>
          <p:cNvGrpSpPr/>
          <p:nvPr/>
        </p:nvGrpSpPr>
        <p:grpSpPr>
          <a:xfrm>
            <a:off x="4507813" y="2903215"/>
            <a:ext cx="2043572" cy="2311735"/>
            <a:chOff x="0" y="0"/>
            <a:chExt cx="2043570" cy="2311734"/>
          </a:xfrm>
        </p:grpSpPr>
        <p:sp>
          <p:nvSpPr>
            <p:cNvPr id="212" name="直接连接符 17"/>
            <p:cNvSpPr/>
            <p:nvPr/>
          </p:nvSpPr>
          <p:spPr>
            <a:xfrm>
              <a:off x="1071571" y="0"/>
              <a:ext cx="972000" cy="1588"/>
            </a:xfrm>
            <a:prstGeom prst="line">
              <a:avLst/>
            </a:prstGeom>
            <a:noFill/>
            <a:ln w="9525" cap="flat">
              <a:solidFill>
                <a:srgbClr val="39A3CD"/>
              </a:solidFill>
              <a:prstDash val="solid"/>
              <a:round/>
              <a:tailEnd type="stealth" w="med" len="med"/>
            </a:ln>
            <a:effectLst/>
          </p:spPr>
          <p:txBody>
            <a:bodyPr wrap="square" lIns="45719" tIns="45719" rIns="45719" bIns="45719" numCol="1" anchor="t">
              <a:noAutofit/>
            </a:bodyPr>
            <a:lstStyle/>
            <a:p>
              <a:endParaRPr/>
            </a:p>
          </p:txBody>
        </p:sp>
        <p:sp>
          <p:nvSpPr>
            <p:cNvPr id="213" name="直接连接符 19"/>
            <p:cNvSpPr/>
            <p:nvPr/>
          </p:nvSpPr>
          <p:spPr>
            <a:xfrm>
              <a:off x="0" y="2310146"/>
              <a:ext cx="1080000" cy="1589"/>
            </a:xfrm>
            <a:prstGeom prst="line">
              <a:avLst/>
            </a:prstGeom>
            <a:noFill/>
            <a:ln w="9525" cap="flat">
              <a:solidFill>
                <a:srgbClr val="39A3CD"/>
              </a:solidFill>
              <a:prstDash val="solid"/>
              <a:round/>
            </a:ln>
            <a:effectLst/>
          </p:spPr>
          <p:txBody>
            <a:bodyPr wrap="square" lIns="45719" tIns="45719" rIns="45719" bIns="45719" numCol="1" anchor="t">
              <a:noAutofit/>
            </a:bodyPr>
            <a:lstStyle/>
            <a:p>
              <a:endParaRPr/>
            </a:p>
          </p:txBody>
        </p:sp>
        <p:sp>
          <p:nvSpPr>
            <p:cNvPr id="214" name="直接连接符 20"/>
            <p:cNvSpPr/>
            <p:nvPr/>
          </p:nvSpPr>
          <p:spPr>
            <a:xfrm flipH="1">
              <a:off x="1084669" y="0"/>
              <a:ext cx="2140" cy="2304001"/>
            </a:xfrm>
            <a:prstGeom prst="line">
              <a:avLst/>
            </a:prstGeom>
            <a:noFill/>
            <a:ln w="9525" cap="flat">
              <a:solidFill>
                <a:srgbClr val="39A3CD"/>
              </a:solidFill>
              <a:prstDash val="solid"/>
              <a:round/>
            </a:ln>
            <a:effectLst/>
          </p:spPr>
          <p:txBody>
            <a:bodyPr wrap="square" lIns="45719" tIns="45719" rIns="45719" bIns="45719" numCol="1" anchor="t">
              <a:noAutofit/>
            </a:bodyPr>
            <a:lstStyle/>
            <a:p>
              <a:endParaRPr/>
            </a:p>
          </p:txBody>
        </p:sp>
      </p:grpSp>
      <p:grpSp>
        <p:nvGrpSpPr>
          <p:cNvPr id="219" name="组合 22"/>
          <p:cNvGrpSpPr/>
          <p:nvPr/>
        </p:nvGrpSpPr>
        <p:grpSpPr>
          <a:xfrm>
            <a:off x="4604334" y="4572013"/>
            <a:ext cx="2117545" cy="963936"/>
            <a:chOff x="0" y="0"/>
            <a:chExt cx="2117543" cy="963934"/>
          </a:xfrm>
        </p:grpSpPr>
        <p:sp>
          <p:nvSpPr>
            <p:cNvPr id="216" name="直接连接符 23"/>
            <p:cNvSpPr/>
            <p:nvPr/>
          </p:nvSpPr>
          <p:spPr>
            <a:xfrm>
              <a:off x="1585040" y="-1"/>
              <a:ext cx="532504" cy="663"/>
            </a:xfrm>
            <a:prstGeom prst="line">
              <a:avLst/>
            </a:prstGeom>
            <a:noFill/>
            <a:ln w="9525" cap="flat">
              <a:solidFill>
                <a:srgbClr val="6CAC00"/>
              </a:solidFill>
              <a:prstDash val="solid"/>
              <a:round/>
              <a:tailEnd type="stealth" w="med" len="med"/>
            </a:ln>
            <a:effectLst/>
          </p:spPr>
          <p:txBody>
            <a:bodyPr wrap="square" lIns="45719" tIns="45719" rIns="45719" bIns="45719" numCol="1" anchor="t">
              <a:noAutofit/>
            </a:bodyPr>
            <a:lstStyle/>
            <a:p>
              <a:endParaRPr/>
            </a:p>
          </p:txBody>
        </p:sp>
        <p:sp>
          <p:nvSpPr>
            <p:cNvPr id="217" name="直接连接符 24"/>
            <p:cNvSpPr/>
            <p:nvPr/>
          </p:nvSpPr>
          <p:spPr>
            <a:xfrm>
              <a:off x="-1" y="963272"/>
              <a:ext cx="1597511" cy="663"/>
            </a:xfrm>
            <a:prstGeom prst="line">
              <a:avLst/>
            </a:prstGeom>
            <a:noFill/>
            <a:ln w="9525" cap="flat">
              <a:solidFill>
                <a:srgbClr val="6CAC00"/>
              </a:solidFill>
              <a:prstDash val="solid"/>
              <a:round/>
            </a:ln>
            <a:effectLst/>
          </p:spPr>
          <p:txBody>
            <a:bodyPr wrap="square" lIns="45719" tIns="45719" rIns="45719" bIns="45719" numCol="1" anchor="t">
              <a:noAutofit/>
            </a:bodyPr>
            <a:lstStyle/>
            <a:p>
              <a:endParaRPr/>
            </a:p>
          </p:txBody>
        </p:sp>
        <p:sp>
          <p:nvSpPr>
            <p:cNvPr id="218" name="直接连接符 25"/>
            <p:cNvSpPr/>
            <p:nvPr/>
          </p:nvSpPr>
          <p:spPr>
            <a:xfrm flipH="1">
              <a:off x="1585041" y="-1"/>
              <a:ext cx="2349" cy="960712"/>
            </a:xfrm>
            <a:prstGeom prst="line">
              <a:avLst/>
            </a:prstGeom>
            <a:noFill/>
            <a:ln w="9525" cap="flat">
              <a:solidFill>
                <a:srgbClr val="6CAC00"/>
              </a:solidFill>
              <a:prstDash val="solid"/>
              <a:round/>
            </a:ln>
            <a:effectLst/>
          </p:spPr>
          <p:txBody>
            <a:bodyPr wrap="square" lIns="45719" tIns="45719" rIns="45719" bIns="45719" numCol="1" anchor="t">
              <a:noAutofit/>
            </a:bodyPr>
            <a:lstStyle/>
            <a:p>
              <a:endParaRPr/>
            </a:p>
          </p:txBody>
        </p:sp>
      </p:grpSp>
      <p:sp>
        <p:nvSpPr>
          <p:cNvPr id="220" name="矩形 26"/>
          <p:cNvSpPr txBox="1"/>
          <p:nvPr/>
        </p:nvSpPr>
        <p:spPr>
          <a:xfrm>
            <a:off x="6506002" y="4117964"/>
            <a:ext cx="5070017" cy="18111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000">
                <a:latin typeface="Arial"/>
                <a:ea typeface="Arial"/>
                <a:cs typeface="Arial"/>
                <a:sym typeface="Arial"/>
              </a:defRPr>
            </a:pPr>
            <a:r>
              <a:rPr dirty="0"/>
              <a:t>Maintainers usually apply the changes to the code directly and leave the requirements unchanged. This results in the requirements rapidly becoming obsolete and useless.</a:t>
            </a:r>
          </a:p>
          <a:p>
            <a:pPr algn="ctr">
              <a:defRPr>
                <a:latin typeface="Arial"/>
                <a:ea typeface="Arial"/>
                <a:cs typeface="Arial"/>
                <a:sym typeface="Arial"/>
              </a:defRPr>
            </a:pPr>
            <a:r>
              <a:rPr dirty="0"/>
              <a: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直接连接符 6"/>
          <p:cNvSpPr/>
          <p:nvPr/>
        </p:nvSpPr>
        <p:spPr>
          <a:xfrm>
            <a:off x="-5195" y="704890"/>
            <a:ext cx="756001" cy="1590"/>
          </a:xfrm>
          <a:prstGeom prst="line">
            <a:avLst/>
          </a:prstGeom>
          <a:ln w="15875">
            <a:solidFill>
              <a:srgbClr val="6CAC00"/>
            </a:solidFill>
            <a:prstDash val="sysDash"/>
          </a:ln>
        </p:spPr>
        <p:txBody>
          <a:bodyPr lIns="45719" rIns="45719"/>
          <a:lstStyle/>
          <a:p>
            <a:endParaRPr/>
          </a:p>
        </p:txBody>
      </p:sp>
      <p:sp>
        <p:nvSpPr>
          <p:cNvPr id="223" name="直接连接符 5"/>
          <p:cNvSpPr/>
          <p:nvPr/>
        </p:nvSpPr>
        <p:spPr>
          <a:xfrm flipH="1">
            <a:off x="709184" y="-80903"/>
            <a:ext cx="1590" cy="756002"/>
          </a:xfrm>
          <a:prstGeom prst="line">
            <a:avLst/>
          </a:prstGeom>
          <a:ln w="15875">
            <a:solidFill>
              <a:srgbClr val="6CAC00"/>
            </a:solidFill>
            <a:prstDash val="sysDash"/>
          </a:ln>
        </p:spPr>
        <p:txBody>
          <a:bodyPr lIns="45719" rIns="45719"/>
          <a:lstStyle/>
          <a:p>
            <a:endParaRPr/>
          </a:p>
        </p:txBody>
      </p:sp>
      <p:grpSp>
        <p:nvGrpSpPr>
          <p:cNvPr id="227" name="组合 4"/>
          <p:cNvGrpSpPr/>
          <p:nvPr/>
        </p:nvGrpSpPr>
        <p:grpSpPr>
          <a:xfrm>
            <a:off x="431370" y="419138"/>
            <a:ext cx="571506" cy="571506"/>
            <a:chOff x="0" y="0"/>
            <a:chExt cx="571504" cy="571504"/>
          </a:xfrm>
        </p:grpSpPr>
        <p:sp>
          <p:nvSpPr>
            <p:cNvPr id="224"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25"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26"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28" name="直接连接符 8"/>
          <p:cNvSpPr/>
          <p:nvPr/>
        </p:nvSpPr>
        <p:spPr>
          <a:xfrm>
            <a:off x="338780" y="6289391"/>
            <a:ext cx="684001" cy="1589"/>
          </a:xfrm>
          <a:prstGeom prst="line">
            <a:avLst/>
          </a:prstGeom>
          <a:ln w="15875">
            <a:solidFill>
              <a:srgbClr val="6CAC00"/>
            </a:solidFill>
            <a:prstDash val="sysDash"/>
          </a:ln>
        </p:spPr>
        <p:txBody>
          <a:bodyPr lIns="45719" rIns="45719"/>
          <a:lstStyle/>
          <a:p>
            <a:endParaRPr/>
          </a:p>
        </p:txBody>
      </p:sp>
      <p:grpSp>
        <p:nvGrpSpPr>
          <p:cNvPr id="231" name="矩形 11"/>
          <p:cNvGrpSpPr/>
          <p:nvPr/>
        </p:nvGrpSpPr>
        <p:grpSpPr>
          <a:xfrm>
            <a:off x="431370" y="1892829"/>
            <a:ext cx="2112237" cy="697628"/>
            <a:chOff x="0" y="0"/>
            <a:chExt cx="2112235" cy="697626"/>
          </a:xfrm>
        </p:grpSpPr>
        <p:sp>
          <p:nvSpPr>
            <p:cNvPr id="229" name="矩形"/>
            <p:cNvSpPr/>
            <p:nvPr/>
          </p:nvSpPr>
          <p:spPr>
            <a:xfrm>
              <a:off x="-1" y="0"/>
              <a:ext cx="2112237" cy="697627"/>
            </a:xfrm>
            <a:prstGeom prst="rect">
              <a:avLst/>
            </a:prstGeom>
            <a:solidFill>
              <a:srgbClr val="00B0F0"/>
            </a:solidFill>
            <a:ln w="25400" cap="flat">
              <a:solidFill>
                <a:srgbClr val="558ED5"/>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0" name="Change request"/>
            <p:cNvSpPr txBox="1"/>
            <p:nvPr/>
          </p:nvSpPr>
          <p:spPr>
            <a:xfrm>
              <a:off x="-1" y="118943"/>
              <a:ext cx="2112237"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Change request</a:t>
              </a:r>
            </a:p>
          </p:txBody>
        </p:sp>
      </p:grpSp>
      <p:sp>
        <p:nvSpPr>
          <p:cNvPr id="232" name="直接箭头连接符 12"/>
          <p:cNvSpPr/>
          <p:nvPr/>
        </p:nvSpPr>
        <p:spPr>
          <a:xfrm>
            <a:off x="2543605" y="2241643"/>
            <a:ext cx="576065" cy="1"/>
          </a:xfrm>
          <a:prstGeom prst="line">
            <a:avLst/>
          </a:prstGeom>
          <a:ln>
            <a:solidFill>
              <a:srgbClr val="4A7EBB"/>
            </a:solidFill>
            <a:tailEnd type="triangle"/>
          </a:ln>
        </p:spPr>
        <p:txBody>
          <a:bodyPr lIns="45719" rIns="45719"/>
          <a:lstStyle/>
          <a:p>
            <a:endParaRPr/>
          </a:p>
        </p:txBody>
      </p:sp>
      <p:grpSp>
        <p:nvGrpSpPr>
          <p:cNvPr id="235" name="矩形: 圆角 13"/>
          <p:cNvGrpSpPr/>
          <p:nvPr/>
        </p:nvGrpSpPr>
        <p:grpSpPr>
          <a:xfrm>
            <a:off x="3119670" y="1827617"/>
            <a:ext cx="1593066" cy="828041"/>
            <a:chOff x="0" y="0"/>
            <a:chExt cx="1593064" cy="828039"/>
          </a:xfrm>
        </p:grpSpPr>
        <p:sp>
          <p:nvSpPr>
            <p:cNvPr id="233" name="圆角矩形"/>
            <p:cNvSpPr/>
            <p:nvPr/>
          </p:nvSpPr>
          <p:spPr>
            <a:xfrm>
              <a:off x="0" y="65210"/>
              <a:ext cx="1593065"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4" name="Impact Analysis"/>
            <p:cNvSpPr txBox="1"/>
            <p:nvPr/>
          </p:nvSpPr>
          <p:spPr>
            <a:xfrm>
              <a:off x="34055" y="0"/>
              <a:ext cx="1524955"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Impact Analysis</a:t>
              </a:r>
            </a:p>
          </p:txBody>
        </p:sp>
      </p:grpSp>
      <p:sp>
        <p:nvSpPr>
          <p:cNvPr id="236" name="直接箭头连接符 14"/>
          <p:cNvSpPr/>
          <p:nvPr/>
        </p:nvSpPr>
        <p:spPr>
          <a:xfrm>
            <a:off x="4712735" y="2241637"/>
            <a:ext cx="519170" cy="1"/>
          </a:xfrm>
          <a:prstGeom prst="line">
            <a:avLst/>
          </a:prstGeom>
          <a:ln>
            <a:solidFill>
              <a:srgbClr val="4A7EBB"/>
            </a:solidFill>
            <a:tailEnd type="triangle"/>
          </a:ln>
        </p:spPr>
        <p:txBody>
          <a:bodyPr lIns="45719" rIns="45719"/>
          <a:lstStyle/>
          <a:p>
            <a:endParaRPr/>
          </a:p>
        </p:txBody>
      </p:sp>
      <p:grpSp>
        <p:nvGrpSpPr>
          <p:cNvPr id="239" name="矩形: 圆角 15"/>
          <p:cNvGrpSpPr/>
          <p:nvPr/>
        </p:nvGrpSpPr>
        <p:grpSpPr>
          <a:xfrm>
            <a:off x="5270748" y="1827617"/>
            <a:ext cx="1440161" cy="828041"/>
            <a:chOff x="0" y="0"/>
            <a:chExt cx="1440159" cy="828039"/>
          </a:xfrm>
        </p:grpSpPr>
        <p:sp>
          <p:nvSpPr>
            <p:cNvPr id="237" name="圆角矩形"/>
            <p:cNvSpPr/>
            <p:nvPr/>
          </p:nvSpPr>
          <p:spPr>
            <a:xfrm>
              <a:off x="0" y="65210"/>
              <a:ext cx="1440160"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8" name="Release Planning"/>
            <p:cNvSpPr txBox="1"/>
            <p:nvPr/>
          </p:nvSpPr>
          <p:spPr>
            <a:xfrm>
              <a:off x="34055" y="0"/>
              <a:ext cx="1372050"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Release Planning</a:t>
              </a:r>
            </a:p>
          </p:txBody>
        </p:sp>
      </p:grpSp>
      <p:grpSp>
        <p:nvGrpSpPr>
          <p:cNvPr id="242" name="矩形: 圆角 16"/>
          <p:cNvGrpSpPr/>
          <p:nvPr/>
        </p:nvGrpSpPr>
        <p:grpSpPr>
          <a:xfrm>
            <a:off x="7344139" y="1827617"/>
            <a:ext cx="2304257" cy="828041"/>
            <a:chOff x="0" y="0"/>
            <a:chExt cx="2304256" cy="828039"/>
          </a:xfrm>
        </p:grpSpPr>
        <p:sp>
          <p:nvSpPr>
            <p:cNvPr id="240" name="圆角矩形"/>
            <p:cNvSpPr/>
            <p:nvPr/>
          </p:nvSpPr>
          <p:spPr>
            <a:xfrm>
              <a:off x="0" y="65210"/>
              <a:ext cx="2304257"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41" name="Change Implementation"/>
            <p:cNvSpPr txBox="1"/>
            <p:nvPr/>
          </p:nvSpPr>
          <p:spPr>
            <a:xfrm>
              <a:off x="34054" y="0"/>
              <a:ext cx="2236148"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Change Implementation</a:t>
              </a:r>
            </a:p>
          </p:txBody>
        </p:sp>
      </p:grpSp>
      <p:grpSp>
        <p:nvGrpSpPr>
          <p:cNvPr id="245" name="矩形: 圆角 17"/>
          <p:cNvGrpSpPr/>
          <p:nvPr/>
        </p:nvGrpSpPr>
        <p:grpSpPr>
          <a:xfrm>
            <a:off x="10224458" y="1827617"/>
            <a:ext cx="1728193" cy="828041"/>
            <a:chOff x="0" y="0"/>
            <a:chExt cx="1728191" cy="828039"/>
          </a:xfrm>
        </p:grpSpPr>
        <p:sp>
          <p:nvSpPr>
            <p:cNvPr id="243" name="圆角矩形"/>
            <p:cNvSpPr/>
            <p:nvPr/>
          </p:nvSpPr>
          <p:spPr>
            <a:xfrm>
              <a:off x="0" y="65210"/>
              <a:ext cx="1728192"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44" name="System Release"/>
            <p:cNvSpPr txBox="1"/>
            <p:nvPr/>
          </p:nvSpPr>
          <p:spPr>
            <a:xfrm>
              <a:off x="34054" y="0"/>
              <a:ext cx="1660084"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System Release</a:t>
              </a:r>
            </a:p>
          </p:txBody>
        </p:sp>
      </p:grpSp>
      <p:sp>
        <p:nvSpPr>
          <p:cNvPr id="265" name="直接箭头连接符 18"/>
          <p:cNvSpPr/>
          <p:nvPr/>
        </p:nvSpPr>
        <p:spPr>
          <a:xfrm>
            <a:off x="6723708" y="2241637"/>
            <a:ext cx="6077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4A7EBB"/>
            </a:solidFill>
            <a:tailEnd type="triangle"/>
          </a:ln>
        </p:spPr>
        <p:txBody>
          <a:bodyPr/>
          <a:lstStyle/>
          <a:p>
            <a:endParaRPr/>
          </a:p>
        </p:txBody>
      </p:sp>
      <p:sp>
        <p:nvSpPr>
          <p:cNvPr id="266" name="直接箭头连接符 19"/>
          <p:cNvSpPr/>
          <p:nvPr/>
        </p:nvSpPr>
        <p:spPr>
          <a:xfrm>
            <a:off x="9661095" y="2241637"/>
            <a:ext cx="5506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4A7EBB"/>
            </a:solidFill>
            <a:tailEnd type="triangle"/>
          </a:ln>
        </p:spPr>
        <p:txBody>
          <a:bodyPr/>
          <a:lstStyle/>
          <a:p>
            <a:endParaRPr/>
          </a:p>
        </p:txBody>
      </p:sp>
      <p:sp>
        <p:nvSpPr>
          <p:cNvPr id="267" name="连接符: 肘形 20"/>
          <p:cNvSpPr/>
          <p:nvPr/>
        </p:nvSpPr>
        <p:spPr>
          <a:xfrm>
            <a:off x="6723380" y="1573530"/>
            <a:ext cx="1771651" cy="668020"/>
          </a:xfrm>
          <a:custGeom>
            <a:avLst/>
            <a:gdLst/>
            <a:ahLst/>
            <a:cxnLst>
              <a:cxn ang="0">
                <a:pos x="wd2" y="hd2"/>
              </a:cxn>
              <a:cxn ang="5400000">
                <a:pos x="wd2" y="hd2"/>
              </a:cxn>
              <a:cxn ang="10800000">
                <a:pos x="wd2" y="hd2"/>
              </a:cxn>
              <a:cxn ang="16200000">
                <a:pos x="wd2" y="hd2"/>
              </a:cxn>
            </a:cxnLst>
            <a:rect l="0" t="0" r="r" b="b"/>
            <a:pathLst>
              <a:path w="21600" h="21600" extrusionOk="0">
                <a:moveTo>
                  <a:pt x="21600" y="8213"/>
                </a:moveTo>
                <a:lnTo>
                  <a:pt x="21600" y="0"/>
                </a:lnTo>
                <a:lnTo>
                  <a:pt x="6441" y="0"/>
                </a:lnTo>
                <a:lnTo>
                  <a:pt x="6441" y="21600"/>
                </a:lnTo>
                <a:lnTo>
                  <a:pt x="0" y="21600"/>
                </a:lnTo>
              </a:path>
            </a:pathLst>
          </a:custGeom>
          <a:ln>
            <a:solidFill>
              <a:srgbClr val="4A7EBB"/>
            </a:solidFill>
            <a:headEnd type="triangle"/>
            <a:tailEnd type="triangle"/>
          </a:ln>
        </p:spPr>
        <p:txBody>
          <a:bodyPr/>
          <a:lstStyle/>
          <a:p>
            <a:endParaRPr/>
          </a:p>
        </p:txBody>
      </p:sp>
      <p:sp>
        <p:nvSpPr>
          <p:cNvPr id="249" name="连接符: 肘形 21"/>
          <p:cNvSpPr/>
          <p:nvPr/>
        </p:nvSpPr>
        <p:spPr>
          <a:xfrm>
            <a:off x="1487488" y="1286964"/>
            <a:ext cx="9601067" cy="576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50" name="直接箭头连接符 22"/>
          <p:cNvSpPr/>
          <p:nvPr/>
        </p:nvSpPr>
        <p:spPr>
          <a:xfrm flipH="1">
            <a:off x="1487487" y="1308300"/>
            <a:ext cx="1" cy="584530"/>
          </a:xfrm>
          <a:prstGeom prst="line">
            <a:avLst/>
          </a:prstGeom>
          <a:ln>
            <a:solidFill>
              <a:srgbClr val="4A7EBB"/>
            </a:solidFill>
            <a:tailEnd type="triangle"/>
          </a:ln>
        </p:spPr>
        <p:txBody>
          <a:bodyPr lIns="45719" rIns="45719"/>
          <a:lstStyle/>
          <a:p>
            <a:endParaRPr/>
          </a:p>
        </p:txBody>
      </p:sp>
      <p:grpSp>
        <p:nvGrpSpPr>
          <p:cNvPr id="253" name="矩形: 圆角 23"/>
          <p:cNvGrpSpPr/>
          <p:nvPr/>
        </p:nvGrpSpPr>
        <p:grpSpPr>
          <a:xfrm>
            <a:off x="2831638" y="3542768"/>
            <a:ext cx="1593065" cy="828041"/>
            <a:chOff x="0" y="0"/>
            <a:chExt cx="1593064" cy="828039"/>
          </a:xfrm>
        </p:grpSpPr>
        <p:sp>
          <p:nvSpPr>
            <p:cNvPr id="251" name="圆角矩形"/>
            <p:cNvSpPr/>
            <p:nvPr/>
          </p:nvSpPr>
          <p:spPr>
            <a:xfrm>
              <a:off x="0" y="65210"/>
              <a:ext cx="1593065"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2" name="Fault Repair"/>
            <p:cNvSpPr txBox="1"/>
            <p:nvPr/>
          </p:nvSpPr>
          <p:spPr>
            <a:xfrm>
              <a:off x="34055" y="0"/>
              <a:ext cx="1524955"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Fault Repair</a:t>
              </a:r>
            </a:p>
          </p:txBody>
        </p:sp>
      </p:grpSp>
      <p:grpSp>
        <p:nvGrpSpPr>
          <p:cNvPr id="256" name="矩形: 圆角 24"/>
          <p:cNvGrpSpPr/>
          <p:nvPr/>
        </p:nvGrpSpPr>
        <p:grpSpPr>
          <a:xfrm>
            <a:off x="5048394" y="3542768"/>
            <a:ext cx="1872509" cy="828041"/>
            <a:chOff x="0" y="0"/>
            <a:chExt cx="1872507" cy="828039"/>
          </a:xfrm>
        </p:grpSpPr>
        <p:sp>
          <p:nvSpPr>
            <p:cNvPr id="254" name="圆角矩形"/>
            <p:cNvSpPr/>
            <p:nvPr/>
          </p:nvSpPr>
          <p:spPr>
            <a:xfrm>
              <a:off x="0" y="65210"/>
              <a:ext cx="1872508"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5" name="Platform Adaptation"/>
            <p:cNvSpPr txBox="1"/>
            <p:nvPr/>
          </p:nvSpPr>
          <p:spPr>
            <a:xfrm>
              <a:off x="34054" y="0"/>
              <a:ext cx="1804399"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Platform Adaptation</a:t>
              </a:r>
            </a:p>
          </p:txBody>
        </p:sp>
      </p:grpSp>
      <p:grpSp>
        <p:nvGrpSpPr>
          <p:cNvPr id="259" name="矩形: 圆角 25"/>
          <p:cNvGrpSpPr/>
          <p:nvPr/>
        </p:nvGrpSpPr>
        <p:grpSpPr>
          <a:xfrm>
            <a:off x="7708200" y="3550918"/>
            <a:ext cx="2304257" cy="828041"/>
            <a:chOff x="0" y="0"/>
            <a:chExt cx="2304256" cy="828039"/>
          </a:xfrm>
        </p:grpSpPr>
        <p:sp>
          <p:nvSpPr>
            <p:cNvPr id="257" name="圆角矩形"/>
            <p:cNvSpPr/>
            <p:nvPr/>
          </p:nvSpPr>
          <p:spPr>
            <a:xfrm>
              <a:off x="0" y="65210"/>
              <a:ext cx="2304257"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8" name="System Enhancement"/>
            <p:cNvSpPr txBox="1"/>
            <p:nvPr/>
          </p:nvSpPr>
          <p:spPr>
            <a:xfrm>
              <a:off x="34054" y="0"/>
              <a:ext cx="2236148" cy="828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System Enhancement</a:t>
              </a:r>
            </a:p>
          </p:txBody>
        </p:sp>
      </p:grpSp>
      <p:sp>
        <p:nvSpPr>
          <p:cNvPr id="268" name="直接箭头连接符 26"/>
          <p:cNvSpPr/>
          <p:nvPr/>
        </p:nvSpPr>
        <p:spPr>
          <a:xfrm>
            <a:off x="5986140" y="2655498"/>
            <a:ext cx="3198" cy="8872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a:solidFill>
              <a:srgbClr val="4A7EBB"/>
            </a:solidFill>
            <a:tailEnd type="triangle"/>
          </a:ln>
        </p:spPr>
        <p:txBody>
          <a:bodyPr/>
          <a:lstStyle/>
          <a:p>
            <a:endParaRPr/>
          </a:p>
        </p:txBody>
      </p:sp>
      <p:sp>
        <p:nvSpPr>
          <p:cNvPr id="261" name="连接符: 肘形 27"/>
          <p:cNvSpPr/>
          <p:nvPr/>
        </p:nvSpPr>
        <p:spPr>
          <a:xfrm>
            <a:off x="5999295" y="3114158"/>
            <a:ext cx="2861033" cy="50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62" name="连接符: 肘形 28"/>
          <p:cNvSpPr/>
          <p:nvPr/>
        </p:nvSpPr>
        <p:spPr>
          <a:xfrm rot="10800000" flipV="1">
            <a:off x="3628171" y="3114157"/>
            <a:ext cx="2362660" cy="493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63" name="文本框 29"/>
          <p:cNvSpPr txBox="1"/>
          <p:nvPr/>
        </p:nvSpPr>
        <p:spPr>
          <a:xfrm>
            <a:off x="431370" y="4581128"/>
            <a:ext cx="11521282" cy="2057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100">
                <a:latin typeface="Microsoft YaHei"/>
                <a:ea typeface="Microsoft YaHei"/>
                <a:cs typeface="Microsoft YaHei"/>
                <a:sym typeface="Microsoft YaHei"/>
              </a:defRPr>
            </a:lvl1pPr>
          </a:lstStyle>
          <a:p>
            <a:r>
              <a:rPr dirty="0"/>
              <a:t>The process includes the fundamental activities of change analysis, release planning, system implementation, and releasing a system to customers. The cost and impact of these changes are assessed to see how much of the system is affected by the change and how much it might cost to implement the change. The changes are implemented and validated, and new version  of the system is released. The process then iterates with a new set of changes proposed for the next release.</a:t>
            </a:r>
          </a:p>
        </p:txBody>
      </p:sp>
      <p:sp>
        <p:nvSpPr>
          <p:cNvPr id="264" name="矩形 35"/>
          <p:cNvSpPr txBox="1"/>
          <p:nvPr/>
        </p:nvSpPr>
        <p:spPr>
          <a:xfrm>
            <a:off x="1141184" y="483335"/>
            <a:ext cx="4929225"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atin typeface="Arial"/>
                <a:ea typeface="Arial"/>
                <a:cs typeface="Arial"/>
                <a:sym typeface="Arial"/>
              </a:defRPr>
            </a:lvl1pPr>
          </a:lstStyle>
          <a:p>
            <a:r>
              <a:t>Overview of software evolution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直接连接符 9"/>
          <p:cNvSpPr/>
          <p:nvPr/>
        </p:nvSpPr>
        <p:spPr>
          <a:xfrm flipH="1">
            <a:off x="3952066" y="3858423"/>
            <a:ext cx="1590" cy="3000373"/>
          </a:xfrm>
          <a:prstGeom prst="line">
            <a:avLst/>
          </a:prstGeom>
          <a:ln w="15875">
            <a:solidFill>
              <a:srgbClr val="39A3CD"/>
            </a:solidFill>
            <a:prstDash val="sysDash"/>
          </a:ln>
        </p:spPr>
        <p:txBody>
          <a:bodyPr lIns="45719" rIns="45719"/>
          <a:lstStyle/>
          <a:p>
            <a:endParaRPr/>
          </a:p>
        </p:txBody>
      </p:sp>
      <p:sp>
        <p:nvSpPr>
          <p:cNvPr id="271" name="直接连接符 5"/>
          <p:cNvSpPr/>
          <p:nvPr/>
        </p:nvSpPr>
        <p:spPr>
          <a:xfrm>
            <a:off x="4581752" y="3414713"/>
            <a:ext cx="6120001" cy="1588"/>
          </a:xfrm>
          <a:prstGeom prst="line">
            <a:avLst/>
          </a:prstGeom>
          <a:ln w="15875">
            <a:solidFill>
              <a:srgbClr val="39A3CD"/>
            </a:solidFill>
            <a:prstDash val="sysDash"/>
          </a:ln>
        </p:spPr>
        <p:txBody>
          <a:bodyPr lIns="45719" rIns="45719"/>
          <a:lstStyle/>
          <a:p>
            <a:endParaRPr/>
          </a:p>
        </p:txBody>
      </p:sp>
      <p:sp>
        <p:nvSpPr>
          <p:cNvPr id="272" name="直接连接符 4"/>
          <p:cNvSpPr/>
          <p:nvPr/>
        </p:nvSpPr>
        <p:spPr>
          <a:xfrm>
            <a:off x="1499434" y="3420193"/>
            <a:ext cx="1800002" cy="1589"/>
          </a:xfrm>
          <a:prstGeom prst="line">
            <a:avLst/>
          </a:prstGeom>
          <a:ln w="15875">
            <a:solidFill>
              <a:srgbClr val="6CAC00"/>
            </a:solidFill>
            <a:prstDash val="sysDash"/>
          </a:ln>
        </p:spPr>
        <p:txBody>
          <a:bodyPr lIns="45719" rIns="45719"/>
          <a:lstStyle/>
          <a:p>
            <a:endParaRPr/>
          </a:p>
        </p:txBody>
      </p:sp>
      <p:sp>
        <p:nvSpPr>
          <p:cNvPr id="273"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276" name="椭圆 2"/>
          <p:cNvGrpSpPr/>
          <p:nvPr/>
        </p:nvGrpSpPr>
        <p:grpSpPr>
          <a:xfrm>
            <a:off x="3099750" y="2604212"/>
            <a:ext cx="1652401" cy="1651885"/>
            <a:chOff x="0" y="0"/>
            <a:chExt cx="1652400" cy="1651884"/>
          </a:xfrm>
        </p:grpSpPr>
        <p:sp>
          <p:nvSpPr>
            <p:cNvPr id="274" name="圆形"/>
            <p:cNvSpPr/>
            <p:nvPr/>
          </p:nvSpPr>
          <p:spPr>
            <a:xfrm>
              <a:off x="-1" y="-1"/>
              <a:ext cx="1652402" cy="1651886"/>
            </a:xfrm>
            <a:prstGeom prst="ellipse">
              <a:avLst/>
            </a:prstGeom>
            <a:solidFill>
              <a:srgbClr val="39A3CD"/>
            </a:solidFill>
            <a:ln w="60325" cap="flat">
              <a:solidFill>
                <a:srgbClr val="00B0F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5" name="02"/>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02</a:t>
              </a:r>
            </a:p>
          </p:txBody>
        </p:sp>
      </p:grpSp>
      <p:sp>
        <p:nvSpPr>
          <p:cNvPr id="277" name="矩形 6"/>
          <p:cNvSpPr txBox="1"/>
          <p:nvPr/>
        </p:nvSpPr>
        <p:spPr>
          <a:xfrm>
            <a:off x="5095869" y="2766360"/>
            <a:ext cx="4929225" cy="48620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800" b="1">
                <a:latin typeface="Arial"/>
                <a:ea typeface="Arial"/>
                <a:cs typeface="Arial"/>
                <a:sym typeface="Arial"/>
              </a:defRPr>
            </a:lvl1pPr>
          </a:lstStyle>
          <a:p>
            <a:r>
              <a:t>Research</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直接连接符 6"/>
          <p:cNvSpPr/>
          <p:nvPr/>
        </p:nvSpPr>
        <p:spPr>
          <a:xfrm>
            <a:off x="330842" y="788664"/>
            <a:ext cx="756002" cy="1590"/>
          </a:xfrm>
          <a:prstGeom prst="line">
            <a:avLst/>
          </a:prstGeom>
          <a:ln w="15875">
            <a:solidFill>
              <a:srgbClr val="6CAC00"/>
            </a:solidFill>
            <a:prstDash val="sysDash"/>
          </a:ln>
        </p:spPr>
        <p:txBody>
          <a:bodyPr lIns="45719" rIns="45719"/>
          <a:lstStyle/>
          <a:p>
            <a:endParaRPr/>
          </a:p>
        </p:txBody>
      </p:sp>
      <p:sp>
        <p:nvSpPr>
          <p:cNvPr id="280" name="直接连接符 5"/>
          <p:cNvSpPr/>
          <p:nvPr/>
        </p:nvSpPr>
        <p:spPr>
          <a:xfrm flipH="1">
            <a:off x="1045221" y="2872"/>
            <a:ext cx="1590" cy="756001"/>
          </a:xfrm>
          <a:prstGeom prst="line">
            <a:avLst/>
          </a:prstGeom>
          <a:ln w="15875">
            <a:solidFill>
              <a:srgbClr val="6CAC00"/>
            </a:solidFill>
            <a:prstDash val="sysDash"/>
          </a:ln>
        </p:spPr>
        <p:txBody>
          <a:bodyPr lIns="45719" rIns="45719"/>
          <a:lstStyle/>
          <a:p>
            <a:endParaRPr/>
          </a:p>
        </p:txBody>
      </p:sp>
      <p:grpSp>
        <p:nvGrpSpPr>
          <p:cNvPr id="284" name="组合 4"/>
          <p:cNvGrpSpPr/>
          <p:nvPr/>
        </p:nvGrpSpPr>
        <p:grpSpPr>
          <a:xfrm>
            <a:off x="767407" y="502912"/>
            <a:ext cx="571506" cy="571506"/>
            <a:chOff x="0" y="0"/>
            <a:chExt cx="571504" cy="571504"/>
          </a:xfrm>
        </p:grpSpPr>
        <p:sp>
          <p:nvSpPr>
            <p:cNvPr id="281"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82"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83"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85" name="直接连接符 7"/>
          <p:cNvSpPr/>
          <p:nvPr/>
        </p:nvSpPr>
        <p:spPr>
          <a:xfrm flipH="1">
            <a:off x="326079" y="788665"/>
            <a:ext cx="1588" cy="5508001"/>
          </a:xfrm>
          <a:prstGeom prst="line">
            <a:avLst/>
          </a:prstGeom>
          <a:ln w="15875">
            <a:solidFill>
              <a:srgbClr val="6CAC00"/>
            </a:solidFill>
            <a:prstDash val="sysDash"/>
          </a:ln>
        </p:spPr>
        <p:txBody>
          <a:bodyPr lIns="45719" rIns="45719"/>
          <a:lstStyle/>
          <a:p>
            <a:endParaRPr/>
          </a:p>
        </p:txBody>
      </p:sp>
      <p:sp>
        <p:nvSpPr>
          <p:cNvPr id="286" name="矩形 10"/>
          <p:cNvSpPr txBox="1"/>
          <p:nvPr/>
        </p:nvSpPr>
        <p:spPr>
          <a:xfrm>
            <a:off x="1481789" y="572514"/>
            <a:ext cx="4929225"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atin typeface="Arial"/>
                <a:ea typeface="Arial"/>
                <a:cs typeface="Arial"/>
                <a:sym typeface="Arial"/>
              </a:defRPr>
            </a:lvl1pPr>
          </a:lstStyle>
          <a:p>
            <a:r>
              <a:t>Supporting requirements update</a:t>
            </a:r>
          </a:p>
        </p:txBody>
      </p:sp>
      <p:pic>
        <p:nvPicPr>
          <p:cNvPr id="287" name="图片 50" descr="图片 50"/>
          <p:cNvPicPr>
            <a:picLocks noChangeAspect="1"/>
          </p:cNvPicPr>
          <p:nvPr/>
        </p:nvPicPr>
        <p:blipFill>
          <a:blip r:embed="rId3">
            <a:extLst/>
          </a:blip>
          <a:stretch>
            <a:fillRect/>
          </a:stretch>
        </p:blipFill>
        <p:spPr>
          <a:xfrm>
            <a:off x="502989" y="1158442"/>
            <a:ext cx="6025059" cy="5695098"/>
          </a:xfrm>
          <a:prstGeom prst="rect">
            <a:avLst/>
          </a:prstGeom>
          <a:ln w="12700">
            <a:miter lim="400000"/>
          </a:ln>
        </p:spPr>
      </p:pic>
      <p:sp>
        <p:nvSpPr>
          <p:cNvPr id="288" name="文本框 51"/>
          <p:cNvSpPr txBox="1"/>
          <p:nvPr/>
        </p:nvSpPr>
        <p:spPr>
          <a:xfrm>
            <a:off x="6672064" y="1441016"/>
            <a:ext cx="5088566" cy="495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a:lvl1pPr>
          </a:lstStyle>
          <a:p>
            <a:r>
              <a:rPr dirty="0"/>
              <a:t>The approach for identifying impacted requirements based on source code changes. The approach is meant to support maintainers in the update of the requirements specification by automatically identifying the parts that are likely to be impacted after each code commit.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直接连接符 6"/>
          <p:cNvSpPr/>
          <p:nvPr/>
        </p:nvSpPr>
        <p:spPr>
          <a:xfrm>
            <a:off x="1801783" y="785794"/>
            <a:ext cx="756001" cy="1590"/>
          </a:xfrm>
          <a:prstGeom prst="line">
            <a:avLst/>
          </a:prstGeom>
          <a:ln w="15875">
            <a:solidFill>
              <a:srgbClr val="A6A6A6"/>
            </a:solidFill>
            <a:prstDash val="sysDash"/>
          </a:ln>
        </p:spPr>
        <p:txBody>
          <a:bodyPr lIns="45719" rIns="45719"/>
          <a:lstStyle/>
          <a:p>
            <a:endParaRPr/>
          </a:p>
        </p:txBody>
      </p:sp>
      <p:sp>
        <p:nvSpPr>
          <p:cNvPr id="291" name="直接连接符 5"/>
          <p:cNvSpPr/>
          <p:nvPr/>
        </p:nvSpPr>
        <p:spPr>
          <a:xfrm flipH="1">
            <a:off x="2516162" y="1"/>
            <a:ext cx="1589" cy="756002"/>
          </a:xfrm>
          <a:prstGeom prst="line">
            <a:avLst/>
          </a:prstGeom>
          <a:ln w="15875">
            <a:solidFill>
              <a:srgbClr val="A6A6A6"/>
            </a:solidFill>
            <a:prstDash val="sysDash"/>
          </a:ln>
        </p:spPr>
        <p:txBody>
          <a:bodyPr lIns="45719" rIns="45719"/>
          <a:lstStyle/>
          <a:p>
            <a:endParaRPr/>
          </a:p>
        </p:txBody>
      </p:sp>
      <p:grpSp>
        <p:nvGrpSpPr>
          <p:cNvPr id="295" name="组合 4"/>
          <p:cNvGrpSpPr/>
          <p:nvPr/>
        </p:nvGrpSpPr>
        <p:grpSpPr>
          <a:xfrm>
            <a:off x="2238348" y="500042"/>
            <a:ext cx="571505" cy="571505"/>
            <a:chOff x="0" y="0"/>
            <a:chExt cx="571504" cy="571504"/>
          </a:xfrm>
        </p:grpSpPr>
        <p:sp>
          <p:nvSpPr>
            <p:cNvPr id="292"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93" name="椭圆 2"/>
            <p:cNvSpPr/>
            <p:nvPr/>
          </p:nvSpPr>
          <p:spPr>
            <a:xfrm>
              <a:off x="69544" y="67034"/>
              <a:ext cx="432001" cy="432001"/>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94"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96" name="直接连接符 7"/>
          <p:cNvSpPr/>
          <p:nvPr/>
        </p:nvSpPr>
        <p:spPr>
          <a:xfrm flipH="1">
            <a:off x="1797020" y="785796"/>
            <a:ext cx="1590" cy="2772001"/>
          </a:xfrm>
          <a:prstGeom prst="line">
            <a:avLst/>
          </a:prstGeom>
          <a:ln w="15875">
            <a:solidFill>
              <a:srgbClr val="A6A6A6"/>
            </a:solidFill>
            <a:prstDash val="sysDash"/>
          </a:ln>
        </p:spPr>
        <p:txBody>
          <a:bodyPr lIns="45719" rIns="45719"/>
          <a:lstStyle/>
          <a:p>
            <a:endParaRPr/>
          </a:p>
        </p:txBody>
      </p:sp>
      <p:sp>
        <p:nvSpPr>
          <p:cNvPr id="297" name="直接连接符 8"/>
          <p:cNvSpPr/>
          <p:nvPr/>
        </p:nvSpPr>
        <p:spPr>
          <a:xfrm>
            <a:off x="1809720" y="3571876"/>
            <a:ext cx="8892001" cy="1588"/>
          </a:xfrm>
          <a:prstGeom prst="line">
            <a:avLst/>
          </a:prstGeom>
          <a:ln w="15875">
            <a:solidFill>
              <a:srgbClr val="A6A6A6"/>
            </a:solidFill>
            <a:prstDash val="sysDash"/>
          </a:ln>
        </p:spPr>
        <p:txBody>
          <a:bodyPr lIns="45719" rIns="45719"/>
          <a:lstStyle/>
          <a:p>
            <a:endParaRPr/>
          </a:p>
        </p:txBody>
      </p:sp>
      <p:sp>
        <p:nvSpPr>
          <p:cNvPr id="298" name="矩形 10"/>
          <p:cNvSpPr txBox="1"/>
          <p:nvPr/>
        </p:nvSpPr>
        <p:spPr>
          <a:xfrm>
            <a:off x="2952730" y="569644"/>
            <a:ext cx="7094181"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atin typeface="Arial"/>
                <a:ea typeface="Arial"/>
                <a:cs typeface="Arial"/>
                <a:sym typeface="Arial"/>
              </a:defRPr>
            </a:lvl1pPr>
          </a:lstStyle>
          <a:p>
            <a:r>
              <a:t>Our approach is composed of three steps:</a:t>
            </a:r>
          </a:p>
        </p:txBody>
      </p:sp>
      <p:grpSp>
        <p:nvGrpSpPr>
          <p:cNvPr id="301" name="组合 45"/>
          <p:cNvGrpSpPr/>
          <p:nvPr/>
        </p:nvGrpSpPr>
        <p:grpSpPr>
          <a:xfrm>
            <a:off x="2513502" y="1576252"/>
            <a:ext cx="1919546" cy="1919545"/>
            <a:chOff x="0" y="0"/>
            <a:chExt cx="1919544" cy="1919544"/>
          </a:xfrm>
        </p:grpSpPr>
        <p:sp>
          <p:nvSpPr>
            <p:cNvPr id="299"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0" name="椭圆 42"/>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sp>
        <p:nvSpPr>
          <p:cNvPr id="302" name="五边形 46"/>
          <p:cNvSpPr/>
          <p:nvPr/>
        </p:nvSpPr>
        <p:spPr>
          <a:xfrm rot="16200000">
            <a:off x="2238605" y="3859919"/>
            <a:ext cx="2357454"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sp>
        <p:nvSpPr>
          <p:cNvPr id="303" name="五边形 47"/>
          <p:cNvSpPr/>
          <p:nvPr/>
        </p:nvSpPr>
        <p:spPr>
          <a:xfrm rot="16200000">
            <a:off x="4958231" y="3821908"/>
            <a:ext cx="2357455"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sp>
        <p:nvSpPr>
          <p:cNvPr id="304" name="五边形 48"/>
          <p:cNvSpPr/>
          <p:nvPr/>
        </p:nvSpPr>
        <p:spPr>
          <a:xfrm rot="16200000">
            <a:off x="7601436" y="3821908"/>
            <a:ext cx="2357455"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grpSp>
        <p:nvGrpSpPr>
          <p:cNvPr id="307" name="组合 49"/>
          <p:cNvGrpSpPr/>
          <p:nvPr/>
        </p:nvGrpSpPr>
        <p:grpSpPr>
          <a:xfrm>
            <a:off x="5171946" y="1576252"/>
            <a:ext cx="1919546" cy="1919545"/>
            <a:chOff x="0" y="0"/>
            <a:chExt cx="1919544" cy="1919544"/>
          </a:xfrm>
        </p:grpSpPr>
        <p:sp>
          <p:nvSpPr>
            <p:cNvPr id="305"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6" name="椭圆 51"/>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grpSp>
        <p:nvGrpSpPr>
          <p:cNvPr id="310" name="组合 52"/>
          <p:cNvGrpSpPr/>
          <p:nvPr/>
        </p:nvGrpSpPr>
        <p:grpSpPr>
          <a:xfrm>
            <a:off x="7830394" y="1576252"/>
            <a:ext cx="1919545" cy="1919545"/>
            <a:chOff x="0" y="0"/>
            <a:chExt cx="1919544" cy="1919544"/>
          </a:xfrm>
        </p:grpSpPr>
        <p:sp>
          <p:nvSpPr>
            <p:cNvPr id="308"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9" name="椭圆 54"/>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sp>
        <p:nvSpPr>
          <p:cNvPr id="311" name="矩形 55"/>
          <p:cNvSpPr txBox="1"/>
          <p:nvPr/>
        </p:nvSpPr>
        <p:spPr>
          <a:xfrm>
            <a:off x="2472119" y="4607924"/>
            <a:ext cx="2000265" cy="8679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2000">
                <a:latin typeface="Arial"/>
                <a:ea typeface="Arial"/>
                <a:cs typeface="Arial"/>
                <a:sym typeface="Arial"/>
              </a:defRPr>
            </a:lvl1pPr>
          </a:lstStyle>
          <a:p>
            <a:r>
              <a:rPr dirty="0"/>
              <a:t>Identifying the relevant changes in the commit. </a:t>
            </a:r>
          </a:p>
        </p:txBody>
      </p:sp>
      <p:sp>
        <p:nvSpPr>
          <p:cNvPr id="312" name="矩形 56"/>
          <p:cNvSpPr txBox="1"/>
          <p:nvPr/>
        </p:nvSpPr>
        <p:spPr>
          <a:xfrm>
            <a:off x="5318169" y="4384742"/>
            <a:ext cx="1751261" cy="14521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latin typeface="Arial"/>
                <a:ea typeface="Arial"/>
                <a:cs typeface="Arial"/>
                <a:sym typeface="Arial"/>
              </a:defRPr>
            </a:lvl1pPr>
          </a:lstStyle>
          <a:p>
            <a:r>
              <a:rPr dirty="0"/>
              <a:t>Identifying the requirements that are impacted by the changes. </a:t>
            </a:r>
          </a:p>
        </p:txBody>
      </p:sp>
      <p:sp>
        <p:nvSpPr>
          <p:cNvPr id="313" name="矩形 57"/>
          <p:cNvSpPr txBox="1"/>
          <p:nvPr/>
        </p:nvSpPr>
        <p:spPr>
          <a:xfrm>
            <a:off x="7962950" y="4454035"/>
            <a:ext cx="1811851" cy="1160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latin typeface="Arial"/>
                <a:ea typeface="Arial"/>
                <a:cs typeface="Arial"/>
                <a:sym typeface="Arial"/>
              </a:defRPr>
            </a:lvl1pPr>
          </a:lstStyle>
          <a:p>
            <a:r>
              <a:rPr dirty="0"/>
              <a:t>Displaying the impacted requirements to the user. </a:t>
            </a:r>
          </a:p>
        </p:txBody>
      </p:sp>
      <p:pic>
        <p:nvPicPr>
          <p:cNvPr id="314" name="Picture 3" descr="Picture 3"/>
          <p:cNvPicPr>
            <a:picLocks noChangeAspect="1"/>
          </p:cNvPicPr>
          <p:nvPr/>
        </p:nvPicPr>
        <p:blipFill>
          <a:blip r:embed="rId3">
            <a:extLst/>
          </a:blip>
          <a:stretch>
            <a:fillRect/>
          </a:stretch>
        </p:blipFill>
        <p:spPr>
          <a:xfrm>
            <a:off x="5769290" y="2200145"/>
            <a:ext cx="714381" cy="714381"/>
          </a:xfrm>
          <a:prstGeom prst="rect">
            <a:avLst/>
          </a:prstGeom>
          <a:ln w="12700">
            <a:miter lim="400000"/>
          </a:ln>
        </p:spPr>
      </p:pic>
      <p:sp>
        <p:nvSpPr>
          <p:cNvPr id="315" name="Freeform 9"/>
          <p:cNvSpPr/>
          <p:nvPr/>
        </p:nvSpPr>
        <p:spPr>
          <a:xfrm>
            <a:off x="8540132" y="2218657"/>
            <a:ext cx="500068" cy="628871"/>
          </a:xfrm>
          <a:custGeom>
            <a:avLst/>
            <a:gdLst/>
            <a:ahLst/>
            <a:cxnLst>
              <a:cxn ang="0">
                <a:pos x="wd2" y="hd2"/>
              </a:cxn>
              <a:cxn ang="5400000">
                <a:pos x="wd2" y="hd2"/>
              </a:cxn>
              <a:cxn ang="10800000">
                <a:pos x="wd2" y="hd2"/>
              </a:cxn>
              <a:cxn ang="16200000">
                <a:pos x="wd2" y="hd2"/>
              </a:cxn>
            </a:cxnLst>
            <a:rect l="0" t="0" r="r" b="b"/>
            <a:pathLst>
              <a:path w="21600" h="21600" extrusionOk="0">
                <a:moveTo>
                  <a:pt x="3518" y="21600"/>
                </a:moveTo>
                <a:lnTo>
                  <a:pt x="2864" y="21535"/>
                </a:lnTo>
                <a:lnTo>
                  <a:pt x="2209" y="21340"/>
                </a:lnTo>
                <a:lnTo>
                  <a:pt x="1555" y="21080"/>
                </a:lnTo>
                <a:lnTo>
                  <a:pt x="1064" y="20754"/>
                </a:lnTo>
                <a:lnTo>
                  <a:pt x="655" y="20299"/>
                </a:lnTo>
                <a:lnTo>
                  <a:pt x="327" y="19843"/>
                </a:lnTo>
                <a:lnTo>
                  <a:pt x="82" y="19323"/>
                </a:lnTo>
                <a:lnTo>
                  <a:pt x="0" y="18737"/>
                </a:lnTo>
                <a:lnTo>
                  <a:pt x="0" y="14183"/>
                </a:lnTo>
                <a:lnTo>
                  <a:pt x="82" y="13598"/>
                </a:lnTo>
                <a:lnTo>
                  <a:pt x="327" y="13077"/>
                </a:lnTo>
                <a:lnTo>
                  <a:pt x="655" y="12622"/>
                </a:lnTo>
                <a:lnTo>
                  <a:pt x="1064" y="12231"/>
                </a:lnTo>
                <a:lnTo>
                  <a:pt x="1555" y="11841"/>
                </a:lnTo>
                <a:lnTo>
                  <a:pt x="2209" y="11581"/>
                </a:lnTo>
                <a:lnTo>
                  <a:pt x="2864" y="11451"/>
                </a:lnTo>
                <a:lnTo>
                  <a:pt x="3518" y="11386"/>
                </a:lnTo>
                <a:lnTo>
                  <a:pt x="5727" y="11386"/>
                </a:lnTo>
                <a:lnTo>
                  <a:pt x="6300" y="11320"/>
                </a:lnTo>
                <a:lnTo>
                  <a:pt x="6627" y="11190"/>
                </a:lnTo>
                <a:lnTo>
                  <a:pt x="6791" y="10995"/>
                </a:lnTo>
                <a:lnTo>
                  <a:pt x="6873" y="10670"/>
                </a:lnTo>
                <a:lnTo>
                  <a:pt x="6873" y="9434"/>
                </a:lnTo>
                <a:lnTo>
                  <a:pt x="6382" y="9108"/>
                </a:lnTo>
                <a:lnTo>
                  <a:pt x="5809" y="8653"/>
                </a:lnTo>
                <a:lnTo>
                  <a:pt x="5236" y="8067"/>
                </a:lnTo>
                <a:lnTo>
                  <a:pt x="4745" y="7287"/>
                </a:lnTo>
                <a:lnTo>
                  <a:pt x="4582" y="6831"/>
                </a:lnTo>
                <a:lnTo>
                  <a:pt x="4418" y="6311"/>
                </a:lnTo>
                <a:lnTo>
                  <a:pt x="4336" y="5790"/>
                </a:lnTo>
                <a:lnTo>
                  <a:pt x="4255" y="5205"/>
                </a:lnTo>
                <a:lnTo>
                  <a:pt x="4418" y="4164"/>
                </a:lnTo>
                <a:lnTo>
                  <a:pt x="4582" y="3643"/>
                </a:lnTo>
                <a:lnTo>
                  <a:pt x="4745" y="3188"/>
                </a:lnTo>
                <a:lnTo>
                  <a:pt x="5400" y="2277"/>
                </a:lnTo>
                <a:lnTo>
                  <a:pt x="5809" y="1887"/>
                </a:lnTo>
                <a:lnTo>
                  <a:pt x="6218" y="1561"/>
                </a:lnTo>
                <a:lnTo>
                  <a:pt x="6627" y="1171"/>
                </a:lnTo>
                <a:lnTo>
                  <a:pt x="7200" y="911"/>
                </a:lnTo>
                <a:lnTo>
                  <a:pt x="7691" y="651"/>
                </a:lnTo>
                <a:lnTo>
                  <a:pt x="8264" y="390"/>
                </a:lnTo>
                <a:lnTo>
                  <a:pt x="8918" y="260"/>
                </a:lnTo>
                <a:lnTo>
                  <a:pt x="9491" y="130"/>
                </a:lnTo>
                <a:lnTo>
                  <a:pt x="10145" y="0"/>
                </a:lnTo>
                <a:lnTo>
                  <a:pt x="11536" y="0"/>
                </a:lnTo>
                <a:lnTo>
                  <a:pt x="12191" y="130"/>
                </a:lnTo>
                <a:lnTo>
                  <a:pt x="12764" y="260"/>
                </a:lnTo>
                <a:lnTo>
                  <a:pt x="13418" y="390"/>
                </a:lnTo>
                <a:lnTo>
                  <a:pt x="13991" y="651"/>
                </a:lnTo>
                <a:lnTo>
                  <a:pt x="14482" y="911"/>
                </a:lnTo>
                <a:lnTo>
                  <a:pt x="15055" y="1171"/>
                </a:lnTo>
                <a:lnTo>
                  <a:pt x="15464" y="1561"/>
                </a:lnTo>
                <a:lnTo>
                  <a:pt x="15955" y="1887"/>
                </a:lnTo>
                <a:lnTo>
                  <a:pt x="16282" y="2277"/>
                </a:lnTo>
                <a:lnTo>
                  <a:pt x="16936" y="3188"/>
                </a:lnTo>
                <a:lnTo>
                  <a:pt x="17100" y="3643"/>
                </a:lnTo>
                <a:lnTo>
                  <a:pt x="17264" y="4164"/>
                </a:lnTo>
                <a:lnTo>
                  <a:pt x="17427" y="5205"/>
                </a:lnTo>
                <a:lnTo>
                  <a:pt x="17345" y="5855"/>
                </a:lnTo>
                <a:lnTo>
                  <a:pt x="17264" y="6441"/>
                </a:lnTo>
                <a:lnTo>
                  <a:pt x="17018" y="6961"/>
                </a:lnTo>
                <a:lnTo>
                  <a:pt x="16773" y="7547"/>
                </a:lnTo>
                <a:lnTo>
                  <a:pt x="16364" y="8002"/>
                </a:lnTo>
                <a:lnTo>
                  <a:pt x="15955" y="8523"/>
                </a:lnTo>
                <a:lnTo>
                  <a:pt x="14973" y="9304"/>
                </a:lnTo>
                <a:lnTo>
                  <a:pt x="14727" y="9434"/>
                </a:lnTo>
                <a:lnTo>
                  <a:pt x="14564" y="9499"/>
                </a:lnTo>
                <a:lnTo>
                  <a:pt x="14073" y="9499"/>
                </a:lnTo>
                <a:lnTo>
                  <a:pt x="13664" y="9369"/>
                </a:lnTo>
                <a:lnTo>
                  <a:pt x="13418" y="9304"/>
                </a:lnTo>
                <a:lnTo>
                  <a:pt x="13255" y="9173"/>
                </a:lnTo>
                <a:lnTo>
                  <a:pt x="13173" y="8978"/>
                </a:lnTo>
                <a:lnTo>
                  <a:pt x="13009" y="8848"/>
                </a:lnTo>
                <a:lnTo>
                  <a:pt x="13009" y="8458"/>
                </a:lnTo>
                <a:lnTo>
                  <a:pt x="13173" y="8067"/>
                </a:lnTo>
                <a:lnTo>
                  <a:pt x="13255" y="7937"/>
                </a:lnTo>
                <a:lnTo>
                  <a:pt x="13418" y="7807"/>
                </a:lnTo>
                <a:lnTo>
                  <a:pt x="13827" y="7547"/>
                </a:lnTo>
                <a:lnTo>
                  <a:pt x="14318" y="7027"/>
                </a:lnTo>
                <a:lnTo>
                  <a:pt x="14564" y="6701"/>
                </a:lnTo>
                <a:lnTo>
                  <a:pt x="14727" y="6311"/>
                </a:lnTo>
                <a:lnTo>
                  <a:pt x="14891" y="5986"/>
                </a:lnTo>
                <a:lnTo>
                  <a:pt x="14973" y="5595"/>
                </a:lnTo>
                <a:lnTo>
                  <a:pt x="14973" y="5205"/>
                </a:lnTo>
                <a:lnTo>
                  <a:pt x="14891" y="4554"/>
                </a:lnTo>
                <a:lnTo>
                  <a:pt x="14645" y="3969"/>
                </a:lnTo>
                <a:lnTo>
                  <a:pt x="14318" y="3383"/>
                </a:lnTo>
                <a:lnTo>
                  <a:pt x="13745" y="2863"/>
                </a:lnTo>
                <a:lnTo>
                  <a:pt x="13173" y="2472"/>
                </a:lnTo>
                <a:lnTo>
                  <a:pt x="12436" y="2212"/>
                </a:lnTo>
                <a:lnTo>
                  <a:pt x="11700" y="2017"/>
                </a:lnTo>
                <a:lnTo>
                  <a:pt x="10882" y="1887"/>
                </a:lnTo>
                <a:lnTo>
                  <a:pt x="9982" y="2017"/>
                </a:lnTo>
                <a:lnTo>
                  <a:pt x="9245" y="2212"/>
                </a:lnTo>
                <a:lnTo>
                  <a:pt x="8509" y="2472"/>
                </a:lnTo>
                <a:lnTo>
                  <a:pt x="7936" y="2863"/>
                </a:lnTo>
                <a:lnTo>
                  <a:pt x="7364" y="3383"/>
                </a:lnTo>
                <a:lnTo>
                  <a:pt x="7036" y="3969"/>
                </a:lnTo>
                <a:lnTo>
                  <a:pt x="6791" y="4554"/>
                </a:lnTo>
                <a:lnTo>
                  <a:pt x="6709" y="5205"/>
                </a:lnTo>
                <a:lnTo>
                  <a:pt x="6791" y="5920"/>
                </a:lnTo>
                <a:lnTo>
                  <a:pt x="6955" y="6441"/>
                </a:lnTo>
                <a:lnTo>
                  <a:pt x="7282" y="6961"/>
                </a:lnTo>
                <a:lnTo>
                  <a:pt x="7609" y="7352"/>
                </a:lnTo>
                <a:lnTo>
                  <a:pt x="8264" y="7872"/>
                </a:lnTo>
                <a:lnTo>
                  <a:pt x="8591" y="8067"/>
                </a:lnTo>
                <a:lnTo>
                  <a:pt x="9245" y="8328"/>
                </a:lnTo>
                <a:lnTo>
                  <a:pt x="9245" y="10670"/>
                </a:lnTo>
                <a:lnTo>
                  <a:pt x="9164" y="11255"/>
                </a:lnTo>
                <a:lnTo>
                  <a:pt x="9000" y="11776"/>
                </a:lnTo>
                <a:lnTo>
                  <a:pt x="8591" y="12296"/>
                </a:lnTo>
                <a:lnTo>
                  <a:pt x="8100" y="12687"/>
                </a:lnTo>
                <a:lnTo>
                  <a:pt x="7609" y="12947"/>
                </a:lnTo>
                <a:lnTo>
                  <a:pt x="6955" y="13142"/>
                </a:lnTo>
                <a:lnTo>
                  <a:pt x="6382" y="13272"/>
                </a:lnTo>
                <a:lnTo>
                  <a:pt x="3518" y="13272"/>
                </a:lnTo>
                <a:lnTo>
                  <a:pt x="3109" y="13402"/>
                </a:lnTo>
                <a:lnTo>
                  <a:pt x="2782" y="13598"/>
                </a:lnTo>
                <a:lnTo>
                  <a:pt x="2536" y="13858"/>
                </a:lnTo>
                <a:lnTo>
                  <a:pt x="2455" y="14183"/>
                </a:lnTo>
                <a:lnTo>
                  <a:pt x="2455" y="18737"/>
                </a:lnTo>
                <a:lnTo>
                  <a:pt x="2536" y="19128"/>
                </a:lnTo>
                <a:lnTo>
                  <a:pt x="2782" y="19388"/>
                </a:lnTo>
                <a:lnTo>
                  <a:pt x="3109" y="19583"/>
                </a:lnTo>
                <a:lnTo>
                  <a:pt x="3518" y="19648"/>
                </a:lnTo>
                <a:lnTo>
                  <a:pt x="18000" y="19648"/>
                </a:lnTo>
                <a:lnTo>
                  <a:pt x="18491" y="19583"/>
                </a:lnTo>
                <a:lnTo>
                  <a:pt x="18818" y="19388"/>
                </a:lnTo>
                <a:lnTo>
                  <a:pt x="19064" y="19128"/>
                </a:lnTo>
                <a:lnTo>
                  <a:pt x="19145" y="18737"/>
                </a:lnTo>
                <a:lnTo>
                  <a:pt x="19145" y="14704"/>
                </a:lnTo>
                <a:lnTo>
                  <a:pt x="19064" y="14378"/>
                </a:lnTo>
                <a:lnTo>
                  <a:pt x="18900" y="13923"/>
                </a:lnTo>
                <a:lnTo>
                  <a:pt x="18573" y="13598"/>
                </a:lnTo>
                <a:lnTo>
                  <a:pt x="18327" y="13337"/>
                </a:lnTo>
                <a:lnTo>
                  <a:pt x="18082" y="13272"/>
                </a:lnTo>
                <a:lnTo>
                  <a:pt x="15627" y="13272"/>
                </a:lnTo>
                <a:lnTo>
                  <a:pt x="15382" y="13207"/>
                </a:lnTo>
                <a:lnTo>
                  <a:pt x="15055" y="13012"/>
                </a:lnTo>
                <a:lnTo>
                  <a:pt x="14727" y="12687"/>
                </a:lnTo>
                <a:lnTo>
                  <a:pt x="14727" y="12492"/>
                </a:lnTo>
                <a:lnTo>
                  <a:pt x="14645" y="12296"/>
                </a:lnTo>
                <a:lnTo>
                  <a:pt x="14727" y="12101"/>
                </a:lnTo>
                <a:lnTo>
                  <a:pt x="14727" y="11971"/>
                </a:lnTo>
                <a:lnTo>
                  <a:pt x="15055" y="11646"/>
                </a:lnTo>
                <a:lnTo>
                  <a:pt x="15382" y="11451"/>
                </a:lnTo>
                <a:lnTo>
                  <a:pt x="15627" y="11386"/>
                </a:lnTo>
                <a:lnTo>
                  <a:pt x="18573" y="11386"/>
                </a:lnTo>
                <a:lnTo>
                  <a:pt x="18982" y="11451"/>
                </a:lnTo>
                <a:lnTo>
                  <a:pt x="19309" y="11581"/>
                </a:lnTo>
                <a:lnTo>
                  <a:pt x="19636" y="11776"/>
                </a:lnTo>
                <a:lnTo>
                  <a:pt x="20209" y="12166"/>
                </a:lnTo>
                <a:lnTo>
                  <a:pt x="20700" y="12622"/>
                </a:lnTo>
                <a:lnTo>
                  <a:pt x="21027" y="13077"/>
                </a:lnTo>
                <a:lnTo>
                  <a:pt x="21355" y="13598"/>
                </a:lnTo>
                <a:lnTo>
                  <a:pt x="21518" y="14183"/>
                </a:lnTo>
                <a:lnTo>
                  <a:pt x="21600" y="14704"/>
                </a:lnTo>
                <a:lnTo>
                  <a:pt x="21600" y="18737"/>
                </a:lnTo>
                <a:lnTo>
                  <a:pt x="21518" y="19323"/>
                </a:lnTo>
                <a:lnTo>
                  <a:pt x="21273" y="19843"/>
                </a:lnTo>
                <a:lnTo>
                  <a:pt x="20945" y="20299"/>
                </a:lnTo>
                <a:lnTo>
                  <a:pt x="20536" y="20754"/>
                </a:lnTo>
                <a:lnTo>
                  <a:pt x="20045" y="21080"/>
                </a:lnTo>
                <a:lnTo>
                  <a:pt x="19391" y="21340"/>
                </a:lnTo>
                <a:lnTo>
                  <a:pt x="18736" y="21535"/>
                </a:lnTo>
                <a:lnTo>
                  <a:pt x="18000" y="21600"/>
                </a:lnTo>
                <a:lnTo>
                  <a:pt x="3518" y="21600"/>
                </a:lnTo>
                <a:close/>
              </a:path>
            </a:pathLst>
          </a:custGeom>
          <a:solidFill>
            <a:srgbClr val="0065A7"/>
          </a:solidFill>
          <a:ln w="12700">
            <a:miter lim="400000"/>
          </a:ln>
        </p:spPr>
        <p:txBody>
          <a:bodyPr lIns="45719" rIns="45719"/>
          <a:lstStyle/>
          <a:p>
            <a:endParaRPr/>
          </a:p>
        </p:txBody>
      </p:sp>
      <p:pic>
        <p:nvPicPr>
          <p:cNvPr id="316" name="Picture 14" descr="Picture 14"/>
          <p:cNvPicPr>
            <a:picLocks noChangeAspect="1"/>
          </p:cNvPicPr>
          <p:nvPr/>
        </p:nvPicPr>
        <p:blipFill>
          <a:blip r:embed="rId4">
            <a:extLst/>
          </a:blip>
          <a:stretch>
            <a:fillRect/>
          </a:stretch>
        </p:blipFill>
        <p:spPr>
          <a:xfrm>
            <a:off x="3024166" y="2285992"/>
            <a:ext cx="857257" cy="500067"/>
          </a:xfrm>
          <a:prstGeom prst="rect">
            <a:avLst/>
          </a:prstGeom>
          <a:ln w="12700">
            <a:miter lim="400000"/>
          </a:ln>
        </p:spPr>
      </p:pic>
      <p:sp>
        <p:nvSpPr>
          <p:cNvPr id="317" name="矩形 9"/>
          <p:cNvSpPr txBox="1"/>
          <p:nvPr/>
        </p:nvSpPr>
        <p:spPr>
          <a:xfrm>
            <a:off x="2307892" y="1371533"/>
            <a:ext cx="3240635"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000">
                <a:latin typeface="Microsoft YaHei"/>
                <a:ea typeface="Microsoft YaHei"/>
                <a:cs typeface="Microsoft YaHei"/>
                <a:sym typeface="Microsoft YaHei"/>
              </a:defRPr>
            </a:lvl1pPr>
          </a:lstStyle>
          <a:p>
            <a:r>
              <a:t>differencing step</a:t>
            </a:r>
          </a:p>
        </p:txBody>
      </p:sp>
      <p:sp>
        <p:nvSpPr>
          <p:cNvPr id="318" name="矩形 11"/>
          <p:cNvSpPr txBox="1"/>
          <p:nvPr/>
        </p:nvSpPr>
        <p:spPr>
          <a:xfrm>
            <a:off x="5485291" y="1386488"/>
            <a:ext cx="1541697"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0">
                <a:latin typeface="Microsoft YaHei"/>
                <a:ea typeface="Microsoft YaHei"/>
                <a:cs typeface="Microsoft YaHei"/>
                <a:sym typeface="Microsoft YaHei"/>
              </a:defRPr>
            </a:lvl1pPr>
          </a:lstStyle>
          <a:p>
            <a:r>
              <a:t>tracing step</a:t>
            </a:r>
          </a:p>
        </p:txBody>
      </p:sp>
      <p:sp>
        <p:nvSpPr>
          <p:cNvPr id="319" name="矩形 12"/>
          <p:cNvSpPr txBox="1"/>
          <p:nvPr/>
        </p:nvSpPr>
        <p:spPr>
          <a:xfrm>
            <a:off x="8036162" y="1384109"/>
            <a:ext cx="1934603"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0">
                <a:latin typeface="Microsoft YaHei"/>
                <a:ea typeface="Microsoft YaHei"/>
                <a:cs typeface="Microsoft YaHei"/>
                <a:sym typeface="Microsoft YaHei"/>
              </a:defRPr>
            </a:lvl1pPr>
          </a:lstStyle>
          <a:p>
            <a:r>
              <a:t>displaying step</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第一PPT，www.1ppt.com">
      <a:dk1>
        <a:srgbClr val="000000"/>
      </a:dk1>
      <a:lt1>
        <a:srgbClr val="F2F2F2">
          <a:alpha val="57000"/>
        </a:srgbClr>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第一PPT，www.1ppt.com">
  <a:themeElements>
    <a:clrScheme name="第一PPT，www.1ppt.com">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TotalTime>
  <Words>2784</Words>
  <Application>Microsoft Office PowerPoint</Application>
  <PresentationFormat>自定义</PresentationFormat>
  <Paragraphs>220</Paragraphs>
  <Slides>31</Slides>
  <Notes>18</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User</cp:lastModifiedBy>
  <cp:revision>57</cp:revision>
  <dcterms:modified xsi:type="dcterms:W3CDTF">2017-12-17T16:57:31Z</dcterms:modified>
</cp:coreProperties>
</file>