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46" r:id="rId2"/>
    <p:sldId id="437" r:id="rId3"/>
    <p:sldId id="417" r:id="rId4"/>
    <p:sldId id="260" r:id="rId5"/>
    <p:sldId id="413" r:id="rId6"/>
    <p:sldId id="386" r:id="rId7"/>
    <p:sldId id="414" r:id="rId8"/>
    <p:sldId id="361" r:id="rId9"/>
    <p:sldId id="438" r:id="rId10"/>
    <p:sldId id="439" r:id="rId11"/>
    <p:sldId id="440" r:id="rId12"/>
    <p:sldId id="444" r:id="rId13"/>
    <p:sldId id="441" r:id="rId14"/>
    <p:sldId id="448" r:id="rId15"/>
    <p:sldId id="449" r:id="rId16"/>
    <p:sldId id="450" r:id="rId17"/>
    <p:sldId id="456" r:id="rId18"/>
    <p:sldId id="457" r:id="rId19"/>
    <p:sldId id="461" r:id="rId20"/>
    <p:sldId id="462" r:id="rId21"/>
    <p:sldId id="458" r:id="rId22"/>
    <p:sldId id="453" r:id="rId23"/>
    <p:sldId id="459" r:id="rId24"/>
    <p:sldId id="368" r:id="rId25"/>
    <p:sldId id="406" r:id="rId26"/>
    <p:sldId id="3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84432" autoAdjust="0"/>
  </p:normalViewPr>
  <p:slideViewPr>
    <p:cSldViewPr snapToGrid="0" showGuides="1">
      <p:cViewPr varScale="1">
        <p:scale>
          <a:sx n="61" d="100"/>
          <a:sy n="61" d="100"/>
        </p:scale>
        <p:origin x="948" y="78"/>
      </p:cViewPr>
      <p:guideLst>
        <p:guide orient="horz" pos="2160"/>
        <p:guide pos="3840"/>
      </p:guideLst>
    </p:cSldViewPr>
  </p:slideViewPr>
  <p:notesTextViewPr>
    <p:cViewPr>
      <p:scale>
        <a:sx n="3" d="2"/>
        <a:sy n="3" d="2"/>
      </p:scale>
      <p:origin x="0" y="-1116"/>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2971818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推荐</a:t>
            </a:r>
            <a:r>
              <a:rPr lang="en-US" altLang="zh-CN" dirty="0" smtClean="0"/>
              <a:t>5</a:t>
            </a:r>
            <a:r>
              <a:rPr lang="zh-CN" altLang="en-US" dirty="0" smtClean="0"/>
              <a:t>个</a:t>
            </a:r>
            <a:r>
              <a:rPr lang="en-US" altLang="zh-CN" dirty="0" smtClean="0"/>
              <a:t>library</a:t>
            </a:r>
            <a:r>
              <a:rPr lang="zh-CN" altLang="en-US" dirty="0" smtClean="0"/>
              <a:t>，召回率为</a:t>
            </a:r>
            <a:r>
              <a:rPr lang="en-US" altLang="zh-CN" dirty="0" smtClean="0"/>
              <a:t>0.852</a:t>
            </a:r>
            <a:r>
              <a:rPr lang="zh-CN" altLang="en-US" dirty="0" smtClean="0"/>
              <a:t>。推荐</a:t>
            </a:r>
            <a:r>
              <a:rPr lang="en-US" altLang="zh-CN" dirty="0" smtClean="0"/>
              <a:t>10</a:t>
            </a:r>
            <a:r>
              <a:rPr lang="zh-CN" altLang="en-US" dirty="0" smtClean="0"/>
              <a:t>个</a:t>
            </a:r>
            <a:r>
              <a:rPr lang="en-US" altLang="zh-CN" dirty="0" smtClean="0"/>
              <a:t>library</a:t>
            </a:r>
            <a:r>
              <a:rPr lang="zh-CN" altLang="en-US" dirty="0" smtClean="0"/>
              <a:t>，召回率为</a:t>
            </a:r>
            <a:r>
              <a:rPr lang="en-US" altLang="zh-CN" dirty="0" smtClean="0"/>
              <a:t>0.894</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下面介绍的是关于</a:t>
            </a:r>
            <a:r>
              <a:rPr lang="en-US" altLang="zh-CN" dirty="0" smtClean="0"/>
              <a:t>api</a:t>
            </a:r>
            <a:r>
              <a:rPr lang="zh-CN" altLang="en-US" dirty="0" smtClean="0"/>
              <a:t>方法的推荐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在</a:t>
            </a:r>
            <a:r>
              <a:rPr lang="en-US" altLang="zh-CN" dirty="0" smtClean="0"/>
              <a:t>API</a:t>
            </a:r>
            <a:r>
              <a:rPr lang="zh-CN" altLang="en-US" dirty="0" smtClean="0"/>
              <a:t>方法推荐上，最新的研究目前主要有两种使用模式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输入：一个功能请求的文本描述作为。推荐方法从对软件系统进行的其他更改的记录中学习，并将请求功能的文本描述与各种</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方法的文本描述进行比较；</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另一个与之类似：</a:t>
            </a:r>
            <a:r>
              <a:rPr lang="zh-CN" altLang="en-US" sz="1200" b="0" i="0" kern="1200" dirty="0" smtClean="0">
                <a:solidFill>
                  <a:schemeClr val="tx1"/>
                </a:solidFill>
                <a:effectLst/>
                <a:latin typeface="+mn-lt"/>
                <a:ea typeface="+mn-ea"/>
                <a:cs typeface="+mn-cs"/>
              </a:rPr>
              <a:t>利用</a:t>
            </a:r>
            <a:r>
              <a:rPr lang="en-US" altLang="zh-CN" sz="1200" b="0" i="0" kern="1200" dirty="0" smtClean="0">
                <a:solidFill>
                  <a:schemeClr val="tx1"/>
                </a:solidFill>
                <a:effectLst/>
                <a:latin typeface="+mn-lt"/>
                <a:ea typeface="+mn-ea"/>
                <a:cs typeface="+mn-cs"/>
              </a:rPr>
              <a:t>code change</a:t>
            </a:r>
            <a:r>
              <a:rPr lang="zh-CN" altLang="en-US" sz="1200" b="0" i="0" kern="1200" dirty="0" smtClean="0">
                <a:solidFill>
                  <a:schemeClr val="tx1"/>
                </a:solidFill>
                <a:effectLst/>
                <a:latin typeface="+mn-lt"/>
                <a:ea typeface="+mn-ea"/>
                <a:cs typeface="+mn-cs"/>
              </a:rPr>
              <a:t>预测，为开发人员提供相关的</a:t>
            </a:r>
            <a:r>
              <a:rPr lang="en-US" altLang="zh-CN" sz="1200" b="0" i="0" kern="1200" dirty="0" smtClean="0">
                <a:solidFill>
                  <a:schemeClr val="tx1"/>
                </a:solidFill>
                <a:effectLst/>
                <a:latin typeface="+mn-lt"/>
                <a:ea typeface="+mn-ea"/>
                <a:cs typeface="+mn-cs"/>
              </a:rPr>
              <a:t>API</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种方法依赖常规的源代码并从大量的资源中创建一个统计学习代码模式的模型，这个模型会预测被给出的一串代码元素接下来接下来的最可能的（代码）符号。但这个模型有个关键的限制就是很难决定属于代码预测的代码，统计出的符号会产生无关的噪音。</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第一种是通过挖掘算法，比如频繁项集挖掘，关联规则，频繁子序列等。当一个推荐被请求的时候，这些方法会分析环境上下文，如果上下文与之前的模式明确的匹配，推荐器会从这个模式中</a:t>
            </a:r>
            <a:r>
              <a:rPr lang="zh-CN" altLang="en-US" dirty="0" smtClean="0">
                <a:sym typeface="+mn-ea"/>
              </a:rPr>
              <a:t>其余的</a:t>
            </a:r>
            <a:r>
              <a:rPr lang="en-US" altLang="zh-CN" dirty="0" smtClean="0">
                <a:sym typeface="+mn-ea"/>
              </a:rPr>
              <a:t>API</a:t>
            </a:r>
            <a:r>
              <a:rPr lang="zh-CN" altLang="en-US" dirty="0" smtClean="0">
                <a:sym typeface="+mn-ea"/>
              </a:rPr>
              <a:t>元素进行推荐</a:t>
            </a:r>
            <a:r>
              <a:rPr lang="zh-CN" altLang="en-US" dirty="0" smtClean="0"/>
              <a:t>。另一种方式是通过语言模型，使用统计学习的方法对下一个（代码）符号进行推荐，包括</a:t>
            </a:r>
            <a:r>
              <a:rPr lang="en-US" altLang="zh-CN" dirty="0" smtClean="0"/>
              <a:t>API</a:t>
            </a:r>
            <a:r>
              <a:rPr lang="zh-CN" altLang="en-US" dirty="0" smtClean="0"/>
              <a:t>的调用</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47148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“Automatic Recommendation of API Methods</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from Feature Requests”</a:t>
            </a:r>
            <a:r>
              <a:rPr lang="zh-CN" altLang="en-US" sz="1200" b="0" i="0" kern="1200" dirty="0" smtClean="0">
                <a:solidFill>
                  <a:schemeClr val="tx1"/>
                </a:solidFill>
                <a:effectLst/>
                <a:latin typeface="+mn-lt"/>
                <a:ea typeface="+mn-ea"/>
                <a:cs typeface="+mn-cs"/>
              </a:rPr>
              <a:t>中的方法。它是通过将开发者输入的所要完成功能的文本描述与历史数据库、</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文档中的文本进行相似度计算。并根据相似度为每个</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方法打分。推荐分数最高的几个</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方法。</a:t>
            </a:r>
            <a:r>
              <a:rPr lang="zh-CN" altLang="en-US" dirty="0" smtClean="0"/>
              <a:t>方法的总体框架如图所示。包括三个主要部分：</a:t>
            </a:r>
            <a:r>
              <a:rPr lang="en-US" altLang="zh-CN" dirty="0" smtClean="0"/>
              <a:t>History Based Recommender</a:t>
            </a:r>
            <a:r>
              <a:rPr lang="zh-CN" altLang="en-US" dirty="0" smtClean="0"/>
              <a:t>、</a:t>
            </a:r>
            <a:r>
              <a:rPr lang="en-US" altLang="zh-CN" dirty="0" smtClean="0"/>
              <a:t>Description Based Recommender</a:t>
            </a:r>
            <a:r>
              <a:rPr lang="zh-CN" altLang="en-US" dirty="0" smtClean="0"/>
              <a:t>和</a:t>
            </a:r>
            <a:r>
              <a:rPr lang="en-US" altLang="zh-CN" dirty="0" smtClean="0"/>
              <a:t>Integrator</a:t>
            </a:r>
            <a:r>
              <a:rPr lang="zh-CN" altLang="en-US" dirty="0" smtClean="0"/>
              <a:t>。</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1</a:t>
            </a:r>
            <a:r>
              <a:rPr lang="zh-CN" altLang="en-US" dirty="0" smtClean="0"/>
              <a:t>）</a:t>
            </a:r>
            <a:r>
              <a:rPr lang="en-US" altLang="zh-CN" baseline="0" dirty="0" smtClean="0"/>
              <a:t>History Based Recommender</a:t>
            </a:r>
            <a:r>
              <a:rPr lang="zh-CN" altLang="en-US" baseline="0" dirty="0" smtClean="0"/>
              <a:t>：通过计算数据库和新需求的文本描述的相似度，为每个</a:t>
            </a:r>
            <a:r>
              <a:rPr lang="en-US" altLang="zh-CN" baseline="0" dirty="0" smtClean="0"/>
              <a:t>API</a:t>
            </a:r>
            <a:r>
              <a:rPr lang="zh-CN" altLang="en-US" baseline="0" dirty="0" smtClean="0"/>
              <a:t>方法打分。</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a:t>
            </a:r>
            <a:r>
              <a:rPr lang="en-US" altLang="zh-CN" baseline="0" dirty="0" smtClean="0"/>
              <a:t>2</a:t>
            </a:r>
            <a:r>
              <a:rPr lang="zh-CN" altLang="en-US" baseline="0" dirty="0" smtClean="0"/>
              <a:t>）</a:t>
            </a:r>
            <a:r>
              <a:rPr lang="en-US" altLang="zh-CN" dirty="0" smtClean="0"/>
              <a:t>Description Based Recommender</a:t>
            </a:r>
            <a:r>
              <a:rPr lang="zh-CN" altLang="en-US" dirty="0" smtClean="0"/>
              <a:t>：通过计算</a:t>
            </a:r>
            <a:r>
              <a:rPr lang="en-US" altLang="zh-CN" dirty="0" smtClean="0"/>
              <a:t>API</a:t>
            </a:r>
            <a:r>
              <a:rPr lang="zh-CN" altLang="en-US" dirty="0" smtClean="0"/>
              <a:t>文档和新需求的文本描述的相似度，为每个</a:t>
            </a:r>
            <a:r>
              <a:rPr lang="en-US" altLang="zh-CN" dirty="0" smtClean="0"/>
              <a:t>API</a:t>
            </a:r>
            <a:r>
              <a:rPr lang="zh-CN" altLang="en-US" dirty="0" smtClean="0"/>
              <a:t>方法打分。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最后将两个分数综合，推荐分数最高的几个</a:t>
            </a:r>
            <a:r>
              <a:rPr lang="en-US" altLang="zh-CN" dirty="0" smtClean="0"/>
              <a:t>API</a:t>
            </a:r>
            <a:r>
              <a:rPr lang="zh-CN" altLang="en-US" dirty="0" smtClean="0"/>
              <a:t>方法。</a:t>
            </a:r>
            <a:r>
              <a:rPr lang="en-US" altLang="zh-CN" dirty="0" smtClean="0"/>
              <a:t/>
            </a:r>
            <a:br>
              <a:rPr lang="en-US" altLang="zh-CN" dirty="0" smtClean="0"/>
            </a:b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4553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1</a:t>
            </a:r>
            <a:r>
              <a:rPr lang="zh-CN" altLang="en-US" dirty="0" smtClean="0"/>
              <a:t>）</a:t>
            </a:r>
            <a:r>
              <a:rPr lang="en-US" altLang="zh-CN" baseline="0" dirty="0" smtClean="0"/>
              <a:t>History Based Recommender</a:t>
            </a:r>
            <a:r>
              <a:rPr lang="zh-CN" altLang="en-US" baseline="0" dirty="0" smtClean="0"/>
              <a:t>：通过计算数据库和新需求的文本描述的相似度，推荐相似度最高的几个</a:t>
            </a:r>
            <a:r>
              <a:rPr lang="en-US" altLang="zh-CN" baseline="0" dirty="0" smtClean="0"/>
              <a:t>API</a:t>
            </a:r>
            <a:r>
              <a:rPr lang="zh-CN" altLang="en-US" baseline="0" dirty="0" smtClean="0"/>
              <a:t>方法。（</a:t>
            </a:r>
            <a:r>
              <a:rPr lang="en-US" altLang="zh-CN" sz="1200" b="0" i="0" kern="1200" dirty="0" smtClean="0">
                <a:solidFill>
                  <a:schemeClr val="tx1"/>
                </a:solidFill>
                <a:effectLst/>
                <a:latin typeface="+mn-lt"/>
                <a:ea typeface="+mn-ea"/>
                <a:cs typeface="+mn-cs"/>
              </a:rPr>
              <a:t>JIRA</a:t>
            </a:r>
            <a:r>
              <a:rPr lang="zh-CN" altLang="en-US" sz="1200" b="0" i="0" kern="1200" dirty="0" smtClean="0">
                <a:solidFill>
                  <a:schemeClr val="tx1"/>
                </a:solidFill>
                <a:effectLst/>
                <a:latin typeface="+mn-lt"/>
                <a:ea typeface="+mn-ea"/>
                <a:cs typeface="+mn-cs"/>
              </a:rPr>
              <a:t>（问题管理系统）中的功能请求可以被看作是“新功能”，“改进”或“希望”类型的问题。每个问题也有一个优先。优先事项表明该问题的紧迫性需要解决。</a:t>
            </a:r>
            <a:r>
              <a:rPr lang="zh-CN" altLang="en-US" baseline="0" dirty="0" smtClean="0"/>
              <a:t>）</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文本预处理步骤之后，文档现在被表示为一包文字。向量空间模型表示一个词袋作为权重的向量。包中的每个单词成为向量中的一个元素。每个单词的重量说明了它的重要性。术语频率和逆文档频率通常用于计算单词的权重，从而量化其在文档中的重要性。</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一段文本转换为文本挖掘算法容易处理的通用表示，并消除一定的噪声，找到关键词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a:t>
            </a:r>
            <a:r>
              <a:rPr lang="en-US" altLang="zh-CN" baseline="0" dirty="0" smtClean="0"/>
              <a:t>2</a:t>
            </a:r>
            <a:r>
              <a:rPr lang="zh-CN" altLang="en-US" baseline="0" dirty="0" smtClean="0"/>
              <a:t>）</a:t>
            </a:r>
            <a:r>
              <a:rPr lang="en-US" altLang="zh-CN" dirty="0" smtClean="0"/>
              <a:t>Description Based Recommender</a:t>
            </a:r>
            <a:r>
              <a:rPr lang="zh-CN" altLang="en-US" dirty="0" smtClean="0"/>
              <a:t>：通过计算</a:t>
            </a:r>
            <a:r>
              <a:rPr lang="en-US" altLang="zh-CN" dirty="0" smtClean="0"/>
              <a:t>API</a:t>
            </a:r>
            <a:r>
              <a:rPr lang="zh-CN" altLang="en-US" dirty="0" smtClean="0"/>
              <a:t>文档中相关</a:t>
            </a:r>
            <a:r>
              <a:rPr lang="en-US" altLang="zh-CN" dirty="0" smtClean="0"/>
              <a:t>API</a:t>
            </a:r>
            <a:r>
              <a:rPr lang="zh-CN" altLang="en-US" dirty="0" smtClean="0"/>
              <a:t>的文本描述和新需求的文本描述的相似度，推荐相似度最高的几个方法。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最后综合两者的结果，不断调整权值比重，给出最终推荐的</a:t>
            </a:r>
            <a:r>
              <a:rPr lang="en-US" altLang="zh-CN" dirty="0" smtClean="0"/>
              <a:t>API</a:t>
            </a:r>
            <a:r>
              <a:rPr lang="zh-CN" altLang="en-US" dirty="0" smtClean="0"/>
              <a:t>方法。</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相似度的计算方法为，计算两个特征向量的</a:t>
            </a:r>
            <a:r>
              <a:rPr lang="en-US" altLang="zh-CN" dirty="0" smtClean="0"/>
              <a:t>Cosine</a:t>
            </a:r>
            <a:r>
              <a:rPr lang="zh-CN" altLang="en-US" dirty="0" smtClean="0"/>
              <a:t>值。</a:t>
            </a:r>
            <a:r>
              <a:rPr lang="en-US" altLang="zh-CN" dirty="0" smtClean="0"/>
              <a:t/>
            </a:r>
            <a:br>
              <a:rPr lang="en-US" altLang="zh-CN" dirty="0" smtClean="0"/>
            </a:b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23233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a:t>
            </a:r>
            <a:r>
              <a:rPr lang="en-US" altLang="zh-CN" dirty="0" smtClean="0"/>
              <a:t>5</a:t>
            </a:r>
            <a:r>
              <a:rPr lang="zh-CN" altLang="en-US" dirty="0" smtClean="0"/>
              <a:t>个项目中验证方法的有效性。</a:t>
            </a:r>
            <a:r>
              <a:rPr lang="en-US" altLang="zh-CN" dirty="0" smtClean="0"/>
              <a:t>,</a:t>
            </a:r>
            <a:r>
              <a:rPr lang="zh-CN" altLang="en-US" dirty="0" smtClean="0"/>
              <a:t>推荐</a:t>
            </a:r>
            <a:r>
              <a:rPr lang="en-US" altLang="zh-CN" dirty="0" smtClean="0"/>
              <a:t>5</a:t>
            </a:r>
            <a:r>
              <a:rPr lang="zh-CN" altLang="en-US" dirty="0" smtClean="0"/>
              <a:t>个方法的召回率平均为</a:t>
            </a:r>
            <a:r>
              <a:rPr lang="en-US" altLang="zh-CN" dirty="0" smtClean="0"/>
              <a:t>0.690</a:t>
            </a:r>
            <a:r>
              <a:rPr lang="zh-CN" altLang="en-US" dirty="0" smtClean="0"/>
              <a:t>，推荐</a:t>
            </a:r>
            <a:r>
              <a:rPr lang="en-US" altLang="zh-CN" dirty="0" smtClean="0"/>
              <a:t>10</a:t>
            </a:r>
            <a:r>
              <a:rPr lang="zh-CN" altLang="en-US" dirty="0" smtClean="0"/>
              <a:t>个方法的召回率平均为</a:t>
            </a:r>
            <a:r>
              <a:rPr lang="en-US" altLang="zh-CN" dirty="0" smtClean="0"/>
              <a:t>0.779</a:t>
            </a:r>
            <a:r>
              <a:rPr lang="zh-CN" altLang="en-US" dirty="0" smtClean="0"/>
              <a:t>。</a:t>
            </a:r>
            <a:r>
              <a:rPr lang="en-US" altLang="zh-CN" dirty="0" smtClean="0"/>
              <a:t/>
            </a:r>
            <a:br>
              <a:rPr lang="en-US" altLang="zh-CN" dirty="0" smtClean="0"/>
            </a:b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80740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这篇文章的作者开发了一个名为</a:t>
            </a:r>
            <a:r>
              <a:rPr lang="en-US" altLang="zh-CN" dirty="0" smtClean="0"/>
              <a:t>APIREC</a:t>
            </a:r>
            <a:r>
              <a:rPr lang="zh-CN" altLang="en-US" dirty="0" smtClean="0"/>
              <a:t>的工具，用来计算当</a:t>
            </a:r>
            <a:r>
              <a:rPr lang="en-US" altLang="zh-CN" dirty="0" smtClean="0"/>
              <a:t>API</a:t>
            </a:r>
            <a:r>
              <a:rPr lang="zh-CN" altLang="en-US" dirty="0" smtClean="0"/>
              <a:t>调用有效时，当前请求位置最可能的</a:t>
            </a:r>
            <a:r>
              <a:rPr lang="en-US" altLang="zh-CN" dirty="0" smtClean="0"/>
              <a:t>API</a:t>
            </a:r>
            <a:r>
              <a:rPr lang="zh-CN" altLang="en-US" dirty="0" smtClean="0"/>
              <a:t>调用。它的工作分为三步：</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a:t>
            </a:r>
            <a:r>
              <a:rPr lang="zh-CN" altLang="zh-CN" dirty="0" smtClean="0"/>
              <a:t>它从训练集建立一个细粒度代码</a:t>
            </a:r>
            <a:r>
              <a:rPr lang="zh-CN" altLang="en-US" dirty="0" smtClean="0"/>
              <a:t>更改</a:t>
            </a:r>
            <a:r>
              <a:rPr lang="zh-CN" altLang="zh-CN" dirty="0" smtClean="0"/>
              <a:t>的语料库;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、从细粒度，统计学习</a:t>
            </a:r>
            <a:r>
              <a:rPr lang="en-US" altLang="zh-CN" dirty="0" smtClean="0"/>
              <a:t>code change</a:t>
            </a:r>
            <a:r>
              <a:rPr lang="zh-CN" altLang="en-US" dirty="0" smtClean="0"/>
              <a:t>的共性；</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3</a:t>
            </a:r>
            <a:r>
              <a:rPr lang="zh-CN" altLang="en-US" dirty="0" smtClean="0"/>
              <a:t>、基于上下文和之前的改变在当前位置计算并推荐</a:t>
            </a:r>
            <a:r>
              <a:rPr lang="en-US" altLang="zh-CN" dirty="0" smtClean="0"/>
              <a:t>API</a:t>
            </a:r>
            <a:r>
              <a:rPr lang="zh-CN" altLang="en-US" dirty="0" smtClean="0"/>
              <a:t>的调用。</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0282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dirty="0" smtClean="0"/>
              <a:t>相比传统的方法，</a:t>
            </a:r>
            <a:r>
              <a:rPr lang="en-US" altLang="zh-CN" dirty="0" smtClean="0"/>
              <a:t>APIREC</a:t>
            </a:r>
            <a:r>
              <a:rPr lang="zh-CN" altLang="en-US" dirty="0" smtClean="0"/>
              <a:t>基于反复的代码改变而不是依赖于源代码的重复。</a:t>
            </a:r>
            <a:endParaRPr lang="en-US" altLang="zh-CN" dirty="0" smtClean="0"/>
          </a:p>
          <a:p>
            <a:pPr marL="0" indent="0">
              <a:buFont typeface="Arial" panose="020B0604020202020204" pitchFamily="34" charset="0"/>
              <a:buNone/>
            </a:pPr>
            <a:r>
              <a:rPr lang="en-US" altLang="zh-CN" dirty="0" smtClean="0"/>
              <a:t>APIREC</a:t>
            </a:r>
            <a:r>
              <a:rPr lang="zh-CN" altLang="en-US" dirty="0" smtClean="0"/>
              <a:t>的工作主要有三个关键的点：</a:t>
            </a:r>
          </a:p>
          <a:p>
            <a:pPr marL="0" indent="0">
              <a:buFont typeface="Arial" panose="020B0604020202020204" pitchFamily="34" charset="0"/>
              <a:buNone/>
            </a:pPr>
            <a:r>
              <a:rPr lang="en-US" altLang="zh-CN" dirty="0" smtClean="0"/>
              <a:t>1</a:t>
            </a:r>
            <a:r>
              <a:rPr lang="zh-CN" altLang="en-US" dirty="0" smtClean="0"/>
              <a:t>、建立一个关联模型来确定</a:t>
            </a:r>
            <a:r>
              <a:rPr lang="en-US" altLang="zh-CN" dirty="0" smtClean="0"/>
              <a:t>change patterns</a:t>
            </a:r>
            <a:endParaRPr lang="zh-CN" altLang="en-US" dirty="0" smtClean="0"/>
          </a:p>
          <a:p>
            <a:pPr marL="0" indent="0">
              <a:buFont typeface="Arial" panose="020B0604020202020204" pitchFamily="34" charset="0"/>
              <a:buNone/>
            </a:pPr>
            <a:r>
              <a:rPr lang="en-US" altLang="zh-CN" dirty="0" smtClean="0"/>
              <a:t>2</a:t>
            </a:r>
            <a:r>
              <a:rPr lang="zh-CN" altLang="en-US" dirty="0" smtClean="0"/>
              <a:t>、当前代码</a:t>
            </a:r>
            <a:r>
              <a:rPr lang="zh-CN" altLang="en-US" b="1" u="sng" dirty="0" smtClean="0">
                <a:solidFill>
                  <a:srgbClr val="FF0000"/>
                </a:solidFill>
              </a:rPr>
              <a:t>上下文的</a:t>
            </a:r>
            <a:r>
              <a:rPr lang="en-US" altLang="zh-CN" b="1" u="sng" dirty="0" smtClean="0">
                <a:solidFill>
                  <a:srgbClr val="FF0000"/>
                </a:solidFill>
              </a:rPr>
              <a:t>change</a:t>
            </a:r>
            <a:r>
              <a:rPr lang="zh-CN" altLang="en-US" dirty="0" smtClean="0"/>
              <a:t>中，根据最新细粒度的</a:t>
            </a:r>
            <a:r>
              <a:rPr lang="en-US" altLang="zh-CN" dirty="0" smtClean="0"/>
              <a:t>code change</a:t>
            </a:r>
            <a:r>
              <a:rPr lang="zh-CN" altLang="en-US" dirty="0" smtClean="0"/>
              <a:t>，训练模型来推荐下一个方法调用；</a:t>
            </a:r>
            <a:r>
              <a:rPr lang="zh-CN" altLang="zh-CN" dirty="0" smtClean="0"/>
              <a:t>（例如，添加HashSet对象通常导致调用HashSet.add）。 此外，</a:t>
            </a:r>
            <a:r>
              <a:rPr lang="zh-CN" altLang="en-US" dirty="0" smtClean="0"/>
              <a:t>根据推荐位置的上下文</a:t>
            </a:r>
            <a:r>
              <a:rPr lang="zh-CN" altLang="zh-CN" dirty="0" smtClean="0"/>
              <a:t>，其中可能包含作为更改模式一部分的代码标记。</a:t>
            </a:r>
            <a:endParaRPr lang="en-US" altLang="zh-CN" dirty="0" smtClean="0"/>
          </a:p>
          <a:p>
            <a:pPr marL="0" indent="0">
              <a:buFont typeface="Arial" panose="020B0604020202020204" pitchFamily="34" charset="0"/>
              <a:buNone/>
            </a:pPr>
            <a:r>
              <a:rPr lang="en-US" altLang="zh-CN" dirty="0" smtClean="0"/>
              <a:t>3</a:t>
            </a:r>
            <a:r>
              <a:rPr lang="zh-CN" altLang="en-US" dirty="0" smtClean="0"/>
              <a:t>、对某些情况下并不是所有的</a:t>
            </a:r>
            <a:r>
              <a:rPr lang="en-US" altLang="zh-CN" dirty="0" smtClean="0"/>
              <a:t>change</a:t>
            </a:r>
            <a:r>
              <a:rPr lang="zh-CN" altLang="en-US" dirty="0" smtClean="0"/>
              <a:t>都是对我们的推荐是有用的</a:t>
            </a:r>
            <a:r>
              <a:rPr lang="zh-CN" altLang="zh-CN" dirty="0" smtClean="0"/>
              <a:t>，因为它们可以是项目特定的，在变化模式中被认为是噪声。</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540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这张图展示之前例子的训练结果。左侧上边是改变的候选情况，下边是代码</a:t>
            </a:r>
            <a:r>
              <a:rPr lang="en-US" altLang="zh-CN" dirty="0" smtClean="0"/>
              <a:t>token</a:t>
            </a:r>
            <a:r>
              <a:rPr lang="zh-CN" altLang="en-US" dirty="0" smtClean="0"/>
              <a:t>的候选情况，右侧上边是他们各种方法的分数，下边是代码符号的分数。我们可以看到，对于之前那个例子，在上半部分可以看出，改变</a:t>
            </a:r>
            <a:r>
              <a:rPr lang="en-US" altLang="zh-CN" dirty="0" smtClean="0"/>
              <a:t>c3</a:t>
            </a:r>
            <a:r>
              <a:rPr lang="zh-CN" altLang="en-US" dirty="0" smtClean="0"/>
              <a:t>和</a:t>
            </a:r>
            <a:r>
              <a:rPr lang="en-US" altLang="zh-CN" dirty="0" smtClean="0"/>
              <a:t>c11</a:t>
            </a:r>
            <a:r>
              <a:rPr lang="zh-CN" altLang="en-US" dirty="0" smtClean="0"/>
              <a:t>的分数特别高，这表示在这个位置类型</a:t>
            </a:r>
            <a:r>
              <a:rPr lang="en-US" altLang="zh-CN" dirty="0" smtClean="0"/>
              <a:t>Set </a:t>
            </a:r>
            <a:r>
              <a:rPr lang="zh-CN" altLang="en-US" dirty="0" smtClean="0"/>
              <a:t>或者 </a:t>
            </a:r>
            <a:r>
              <a:rPr lang="en-US" altLang="zh-CN" dirty="0" err="1" smtClean="0"/>
              <a:t>HashSet</a:t>
            </a:r>
            <a:r>
              <a:rPr lang="en-US" altLang="zh-CN" dirty="0" smtClean="0"/>
              <a:t> </a:t>
            </a:r>
            <a:r>
              <a:rPr lang="zh-CN" altLang="en-US" dirty="0" smtClean="0"/>
              <a:t>经常伴随这</a:t>
            </a:r>
            <a:r>
              <a:rPr lang="en-US" altLang="zh-CN" dirty="0" smtClean="0"/>
              <a:t>add</a:t>
            </a:r>
            <a:r>
              <a:rPr lang="zh-CN" altLang="en-US" dirty="0" smtClean="0"/>
              <a:t>方法出现，在下部分，结合代码上下文，</a:t>
            </a:r>
            <a:r>
              <a:rPr lang="en-US" altLang="zh-CN" dirty="0" smtClean="0"/>
              <a:t>'for'</a:t>
            </a:r>
            <a:r>
              <a:rPr lang="zh-CN" altLang="en-US" dirty="0" smtClean="0"/>
              <a:t>符号比其他的分数要高，这是一个</a:t>
            </a:r>
            <a:r>
              <a:rPr lang="en-US" altLang="zh-CN" dirty="0" smtClean="0"/>
              <a:t>for</a:t>
            </a:r>
            <a:r>
              <a:rPr lang="zh-CN" altLang="en-US" dirty="0" smtClean="0"/>
              <a:t>运算符和</a:t>
            </a:r>
            <a:r>
              <a:rPr lang="en-US" altLang="zh-CN" dirty="0" smtClean="0"/>
              <a:t>API</a:t>
            </a:r>
            <a:r>
              <a:rPr lang="zh-CN" altLang="en-US" dirty="0" smtClean="0"/>
              <a:t>方法</a:t>
            </a:r>
            <a:r>
              <a:rPr lang="en-US" altLang="zh-CN" dirty="0" err="1" smtClean="0"/>
              <a:t>HashSet.add</a:t>
            </a:r>
            <a:r>
              <a:rPr lang="zh-CN" altLang="en-US" dirty="0" smtClean="0"/>
              <a:t>是添加循环收集器的一部分，所以结合两种情况，在这里会进行之前例子的推荐。</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94541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err="1" smtClean="0">
                <a:solidFill>
                  <a:schemeClr val="tx1"/>
                </a:solidFill>
                <a:effectLst/>
                <a:latin typeface="+mn-lt"/>
                <a:ea typeface="+mn-ea"/>
                <a:cs typeface="+mn-cs"/>
              </a:rPr>
              <a:t>Parc</a:t>
            </a:r>
            <a:r>
              <a:rPr lang="zh-CN" altLang="en-US" sz="1200" b="0" i="0" kern="1200" dirty="0" smtClean="0">
                <a:solidFill>
                  <a:schemeClr val="tx1"/>
                </a:solidFill>
                <a:effectLst/>
                <a:latin typeface="+mn-lt"/>
                <a:ea typeface="+mn-ea"/>
                <a:cs typeface="+mn-cs"/>
              </a:rPr>
              <a:t>使用先前的代码示例以及上下文和静态类型分析来推荐方法参数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这篇文章关于参数推荐的方法有四步：</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、建立参数用法数据库；</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、从查询中收集用法特征；</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3</a:t>
            </a:r>
            <a:r>
              <a:rPr lang="zh-CN" altLang="en-US" dirty="0" smtClean="0"/>
              <a:t>、决定特征相似度；</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4</a:t>
            </a:r>
            <a:r>
              <a:rPr lang="zh-CN" altLang="en-US" dirty="0" smtClean="0"/>
              <a:t>、静态分析和推荐。</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3885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为了进行参数推荐，他们建立一个数据库，有以下五种信息：</a:t>
            </a:r>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方法名、接受类型、参数位置、特征、普通表达；</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4717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第二步，从查询中收集特征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当开发者请求方法参数推荐的时候，</a:t>
            </a:r>
            <a:r>
              <a:rPr lang="en-US" altLang="zh-CN" dirty="0" err="1" smtClean="0"/>
              <a:t>Parc</a:t>
            </a:r>
            <a:r>
              <a:rPr lang="zh-CN" altLang="en-US" dirty="0" smtClean="0"/>
              <a:t>会收集同系列的信息构建参数用法数据库，除了参数的</a:t>
            </a:r>
            <a:r>
              <a:rPr lang="en-US" altLang="zh-CN" dirty="0" smtClean="0">
                <a:sym typeface="+mn-ea"/>
              </a:rPr>
              <a:t>generic representation</a:t>
            </a:r>
            <a:r>
              <a:rPr lang="zh-CN" altLang="en-US" dirty="0" smtClean="0">
                <a:sym typeface="+mn-ea"/>
              </a:rPr>
              <a:t>，因为我们不知道实际的参数是什么样子的。参考这些信息作为查询例子以及相符的特征作为查询特征。如之前说的，在收集的时候，通过方法名、接受类型以及参数的位置作为索引确定唯一值。把这个叫做</a:t>
            </a:r>
            <a:r>
              <a:rPr lang="en-US" altLang="zh-CN" dirty="0" smtClean="0">
                <a:sym typeface="+mn-ea"/>
              </a:rPr>
              <a:t>set the mapping candidates.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第三步，决定特征相似度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对于每个</a:t>
            </a:r>
            <a:r>
              <a:rPr lang="en-US" altLang="zh-CN" dirty="0" smtClean="0">
                <a:sym typeface="+mn-ea"/>
              </a:rPr>
              <a:t>mapping candidate</a:t>
            </a:r>
            <a:r>
              <a:rPr lang="zh-CN" altLang="en-US" dirty="0" smtClean="0">
                <a:sym typeface="+mn-ea"/>
              </a:rPr>
              <a:t>和查询对，通过余弦相似度来决定他们特征的相似度并基于相似度的值对他们进行排序。如果两个候选有相同的相似度，那么使用更加频繁使用的那个。又因为决定所有候选的余弦相似度十分费时，所以他们采用了simhash algorithm作为中间步骤节省时间。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29352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Wcre</a:t>
            </a:r>
            <a:r>
              <a:rPr lang="zh-CN" altLang="en-US" dirty="0" smtClean="0"/>
              <a:t>：</a:t>
            </a:r>
            <a:r>
              <a:rPr lang="en-US" altLang="zh-CN" i="1" dirty="0" smtClean="0"/>
              <a:t>Working Conference on Reverse Engineering :</a:t>
            </a:r>
            <a:r>
              <a:rPr lang="zh-CN" altLang="zh-CN" dirty="0" smtClean="0"/>
              <a:t>逆向工程工作会议</a:t>
            </a:r>
            <a:r>
              <a:rPr lang="zh-CN" altLang="en-US" dirty="0" smtClean="0"/>
              <a:t>，三</a:t>
            </a:r>
            <a:r>
              <a:rPr lang="en-US" altLang="zh-CN" dirty="0" smtClean="0"/>
              <a:t>A</a:t>
            </a:r>
            <a:r>
              <a:rPr lang="zh-CN" altLang="en-US" dirty="0" smtClean="0"/>
              <a:t>，两</a:t>
            </a:r>
            <a:r>
              <a:rPr lang="en-US" altLang="zh-CN" dirty="0" smtClean="0"/>
              <a:t>B</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1270516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第四步，统计分析与推荐</a:t>
            </a:r>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他们使用下面三个步骤：</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、如果参数是</a:t>
            </a:r>
            <a:r>
              <a:rPr lang="en-US" altLang="zh-CN" dirty="0" smtClean="0">
                <a:sym typeface="+mn-ea"/>
              </a:rPr>
              <a:t>literal type</a:t>
            </a:r>
            <a:r>
              <a:rPr lang="zh-CN" altLang="en-US" dirty="0" smtClean="0">
                <a:sym typeface="+mn-ea"/>
              </a:rPr>
              <a:t>，则直接推荐；</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mn-ea"/>
              </a:rPr>
              <a:t>2</a:t>
            </a:r>
            <a:r>
              <a:rPr lang="zh-CN" altLang="en-US" dirty="0" smtClean="0">
                <a:sym typeface="+mn-ea"/>
              </a:rPr>
              <a:t>、如果参数是</a:t>
            </a:r>
            <a:r>
              <a:rPr lang="en-US" altLang="zh-CN" dirty="0" smtClean="0">
                <a:sym typeface="+mn-ea"/>
              </a:rPr>
              <a:t>a method invocation expression </a:t>
            </a:r>
            <a:r>
              <a:rPr lang="zh-CN" altLang="en-US" dirty="0" smtClean="0">
                <a:sym typeface="+mn-ea"/>
              </a:rPr>
              <a:t>或者 </a:t>
            </a:r>
            <a:r>
              <a:rPr lang="en-US" altLang="zh-CN" dirty="0" smtClean="0">
                <a:sym typeface="+mn-ea"/>
              </a:rPr>
              <a:t>a qualified name</a:t>
            </a:r>
            <a:r>
              <a:rPr lang="zh-CN" altLang="en-US" dirty="0" smtClean="0">
                <a:sym typeface="+mn-ea"/>
              </a:rPr>
              <a:t>，分两种情况，如果接受的是</a:t>
            </a:r>
            <a:r>
              <a:rPr lang="en-US" altLang="zh-CN" dirty="0" smtClean="0">
                <a:sym typeface="+mn-ea"/>
              </a:rPr>
              <a:t>empty </a:t>
            </a:r>
            <a:r>
              <a:rPr lang="zh-CN" altLang="en-US" dirty="0" smtClean="0">
                <a:sym typeface="+mn-ea"/>
              </a:rPr>
              <a:t>或者 </a:t>
            </a:r>
            <a:r>
              <a:rPr lang="en-US" altLang="zh-CN" dirty="0" smtClean="0">
                <a:sym typeface="+mn-ea"/>
              </a:rPr>
              <a:t>a type variable</a:t>
            </a:r>
            <a:r>
              <a:rPr lang="zh-CN" altLang="en-US" dirty="0" smtClean="0">
                <a:sym typeface="+mn-ea"/>
              </a:rPr>
              <a:t>，则直接推荐；如果接受的是</a:t>
            </a:r>
            <a:r>
              <a:rPr lang="en-US" altLang="zh-CN" dirty="0" smtClean="0">
                <a:sym typeface="+mn-ea"/>
              </a:rPr>
              <a:t>a simple name</a:t>
            </a:r>
            <a:r>
              <a:rPr lang="zh-CN" altLang="en-US" dirty="0" smtClean="0">
                <a:sym typeface="+mn-ea"/>
              </a:rPr>
              <a:t>，那么找到查询方法调用范围内所有类型兼容的变量，并根据之前的排序插入推荐列表里。</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mn-ea"/>
              </a:rPr>
              <a:t>3</a:t>
            </a:r>
            <a:r>
              <a:rPr lang="zh-CN" altLang="en-US" dirty="0" smtClean="0">
                <a:sym typeface="+mn-ea"/>
              </a:rPr>
              <a:t>、如果参数是 </a:t>
            </a:r>
            <a:r>
              <a:rPr lang="en-US" altLang="zh-CN" dirty="0" smtClean="0">
                <a:sym typeface="+mn-ea"/>
              </a:rPr>
              <a:t>a simple name </a:t>
            </a:r>
            <a:r>
              <a:rPr lang="zh-CN" altLang="en-US" dirty="0" smtClean="0">
                <a:sym typeface="+mn-ea"/>
              </a:rPr>
              <a:t>，会搜索查询上下文来寻找相同范围内查询方法调用和实参类型兼容的变量，与</a:t>
            </a:r>
            <a:r>
              <a:rPr lang="en-US" altLang="zh-CN" dirty="0" smtClean="0">
                <a:sym typeface="+mn-ea"/>
              </a:rPr>
              <a:t>2</a:t>
            </a:r>
            <a:r>
              <a:rPr lang="zh-CN" altLang="en-US" dirty="0" smtClean="0">
                <a:sym typeface="+mn-ea"/>
              </a:rPr>
              <a:t>不同的是，这里只保留</a:t>
            </a:r>
            <a:r>
              <a:rPr lang="en-US" altLang="zh-CN" dirty="0" smtClean="0">
                <a:sym typeface="+mn-ea"/>
              </a:rPr>
              <a:t>top3</a:t>
            </a:r>
            <a:r>
              <a:rPr lang="zh-CN" altLang="en-US" dirty="0" smtClean="0">
                <a:sym typeface="+mn-ea"/>
              </a:rPr>
              <a:t>的结果，因为对于这个搜索结果数量太多了，而前三个可以找到最好的结果。</a:t>
            </a:r>
            <a:r>
              <a:rPr lang="en-US" altLang="zh-CN" dirty="0" smtClean="0">
                <a:sym typeface="+mn-ea"/>
              </a:rPr>
              <a:t>yin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50000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这张图展示，在消除</a:t>
            </a:r>
            <a:r>
              <a:rPr lang="en-US" altLang="zh-CN" dirty="0" smtClean="0"/>
              <a:t>JDT</a:t>
            </a:r>
            <a:r>
              <a:rPr lang="zh-CN" altLang="en-US" dirty="0" smtClean="0"/>
              <a:t>影响后，</a:t>
            </a:r>
            <a:r>
              <a:rPr lang="en-US" altLang="zh-CN" dirty="0" smtClean="0"/>
              <a:t>Precise</a:t>
            </a:r>
            <a:r>
              <a:rPr lang="zh-CN" altLang="en-US" dirty="0" smtClean="0"/>
              <a:t>与</a:t>
            </a:r>
            <a:r>
              <a:rPr lang="en-US" altLang="zh-CN" dirty="0" err="1" smtClean="0"/>
              <a:t>Parc</a:t>
            </a:r>
            <a:r>
              <a:rPr lang="zh-CN" altLang="en-US" dirty="0" smtClean="0"/>
              <a:t>的效果对比。在这里，</a:t>
            </a:r>
            <a:r>
              <a:rPr lang="en-US" altLang="zh-CN" dirty="0" smtClean="0"/>
              <a:t>Precision</a:t>
            </a:r>
            <a:r>
              <a:rPr lang="zh-CN" altLang="en-US" dirty="0" smtClean="0"/>
              <a:t>代表精确率，</a:t>
            </a:r>
            <a:r>
              <a:rPr lang="en-US" altLang="zh-CN" dirty="0" smtClean="0"/>
              <a:t>Recall</a:t>
            </a:r>
            <a:r>
              <a:rPr lang="zh-CN" altLang="en-US" dirty="0" smtClean="0"/>
              <a:t>召回率。测试分别在</a:t>
            </a:r>
            <a:r>
              <a:rPr lang="en-US" altLang="zh-CN" dirty="0" smtClean="0"/>
              <a:t>Eclipse</a:t>
            </a:r>
            <a:r>
              <a:rPr lang="zh-CN" altLang="en-US" dirty="0" smtClean="0"/>
              <a:t>与</a:t>
            </a:r>
            <a:r>
              <a:rPr lang="en-US" altLang="zh-CN" dirty="0" smtClean="0"/>
              <a:t>NetBeans</a:t>
            </a:r>
            <a:r>
              <a:rPr lang="zh-CN" altLang="en-US" dirty="0" smtClean="0"/>
              <a:t>两个</a:t>
            </a:r>
            <a:r>
              <a:rPr lang="en-US" altLang="zh-CN" dirty="0" smtClean="0"/>
              <a:t>IDE</a:t>
            </a:r>
            <a:r>
              <a:rPr lang="zh-CN" altLang="en-US" dirty="0" smtClean="0"/>
              <a:t>的系统下测试。可以看出，</a:t>
            </a:r>
            <a:r>
              <a:rPr lang="en-US" altLang="zh-CN" dirty="0" err="1" smtClean="0"/>
              <a:t>Parc</a:t>
            </a:r>
            <a:r>
              <a:rPr lang="en-US" altLang="zh-CN" dirty="0" smtClean="0"/>
              <a:t> </a:t>
            </a:r>
            <a:r>
              <a:rPr lang="zh-CN" altLang="en-US" dirty="0" smtClean="0"/>
              <a:t>的表现比</a:t>
            </a:r>
            <a:r>
              <a:rPr lang="en-US" altLang="zh-CN" dirty="0" smtClean="0"/>
              <a:t>Precision</a:t>
            </a:r>
            <a:r>
              <a:rPr lang="zh-CN" altLang="en-US" dirty="0" smtClean="0"/>
              <a:t>更好。在</a:t>
            </a:r>
            <a:r>
              <a:rPr lang="en-US" altLang="zh-CN" dirty="0" err="1" smtClean="0"/>
              <a:t>Eciplise</a:t>
            </a:r>
            <a:r>
              <a:rPr lang="zh-CN" altLang="en-US" dirty="0" smtClean="0"/>
              <a:t>系统下，对于最高位置的推荐，</a:t>
            </a:r>
            <a:r>
              <a:rPr lang="en-US" altLang="zh-CN" dirty="0" err="1" smtClean="0"/>
              <a:t>Parc</a:t>
            </a:r>
            <a:r>
              <a:rPr lang="zh-CN" altLang="en-US" dirty="0" smtClean="0"/>
              <a:t>的精准率多了</a:t>
            </a:r>
            <a:r>
              <a:rPr lang="en-US" altLang="zh-CN" dirty="0" smtClean="0"/>
              <a:t>2%</a:t>
            </a:r>
            <a:r>
              <a:rPr lang="zh-CN" altLang="en-US" dirty="0" smtClean="0"/>
              <a:t>，召回率多了</a:t>
            </a:r>
            <a:r>
              <a:rPr lang="en-US" altLang="zh-CN" dirty="0" smtClean="0"/>
              <a:t>2.35%</a:t>
            </a:r>
            <a:r>
              <a:rPr lang="zh-CN" altLang="en-US" dirty="0" smtClean="0"/>
              <a:t>。即便是前十个位置，</a:t>
            </a:r>
            <a:r>
              <a:rPr lang="en-US" altLang="zh-CN" dirty="0" err="1" smtClean="0"/>
              <a:t>Parc</a:t>
            </a:r>
            <a:r>
              <a:rPr lang="zh-CN" altLang="en-US" dirty="0" smtClean="0"/>
              <a:t>的精准率和召回率，也要比</a:t>
            </a:r>
            <a:r>
              <a:rPr lang="en-US" altLang="zh-CN" dirty="0" smtClean="0"/>
              <a:t>Precision</a:t>
            </a:r>
            <a:r>
              <a:rPr lang="zh-CN" altLang="en-US" dirty="0" smtClean="0"/>
              <a:t>高。在</a:t>
            </a:r>
            <a:r>
              <a:rPr lang="en-US" altLang="zh-CN" dirty="0" smtClean="0"/>
              <a:t>NetBeans</a:t>
            </a:r>
            <a:r>
              <a:rPr lang="zh-CN" altLang="en-US" dirty="0" smtClean="0"/>
              <a:t>系统下，</a:t>
            </a:r>
            <a:r>
              <a:rPr lang="en-US" altLang="zh-CN" dirty="0" err="1" smtClean="0"/>
              <a:t>Parc</a:t>
            </a:r>
            <a:r>
              <a:rPr lang="zh-CN" altLang="en-US" dirty="0" smtClean="0"/>
              <a:t>相关的提升更加明显。在最高位置</a:t>
            </a:r>
            <a:r>
              <a:rPr lang="en-US" altLang="zh-CN" dirty="0" err="1" smtClean="0"/>
              <a:t>Parc</a:t>
            </a:r>
            <a:r>
              <a:rPr lang="en-US" altLang="zh-CN" dirty="0" smtClean="0"/>
              <a:t> </a:t>
            </a:r>
            <a:r>
              <a:rPr lang="zh-CN" altLang="en-US" dirty="0" smtClean="0"/>
              <a:t>的精准率高出了</a:t>
            </a:r>
            <a:r>
              <a:rPr lang="en-US" altLang="zh-CN" dirty="0" smtClean="0"/>
              <a:t>25.87%</a:t>
            </a:r>
            <a:r>
              <a:rPr lang="zh-CN" altLang="en-US" dirty="0" smtClean="0"/>
              <a:t>，召回率高出了</a:t>
            </a:r>
            <a:r>
              <a:rPr lang="en-US" altLang="zh-CN" dirty="0" smtClean="0"/>
              <a:t>33.16%</a:t>
            </a:r>
            <a:r>
              <a:rPr lang="zh-CN" altLang="en-US" dirty="0" smtClean="0"/>
              <a:t>。前十个位置的性能也有极大的提高。</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17322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参数推荐的这篇文章，作者对参数推荐的研究有三个贡献：</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研究出了一个经验证实了源代码对于方法的参数是局部有效的。所谓局部有效，举个例子，在使用一个数组访问表达式作为方法参数之前，开发者通常会在接近参数的位置初始化这个数组。再比如，当一个方法调用作为方法的参数时，另外那个关于这个方法调用的方法或语言结构通常会离得很近。</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、一种利用源代码的局部特性、静态类型和之前代码例子来进行方法参数推荐。</a:t>
            </a: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3</a:t>
            </a:r>
            <a:r>
              <a:rPr lang="zh-CN" altLang="en-US" dirty="0" smtClean="0"/>
              <a:t>、对现有的工具进行对比分析。</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82239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首先，我们可以推荐相关库提供给定的任务来完成。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其次，我们可以推荐开发人员可以使用的相关</a:t>
            </a:r>
            <a:r>
              <a:rPr lang="en-US" altLang="zh-CN" dirty="0" smtClean="0"/>
              <a:t>API</a:t>
            </a:r>
            <a:r>
              <a:rPr lang="zh-CN" altLang="en-US" dirty="0" smtClean="0"/>
              <a:t>方法来编程所需的任务。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第三，我们可以根据其上下文为给定的方法推荐正确的参数。最后但并非最不重要的是，我们可以推荐如何将不同的</a:t>
            </a:r>
            <a:r>
              <a:rPr lang="en-US" altLang="zh-CN" dirty="0" smtClean="0"/>
              <a:t>API</a:t>
            </a:r>
            <a:r>
              <a:rPr lang="zh-CN" altLang="en-US" dirty="0" smtClean="0"/>
              <a:t>方法结合起来以实现特定的任务。</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第一个涉及推荐额外的相关</a:t>
            </a:r>
            <a:r>
              <a:rPr lang="en-US" altLang="zh-CN" dirty="0" smtClean="0"/>
              <a:t>API</a:t>
            </a:r>
            <a:r>
              <a:rPr lang="zh-CN" altLang="en-US" dirty="0" smtClean="0"/>
              <a:t>库给予目标程序已知的有用的</a:t>
            </a:r>
            <a:r>
              <a:rPr lang="en-US" altLang="zh-CN" dirty="0" smtClean="0"/>
              <a:t>API</a:t>
            </a:r>
            <a:r>
              <a:rPr lang="zh-CN" altLang="en-US" dirty="0" smtClean="0"/>
              <a:t>库。该系统在推荐附加相关库时，可实现</a:t>
            </a:r>
            <a:r>
              <a:rPr lang="en-US" altLang="zh-CN" dirty="0" smtClean="0"/>
              <a:t>0.852</a:t>
            </a:r>
            <a:r>
              <a:rPr lang="zh-CN" altLang="en-US" dirty="0" smtClean="0"/>
              <a:t>的召回率</a:t>
            </a:r>
            <a:r>
              <a:rPr lang="en-US" altLang="zh-CN" dirty="0" smtClean="0"/>
              <a:t>5</a:t>
            </a:r>
            <a:r>
              <a:rPr lang="zh-CN" altLang="en-US" dirty="0" smtClean="0"/>
              <a:t>和</a:t>
            </a:r>
            <a:r>
              <a:rPr lang="en-US" altLang="zh-CN" dirty="0" smtClean="0"/>
              <a:t>0.894</a:t>
            </a:r>
            <a:r>
              <a:rPr lang="zh-CN" altLang="en-US" dirty="0" smtClean="0"/>
              <a:t>的召回率</a:t>
            </a:r>
            <a:r>
              <a:rPr lang="en-US" altLang="zh-CN" dirty="0" smtClean="0"/>
              <a:t>10</a:t>
            </a:r>
            <a:r>
              <a:rPr lang="zh-CN" altLang="en-US" dirty="0" smtClean="0"/>
              <a:t>。第二个涉及推荐给定的目标</a:t>
            </a:r>
            <a:r>
              <a:rPr lang="en-US" altLang="zh-CN" dirty="0" smtClean="0"/>
              <a:t>API</a:t>
            </a:r>
            <a:r>
              <a:rPr lang="zh-CN" altLang="en-US" dirty="0" smtClean="0"/>
              <a:t>的相关</a:t>
            </a:r>
            <a:r>
              <a:rPr lang="en-US" altLang="zh-CN" dirty="0" smtClean="0"/>
              <a:t>API</a:t>
            </a:r>
            <a:r>
              <a:rPr lang="zh-CN" altLang="en-US" dirty="0" smtClean="0"/>
              <a:t>方法和任务的文本描述。该系统可实现</a:t>
            </a:r>
            <a:r>
              <a:rPr lang="en-US" altLang="zh-CN" dirty="0" smtClean="0"/>
              <a:t>0.690</a:t>
            </a:r>
            <a:r>
              <a:rPr lang="zh-CN" altLang="en-US" dirty="0" smtClean="0"/>
              <a:t>的召回率</a:t>
            </a:r>
            <a:r>
              <a:rPr lang="en-US" altLang="zh-CN" dirty="0" smtClean="0"/>
              <a:t>@ 5</a:t>
            </a:r>
            <a:r>
              <a:rPr lang="zh-CN" altLang="en-US" dirty="0" smtClean="0"/>
              <a:t>，回收率为</a:t>
            </a:r>
            <a:r>
              <a:rPr lang="en-US" altLang="zh-CN" dirty="0" smtClean="0"/>
              <a:t>0.779</a:t>
            </a:r>
            <a:r>
              <a:rPr lang="zh-CN" altLang="en-US" dirty="0" smtClean="0"/>
              <a:t>的</a:t>
            </a:r>
            <a:r>
              <a:rPr lang="en-US" altLang="zh-CN" dirty="0" smtClean="0"/>
              <a:t>10</a:t>
            </a:r>
            <a:r>
              <a:rPr lang="zh-CN" altLang="en-US" dirty="0" smtClean="0"/>
              <a:t>。这两个系统的结果表明，该系统是有用的，并能够相当好地推荐正确的</a:t>
            </a:r>
            <a:r>
              <a:rPr lang="en-US" altLang="zh-CN" dirty="0" smtClean="0"/>
              <a:t>API /</a:t>
            </a:r>
            <a:r>
              <a:rPr lang="zh-CN" altLang="en-US" dirty="0" smtClean="0"/>
              <a:t>库。</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52987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2422426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基于场景来推荐具体的</a:t>
            </a:r>
            <a:r>
              <a:rPr lang="en-US" altLang="zh-CN" dirty="0" smtClean="0"/>
              <a:t>api</a:t>
            </a:r>
            <a:r>
              <a:rPr lang="zh-CN" altLang="en-US" dirty="0" smtClean="0"/>
              <a:t>（方法，库，参数等）；</a:t>
            </a:r>
            <a:endParaRPr lang="en-US" altLang="zh-CN" dirty="0" smtClean="0"/>
          </a:p>
          <a:p>
            <a:r>
              <a:rPr lang="zh-CN" altLang="en-US" dirty="0" smtClean="0"/>
              <a:t>基于我们的历史更改（基于经验的），分析项目之间</a:t>
            </a:r>
            <a:r>
              <a:rPr lang="en-US" altLang="zh-CN" dirty="0" smtClean="0"/>
              <a:t>commit</a:t>
            </a:r>
            <a:r>
              <a:rPr lang="zh-CN" altLang="en-US" dirty="0" smtClean="0"/>
              <a:t>之间的有关</a:t>
            </a:r>
            <a:r>
              <a:rPr lang="en-US" altLang="zh-CN" dirty="0" smtClean="0"/>
              <a:t>api</a:t>
            </a:r>
            <a:r>
              <a:rPr lang="zh-CN" altLang="en-US" dirty="0" smtClean="0"/>
              <a:t>的</a:t>
            </a:r>
            <a:r>
              <a:rPr lang="en-US" altLang="zh-CN" dirty="0" smtClean="0"/>
              <a:t>change</a:t>
            </a:r>
            <a:r>
              <a:rPr lang="zh-CN" altLang="en-US" dirty="0" smtClean="0"/>
              <a:t>，基于大量的项目之间的经验研究（依然有局限性，虽然说是正确的推荐了</a:t>
            </a:r>
            <a:r>
              <a:rPr lang="en-US" altLang="zh-CN" dirty="0" smtClean="0"/>
              <a:t>api</a:t>
            </a:r>
            <a:r>
              <a:rPr lang="zh-CN" altLang="en-US" dirty="0" smtClean="0"/>
              <a:t>，但是推荐的是否具有可重用等）；不可否定的是</a:t>
            </a:r>
            <a:r>
              <a:rPr lang="en-US" altLang="zh-CN" dirty="0" smtClean="0"/>
              <a:t>api</a:t>
            </a:r>
            <a:r>
              <a:rPr lang="zh-CN" altLang="en-US" dirty="0" smtClean="0"/>
              <a:t>的推荐确实加快了开发的速度，至少给了开发者一些从哪些方面考虑的思路</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25</a:t>
            </a:fld>
            <a:endParaRPr lang="zh-CN" altLang="en-US"/>
          </a:p>
        </p:txBody>
      </p:sp>
    </p:spTree>
    <p:extLst>
      <p:ext uri="{BB962C8B-B14F-4D97-AF65-F5344CB8AC3E}">
        <p14:creationId xmlns:p14="http://schemas.microsoft.com/office/powerpoint/2010/main" val="361456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这次报告主要从</a:t>
            </a:r>
            <a:r>
              <a:rPr lang="en-US" altLang="zh-CN" dirty="0" smtClean="0"/>
              <a:t>api</a:t>
            </a:r>
            <a:r>
              <a:rPr lang="zh-CN" altLang="en-US" dirty="0" smtClean="0"/>
              <a:t>推荐的背景、研究现状、研究的分析与总结四个方面来阐述；</a:t>
            </a:r>
            <a:endParaRPr lang="en-US" altLang="zh-CN" dirty="0" smtClean="0"/>
          </a:p>
          <a:p>
            <a:r>
              <a:rPr lang="zh-CN" altLang="en-US" dirty="0" smtClean="0"/>
              <a:t>从</a:t>
            </a:r>
            <a:r>
              <a:rPr lang="en-US" altLang="zh-CN" dirty="0" smtClean="0"/>
              <a:t>api</a:t>
            </a:r>
            <a:r>
              <a:rPr lang="zh-CN" altLang="en-US" dirty="0" smtClean="0"/>
              <a:t>推荐的方面有小及大来说包含：</a:t>
            </a:r>
            <a:r>
              <a:rPr lang="en-US" altLang="zh-CN" dirty="0" smtClean="0"/>
              <a:t>api</a:t>
            </a:r>
            <a:r>
              <a:rPr lang="zh-CN" altLang="en-US" dirty="0" smtClean="0"/>
              <a:t>（方法名以及参数）参数、方法、库；从需求方面，低级以及高级的；</a:t>
            </a:r>
            <a:endParaRPr lang="en-US" altLang="zh-CN" dirty="0" smtClean="0"/>
          </a:p>
          <a:p>
            <a:r>
              <a:rPr lang="zh-CN" altLang="en-US" dirty="0" smtClean="0"/>
              <a:t>怎么构建这个推荐系统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284515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62015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a:t>
            </a:r>
            <a:r>
              <a:rPr lang="en-US" altLang="zh-CN" dirty="0" smtClean="0"/>
              <a:t>api</a:t>
            </a:r>
            <a:r>
              <a:rPr lang="zh-CN" altLang="en-US" dirty="0" smtClean="0"/>
              <a:t>推荐 ？为什么我们需要</a:t>
            </a:r>
            <a:r>
              <a:rPr lang="en-US" altLang="zh-CN" dirty="0" smtClean="0"/>
              <a:t>api</a:t>
            </a:r>
            <a:r>
              <a:rPr lang="zh-CN" altLang="en-US" dirty="0" smtClean="0"/>
              <a:t>推荐？目前怎么完成</a:t>
            </a:r>
            <a:r>
              <a:rPr lang="en-US" altLang="zh-CN" dirty="0" smtClean="0"/>
              <a:t>api</a:t>
            </a:r>
            <a:r>
              <a:rPr lang="zh-CN" altLang="en-US" dirty="0" smtClean="0"/>
              <a:t>推荐？有哪些方法？如何去构建推荐系统？</a:t>
            </a:r>
            <a:endParaRPr lang="en-US" altLang="zh-CN"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22462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基于实际情况：</a:t>
            </a:r>
            <a:r>
              <a:rPr lang="zh-CN" altLang="en-US" sz="1200" b="0" i="0" kern="1200" dirty="0" smtClean="0">
                <a:solidFill>
                  <a:schemeClr val="tx1"/>
                </a:solidFill>
                <a:effectLst/>
                <a:latin typeface="+mn-lt"/>
                <a:ea typeface="+mn-ea"/>
                <a:cs typeface="+mn-cs"/>
              </a:rPr>
              <a:t>如今</a:t>
            </a:r>
            <a:r>
              <a:rPr lang="en-US" altLang="zh-CN" sz="1200" b="0" i="0" kern="1200" dirty="0" smtClean="0">
                <a:solidFill>
                  <a:schemeClr val="tx1"/>
                </a:solidFill>
                <a:effectLst/>
                <a:latin typeface="+mn-lt"/>
                <a:ea typeface="+mn-ea"/>
                <a:cs typeface="+mn-cs"/>
              </a:rPr>
              <a:t>APIs</a:t>
            </a:r>
            <a:r>
              <a:rPr lang="zh-CN" altLang="en-US" sz="1200" b="0" i="0" kern="1200" dirty="0" smtClean="0">
                <a:solidFill>
                  <a:schemeClr val="tx1"/>
                </a:solidFill>
                <a:effectLst/>
                <a:latin typeface="+mn-lt"/>
                <a:ea typeface="+mn-ea"/>
                <a:cs typeface="+mn-cs"/>
              </a:rPr>
              <a:t>在被广泛的使用；对于开发者来说，一个巨大的挑战就是如何学习并记住</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的使用。最新的研究表明，</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进入了通过</a:t>
            </a:r>
            <a:r>
              <a:rPr lang="en-US" altLang="zh-CN" sz="1200" b="0" i="0" kern="1200" dirty="0" smtClean="0">
                <a:solidFill>
                  <a:schemeClr val="tx1"/>
                </a:solidFill>
                <a:effectLst/>
                <a:latin typeface="+mn-lt"/>
                <a:ea typeface="+mn-ea"/>
                <a:cs typeface="+mn-cs"/>
              </a:rPr>
              <a:t>IDE</a:t>
            </a:r>
            <a:r>
              <a:rPr lang="zh-CN" altLang="en-US" sz="1200" b="0" i="0" kern="1200" dirty="0" smtClean="0">
                <a:solidFill>
                  <a:schemeClr val="tx1"/>
                </a:solidFill>
                <a:effectLst/>
                <a:latin typeface="+mn-lt"/>
                <a:ea typeface="+mn-ea"/>
                <a:cs typeface="+mn-cs"/>
              </a:rPr>
              <a:t>整合代码补全的年代，但一个开发者在面对</a:t>
            </a:r>
            <a:r>
              <a:rPr lang="en-US" altLang="zh-CN" sz="1200" b="0" i="0" kern="1200" dirty="0" smtClean="0">
                <a:solidFill>
                  <a:schemeClr val="tx1"/>
                </a:solidFill>
                <a:effectLst/>
                <a:latin typeface="+mn-lt"/>
                <a:ea typeface="+mn-ea"/>
                <a:cs typeface="+mn-cs"/>
              </a:rPr>
              <a:t>IDE</a:t>
            </a:r>
            <a:r>
              <a:rPr lang="zh-CN" altLang="en-US" sz="1200" b="0" i="0" kern="1200" dirty="0" smtClean="0">
                <a:solidFill>
                  <a:schemeClr val="tx1"/>
                </a:solidFill>
                <a:effectLst/>
                <a:latin typeface="+mn-lt"/>
                <a:ea typeface="+mn-ea"/>
                <a:cs typeface="+mn-cs"/>
              </a:rPr>
              <a:t>推荐的一个长长的清单的时候，仍然会花费大量的时间。除此之外，不正确的</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方法的参数使用也会导致软件出</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或者运行时间异常。</a:t>
            </a:r>
            <a:r>
              <a:rPr lang="zh-CN" altLang="en-US" dirty="0" smtClean="0"/>
              <a:t>使用第三方函数库可以避免重复造轮子，减少开发时间。使软件开发者更专注于功能本身。而且第三方库都是经过测试的，可以减少</a:t>
            </a:r>
            <a:r>
              <a:rPr lang="en-US" altLang="zh-CN" dirty="0" smtClean="0"/>
              <a:t>bug</a:t>
            </a:r>
            <a:r>
              <a:rPr lang="zh-CN" altLang="en-US" dirty="0" smtClean="0"/>
              <a:t>出现的几率。尽管有第三方库使用，但找到相关的库并使用它们并不总是很容易的。 开发人员需要在大量第三方库中找到相关的库，并手动检查库的功能是否符合他们的要求。 手动检查可能涉及一个漫长的过程，涉及在</a:t>
            </a:r>
            <a:r>
              <a:rPr lang="en-US" altLang="zh-CN" dirty="0" smtClean="0"/>
              <a:t>API</a:t>
            </a:r>
            <a:r>
              <a:rPr lang="zh-CN" altLang="en-US" dirty="0" smtClean="0"/>
              <a:t>中查找相关方法并了解如何使用它们。 理解</a:t>
            </a:r>
            <a:r>
              <a:rPr lang="en-US" altLang="zh-CN" dirty="0" smtClean="0"/>
              <a:t>API</a:t>
            </a:r>
            <a:r>
              <a:rPr lang="zh-CN" altLang="en-US" dirty="0" smtClean="0"/>
              <a:t>的结构以及如何正确填写方法参数是开发人员需要学习的东西。 显然，这个过程非常耗时，</a:t>
            </a:r>
            <a:r>
              <a:rPr lang="en-US" altLang="zh-CN" dirty="0" smtClean="0"/>
              <a:t>API</a:t>
            </a:r>
            <a:r>
              <a:rPr lang="zh-CN" altLang="en-US" dirty="0" smtClean="0"/>
              <a:t>推荐系统的存在可以帮助开发人员减少工作量。</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基于统计数据：在</a:t>
            </a:r>
            <a:r>
              <a:rPr lang="en-US" altLang="zh-CN" dirty="0" smtClean="0"/>
              <a:t>GitHub</a:t>
            </a:r>
            <a:r>
              <a:rPr lang="zh-CN" altLang="en-US" dirty="0" smtClean="0"/>
              <a:t>中抽取</a:t>
            </a:r>
            <a:r>
              <a:rPr lang="en-US" altLang="zh-CN" dirty="0" smtClean="0"/>
              <a:t>1008</a:t>
            </a:r>
            <a:r>
              <a:rPr lang="zh-CN" altLang="en-US" dirty="0" smtClean="0"/>
              <a:t>个软件源代码。其中有</a:t>
            </a:r>
            <a:r>
              <a:rPr lang="en-US" altLang="zh-CN" dirty="0" smtClean="0"/>
              <a:t>93.3%</a:t>
            </a:r>
            <a:r>
              <a:rPr lang="zh-CN" altLang="en-US" dirty="0" smtClean="0"/>
              <a:t>使用了第三方函数库。平均每个项目要使用</a:t>
            </a:r>
            <a:r>
              <a:rPr lang="en-US" altLang="zh-CN" dirty="0" smtClean="0"/>
              <a:t>28</a:t>
            </a:r>
            <a:r>
              <a:rPr lang="zh-CN" altLang="en-US" dirty="0" smtClean="0"/>
              <a:t>个第三方函数库</a:t>
            </a:r>
            <a:r>
              <a:rPr lang="en-US" altLang="zh-CN" dirty="0" smtClean="0"/>
              <a:t>;;</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JDK8</a:t>
            </a:r>
            <a:r>
              <a:rPr lang="zh-CN" altLang="en-US" sz="1200" b="0" i="0" kern="1200" dirty="0" smtClean="0">
                <a:solidFill>
                  <a:schemeClr val="tx1"/>
                </a:solidFill>
                <a:effectLst/>
                <a:latin typeface="+mn-lt"/>
                <a:ea typeface="+mn-ea"/>
                <a:cs typeface="+mn-cs"/>
              </a:rPr>
              <a:t>中一个</a:t>
            </a:r>
            <a:r>
              <a:rPr lang="en-US" altLang="zh-CN" sz="1200" b="0" i="0" kern="1200" dirty="0" smtClean="0">
                <a:solidFill>
                  <a:schemeClr val="tx1"/>
                </a:solidFill>
                <a:effectLst/>
                <a:latin typeface="+mn-lt"/>
                <a:ea typeface="+mn-ea"/>
                <a:cs typeface="+mn-cs"/>
              </a:rPr>
              <a:t>String</a:t>
            </a:r>
            <a:r>
              <a:rPr lang="zh-CN" altLang="en-US" sz="1200" b="0" i="0" kern="1200" dirty="0" smtClean="0">
                <a:solidFill>
                  <a:schemeClr val="tx1"/>
                </a:solidFill>
                <a:effectLst/>
                <a:latin typeface="+mn-lt"/>
                <a:ea typeface="+mn-ea"/>
                <a:cs typeface="+mn-cs"/>
              </a:rPr>
              <a:t>类的可能的方法有</a:t>
            </a:r>
            <a:r>
              <a:rPr lang="en-US" altLang="zh-CN" sz="1200" b="0" i="0" kern="1200" dirty="0" smtClean="0">
                <a:solidFill>
                  <a:schemeClr val="tx1"/>
                </a:solidFill>
                <a:effectLst/>
                <a:latin typeface="+mn-lt"/>
                <a:ea typeface="+mn-ea"/>
                <a:cs typeface="+mn-cs"/>
              </a:rPr>
              <a:t>67</a:t>
            </a:r>
            <a:r>
              <a:rPr lang="zh-CN" altLang="en-US" sz="1200" b="0" i="0" kern="1200" dirty="0" smtClean="0">
                <a:solidFill>
                  <a:schemeClr val="tx1"/>
                </a:solidFill>
                <a:effectLst/>
                <a:latin typeface="+mn-lt"/>
                <a:ea typeface="+mn-ea"/>
                <a:cs typeface="+mn-cs"/>
              </a:rPr>
              <a:t>种之多，并且还有另外</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中来自父类的继承</a:t>
            </a:r>
            <a:r>
              <a:rPr lang="zh-CN" altLang="en-US" dirty="0" smtClean="0"/>
              <a:t>。</a:t>
            </a:r>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147443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开发人员经常收到许多功能请求。为了实现这些功能，开发人员可以利用第三方库的各种方法</a:t>
            </a:r>
            <a:r>
              <a:rPr lang="en-US" altLang="zh-CN" dirty="0" smtClean="0"/>
              <a:t>;;;</a:t>
            </a:r>
            <a:r>
              <a:rPr lang="zh-CN" altLang="en-US" dirty="0" smtClean="0"/>
              <a:t>自动化软件开发，与代码补全</a:t>
            </a:r>
            <a:r>
              <a:rPr lang="en-US" altLang="zh-CN" dirty="0" smtClean="0"/>
              <a:t>;</a:t>
            </a:r>
            <a:r>
              <a:rPr lang="zh-CN" altLang="en-US" dirty="0" smtClean="0"/>
              <a:t>产品性能要求更好用的</a:t>
            </a:r>
            <a:r>
              <a:rPr lang="en-US" altLang="zh-CN" dirty="0" smtClean="0"/>
              <a:t>api</a:t>
            </a:r>
            <a:r>
              <a:rPr lang="zh-CN" altLang="en-US" dirty="0" smtClean="0"/>
              <a:t>；性能要求（开发经验不足的人员）包括安全性（防止</a:t>
            </a:r>
            <a:r>
              <a:rPr lang="en-US" altLang="zh-CN" dirty="0" err="1" smtClean="0"/>
              <a:t>sql</a:t>
            </a:r>
            <a:r>
              <a:rPr lang="zh-CN" altLang="en-US" dirty="0" smtClean="0"/>
              <a:t>注入获取传输器对象用</a:t>
            </a:r>
            <a:r>
              <a:rPr lang="en-US" altLang="zh-CN" dirty="0" err="1" smtClean="0"/>
              <a:t>prepstatement</a:t>
            </a:r>
            <a:r>
              <a:rPr lang="zh-CN" altLang="en-US" dirty="0" smtClean="0"/>
              <a:t>而不是用</a:t>
            </a:r>
            <a:r>
              <a:rPr lang="en-US" altLang="zh-CN" dirty="0" smtClean="0"/>
              <a:t>statement</a:t>
            </a:r>
            <a:r>
              <a:rPr lang="zh-CN" altLang="en-US" dirty="0" smtClean="0"/>
              <a:t>）以及代码执行速度；以及通用性要求（</a:t>
            </a:r>
            <a:r>
              <a:rPr lang="en-US" altLang="zh-CN" dirty="0" err="1" smtClean="0"/>
              <a:t>eg</a:t>
            </a:r>
            <a:r>
              <a:rPr lang="zh-CN" altLang="en-US" dirty="0" smtClean="0"/>
              <a:t>：连接数据库程序 ，导入</a:t>
            </a:r>
            <a:r>
              <a:rPr lang="en-US" altLang="zh-CN" dirty="0" err="1" smtClean="0"/>
              <a:t>mysql.connection</a:t>
            </a:r>
            <a:r>
              <a:rPr lang="zh-CN" altLang="en-US" dirty="0" smtClean="0"/>
              <a:t>的包还是</a:t>
            </a:r>
            <a:r>
              <a:rPr lang="en-US" altLang="zh-CN" dirty="0" err="1" smtClean="0"/>
              <a:t>sql</a:t>
            </a:r>
            <a:r>
              <a:rPr lang="zh-CN" altLang="en-US" dirty="0" smtClean="0"/>
              <a:t>的包两者都可以一个是接口一个是实现，数据库改动量比较少）</a:t>
            </a:r>
            <a:endParaRPr lang="en-US" altLang="zh-CN"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139407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208621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输入应用程序当前使用的库集作为输入，并推荐其他可能相关的库。</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总体框架如图所示：将关联规则挖掘和协同过滤技术结合起来，</a:t>
            </a:r>
            <a:r>
              <a:rPr lang="zh-CN" altLang="en-US" dirty="0" smtClean="0"/>
              <a:t>两种方法推荐的</a:t>
            </a:r>
            <a:r>
              <a:rPr lang="en-US" altLang="zh-CN" dirty="0" smtClean="0"/>
              <a:t>library</a:t>
            </a:r>
            <a:r>
              <a:rPr lang="zh-CN" altLang="en-US" dirty="0" smtClean="0"/>
              <a:t>的分数比重各占</a:t>
            </a:r>
            <a:r>
              <a:rPr lang="en-US" altLang="zh-CN" dirty="0" smtClean="0"/>
              <a:t>50%</a:t>
            </a:r>
            <a:r>
              <a:rPr lang="zh-CN" altLang="en-US" dirty="0" smtClean="0"/>
              <a:t>，最终推荐前</a:t>
            </a:r>
            <a:r>
              <a:rPr lang="en-US" altLang="zh-CN" dirty="0" smtClean="0"/>
              <a:t>n</a:t>
            </a:r>
            <a:r>
              <a:rPr lang="zh-CN" altLang="en-US" dirty="0" smtClean="0"/>
              <a:t>个</a:t>
            </a:r>
            <a:r>
              <a:rPr lang="en-US" altLang="zh-CN" dirty="0" smtClean="0"/>
              <a:t>library</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LibRec_RULE</a:t>
            </a:r>
            <a:r>
              <a:rPr lang="en-US" altLang="zh-CN" dirty="0" smtClean="0"/>
              <a:t>:</a:t>
            </a:r>
            <a:r>
              <a:rPr lang="zh-CN" altLang="en-US" dirty="0" smtClean="0"/>
              <a:t>  通过关联规则将不同的</a:t>
            </a:r>
            <a:r>
              <a:rPr lang="en-US" altLang="zh-CN" dirty="0" smtClean="0"/>
              <a:t>library</a:t>
            </a:r>
            <a:r>
              <a:rPr lang="zh-CN" altLang="en-US" dirty="0" smtClean="0"/>
              <a:t>关联起来，然后根据当前</a:t>
            </a:r>
            <a:r>
              <a:rPr lang="en-US" altLang="zh-CN" dirty="0" smtClean="0"/>
              <a:t>project</a:t>
            </a:r>
            <a:r>
              <a:rPr lang="zh-CN" altLang="en-US" dirty="0" smtClean="0"/>
              <a:t>所使用的</a:t>
            </a:r>
            <a:r>
              <a:rPr lang="en-US" altLang="zh-CN" dirty="0" smtClean="0"/>
              <a:t>library</a:t>
            </a:r>
            <a:r>
              <a:rPr lang="zh-CN" altLang="en-US" dirty="0" smtClean="0"/>
              <a:t>，为每个可能会用到的</a:t>
            </a:r>
            <a:r>
              <a:rPr lang="en-US" altLang="zh-CN" dirty="0" smtClean="0"/>
              <a:t>library</a:t>
            </a:r>
            <a:r>
              <a:rPr lang="zh-CN" altLang="en-US" dirty="0" smtClean="0"/>
              <a:t>打分，取最高的</a:t>
            </a:r>
            <a:r>
              <a:rPr lang="en-US" altLang="zh-CN" dirty="0" smtClean="0"/>
              <a:t>n</a:t>
            </a:r>
            <a:r>
              <a:rPr lang="zh-CN" altLang="en-US" dirty="0" smtClean="0"/>
              <a:t>个</a:t>
            </a:r>
            <a:r>
              <a:rPr lang="en-US" altLang="zh-CN" dirty="0" smtClean="0"/>
              <a:t>Library</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LibRecRULE</a:t>
            </a:r>
            <a:r>
              <a:rPr lang="zh-CN" altLang="en-US" dirty="0" smtClean="0"/>
              <a:t>组件基于</a:t>
            </a:r>
            <a:r>
              <a:rPr lang="en-US" altLang="zh-CN" dirty="0" smtClean="0"/>
              <a:t>library</a:t>
            </a:r>
            <a:r>
              <a:rPr lang="zh-CN" altLang="en-US" dirty="0" smtClean="0"/>
              <a:t>使用模式推荐库。 它由训练阶段的</a:t>
            </a:r>
            <a:r>
              <a:rPr lang="en-US" altLang="zh-CN" dirty="0" err="1" smtClean="0"/>
              <a:t>RuleExtractor</a:t>
            </a:r>
            <a:r>
              <a:rPr lang="zh-CN" altLang="en-US" dirty="0" smtClean="0"/>
              <a:t>和推荐阶段的</a:t>
            </a:r>
            <a:r>
              <a:rPr lang="en-US" altLang="zh-CN" dirty="0" err="1" smtClean="0"/>
              <a:t>RuleMatcher</a:t>
            </a:r>
            <a:r>
              <a:rPr lang="zh-CN" altLang="en-US" dirty="0" smtClean="0"/>
              <a:t>组成。</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kumimoji="0" lang="en-US" altLang="zh-CN" sz="1200" b="0" i="0" u="none" strike="noStrike" kern="1200" cap="none" spc="0" normalizeH="0" baseline="0" noProof="0" dirty="0" smtClean="0">
                <a:ln>
                  <a:noFill/>
                </a:ln>
                <a:solidFill>
                  <a:prstClr val="black"/>
                </a:solidFill>
                <a:effectLst/>
                <a:uLnTx/>
                <a:uFillTx/>
                <a:latin typeface="+mn-lt"/>
                <a:ea typeface="+mn-ea"/>
                <a:cs typeface="+mn-cs"/>
              </a:rPr>
              <a:t>Rule Extractor</a:t>
            </a:r>
            <a:r>
              <a:rPr kumimoji="0" lang="zh-CN" altLang="zh-CN" sz="1200" b="0" i="0" u="none" strike="noStrike" kern="1200" cap="none" spc="0" normalizeH="0" baseline="0" noProof="0" dirty="0" smtClean="0">
                <a:ln>
                  <a:noFill/>
                </a:ln>
                <a:solidFill>
                  <a:prstClr val="black"/>
                </a:solidFill>
                <a:effectLst/>
                <a:uLnTx/>
                <a:uFillTx/>
                <a:latin typeface="+mn-lt"/>
                <a:ea typeface="+mn-ea"/>
                <a:cs typeface="+mn-cs"/>
              </a:rPr>
              <a:t>，</a:t>
            </a:r>
            <a:r>
              <a:rPr kumimoji="0" lang="zh-CN" altLang="en-US" sz="1200" b="0" i="0" u="none" strike="noStrike" kern="1200" cap="none" spc="0" normalizeH="0" baseline="0" noProof="0" dirty="0" smtClean="0">
                <a:ln>
                  <a:noFill/>
                </a:ln>
                <a:solidFill>
                  <a:prstClr val="black"/>
                </a:solidFill>
                <a:effectLst/>
                <a:uLnTx/>
                <a:uFillTx/>
                <a:latin typeface="+mn-lt"/>
                <a:ea typeface="+mn-ea"/>
                <a:cs typeface="+mn-cs"/>
              </a:rPr>
              <a:t>使用训练集训练模型，确定</a:t>
            </a:r>
            <a:r>
              <a:rPr kumimoji="0" lang="en-US" altLang="zh-CN" sz="1200" b="0" i="0" u="none" strike="noStrike" kern="1200" cap="none" spc="0" normalizeH="0" baseline="0" noProof="0" dirty="0" smtClean="0">
                <a:ln>
                  <a:noFill/>
                </a:ln>
                <a:solidFill>
                  <a:prstClr val="black"/>
                </a:solidFill>
                <a:effectLst/>
                <a:uLnTx/>
                <a:uFillTx/>
                <a:latin typeface="+mn-lt"/>
                <a:ea typeface="+mn-ea"/>
                <a:cs typeface="+mn-cs"/>
              </a:rPr>
              <a:t>library</a:t>
            </a:r>
            <a:r>
              <a:rPr kumimoji="0" lang="zh-CN" altLang="en-US" sz="1200" b="0" i="0" u="none" strike="noStrike" kern="1200" cap="none" spc="0" normalizeH="0" baseline="0" noProof="0" dirty="0" smtClean="0">
                <a:ln>
                  <a:noFill/>
                </a:ln>
                <a:solidFill>
                  <a:prstClr val="black"/>
                </a:solidFill>
                <a:effectLst/>
                <a:uLnTx/>
                <a:uFillTx/>
                <a:latin typeface="+mn-lt"/>
                <a:ea typeface="+mn-ea"/>
                <a:cs typeface="+mn-cs"/>
              </a:rPr>
              <a:t>之间的关联规则</a:t>
            </a:r>
            <a:r>
              <a:rPr kumimoji="0" lang="zh-CN" altLang="zh-CN" sz="1200" b="0" i="0" u="none" strike="noStrike" kern="1200" cap="none" spc="0" normalizeH="0" baseline="0" noProof="0" dirty="0" smtClean="0">
                <a:ln>
                  <a:noFill/>
                </a:ln>
                <a:solidFill>
                  <a:prstClr val="black"/>
                </a:solidFill>
                <a:effectLst/>
                <a:uLnTx/>
                <a:uFillTx/>
                <a:latin typeface="+mn-lt"/>
                <a:ea typeface="+mn-ea"/>
                <a:cs typeface="+mn-cs"/>
              </a:rPr>
              <a:t>。</a:t>
            </a:r>
            <a:endParaRPr kumimoji="0" lang="en-US" altLang="zh-CN" sz="1200" b="0" i="0" u="none" strike="noStrike" kern="1200" cap="none" spc="0" normalizeH="0" baseline="0" noProof="0" dirty="0" smtClean="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kumimoji="0" lang="en-US" altLang="zh-CN" sz="1200" b="0" i="0" u="none" strike="noStrike" kern="1200" cap="none" spc="0" normalizeH="0" baseline="0" noProof="0" dirty="0" smtClean="0">
                <a:ln>
                  <a:noFill/>
                </a:ln>
                <a:solidFill>
                  <a:prstClr val="black"/>
                </a:solidFill>
                <a:effectLst/>
                <a:uLnTx/>
                <a:uFillTx/>
                <a:latin typeface="+mn-lt"/>
                <a:ea typeface="+mn-ea"/>
                <a:cs typeface="+mn-cs"/>
              </a:rPr>
              <a:t>Rule Matcher</a:t>
            </a:r>
            <a:r>
              <a:rPr kumimoji="0" lang="zh-CN" altLang="zh-CN" sz="1200" b="0" i="0" u="none" strike="noStrike" kern="1200" cap="none" spc="0" normalizeH="0" baseline="0" noProof="0" dirty="0" smtClean="0">
                <a:ln>
                  <a:noFill/>
                </a:ln>
                <a:solidFill>
                  <a:prstClr val="black"/>
                </a:solidFill>
                <a:effectLst/>
                <a:uLnTx/>
                <a:uFillTx/>
                <a:latin typeface="+mn-lt"/>
                <a:ea typeface="+mn-ea"/>
                <a:cs typeface="+mn-cs"/>
              </a:rPr>
              <a:t>，将新项目和关联规则模型作为输入</a:t>
            </a:r>
            <a:r>
              <a:rPr kumimoji="0" lang="zh-CN" altLang="en-US" sz="1200" b="0" i="0" u="none" strike="noStrike" kern="1200" cap="none" spc="0" normalizeH="0" baseline="0" noProof="0" dirty="0" smtClean="0">
                <a:ln>
                  <a:noFill/>
                </a:ln>
                <a:solidFill>
                  <a:prstClr val="black"/>
                </a:solidFill>
                <a:effectLst/>
                <a:uLnTx/>
                <a:uFillTx/>
                <a:latin typeface="+mn-lt"/>
                <a:ea typeface="+mn-ea"/>
                <a:cs typeface="+mn-cs"/>
              </a:rPr>
              <a:t>。</a:t>
            </a:r>
            <a:r>
              <a:rPr kumimoji="0" lang="zh-CN" altLang="zh-CN" sz="1200" b="0" i="0" u="none" strike="noStrike" kern="1200" cap="none" spc="0" normalizeH="0" baseline="0" noProof="0" dirty="0" smtClean="0">
                <a:ln>
                  <a:noFill/>
                </a:ln>
                <a:solidFill>
                  <a:prstClr val="black"/>
                </a:solidFill>
                <a:effectLst/>
                <a:uLnTx/>
                <a:uFillTx/>
                <a:latin typeface="+mn-lt"/>
                <a:ea typeface="+mn-ea"/>
                <a:cs typeface="+mn-cs"/>
              </a:rPr>
              <a:t>然后找到与项目中使用的</a:t>
            </a:r>
            <a:r>
              <a:rPr kumimoji="0" lang="en-US" altLang="zh-CN" sz="1200" b="0" i="0" u="none" strike="noStrike" kern="1200" cap="none" spc="0" normalizeH="0" baseline="0" noProof="0" dirty="0" smtClean="0">
                <a:ln>
                  <a:noFill/>
                </a:ln>
                <a:solidFill>
                  <a:prstClr val="black"/>
                </a:solidFill>
                <a:effectLst/>
                <a:uLnTx/>
                <a:uFillTx/>
                <a:latin typeface="+mn-lt"/>
                <a:ea typeface="+mn-ea"/>
                <a:cs typeface="+mn-cs"/>
              </a:rPr>
              <a:t>library</a:t>
            </a:r>
            <a:r>
              <a:rPr kumimoji="0" lang="zh-CN" altLang="zh-CN" sz="1200" b="0" i="0" u="none" strike="noStrike" kern="1200" cap="none" spc="0" normalizeH="0" baseline="0" noProof="0" dirty="0" smtClean="0">
                <a:ln>
                  <a:noFill/>
                </a:ln>
                <a:solidFill>
                  <a:prstClr val="black"/>
                </a:solidFill>
                <a:effectLst/>
                <a:uLnTx/>
                <a:uFillTx/>
                <a:latin typeface="+mn-lt"/>
                <a:ea typeface="+mn-ea"/>
                <a:cs typeface="+mn-cs"/>
              </a:rPr>
              <a:t>匹配的</a:t>
            </a:r>
            <a:r>
              <a:rPr kumimoji="0" lang="zh-CN" altLang="en-US" sz="1200" b="0" i="0" u="none" strike="noStrike" kern="1200" cap="none" spc="0" normalizeH="0" baseline="0" noProof="0" dirty="0" smtClean="0">
                <a:ln>
                  <a:noFill/>
                </a:ln>
                <a:solidFill>
                  <a:prstClr val="black"/>
                </a:solidFill>
                <a:effectLst/>
                <a:uLnTx/>
                <a:uFillTx/>
                <a:latin typeface="+mn-lt"/>
                <a:ea typeface="+mn-ea"/>
                <a:cs typeface="+mn-cs"/>
              </a:rPr>
              <a:t>第三方库</a:t>
            </a:r>
            <a:r>
              <a:rPr kumimoji="0" lang="zh-CN" altLang="zh-CN" sz="1200" b="0" i="0" u="none" strike="noStrike" kern="1200" cap="none" spc="0" normalizeH="0" baseline="0" noProof="0" dirty="0" smtClean="0">
                <a:ln>
                  <a:noFill/>
                </a:ln>
                <a:solidFill>
                  <a:prstClr val="black"/>
                </a:solidFill>
                <a:effectLst/>
                <a:uLnTx/>
                <a:uFillTx/>
                <a:latin typeface="+mn-lt"/>
                <a:ea typeface="+mn-ea"/>
                <a:cs typeface="+mn-cs"/>
              </a:rPr>
              <a:t>。</a:t>
            </a:r>
            <a:endParaRPr kumimoji="0" lang="en-US" altLang="zh-CN"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LibRec_COLLAB</a:t>
            </a:r>
            <a:r>
              <a:rPr lang="en-US" altLang="zh-CN" dirty="0" smtClean="0"/>
              <a:t>:</a:t>
            </a:r>
            <a:r>
              <a:rPr lang="en-US" altLang="zh-CN" baseline="0" dirty="0" smtClean="0"/>
              <a:t>  </a:t>
            </a:r>
            <a:r>
              <a:rPr lang="zh-CN" altLang="en-US" baseline="0" dirty="0" smtClean="0"/>
              <a:t>从每个</a:t>
            </a:r>
            <a:r>
              <a:rPr lang="en-US" altLang="zh-CN" baseline="0" dirty="0" smtClean="0"/>
              <a:t>project</a:t>
            </a:r>
            <a:r>
              <a:rPr lang="zh-CN" altLang="en-US" baseline="0" dirty="0" smtClean="0"/>
              <a:t>中提取一个特征向量，然后通过特征向量计算每个</a:t>
            </a:r>
            <a:r>
              <a:rPr lang="en-US" altLang="zh-CN" baseline="0" dirty="0" smtClean="0"/>
              <a:t>project</a:t>
            </a:r>
            <a:r>
              <a:rPr lang="zh-CN" altLang="en-US" baseline="0" dirty="0" smtClean="0"/>
              <a:t>和当前</a:t>
            </a:r>
            <a:r>
              <a:rPr lang="en-US" altLang="zh-CN" baseline="0" dirty="0" smtClean="0"/>
              <a:t>project</a:t>
            </a:r>
            <a:r>
              <a:rPr lang="zh-CN" altLang="en-US" baseline="0" dirty="0" smtClean="0"/>
              <a:t>的相似度，取相似度最高的</a:t>
            </a:r>
            <a:r>
              <a:rPr lang="en-US" altLang="zh-CN" baseline="0" dirty="0" smtClean="0"/>
              <a:t>k</a:t>
            </a:r>
            <a:r>
              <a:rPr lang="zh-CN" altLang="en-US" baseline="0" dirty="0" smtClean="0"/>
              <a:t>个</a:t>
            </a:r>
            <a:r>
              <a:rPr lang="en-US" altLang="zh-CN" baseline="0" dirty="0" smtClean="0"/>
              <a:t>project</a:t>
            </a:r>
            <a:r>
              <a:rPr lang="zh-CN" altLang="en-US" baseline="0" dirty="0" smtClean="0"/>
              <a:t>，然后为</a:t>
            </a:r>
            <a:r>
              <a:rPr lang="en-US" altLang="zh-CN" baseline="0" dirty="0" smtClean="0"/>
              <a:t>k</a:t>
            </a:r>
            <a:r>
              <a:rPr lang="zh-CN" altLang="en-US" baseline="0" dirty="0" smtClean="0"/>
              <a:t>个</a:t>
            </a:r>
            <a:r>
              <a:rPr lang="en-US" altLang="zh-CN" baseline="0" dirty="0" smtClean="0"/>
              <a:t>project</a:t>
            </a:r>
            <a:r>
              <a:rPr lang="zh-CN" altLang="en-US" baseline="0" dirty="0" smtClean="0"/>
              <a:t>中所使用的</a:t>
            </a:r>
            <a:r>
              <a:rPr lang="en-US" altLang="zh-CN" baseline="0" dirty="0" smtClean="0"/>
              <a:t>library</a:t>
            </a:r>
            <a:r>
              <a:rPr lang="zh-CN" altLang="en-US" baseline="0" dirty="0" smtClean="0"/>
              <a:t>打分。取最高的</a:t>
            </a:r>
            <a:r>
              <a:rPr lang="en-US" altLang="zh-CN" baseline="0" dirty="0" smtClean="0"/>
              <a:t>n</a:t>
            </a:r>
            <a:r>
              <a:rPr lang="zh-CN" altLang="en-US" baseline="0" dirty="0" smtClean="0"/>
              <a:t>个</a:t>
            </a:r>
            <a:r>
              <a:rPr lang="en-US" altLang="zh-CN" baseline="0" dirty="0" smtClean="0"/>
              <a:t>library</a:t>
            </a:r>
            <a:r>
              <a:rPr lang="zh-CN" altLang="en-US" baseline="0" dirty="0" smtClean="0"/>
              <a:t>。</a:t>
            </a:r>
            <a:endParaRPr lang="en-US" altLang="zh-CN"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sz="1200" kern="1200" dirty="0" smtClean="0">
                <a:solidFill>
                  <a:schemeClr val="tx1"/>
                </a:solidFill>
                <a:effectLst/>
                <a:latin typeface="+mn-lt"/>
                <a:ea typeface="+mn-ea"/>
                <a:cs typeface="+mn-cs"/>
              </a:rPr>
              <a:t>Feature Vector Extractor</a:t>
            </a:r>
            <a:r>
              <a:rPr lang="zh-CN" altLang="zh-CN" sz="1200" kern="1200" dirty="0" smtClean="0">
                <a:solidFill>
                  <a:schemeClr val="tx1"/>
                </a:solidFill>
                <a:effectLst/>
                <a:latin typeface="+mn-lt"/>
                <a:ea typeface="+mn-ea"/>
                <a:cs typeface="+mn-cs"/>
              </a:rPr>
              <a:t>从</a:t>
            </a:r>
            <a:r>
              <a:rPr lang="zh-CN" altLang="en-US" sz="1200" kern="1200" dirty="0" smtClean="0">
                <a:solidFill>
                  <a:schemeClr val="tx1"/>
                </a:solidFill>
                <a:effectLst/>
                <a:latin typeface="+mn-lt"/>
                <a:ea typeface="+mn-ea"/>
                <a:cs typeface="+mn-cs"/>
              </a:rPr>
              <a:t>训练集</a:t>
            </a:r>
            <a:r>
              <a:rPr lang="zh-CN" altLang="zh-CN" sz="1200" kern="1200" dirty="0" smtClean="0">
                <a:solidFill>
                  <a:schemeClr val="tx1"/>
                </a:solidFill>
                <a:effectLst/>
                <a:latin typeface="+mn-lt"/>
                <a:ea typeface="+mn-ea"/>
                <a:cs typeface="+mn-cs"/>
              </a:rPr>
              <a:t>项目使用的库集合中提取特征向量。 每个特征维度代表一个特定的库。 值为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表示库已被项目使用，否则为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得到一个特征向量模型。</a:t>
            </a:r>
            <a:endParaRPr lang="en-US" altLang="zh-C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sz="1200" kern="1200" dirty="0" smtClean="0">
                <a:solidFill>
                  <a:schemeClr val="tx1"/>
                </a:solidFill>
                <a:effectLst/>
                <a:latin typeface="+mn-lt"/>
                <a:ea typeface="+mn-ea"/>
                <a:cs typeface="+mn-cs"/>
              </a:rPr>
              <a:t>Nearest</a:t>
            </a:r>
            <a:r>
              <a:rPr lang="en-US" altLang="zh-CN" sz="1200" kern="1200" baseline="0" dirty="0" smtClean="0">
                <a:solidFill>
                  <a:schemeClr val="tx1"/>
                </a:solidFill>
                <a:effectLst/>
                <a:latin typeface="+mn-lt"/>
                <a:ea typeface="+mn-ea"/>
                <a:cs typeface="+mn-cs"/>
              </a:rPr>
              <a:t> Neighbor Processor</a:t>
            </a:r>
            <a:r>
              <a:rPr lang="zh-CN" altLang="zh-CN" sz="1200" kern="1200" dirty="0" smtClean="0">
                <a:solidFill>
                  <a:schemeClr val="tx1"/>
                </a:solidFill>
                <a:effectLst/>
                <a:latin typeface="+mn-lt"/>
                <a:ea typeface="+mn-ea"/>
                <a:cs typeface="+mn-cs"/>
              </a:rPr>
              <a:t>，将特征向量模型</a:t>
            </a:r>
            <a:r>
              <a:rPr lang="zh-CN" altLang="en-US" sz="1200" kern="1200" dirty="0" smtClean="0">
                <a:solidFill>
                  <a:schemeClr val="tx1"/>
                </a:solidFill>
                <a:effectLst/>
                <a:latin typeface="+mn-lt"/>
                <a:ea typeface="+mn-ea"/>
                <a:cs typeface="+mn-cs"/>
              </a:rPr>
              <a:t>和新建的一个项目</a:t>
            </a:r>
            <a:r>
              <a:rPr lang="zh-CN" altLang="zh-CN" sz="1200" kern="1200" dirty="0" smtClean="0">
                <a:solidFill>
                  <a:schemeClr val="tx1"/>
                </a:solidFill>
                <a:effectLst/>
                <a:latin typeface="+mn-lt"/>
                <a:ea typeface="+mn-ea"/>
                <a:cs typeface="+mn-cs"/>
              </a:rPr>
              <a:t>作为输入。 然后计算模型中每个特征向量与新项目生成的特征向量之间的距离。 基于这个距离，确定</a:t>
            </a:r>
            <a:r>
              <a:rPr lang="zh-CN" altLang="en-US" sz="1200" kern="1200" dirty="0" smtClean="0">
                <a:solidFill>
                  <a:schemeClr val="tx1"/>
                </a:solidFill>
                <a:effectLst/>
                <a:latin typeface="+mn-lt"/>
                <a:ea typeface="+mn-ea"/>
                <a:cs typeface="+mn-cs"/>
              </a:rPr>
              <a:t>最接近的一个</a:t>
            </a:r>
            <a:r>
              <a:rPr lang="zh-CN" altLang="zh-CN" sz="1200" kern="1200" dirty="0" smtClean="0">
                <a:solidFill>
                  <a:schemeClr val="tx1"/>
                </a:solidFill>
                <a:effectLst/>
                <a:latin typeface="+mn-lt"/>
                <a:ea typeface="+mn-ea"/>
                <a:cs typeface="+mn-cs"/>
              </a:rPr>
              <a:t>。 整个过程基于协作过滤的方法。</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上述两种方法推荐的</a:t>
            </a:r>
            <a:r>
              <a:rPr lang="en-US" altLang="zh-CN" dirty="0" smtClean="0"/>
              <a:t>library</a:t>
            </a:r>
            <a:r>
              <a:rPr lang="zh-CN" altLang="en-US" dirty="0" smtClean="0"/>
              <a:t>的分数比重各占</a:t>
            </a:r>
            <a:r>
              <a:rPr lang="en-US" altLang="zh-CN" dirty="0" smtClean="0"/>
              <a:t>50%</a:t>
            </a:r>
            <a:r>
              <a:rPr lang="zh-CN" altLang="en-US" dirty="0" smtClean="0"/>
              <a:t>，最终推荐前</a:t>
            </a:r>
            <a:r>
              <a:rPr lang="en-US" altLang="zh-CN" dirty="0" smtClean="0"/>
              <a:t>n</a:t>
            </a:r>
            <a:r>
              <a:rPr lang="zh-CN" altLang="en-US" dirty="0" smtClean="0"/>
              <a:t>个</a:t>
            </a:r>
            <a:r>
              <a:rPr lang="en-US" altLang="zh-CN" dirty="0" smtClean="0"/>
              <a:t>library</a:t>
            </a:r>
            <a:r>
              <a:rPr lang="zh-CN" altLang="en-US" dirty="0" smtClean="0"/>
              <a:t>。</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3606208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849276" y="2796687"/>
            <a:ext cx="8814681" cy="769441"/>
          </a:xfrm>
          <a:prstGeom prst="rect">
            <a:avLst/>
          </a:prstGeom>
          <a:noFill/>
        </p:spPr>
        <p:txBody>
          <a:bodyPr wrap="square" rtlCol="0">
            <a:spAutoFit/>
          </a:bodyPr>
          <a:lstStyle/>
          <a:p>
            <a:pPr algn="ctr"/>
            <a:r>
              <a:rPr lang="en-US" altLang="zh-CN" sz="4400" b="1" dirty="0" smtClean="0">
                <a:solidFill>
                  <a:schemeClr val="bg1"/>
                </a:solidFill>
              </a:rPr>
              <a:t>API RECOMMENDATION</a:t>
            </a:r>
            <a:endParaRPr lang="en-US" altLang="zh-CN" sz="4400" b="1" dirty="0">
              <a:solidFill>
                <a:schemeClr val="bg1"/>
              </a:solidFill>
            </a:endParaRPr>
          </a:p>
        </p:txBody>
      </p:sp>
      <p:sp>
        <p:nvSpPr>
          <p:cNvPr id="15" name="矩形 14"/>
          <p:cNvSpPr/>
          <p:nvPr/>
        </p:nvSpPr>
        <p:spPr>
          <a:xfrm>
            <a:off x="11718939" y="228389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66939" y="203189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480192" y="310581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66" y="2201141"/>
            <a:ext cx="2341210" cy="2360801"/>
          </a:xfrm>
          <a:prstGeom prst="rect">
            <a:avLst/>
          </a:prstGeom>
        </p:spPr>
      </p:pic>
      <p:sp>
        <p:nvSpPr>
          <p:cNvPr id="12" name="文本框 11"/>
          <p:cNvSpPr txBox="1"/>
          <p:nvPr/>
        </p:nvSpPr>
        <p:spPr>
          <a:xfrm>
            <a:off x="3332126" y="3696800"/>
            <a:ext cx="8260813" cy="523220"/>
          </a:xfrm>
          <a:prstGeom prst="rect">
            <a:avLst/>
          </a:prstGeom>
          <a:noFill/>
        </p:spPr>
        <p:txBody>
          <a:bodyPr wrap="square" rtlCol="0">
            <a:spAutoFit/>
          </a:bodyPr>
          <a:lstStyle/>
          <a:p>
            <a:pPr algn="ctr"/>
            <a:r>
              <a:rPr lang="zh-CN" altLang="en-US" sz="2800" dirty="0">
                <a:solidFill>
                  <a:schemeClr val="bg1"/>
                </a:solidFill>
                <a:latin typeface="Kozuka Mincho Pro H" pitchFamily="18" charset="-128"/>
                <a:ea typeface="Kozuka Mincho Pro H" pitchFamily="18" charset="-128"/>
              </a:rPr>
              <a:t>刘洋</a:t>
            </a:r>
            <a:r>
              <a:rPr lang="zh-CN" altLang="en-US" sz="2800" dirty="0" smtClean="0">
                <a:solidFill>
                  <a:schemeClr val="bg1"/>
                </a:solidFill>
                <a:latin typeface="Kozuka Mincho Pro H" pitchFamily="18" charset="-128"/>
                <a:ea typeface="Kozuka Mincho Pro H" pitchFamily="18" charset="-128"/>
              </a:rPr>
              <a:t> </a:t>
            </a:r>
            <a:r>
              <a:rPr lang="en-US" altLang="zh-CN" sz="2800" dirty="0" smtClean="0">
                <a:solidFill>
                  <a:schemeClr val="bg1"/>
                </a:solidFill>
                <a:latin typeface="Kozuka Mincho Pro H" pitchFamily="18" charset="-128"/>
                <a:ea typeface="Kozuka Mincho Pro H" pitchFamily="18" charset="-128"/>
              </a:rPr>
              <a:t>		</a:t>
            </a:r>
            <a:r>
              <a:rPr lang="zh-CN" altLang="en-US" sz="2800" dirty="0">
                <a:solidFill>
                  <a:schemeClr val="bg1"/>
                </a:solidFill>
                <a:latin typeface="Kozuka Mincho Pro H" pitchFamily="18" charset="-128"/>
                <a:ea typeface="Kozuka Mincho Pro H" pitchFamily="18" charset="-128"/>
              </a:rPr>
              <a:t>孙伟</a:t>
            </a:r>
            <a:r>
              <a:rPr lang="zh-CN" altLang="en-US" sz="2800" dirty="0" smtClean="0">
                <a:solidFill>
                  <a:schemeClr val="bg1"/>
                </a:solidFill>
                <a:latin typeface="Kozuka Mincho Pro H" pitchFamily="18" charset="-128"/>
                <a:ea typeface="Kozuka Mincho Pro H" pitchFamily="18" charset="-128"/>
              </a:rPr>
              <a:t> </a:t>
            </a:r>
            <a:r>
              <a:rPr lang="en-US" altLang="zh-CN" sz="2800" dirty="0" smtClean="0">
                <a:solidFill>
                  <a:schemeClr val="bg1"/>
                </a:solidFill>
                <a:latin typeface="Kozuka Mincho Pro H" pitchFamily="18" charset="-128"/>
                <a:ea typeface="Kozuka Mincho Pro H" pitchFamily="18" charset="-128"/>
              </a:rPr>
              <a:t>		</a:t>
            </a:r>
            <a:r>
              <a:rPr lang="zh-CN" altLang="en-US" sz="2800" dirty="0">
                <a:solidFill>
                  <a:schemeClr val="bg1"/>
                </a:solidFill>
                <a:latin typeface="Kozuka Mincho Pro H" pitchFamily="18" charset="-128"/>
                <a:ea typeface="Kozuka Mincho Pro H" pitchFamily="18" charset="-128"/>
              </a:rPr>
              <a:t>余平</a:t>
            </a:r>
            <a:endParaRPr lang="en-US" altLang="zh-CN" sz="2800" dirty="0">
              <a:solidFill>
                <a:schemeClr val="bg1"/>
              </a:solidFill>
              <a:latin typeface="Kozuka Mincho Pro H" pitchFamily="18" charset="-128"/>
              <a:ea typeface="Kozuka Mincho Pro H" pitchFamily="18" charset="-128"/>
            </a:endParaRPr>
          </a:p>
        </p:txBody>
      </p:sp>
    </p:spTree>
    <p:extLst>
      <p:ext uri="{BB962C8B-B14F-4D97-AF65-F5344CB8AC3E}">
        <p14:creationId xmlns:p14="http://schemas.microsoft.com/office/powerpoint/2010/main" val="25927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42" presetClass="entr" presetSubtype="0" fill="hold" grpId="0" nodeType="withEffect">
                                  <p:stCondLst>
                                    <p:cond delay="1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anim calcmode="lin" valueType="num">
                                      <p:cBhvr>
                                        <p:cTn id="17" dur="500" fill="hold"/>
                                        <p:tgtEl>
                                          <p:spTgt spid="5"/>
                                        </p:tgtEl>
                                        <p:attrNameLst>
                                          <p:attrName>ppt_x</p:attrName>
                                        </p:attrNameLst>
                                      </p:cBhvr>
                                      <p:tavLst>
                                        <p:tav tm="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53" presetClass="entr" presetSubtype="16" fill="hold"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6" presetClass="emph" presetSubtype="0" autoRev="1" fill="hold" nodeType="withEffect">
                                  <p:stCondLst>
                                    <p:cond delay="800"/>
                                  </p:stCondLst>
                                  <p:childTnLst>
                                    <p:animScale>
                                      <p:cBhvr>
                                        <p:cTn id="31" dur="250" fill="hold"/>
                                        <p:tgtEl>
                                          <p:spTgt spid="9"/>
                                        </p:tgtEl>
                                      </p:cBhvr>
                                      <p:by x="115000" y="115000"/>
                                    </p:animScale>
                                  </p:childTnLst>
                                </p:cTn>
                              </p:par>
                              <p:par>
                                <p:cTn id="32" presetID="22" presetClass="entr" presetSubtype="8" fill="hold" grpId="0" nodeType="withEffect">
                                  <p:stCondLst>
                                    <p:cond delay="150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5" grpId="0" animBg="1"/>
      <p:bldP spid="16" grpId="0" animBg="1"/>
      <p:bldP spid="5"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Library 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1924050" y="1733550"/>
            <a:ext cx="8496299" cy="3733800"/>
          </a:xfrm>
          <a:prstGeom prst="rect">
            <a:avLst/>
          </a:prstGeom>
        </p:spPr>
      </p:pic>
    </p:spTree>
    <p:extLst>
      <p:ext uri="{BB962C8B-B14F-4D97-AF65-F5344CB8AC3E}">
        <p14:creationId xmlns:p14="http://schemas.microsoft.com/office/powerpoint/2010/main" val="4000771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prstClr val="black"/>
                </a:solidFill>
                <a:latin typeface="微软雅黑" panose="020B0503020204020204" pitchFamily="34" charset="-122"/>
                <a:ea typeface="微软雅黑" panose="020B0503020204020204" pitchFamily="34" charset="-122"/>
              </a:rPr>
              <a:t>Methods</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526418" y="1162050"/>
            <a:ext cx="11099525" cy="5070799"/>
          </a:xfrm>
          <a:prstGeom prst="rect">
            <a:avLst/>
          </a:prstGeom>
        </p:spPr>
      </p:pic>
    </p:spTree>
    <p:extLst>
      <p:ext uri="{BB962C8B-B14F-4D97-AF65-F5344CB8AC3E}">
        <p14:creationId xmlns:p14="http://schemas.microsoft.com/office/powerpoint/2010/main" val="2358487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Methods 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5324" y="1362480"/>
            <a:ext cx="10645598" cy="1938992"/>
          </a:xfrm>
          <a:prstGeom prst="rect">
            <a:avLst/>
          </a:prstGeom>
          <a:noFill/>
        </p:spPr>
        <p:txBody>
          <a:bodyPr wrap="square" rtlCol="0">
            <a:spAutoFit/>
          </a:bodyPr>
          <a:lstStyle/>
          <a:p>
            <a:pPr marL="285750" lvl="0" indent="-285750">
              <a:buFont typeface="Arial" panose="020B0604020202020204" pitchFamily="34" charset="0"/>
              <a:buChar char="•"/>
            </a:pPr>
            <a:r>
              <a:rPr lang="en-US" altLang="zh-CN" sz="2400" b="1" i="1" dirty="0"/>
              <a:t>History Based Recommender </a:t>
            </a:r>
            <a:r>
              <a:rPr lang="en-US" altLang="zh-CN" sz="2400" dirty="0" smtClean="0"/>
              <a:t>compares </a:t>
            </a:r>
            <a:r>
              <a:rPr lang="en-US" altLang="zh-CN" sz="2400" dirty="0"/>
              <a:t>the new feature request with </a:t>
            </a:r>
            <a:r>
              <a:rPr lang="en-US" altLang="zh-CN" sz="2400" dirty="0" smtClean="0"/>
              <a:t>those in </a:t>
            </a:r>
            <a:r>
              <a:rPr lang="en-US" altLang="zh-CN" sz="2400" dirty="0"/>
              <a:t>the historical database and finds the closest ones. It </a:t>
            </a:r>
            <a:r>
              <a:rPr lang="en-US" altLang="zh-CN" sz="2400" dirty="0" smtClean="0"/>
              <a:t>then recommends </a:t>
            </a:r>
            <a:r>
              <a:rPr lang="en-US" altLang="zh-CN" sz="2400" dirty="0"/>
              <a:t>relevant methods based on the methods that </a:t>
            </a:r>
            <a:r>
              <a:rPr lang="en-US" altLang="zh-CN" sz="2400" dirty="0" smtClean="0"/>
              <a:t>were used </a:t>
            </a:r>
            <a:r>
              <a:rPr lang="en-US" altLang="zh-CN" sz="2400" dirty="0"/>
              <a:t>to implement those closest feature requests. </a:t>
            </a:r>
            <a:endParaRPr lang="en-US" altLang="zh-CN" sz="2400" dirty="0" smtClean="0"/>
          </a:p>
        </p:txBody>
      </p:sp>
      <p:sp>
        <p:nvSpPr>
          <p:cNvPr id="3" name="文本框 2"/>
          <p:cNvSpPr txBox="1"/>
          <p:nvPr/>
        </p:nvSpPr>
        <p:spPr>
          <a:xfrm>
            <a:off x="695324" y="3301472"/>
            <a:ext cx="10300336" cy="2308324"/>
          </a:xfrm>
          <a:prstGeom prst="rect">
            <a:avLst/>
          </a:prstGeom>
          <a:noFill/>
        </p:spPr>
        <p:txBody>
          <a:bodyPr wrap="square" rtlCol="0">
            <a:spAutoFit/>
          </a:bodyPr>
          <a:lstStyle/>
          <a:p>
            <a:pPr marL="285750" lvl="0" indent="-285750">
              <a:buFont typeface="Arial" panose="020B0604020202020204" pitchFamily="34" charset="0"/>
              <a:buChar char="•"/>
            </a:pPr>
            <a:r>
              <a:rPr lang="en-US" altLang="zh-CN" sz="2400" b="1" i="1" dirty="0">
                <a:solidFill>
                  <a:prstClr val="black"/>
                </a:solidFill>
              </a:rPr>
              <a:t>Description Based Recommender </a:t>
            </a:r>
            <a:r>
              <a:rPr lang="en-US" altLang="zh-CN" sz="2400" dirty="0">
                <a:solidFill>
                  <a:prstClr val="black"/>
                </a:solidFill>
              </a:rPr>
              <a:t>computes the similarity of the textual description of the new feature request with the description of each method in the API documentations of the </a:t>
            </a:r>
            <a:r>
              <a:rPr lang="en-US" altLang="zh-CN" sz="2400" dirty="0" err="1">
                <a:solidFill>
                  <a:prstClr val="black"/>
                </a:solidFill>
              </a:rPr>
              <a:t>libraries.It</a:t>
            </a:r>
            <a:r>
              <a:rPr lang="en-US" altLang="zh-CN" sz="2400" dirty="0">
                <a:solidFill>
                  <a:prstClr val="black"/>
                </a:solidFill>
              </a:rPr>
              <a:t> recommends methods whose textual descriptions have the highest similarity with the textual description of the new feature request.</a:t>
            </a:r>
            <a:endParaRPr lang="zh-CN" altLang="en-US" sz="2400" dirty="0">
              <a:solidFill>
                <a:prstClr val="black"/>
              </a:solidFill>
            </a:endParaRPr>
          </a:p>
        </p:txBody>
      </p:sp>
    </p:spTree>
    <p:extLst>
      <p:ext uri="{BB962C8B-B14F-4D97-AF65-F5344CB8AC3E}">
        <p14:creationId xmlns:p14="http://schemas.microsoft.com/office/powerpoint/2010/main" val="3694239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Methods 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238198" y="2000195"/>
            <a:ext cx="8240103" cy="3781173"/>
          </a:xfrm>
          <a:prstGeom prst="rect">
            <a:avLst/>
          </a:prstGeom>
        </p:spPr>
      </p:pic>
    </p:spTree>
    <p:extLst>
      <p:ext uri="{BB962C8B-B14F-4D97-AF65-F5344CB8AC3E}">
        <p14:creationId xmlns:p14="http://schemas.microsoft.com/office/powerpoint/2010/main" val="1923471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Methods 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内容占位符 2"/>
          <p:cNvSpPr txBox="1"/>
          <p:nvPr/>
        </p:nvSpPr>
        <p:spPr>
          <a:xfrm>
            <a:off x="526418" y="1162138"/>
            <a:ext cx="11136194" cy="5425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altLang="zh-CN" sz="3200" dirty="0">
                <a:solidFill>
                  <a:prstClr val="black"/>
                </a:solidFill>
              </a:rPr>
              <a:t>a tool </a:t>
            </a:r>
            <a:r>
              <a:rPr lang="zh-CN" altLang="en-US" sz="3200" dirty="0">
                <a:solidFill>
                  <a:prstClr val="black"/>
                </a:solidFill>
              </a:rPr>
              <a:t>：</a:t>
            </a:r>
            <a:r>
              <a:rPr lang="en-US" altLang="zh-CN" sz="3200" dirty="0">
                <a:solidFill>
                  <a:prstClr val="black"/>
                </a:solidFill>
              </a:rPr>
              <a:t>APIREC</a:t>
            </a:r>
          </a:p>
          <a:p>
            <a:pPr marL="0" indent="0">
              <a:buNone/>
            </a:pPr>
            <a:r>
              <a:rPr lang="en-US" altLang="zh-CN" sz="3200" dirty="0" smtClean="0">
                <a:solidFill>
                  <a:prstClr val="black"/>
                </a:solidFill>
              </a:rPr>
              <a:t>APIREC </a:t>
            </a:r>
            <a:r>
              <a:rPr lang="en-US" altLang="zh-CN" sz="3200" dirty="0">
                <a:solidFill>
                  <a:prstClr val="black"/>
                </a:solidFill>
              </a:rPr>
              <a:t>works in three steps</a:t>
            </a:r>
            <a:r>
              <a:rPr lang="en-US" altLang="zh-CN" sz="3200" dirty="0" smtClean="0">
                <a:solidFill>
                  <a:prstClr val="black"/>
                </a:solidFill>
              </a:rPr>
              <a:t>:</a:t>
            </a:r>
          </a:p>
          <a:p>
            <a:pPr marL="285750" indent="-285750"/>
            <a:endParaRPr lang="en-US" altLang="zh-CN" sz="3200" dirty="0">
              <a:solidFill>
                <a:prstClr val="black"/>
              </a:solidFill>
            </a:endParaRPr>
          </a:p>
          <a:p>
            <a:pPr marL="0" indent="0">
              <a:buNone/>
            </a:pPr>
            <a:r>
              <a:rPr lang="en-US" altLang="zh-CN" sz="2400" dirty="0">
                <a:solidFill>
                  <a:prstClr val="black"/>
                </a:solidFill>
              </a:rPr>
              <a:t>(i) it builds a corpus of fine-grained code changes from a </a:t>
            </a:r>
            <a:r>
              <a:rPr lang="en-US" altLang="zh-CN" sz="2400" dirty="0" smtClean="0">
                <a:solidFill>
                  <a:prstClr val="black"/>
                </a:solidFill>
              </a:rPr>
              <a:t>training set;</a:t>
            </a:r>
          </a:p>
          <a:p>
            <a:pPr marL="285750" indent="-285750"/>
            <a:endParaRPr lang="en-US" altLang="zh-CN" sz="2400" dirty="0">
              <a:solidFill>
                <a:prstClr val="black"/>
              </a:solidFill>
            </a:endParaRPr>
          </a:p>
          <a:p>
            <a:pPr marL="0" indent="0">
              <a:buNone/>
            </a:pPr>
            <a:r>
              <a:rPr lang="en-US" altLang="zh-CN" sz="2400" dirty="0">
                <a:solidFill>
                  <a:prstClr val="black"/>
                </a:solidFill>
              </a:rPr>
              <a:t>(ii) it statistically learns which fine-grained changes co-occur</a:t>
            </a:r>
            <a:r>
              <a:rPr lang="en-US" altLang="zh-CN" sz="2400" dirty="0" smtClean="0">
                <a:solidFill>
                  <a:prstClr val="black"/>
                </a:solidFill>
              </a:rPr>
              <a:t>;</a:t>
            </a:r>
          </a:p>
          <a:p>
            <a:pPr marL="285750" indent="-285750"/>
            <a:endParaRPr lang="en-US" altLang="zh-CN" sz="2400" dirty="0">
              <a:solidFill>
                <a:prstClr val="black"/>
              </a:solidFill>
            </a:endParaRPr>
          </a:p>
          <a:p>
            <a:pPr marL="0" indent="0">
              <a:buNone/>
            </a:pPr>
            <a:r>
              <a:rPr lang="en-US" altLang="zh-CN" sz="2400" dirty="0">
                <a:solidFill>
                  <a:prstClr val="black"/>
                </a:solidFill>
              </a:rPr>
              <a:t>(iii) it computes and then recommends a new API call at a </a:t>
            </a:r>
            <a:r>
              <a:rPr lang="en-US" altLang="zh-CN" sz="2400" dirty="0" smtClean="0">
                <a:solidFill>
                  <a:prstClr val="black"/>
                </a:solidFill>
              </a:rPr>
              <a:t>given</a:t>
            </a:r>
            <a:endParaRPr lang="en-US" altLang="zh-CN" sz="2400" dirty="0">
              <a:solidFill>
                <a:prstClr val="black"/>
              </a:solidFill>
            </a:endParaRPr>
          </a:p>
          <a:p>
            <a:pPr marL="0" indent="0">
              <a:buNone/>
            </a:pPr>
            <a:r>
              <a:rPr lang="en-US" altLang="zh-CN" sz="2400" dirty="0">
                <a:solidFill>
                  <a:prstClr val="black"/>
                </a:solidFill>
              </a:rPr>
              <a:t> </a:t>
            </a:r>
            <a:r>
              <a:rPr lang="en-US" altLang="zh-CN" sz="2400" dirty="0" smtClean="0">
                <a:solidFill>
                  <a:prstClr val="black"/>
                </a:solidFill>
              </a:rPr>
              <a:t>     location </a:t>
            </a:r>
            <a:r>
              <a:rPr lang="en-US" altLang="zh-CN" sz="2400" dirty="0">
                <a:solidFill>
                  <a:prstClr val="black"/>
                </a:solidFill>
              </a:rPr>
              <a:t>based on the current context and previous changes.</a:t>
            </a:r>
          </a:p>
        </p:txBody>
      </p:sp>
    </p:spTree>
    <p:extLst>
      <p:ext uri="{BB962C8B-B14F-4D97-AF65-F5344CB8AC3E}">
        <p14:creationId xmlns:p14="http://schemas.microsoft.com/office/powerpoint/2010/main" val="2728905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3004"/>
            <a:ext cx="101060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Methods 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328710" y="1166711"/>
            <a:ext cx="11863290" cy="47679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First, they develop an association-based model to implicitly capture change patterns</a:t>
            </a:r>
          </a:p>
          <a:p>
            <a:endParaRPr lang="en-US" altLang="zh-CN" dirty="0" smtClean="0"/>
          </a:p>
          <a:p>
            <a:r>
              <a:rPr lang="en-US" altLang="zh-CN" dirty="0" smtClean="0"/>
              <a:t>Second, the recent fine-grained code changes in the change context of the current code lead the trained model to recommend the next method call </a:t>
            </a:r>
          </a:p>
          <a:p>
            <a:endParaRPr lang="en-US" altLang="zh-CN" dirty="0"/>
          </a:p>
          <a:p>
            <a:r>
              <a:rPr lang="en-US" altLang="zh-CN" dirty="0" smtClean="0"/>
              <a:t>Third, not all the changes in the current context are useful in recommendation because they can be project-specific and considered as noise in the change patterns. </a:t>
            </a:r>
          </a:p>
        </p:txBody>
      </p:sp>
    </p:spTree>
    <p:extLst>
      <p:ext uri="{BB962C8B-B14F-4D97-AF65-F5344CB8AC3E}">
        <p14:creationId xmlns:p14="http://schemas.microsoft.com/office/powerpoint/2010/main" val="742465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Methods 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2299033" y="1162050"/>
            <a:ext cx="7269274" cy="5240655"/>
          </a:xfrm>
          <a:prstGeom prst="rect">
            <a:avLst/>
          </a:prstGeom>
        </p:spPr>
      </p:pic>
    </p:spTree>
    <p:extLst>
      <p:ext uri="{BB962C8B-B14F-4D97-AF65-F5344CB8AC3E}">
        <p14:creationId xmlns:p14="http://schemas.microsoft.com/office/powerpoint/2010/main" val="2711345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lvl="0">
              <a:defRPr/>
            </a:pPr>
            <a:r>
              <a:rPr lang="en-US" altLang="zh-CN" sz="2800" b="1" dirty="0" smtClean="0">
                <a:solidFill>
                  <a:prstClr val="black"/>
                </a:solidFill>
                <a:latin typeface="微软雅黑" panose="020B0503020204020204" pitchFamily="34" charset="-122"/>
              </a:rPr>
              <a:t>Parameter </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内容占位符 2"/>
          <p:cNvSpPr txBox="1"/>
          <p:nvPr/>
        </p:nvSpPr>
        <p:spPr>
          <a:xfrm>
            <a:off x="526418" y="1520284"/>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1. Building the parameter usage database</a:t>
            </a:r>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a:t>2</a:t>
            </a:r>
            <a:r>
              <a:rPr lang="en-US" altLang="zh-CN" dirty="0" smtClean="0"/>
              <a:t>. Collect features from query</a:t>
            </a:r>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a:t>3</a:t>
            </a:r>
            <a:r>
              <a:rPr lang="en-US" altLang="zh-CN" dirty="0" smtClean="0"/>
              <a:t>. Determine feature similarity</a:t>
            </a:r>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a:t>4</a:t>
            </a:r>
            <a:r>
              <a:rPr lang="en-US" altLang="zh-CN" dirty="0" smtClean="0"/>
              <a:t>. Static analysis and recommendation</a:t>
            </a:r>
          </a:p>
        </p:txBody>
      </p:sp>
    </p:spTree>
    <p:extLst>
      <p:ext uri="{BB962C8B-B14F-4D97-AF65-F5344CB8AC3E}">
        <p14:creationId xmlns:p14="http://schemas.microsoft.com/office/powerpoint/2010/main" val="996296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lvl="0">
              <a:defRPr/>
            </a:pPr>
            <a:r>
              <a:rPr lang="en-US" altLang="zh-CN" sz="2800" b="1" dirty="0" smtClean="0">
                <a:solidFill>
                  <a:prstClr val="black"/>
                </a:solidFill>
                <a:latin typeface="微软雅黑" panose="020B0503020204020204" pitchFamily="34" charset="-122"/>
              </a:rPr>
              <a:t>Parameter </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675870" y="13447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dirty="0" smtClean="0"/>
              <a:t>For each method parameter we collect the following pieces of information:</a:t>
            </a:r>
          </a:p>
          <a:p>
            <a:pPr marL="0" indent="0">
              <a:buFont typeface="Arial" panose="020B0604020202020204" pitchFamily="34" charset="0"/>
              <a:buNone/>
            </a:pPr>
            <a:endParaRPr lang="en-US" altLang="zh-CN" sz="3200" dirty="0" smtClean="0"/>
          </a:p>
          <a:p>
            <a:pPr marL="0" indent="0">
              <a:buFont typeface="Arial" panose="020B0604020202020204" pitchFamily="34" charset="0"/>
              <a:buNone/>
            </a:pPr>
            <a:r>
              <a:rPr lang="en-US" altLang="zh-CN" sz="3200" dirty="0" smtClean="0"/>
              <a:t>1) Method Name</a:t>
            </a:r>
          </a:p>
          <a:p>
            <a:pPr marL="0" indent="0">
              <a:buFont typeface="Arial" panose="020B0604020202020204" pitchFamily="34" charset="0"/>
              <a:buNone/>
            </a:pPr>
            <a:r>
              <a:rPr lang="en-US" altLang="zh-CN" sz="3200" dirty="0" smtClean="0"/>
              <a:t>2) Receiver Type</a:t>
            </a:r>
          </a:p>
          <a:p>
            <a:pPr marL="0" indent="0">
              <a:buFont typeface="Arial" panose="020B0604020202020204" pitchFamily="34" charset="0"/>
              <a:buNone/>
            </a:pPr>
            <a:r>
              <a:rPr lang="en-US" altLang="zh-CN" sz="3200" dirty="0" smtClean="0"/>
              <a:t>3) Parameter Position</a:t>
            </a:r>
          </a:p>
          <a:p>
            <a:pPr marL="0" indent="0">
              <a:buFont typeface="Arial" panose="020B0604020202020204" pitchFamily="34" charset="0"/>
              <a:buNone/>
            </a:pPr>
            <a:r>
              <a:rPr lang="en-US" altLang="zh-CN" sz="3200" dirty="0" smtClean="0"/>
              <a:t>4) Feature</a:t>
            </a:r>
          </a:p>
          <a:p>
            <a:pPr marL="0" indent="0">
              <a:buFont typeface="Arial" panose="020B0604020202020204" pitchFamily="34" charset="0"/>
              <a:buNone/>
            </a:pPr>
            <a:r>
              <a:rPr lang="en-US" altLang="zh-CN" sz="3200" dirty="0" smtClean="0"/>
              <a:t>5) Generic Representation</a:t>
            </a:r>
          </a:p>
        </p:txBody>
      </p:sp>
    </p:spTree>
    <p:extLst>
      <p:ext uri="{BB962C8B-B14F-4D97-AF65-F5344CB8AC3E}">
        <p14:creationId xmlns:p14="http://schemas.microsoft.com/office/powerpoint/2010/main" val="1671355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lvl="0">
              <a:defRPr/>
            </a:pPr>
            <a:r>
              <a:rPr lang="en-US" altLang="zh-CN" sz="2800" b="1" dirty="0" smtClean="0">
                <a:solidFill>
                  <a:prstClr val="black"/>
                </a:solidFill>
                <a:latin typeface="微软雅黑" panose="020B0503020204020204" pitchFamily="34" charset="-122"/>
              </a:rPr>
              <a:t>Parameter </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标题 1"/>
          <p:cNvSpPr txBox="1">
            <a:spLocks/>
          </p:cNvSpPr>
          <p:nvPr/>
        </p:nvSpPr>
        <p:spPr>
          <a:xfrm>
            <a:off x="672974" y="1256068"/>
            <a:ext cx="10972800" cy="51493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altLang="zh-CN" sz="2800" dirty="0">
                <a:latin typeface="+mn-lt"/>
                <a:ea typeface="+mn-ea"/>
                <a:cs typeface="+mn-cs"/>
                <a:sym typeface="+mn-ea"/>
              </a:rPr>
              <a:t>Collect features </a:t>
            </a:r>
            <a:r>
              <a:rPr lang="en-US" altLang="zh-CN" sz="2800" dirty="0">
                <a:latin typeface="+mn-lt"/>
                <a:ea typeface="+mn-ea"/>
                <a:cs typeface="+mn-cs"/>
                <a:sym typeface="+mn-ea"/>
              </a:rPr>
              <a:t>from </a:t>
            </a:r>
            <a:r>
              <a:rPr lang="en-US" altLang="zh-CN" sz="2800" dirty="0" smtClean="0">
                <a:latin typeface="+mn-lt"/>
                <a:ea typeface="+mn-ea"/>
                <a:cs typeface="+mn-cs"/>
                <a:sym typeface="+mn-ea"/>
              </a:rPr>
              <a:t>query</a:t>
            </a:r>
            <a:endParaRPr lang="en-US" altLang="zh-CN" sz="2800" dirty="0">
              <a:latin typeface="+mn-lt"/>
              <a:ea typeface="+mn-ea"/>
              <a:cs typeface="+mn-cs"/>
              <a:sym typeface="+mn-ea"/>
            </a:endParaRPr>
          </a:p>
          <a:p>
            <a:pPr>
              <a:spcBef>
                <a:spcPts val="1000"/>
              </a:spcBef>
            </a:pPr>
            <a:r>
              <a:rPr lang="en-US" altLang="zh-CN" sz="2800" dirty="0">
                <a:latin typeface="+mn-lt"/>
                <a:ea typeface="+mn-ea"/>
                <a:cs typeface="+mn-cs"/>
                <a:sym typeface="+mn-ea"/>
              </a:rPr>
              <a:t>When </a:t>
            </a:r>
            <a:r>
              <a:rPr lang="en-US" altLang="zh-CN" sz="2800" dirty="0">
                <a:latin typeface="+mn-lt"/>
                <a:ea typeface="+mn-ea"/>
                <a:cs typeface="+mn-cs"/>
                <a:sym typeface="+mn-ea"/>
              </a:rPr>
              <a:t>a developer requests a method parameter completion, </a:t>
            </a:r>
            <a:r>
              <a:rPr lang="en-US" altLang="zh-CN" sz="2800" dirty="0" err="1">
                <a:latin typeface="+mn-lt"/>
                <a:ea typeface="+mn-ea"/>
                <a:cs typeface="+mn-cs"/>
                <a:sym typeface="+mn-ea"/>
              </a:rPr>
              <a:t>Parc</a:t>
            </a:r>
            <a:r>
              <a:rPr lang="en-US" altLang="zh-CN" sz="2800" dirty="0">
                <a:latin typeface="+mn-lt"/>
                <a:ea typeface="+mn-ea"/>
                <a:cs typeface="+mn-cs"/>
                <a:sym typeface="+mn-ea"/>
              </a:rPr>
              <a:t> collects the same set of information it collected while building the parameter usage database. They call this</a:t>
            </a:r>
            <a:r>
              <a:rPr lang="en-US" altLang="zh-CN" sz="2800" dirty="0">
                <a:latin typeface="+mn-lt"/>
                <a:ea typeface="+mn-ea"/>
                <a:cs typeface="+mn-cs"/>
                <a:sym typeface="+mn-ea"/>
              </a:rPr>
              <a:t>.</a:t>
            </a:r>
          </a:p>
          <a:p>
            <a:pPr>
              <a:spcBef>
                <a:spcPts val="1000"/>
              </a:spcBef>
            </a:pPr>
            <a:endParaRPr lang="en-US" altLang="zh-CN" sz="2800" dirty="0">
              <a:latin typeface="+mn-lt"/>
              <a:ea typeface="+mn-ea"/>
              <a:cs typeface="+mn-cs"/>
              <a:sym typeface="+mn-ea"/>
            </a:endParaRPr>
          </a:p>
          <a:p>
            <a:pPr>
              <a:spcBef>
                <a:spcPts val="1000"/>
              </a:spcBef>
            </a:pPr>
            <a:r>
              <a:rPr lang="en-US" altLang="zh-CN" sz="2800" dirty="0">
                <a:latin typeface="+mn-lt"/>
                <a:ea typeface="+mn-ea"/>
                <a:cs typeface="+mn-cs"/>
                <a:sym typeface="+mn-ea"/>
              </a:rPr>
              <a:t>Determine feature </a:t>
            </a:r>
            <a:r>
              <a:rPr lang="en-US" altLang="zh-CN" sz="2800" dirty="0" smtClean="0">
                <a:latin typeface="+mn-lt"/>
                <a:ea typeface="+mn-ea"/>
                <a:cs typeface="+mn-cs"/>
                <a:sym typeface="+mn-ea"/>
              </a:rPr>
              <a:t>similarity</a:t>
            </a:r>
            <a:endParaRPr lang="en-US" altLang="zh-CN" sz="2800" dirty="0">
              <a:latin typeface="+mn-lt"/>
              <a:ea typeface="+mn-ea"/>
              <a:cs typeface="+mn-cs"/>
              <a:sym typeface="+mn-ea"/>
            </a:endParaRPr>
          </a:p>
          <a:p>
            <a:pPr>
              <a:spcBef>
                <a:spcPts val="1000"/>
              </a:spcBef>
            </a:pPr>
            <a:r>
              <a:rPr lang="en-US" altLang="zh-CN" sz="2800" dirty="0">
                <a:latin typeface="+mn-lt"/>
                <a:ea typeface="+mn-ea"/>
                <a:cs typeface="+mn-cs"/>
              </a:rPr>
              <a:t>For each mapping candidate and the query pair, we apply cosine similarity to determine their feature similarity and then sort the mapping candidates based on the descending order of the similarity value. </a:t>
            </a:r>
            <a:endParaRPr lang="zh-CN" altLang="en-US" sz="2800" dirty="0">
              <a:latin typeface="+mn-lt"/>
              <a:ea typeface="+mn-ea"/>
              <a:cs typeface="+mn-cs"/>
            </a:endParaRPr>
          </a:p>
          <a:p>
            <a:endParaRPr lang="en-US" altLang="zh-CN" sz="2400" dirty="0">
              <a:sym typeface="+mn-ea"/>
            </a:endParaRPr>
          </a:p>
          <a:p>
            <a:endParaRPr lang="en-US" altLang="zh-CN" sz="2400" dirty="0">
              <a:sym typeface="+mn-ea"/>
            </a:endParaRPr>
          </a:p>
          <a:p>
            <a:endParaRPr lang="en-US" altLang="zh-CN" dirty="0" smtClean="0">
              <a:sym typeface="+mn-ea"/>
            </a:endParaRPr>
          </a:p>
          <a:p>
            <a:endParaRPr lang="en-US" altLang="zh-CN" dirty="0" smtClean="0">
              <a:sym typeface="+mn-ea"/>
            </a:endParaRPr>
          </a:p>
          <a:p>
            <a:endParaRPr lang="en-US" altLang="zh-CN" dirty="0" smtClean="0">
              <a:sym typeface="+mn-ea"/>
            </a:endParaRPr>
          </a:p>
        </p:txBody>
      </p:sp>
    </p:spTree>
    <p:extLst>
      <p:ext uri="{BB962C8B-B14F-4D97-AF65-F5344CB8AC3E}">
        <p14:creationId xmlns:p14="http://schemas.microsoft.com/office/powerpoint/2010/main" val="2112942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Published and conference</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sp>
        <p:nvSpPr>
          <p:cNvPr id="42" name="矩形 41"/>
          <p:cNvSpPr/>
          <p:nvPr/>
        </p:nvSpPr>
        <p:spPr>
          <a:xfrm>
            <a:off x="724700" y="990143"/>
            <a:ext cx="3082679" cy="830997"/>
          </a:xfrm>
          <a:prstGeom prst="rect">
            <a:avLst/>
          </a:prstGeom>
        </p:spPr>
        <p:txBody>
          <a:bodyPr wrap="square">
            <a:spAutoFit/>
          </a:bodyPr>
          <a:lstStyle/>
          <a:p>
            <a:pPr algn="ctr"/>
            <a:r>
              <a:rPr lang="en-US" altLang="zh-CN" sz="2400" b="1" dirty="0">
                <a:solidFill>
                  <a:schemeClr val="bg1"/>
                </a:solidFill>
                <a:latin typeface="+mn-ea"/>
              </a:rPr>
              <a:t>Mobile crowdsensing</a:t>
            </a:r>
          </a:p>
        </p:txBody>
      </p:sp>
      <p:sp>
        <p:nvSpPr>
          <p:cNvPr id="2" name="文本框 1"/>
          <p:cNvSpPr txBox="1"/>
          <p:nvPr/>
        </p:nvSpPr>
        <p:spPr>
          <a:xfrm>
            <a:off x="695324" y="1405641"/>
            <a:ext cx="11186563" cy="4662815"/>
          </a:xfrm>
          <a:prstGeom prst="rect">
            <a:avLst/>
          </a:prstGeom>
          <a:noFill/>
        </p:spPr>
        <p:txBody>
          <a:bodyPr wrap="square" rtlCol="0">
            <a:spAutoFit/>
          </a:bodyPr>
          <a:lstStyle/>
          <a:p>
            <a:pPr>
              <a:lnSpc>
                <a:spcPct val="150000"/>
              </a:lnSpc>
            </a:pPr>
            <a:r>
              <a:rPr lang="en-US" altLang="zh-CN" dirty="0" smtClean="0"/>
              <a:t>[1] </a:t>
            </a:r>
            <a:r>
              <a:rPr lang="en-US" altLang="zh-CN" b="1" dirty="0"/>
              <a:t>API code recommendation using statistical learning from fine-grained changes</a:t>
            </a:r>
            <a:r>
              <a:rPr lang="en-US" altLang="zh-CN" dirty="0"/>
              <a:t>. </a:t>
            </a:r>
            <a:r>
              <a:rPr lang="en-US" altLang="zh-CN" dirty="0" smtClean="0"/>
              <a:t>	</a:t>
            </a:r>
            <a:r>
              <a:rPr lang="en-US" altLang="zh-CN" dirty="0" err="1" smtClean="0"/>
              <a:t>Anh</a:t>
            </a:r>
            <a:r>
              <a:rPr lang="en-US" altLang="zh-CN" dirty="0" smtClean="0"/>
              <a:t> </a:t>
            </a:r>
            <a:r>
              <a:rPr lang="en-US" altLang="zh-CN" dirty="0"/>
              <a:t>Tuan Nguyen, Michael Hilton, Mihai </a:t>
            </a:r>
            <a:r>
              <a:rPr lang="en-US" altLang="zh-CN" dirty="0" err="1" smtClean="0"/>
              <a:t>Codoban</a:t>
            </a:r>
            <a:r>
              <a:rPr lang="en-US" altLang="zh-CN" dirty="0" smtClean="0"/>
              <a:t> </a:t>
            </a:r>
            <a:r>
              <a:rPr lang="zh-CN" altLang="en-US" dirty="0" smtClean="0"/>
              <a:t>；</a:t>
            </a:r>
            <a:r>
              <a:rPr lang="en-US" altLang="zh-CN" dirty="0" smtClean="0"/>
              <a:t>SIGSOFT </a:t>
            </a:r>
            <a:r>
              <a:rPr lang="en-US" altLang="zh-CN" dirty="0"/>
              <a:t>FSE </a:t>
            </a:r>
            <a:r>
              <a:rPr lang="en-US" altLang="zh-CN" dirty="0" smtClean="0"/>
              <a:t>2016</a:t>
            </a:r>
            <a:r>
              <a:rPr lang="en-US" altLang="zh-CN" dirty="0"/>
              <a:t>.</a:t>
            </a:r>
          </a:p>
          <a:p>
            <a:pPr>
              <a:lnSpc>
                <a:spcPct val="150000"/>
              </a:lnSpc>
            </a:pPr>
            <a:r>
              <a:rPr lang="en-US" altLang="zh-CN" dirty="0" smtClean="0"/>
              <a:t>[2] </a:t>
            </a:r>
            <a:r>
              <a:rPr lang="en-US" altLang="zh-CN" b="1" dirty="0"/>
              <a:t>API Recommendation System for Software Development</a:t>
            </a:r>
          </a:p>
          <a:p>
            <a:pPr>
              <a:lnSpc>
                <a:spcPct val="150000"/>
              </a:lnSpc>
            </a:pPr>
            <a:r>
              <a:rPr lang="en-US" altLang="zh-CN" b="1" dirty="0"/>
              <a:t>	</a:t>
            </a:r>
            <a:r>
              <a:rPr lang="en-US" altLang="zh-CN" dirty="0" err="1"/>
              <a:t>Ferdian</a:t>
            </a:r>
            <a:r>
              <a:rPr lang="en-US" altLang="zh-CN" dirty="0"/>
              <a:t> </a:t>
            </a:r>
            <a:r>
              <a:rPr lang="en-US" altLang="zh-CN" dirty="0" err="1"/>
              <a:t>Thung</a:t>
            </a:r>
            <a:r>
              <a:rPr lang="en-US" altLang="zh-CN" dirty="0"/>
              <a:t>; ASE 2016.</a:t>
            </a:r>
          </a:p>
          <a:p>
            <a:pPr>
              <a:lnSpc>
                <a:spcPct val="150000"/>
              </a:lnSpc>
            </a:pPr>
            <a:r>
              <a:rPr lang="en-US" altLang="zh-CN" dirty="0" smtClean="0"/>
              <a:t>[3] </a:t>
            </a:r>
            <a:r>
              <a:rPr lang="en-US" altLang="zh-CN" b="1" dirty="0"/>
              <a:t>Automatic recommendation of API methods from feature </a:t>
            </a:r>
            <a:r>
              <a:rPr lang="en-US" altLang="zh-CN" b="1" dirty="0" smtClean="0"/>
              <a:t>requests</a:t>
            </a:r>
          </a:p>
          <a:p>
            <a:pPr>
              <a:lnSpc>
                <a:spcPct val="150000"/>
              </a:lnSpc>
            </a:pPr>
            <a:r>
              <a:rPr lang="en-US" altLang="zh-CN" b="1" dirty="0"/>
              <a:t>	</a:t>
            </a:r>
            <a:r>
              <a:rPr lang="en-US" altLang="zh-CN" dirty="0" smtClean="0"/>
              <a:t>F</a:t>
            </a:r>
            <a:r>
              <a:rPr lang="en-US" altLang="zh-CN" dirty="0"/>
              <a:t>. </a:t>
            </a:r>
            <a:r>
              <a:rPr lang="en-US" altLang="zh-CN" dirty="0" err="1"/>
              <a:t>Thung</a:t>
            </a:r>
            <a:r>
              <a:rPr lang="en-US" altLang="zh-CN" dirty="0"/>
              <a:t>, S. Wang, D. Lo, and J. </a:t>
            </a:r>
            <a:r>
              <a:rPr lang="en-US" altLang="zh-CN" dirty="0" err="1" smtClean="0"/>
              <a:t>Lawall</a:t>
            </a:r>
            <a:r>
              <a:rPr lang="en-US" altLang="zh-CN" dirty="0" smtClean="0"/>
              <a:t> ; </a:t>
            </a:r>
            <a:r>
              <a:rPr lang="en-US" altLang="zh-CN" i="1" dirty="0" smtClean="0"/>
              <a:t>ASE</a:t>
            </a:r>
            <a:r>
              <a:rPr lang="en-US" altLang="zh-CN" dirty="0" smtClean="0"/>
              <a:t> </a:t>
            </a:r>
            <a:r>
              <a:rPr lang="en-US" altLang="zh-CN" dirty="0"/>
              <a:t>2013.</a:t>
            </a:r>
          </a:p>
          <a:p>
            <a:pPr>
              <a:lnSpc>
                <a:spcPct val="150000"/>
              </a:lnSpc>
            </a:pPr>
            <a:r>
              <a:rPr lang="en-US" altLang="zh-CN" dirty="0" smtClean="0"/>
              <a:t>[4]</a:t>
            </a:r>
            <a:r>
              <a:rPr lang="en-US" altLang="zh-CN" b="1" dirty="0"/>
              <a:t> Exploring API method parameter recommendations</a:t>
            </a:r>
            <a:r>
              <a:rPr lang="en-US" altLang="zh-CN" dirty="0"/>
              <a:t>. </a:t>
            </a:r>
          </a:p>
          <a:p>
            <a:pPr>
              <a:lnSpc>
                <a:spcPct val="150000"/>
              </a:lnSpc>
            </a:pPr>
            <a:r>
              <a:rPr lang="en-US" altLang="zh-CN" dirty="0"/>
              <a:t>	Muhammad </a:t>
            </a:r>
            <a:r>
              <a:rPr lang="en-US" altLang="zh-CN" dirty="0" err="1"/>
              <a:t>Asaduzzaman</a:t>
            </a:r>
            <a:r>
              <a:rPr lang="en-US" altLang="zh-CN" dirty="0"/>
              <a:t>, </a:t>
            </a:r>
            <a:r>
              <a:rPr lang="en-US" altLang="zh-CN" dirty="0" err="1"/>
              <a:t>Chanchal</a:t>
            </a:r>
            <a:r>
              <a:rPr lang="en-US" altLang="zh-CN" dirty="0"/>
              <a:t> K. Roy, </a:t>
            </a:r>
            <a:r>
              <a:rPr lang="en-US" altLang="zh-CN" dirty="0" err="1"/>
              <a:t>Samiul</a:t>
            </a:r>
            <a:r>
              <a:rPr lang="en-US" altLang="zh-CN" dirty="0"/>
              <a:t> </a:t>
            </a:r>
            <a:r>
              <a:rPr lang="en-US" altLang="zh-CN" dirty="0" err="1" smtClean="0"/>
              <a:t>Monir</a:t>
            </a:r>
            <a:r>
              <a:rPr lang="en-US" altLang="zh-CN" dirty="0" smtClean="0"/>
              <a:t> ;</a:t>
            </a:r>
            <a:r>
              <a:rPr lang="en-US" altLang="zh-CN" dirty="0"/>
              <a:t>ICSME 2015.</a:t>
            </a:r>
          </a:p>
          <a:p>
            <a:pPr>
              <a:lnSpc>
                <a:spcPct val="150000"/>
              </a:lnSpc>
            </a:pPr>
            <a:r>
              <a:rPr lang="en-US" altLang="zh-CN" dirty="0" smtClean="0"/>
              <a:t> [5]</a:t>
            </a:r>
            <a:r>
              <a:rPr lang="en-US" altLang="zh-CN" b="1" dirty="0"/>
              <a:t> Automated library recommendation</a:t>
            </a:r>
            <a:endParaRPr lang="en-US" altLang="zh-CN" dirty="0"/>
          </a:p>
          <a:p>
            <a:pPr>
              <a:lnSpc>
                <a:spcPct val="150000"/>
              </a:lnSpc>
            </a:pPr>
            <a:r>
              <a:rPr lang="en-US" altLang="zh-CN" dirty="0"/>
              <a:t>	F. </a:t>
            </a:r>
            <a:r>
              <a:rPr lang="en-US" altLang="zh-CN" dirty="0" err="1"/>
              <a:t>Thung</a:t>
            </a:r>
            <a:r>
              <a:rPr lang="en-US" altLang="zh-CN" dirty="0"/>
              <a:t>, L. David, and J. </a:t>
            </a:r>
            <a:r>
              <a:rPr lang="en-US" altLang="zh-CN" dirty="0" err="1"/>
              <a:t>Lawall</a:t>
            </a:r>
            <a:r>
              <a:rPr lang="en-US" altLang="zh-CN" dirty="0"/>
              <a:t> ;</a:t>
            </a:r>
            <a:r>
              <a:rPr lang="en-US" altLang="zh-CN" i="1" dirty="0"/>
              <a:t>WCRE </a:t>
            </a:r>
            <a:r>
              <a:rPr lang="en-US" altLang="zh-CN" dirty="0"/>
              <a:t> 2013.</a:t>
            </a:r>
          </a:p>
          <a:p>
            <a:pPr>
              <a:lnSpc>
                <a:spcPct val="150000"/>
              </a:lnSpc>
            </a:pPr>
            <a:endParaRPr lang="en-US" altLang="zh-CN" dirty="0" smtClean="0"/>
          </a:p>
        </p:txBody>
      </p:sp>
    </p:spTree>
    <p:extLst>
      <p:ext uri="{BB962C8B-B14F-4D97-AF65-F5344CB8AC3E}">
        <p14:creationId xmlns:p14="http://schemas.microsoft.com/office/powerpoint/2010/main" val="8242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750" fill="hold"/>
                                        <p:tgtEl>
                                          <p:spTgt spid="42"/>
                                        </p:tgtEl>
                                        <p:attrNameLst>
                                          <p:attrName>ppt_w</p:attrName>
                                        </p:attrNameLst>
                                      </p:cBhvr>
                                      <p:tavLst>
                                        <p:tav tm="0">
                                          <p:val>
                                            <p:strVal val="#ppt_w+.3"/>
                                          </p:val>
                                        </p:tav>
                                        <p:tav tm="100000">
                                          <p:val>
                                            <p:strVal val="#ppt_w"/>
                                          </p:val>
                                        </p:tav>
                                      </p:tavLst>
                                    </p:anim>
                                    <p:anim calcmode="lin" valueType="num">
                                      <p:cBhvr>
                                        <p:cTn id="8" dur="750" fill="hold"/>
                                        <p:tgtEl>
                                          <p:spTgt spid="42"/>
                                        </p:tgtEl>
                                        <p:attrNameLst>
                                          <p:attrName>ppt_h</p:attrName>
                                        </p:attrNameLst>
                                      </p:cBhvr>
                                      <p:tavLst>
                                        <p:tav tm="0">
                                          <p:val>
                                            <p:strVal val="#ppt_h"/>
                                          </p:val>
                                        </p:tav>
                                        <p:tav tm="100000">
                                          <p:val>
                                            <p:strVal val="#ppt_h"/>
                                          </p:val>
                                        </p:tav>
                                      </p:tavLst>
                                    </p:anim>
                                    <p:animEffect transition="in" filter="fade">
                                      <p:cBhvr>
                                        <p:cTn id="9"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lvl="0">
              <a:defRPr/>
            </a:pPr>
            <a:r>
              <a:rPr lang="en-US" altLang="zh-CN" sz="2800" b="1" dirty="0" smtClean="0">
                <a:solidFill>
                  <a:prstClr val="black"/>
                </a:solidFill>
                <a:latin typeface="微软雅黑" panose="020B0503020204020204" pitchFamily="34" charset="-122"/>
              </a:rPr>
              <a:t>Parameter </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内容占位符 2"/>
          <p:cNvSpPr txBox="1"/>
          <p:nvPr/>
        </p:nvSpPr>
        <p:spPr>
          <a:xfrm>
            <a:off x="526418" y="1520284"/>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They</a:t>
            </a:r>
            <a:r>
              <a:rPr dirty="0" smtClean="0"/>
              <a:t> use the following set of rules to create parameter recommendations:</a:t>
            </a:r>
          </a:p>
          <a:p>
            <a:pPr marL="0" indent="0">
              <a:buFont typeface="Arial" panose="020B0604020202020204" pitchFamily="34" charset="0"/>
              <a:buNone/>
            </a:pPr>
            <a:r>
              <a:rPr sz="2000" dirty="0" smtClean="0"/>
              <a:t>1) If the parameter is a literal type, we directly use that for the recommendation</a:t>
            </a:r>
            <a:r>
              <a:rPr sz="2000" dirty="0" smtClean="0"/>
              <a:t>.</a:t>
            </a:r>
            <a:endParaRPr lang="en-US" sz="2000" dirty="0" smtClean="0"/>
          </a:p>
          <a:p>
            <a:pPr marL="0" indent="0">
              <a:buFont typeface="Arial" panose="020B0604020202020204" pitchFamily="34" charset="0"/>
              <a:buNone/>
            </a:pPr>
            <a:endParaRPr sz="2000" dirty="0" smtClean="0"/>
          </a:p>
          <a:p>
            <a:pPr marL="0" indent="0">
              <a:buFont typeface="Arial" panose="020B0604020202020204" pitchFamily="34" charset="0"/>
              <a:buNone/>
            </a:pPr>
            <a:r>
              <a:rPr sz="2000" dirty="0" smtClean="0"/>
              <a:t>2) If the parameter is a method invocation expression or a qualified name, </a:t>
            </a:r>
            <a:r>
              <a:rPr lang="en-US" sz="2000" dirty="0" smtClean="0"/>
              <a:t>we </a:t>
            </a:r>
            <a:r>
              <a:rPr sz="2000" dirty="0" smtClean="0"/>
              <a:t>need to consider two different cases</a:t>
            </a:r>
            <a:r>
              <a:rPr lang="en-US" sz="2000" dirty="0" smtClean="0"/>
              <a:t> rely on receiver</a:t>
            </a:r>
            <a:r>
              <a:rPr sz="2000" dirty="0" smtClean="0"/>
              <a:t>. </a:t>
            </a:r>
            <a:endParaRPr lang="en-US" sz="2000" dirty="0" smtClean="0"/>
          </a:p>
          <a:p>
            <a:pPr marL="0" indent="0">
              <a:buFont typeface="Arial" panose="020B0604020202020204" pitchFamily="34" charset="0"/>
              <a:buNone/>
            </a:pPr>
            <a:endParaRPr lang="en-US" sz="2000" dirty="0" smtClean="0"/>
          </a:p>
          <a:p>
            <a:pPr marL="0" indent="0">
              <a:buFont typeface="Arial" panose="020B0604020202020204" pitchFamily="34" charset="0"/>
              <a:buNone/>
            </a:pPr>
            <a:r>
              <a:rPr sz="2000" dirty="0" smtClean="0"/>
              <a:t>3) If the parameter is a simple name, we search the query context to look for variables that are within the same scope as the query method call and type compatible with the formal parameter.</a:t>
            </a:r>
          </a:p>
        </p:txBody>
      </p:sp>
    </p:spTree>
    <p:extLst>
      <p:ext uri="{BB962C8B-B14F-4D97-AF65-F5344CB8AC3E}">
        <p14:creationId xmlns:p14="http://schemas.microsoft.com/office/powerpoint/2010/main" val="991629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lvl="0">
              <a:defRPr/>
            </a:pPr>
            <a:r>
              <a:rPr lang="en-US" altLang="zh-CN" sz="2800" b="1" dirty="0" smtClean="0">
                <a:solidFill>
                  <a:prstClr val="black"/>
                </a:solidFill>
                <a:latin typeface="微软雅黑" panose="020B0503020204020204" pitchFamily="34" charset="-122"/>
              </a:rPr>
              <a:t>Parameter </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18" y="1678636"/>
            <a:ext cx="11226664" cy="3886591"/>
          </a:xfrm>
          <a:prstGeom prst="rect">
            <a:avLst/>
          </a:prstGeom>
        </p:spPr>
      </p:pic>
    </p:spTree>
    <p:extLst>
      <p:ext uri="{BB962C8B-B14F-4D97-AF65-F5344CB8AC3E}">
        <p14:creationId xmlns:p14="http://schemas.microsoft.com/office/powerpoint/2010/main" val="287809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lvl="0">
              <a:defRPr/>
            </a:pPr>
            <a:r>
              <a:rPr lang="en-US" altLang="zh-CN" sz="2800" b="1" dirty="0" smtClean="0">
                <a:solidFill>
                  <a:prstClr val="black"/>
                </a:solidFill>
                <a:latin typeface="微软雅黑" panose="020B0503020204020204" pitchFamily="34" charset="-122"/>
              </a:rPr>
              <a:t>Parameter </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内容占位符 2"/>
          <p:cNvSpPr txBox="1"/>
          <p:nvPr/>
        </p:nvSpPr>
        <p:spPr>
          <a:xfrm>
            <a:off x="672974" y="1162050"/>
            <a:ext cx="11115372" cy="5243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dirty="0" smtClean="0"/>
              <a:t>They contributions include:</a:t>
            </a:r>
          </a:p>
          <a:p>
            <a:pPr marL="0" indent="0">
              <a:buFont typeface="Arial" panose="020B0604020202020204" pitchFamily="34" charset="0"/>
              <a:buNone/>
            </a:pPr>
            <a:endParaRPr lang="en-US" altLang="zh-CN" sz="3200" dirty="0" smtClean="0"/>
          </a:p>
          <a:p>
            <a:pPr marL="514350" indent="-514350">
              <a:buFont typeface="Arial" panose="020B0604020202020204" pitchFamily="34" charset="0"/>
              <a:buAutoNum type="arabicParenR"/>
            </a:pPr>
            <a:r>
              <a:rPr lang="en-US" altLang="zh-CN" sz="3200" dirty="0" smtClean="0"/>
              <a:t>A study that empirically validates that source code is locally specific to method parameters.</a:t>
            </a:r>
          </a:p>
          <a:p>
            <a:pPr marL="0" indent="0">
              <a:buFont typeface="Arial" panose="020B0604020202020204" pitchFamily="34" charset="0"/>
              <a:buNone/>
            </a:pPr>
            <a:r>
              <a:rPr lang="en-US" altLang="zh-CN" sz="3200" dirty="0" smtClean="0"/>
              <a:t>2) A technique that leverages source code localness property, static types and previous code examples to recommend method parameters.</a:t>
            </a:r>
          </a:p>
          <a:p>
            <a:pPr marL="0" indent="0">
              <a:buFont typeface="Arial" panose="020B0604020202020204" pitchFamily="34" charset="0"/>
              <a:buNone/>
            </a:pPr>
            <a:r>
              <a:rPr lang="en-US" altLang="zh-CN" sz="3200" dirty="0" smtClean="0"/>
              <a:t>3) An evaluation of our proposed technique with existing state-of-the-art tools using different subject systems and with different API libraries.</a:t>
            </a:r>
          </a:p>
        </p:txBody>
      </p:sp>
    </p:spTree>
    <p:extLst>
      <p:ext uri="{BB962C8B-B14F-4D97-AF65-F5344CB8AC3E}">
        <p14:creationId xmlns:p14="http://schemas.microsoft.com/office/powerpoint/2010/main" val="4227701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pPr lvl="0">
              <a:defRPr/>
            </a:pPr>
            <a:r>
              <a:rPr lang="en-US" altLang="zh-CN" sz="2800" b="1" dirty="0" smtClean="0">
                <a:solidFill>
                  <a:prstClr val="black"/>
                </a:solidFill>
                <a:latin typeface="微软雅黑" panose="020B0503020204020204" pitchFamily="34" charset="-122"/>
              </a:rPr>
              <a:t>System for </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Recommendation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Verdana"/>
                <a:ea typeface="微软雅黑" panose="020B0503020204020204" pitchFamily="34"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zh-CN" altLang="en-US" sz="2000" b="1"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5324" y="1654389"/>
            <a:ext cx="11163074" cy="4031873"/>
          </a:xfrm>
          <a:prstGeom prst="rect">
            <a:avLst/>
          </a:prstGeom>
          <a:noFill/>
        </p:spPr>
        <p:txBody>
          <a:bodyPr wrap="square" rtlCol="0">
            <a:spAutoFit/>
          </a:bodyPr>
          <a:lstStyle/>
          <a:p>
            <a:r>
              <a:rPr lang="en-US" altLang="zh-CN" sz="3200" dirty="0" smtClean="0"/>
              <a:t>1</a:t>
            </a:r>
            <a:r>
              <a:rPr lang="zh-CN" altLang="en-US" sz="3200" dirty="0" smtClean="0"/>
              <a:t>：</a:t>
            </a:r>
            <a:r>
              <a:rPr lang="en-US" altLang="zh-CN" sz="3200" dirty="0" smtClean="0"/>
              <a:t>recommend </a:t>
            </a:r>
            <a:r>
              <a:rPr lang="en-US" altLang="zh-CN" sz="3200" dirty="0"/>
              <a:t>relevant libraries provided a given task to complete. </a:t>
            </a:r>
            <a:endParaRPr lang="en-US" altLang="zh-CN" sz="3200" dirty="0" smtClean="0"/>
          </a:p>
          <a:p>
            <a:endParaRPr lang="en-US" altLang="zh-CN" sz="3200" dirty="0" smtClean="0"/>
          </a:p>
          <a:p>
            <a:r>
              <a:rPr lang="en-US" altLang="zh-CN" sz="3200" dirty="0" smtClean="0"/>
              <a:t>2</a:t>
            </a:r>
            <a:r>
              <a:rPr lang="zh-CN" altLang="en-US" sz="3200" dirty="0" smtClean="0"/>
              <a:t>：</a:t>
            </a:r>
            <a:r>
              <a:rPr lang="en-US" altLang="zh-CN" sz="3200" dirty="0" smtClean="0"/>
              <a:t> recommend </a:t>
            </a:r>
            <a:r>
              <a:rPr lang="en-US" altLang="zh-CN" sz="3200" dirty="0"/>
              <a:t>relevant API methods that developer can use to program the required task. </a:t>
            </a:r>
            <a:endParaRPr lang="en-US" altLang="zh-CN" sz="3200" dirty="0" smtClean="0"/>
          </a:p>
          <a:p>
            <a:endParaRPr lang="en-US" altLang="zh-CN" sz="3200" dirty="0" smtClean="0"/>
          </a:p>
          <a:p>
            <a:r>
              <a:rPr lang="en-US" altLang="zh-CN" sz="3200" dirty="0" smtClean="0"/>
              <a:t>3</a:t>
            </a:r>
            <a:r>
              <a:rPr lang="zh-CN" altLang="en-US" sz="3200" dirty="0" smtClean="0"/>
              <a:t>：</a:t>
            </a:r>
            <a:r>
              <a:rPr lang="en-US" altLang="zh-CN" sz="3200" dirty="0" smtClean="0"/>
              <a:t>recommend </a:t>
            </a:r>
            <a:r>
              <a:rPr lang="en-US" altLang="zh-CN" sz="3200" dirty="0"/>
              <a:t>correct parameters for a given method according to its </a:t>
            </a:r>
            <a:r>
              <a:rPr lang="en-US" altLang="zh-CN" sz="3200" dirty="0" smtClean="0"/>
              <a:t>context. </a:t>
            </a:r>
            <a:endParaRPr lang="zh-CN" altLang="en-US" sz="3200" dirty="0"/>
          </a:p>
        </p:txBody>
      </p:sp>
    </p:spTree>
    <p:extLst>
      <p:ext uri="{BB962C8B-B14F-4D97-AF65-F5344CB8AC3E}">
        <p14:creationId xmlns:p14="http://schemas.microsoft.com/office/powerpoint/2010/main" val="3747567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77143" y="12083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FOUR</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556064" y="2862750"/>
            <a:ext cx="5079870" cy="1107996"/>
            <a:chOff x="4636554" y="1128123"/>
            <a:chExt cx="2918890" cy="2590043"/>
          </a:xfrm>
        </p:grpSpPr>
        <p:sp>
          <p:nvSpPr>
            <p:cNvPr id="47" name="文本框 46"/>
            <p:cNvSpPr txBox="1"/>
            <p:nvPr/>
          </p:nvSpPr>
          <p:spPr>
            <a:xfrm>
              <a:off x="4636554" y="1128123"/>
              <a:ext cx="2918890" cy="2590043"/>
            </a:xfrm>
            <a:prstGeom prst="rect">
              <a:avLst/>
            </a:prstGeom>
            <a:noFill/>
            <a:ln>
              <a:noFill/>
            </a:ln>
          </p:spPr>
          <p:txBody>
            <a:bodyPr wrap="square" rtlCol="0">
              <a:spAutoFit/>
            </a:bodyPr>
            <a:lstStyle/>
            <a:p>
              <a:pPr algn="ctr"/>
              <a:r>
                <a:rPr lang="en-US" altLang="zh-CN" sz="6600" b="1" dirty="0">
                  <a:solidFill>
                    <a:schemeClr val="accent1"/>
                  </a:solidFill>
                  <a:latin typeface="微软雅黑" panose="020B0503020204020204" pitchFamily="34" charset="-122"/>
                  <a:ea typeface="微软雅黑" panose="020B0503020204020204" pitchFamily="34" charset="-122"/>
                </a:rPr>
                <a:t>Conclusion</a:t>
              </a:r>
            </a:p>
          </p:txBody>
        </p:sp>
        <p:sp>
          <p:nvSpPr>
            <p:cNvPr id="2" name="矩形 1"/>
            <p:cNvSpPr/>
            <p:nvPr/>
          </p:nvSpPr>
          <p:spPr>
            <a:xfrm>
              <a:off x="4670092" y="1214693"/>
              <a:ext cx="2796064"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840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Conclusion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25</a:t>
            </a:fld>
            <a:endParaRPr lang="zh-CN" altLang="en-US" dirty="0"/>
          </a:p>
        </p:txBody>
      </p:sp>
      <p:grpSp>
        <p:nvGrpSpPr>
          <p:cNvPr id="3" name="组合 2"/>
          <p:cNvGrpSpPr/>
          <p:nvPr/>
        </p:nvGrpSpPr>
        <p:grpSpPr>
          <a:xfrm>
            <a:off x="1339816" y="1202635"/>
            <a:ext cx="1987826" cy="1987826"/>
            <a:chOff x="1457739" y="1828800"/>
            <a:chExt cx="1987826" cy="1987826"/>
          </a:xfrm>
        </p:grpSpPr>
        <p:sp>
          <p:nvSpPr>
            <p:cNvPr id="2" name="椭圆 1"/>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mn-ea"/>
                </a:rPr>
                <a:t>01</a:t>
              </a:r>
              <a:endParaRPr lang="zh-CN" altLang="en-US" sz="6000" b="1" dirty="0">
                <a:latin typeface="+mn-ea"/>
              </a:endParaRPr>
            </a:p>
          </p:txBody>
        </p:sp>
        <p:sp>
          <p:nvSpPr>
            <p:cNvPr id="6" name="椭圆 5"/>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102088" y="1202635"/>
            <a:ext cx="1987826" cy="1987826"/>
            <a:chOff x="1457739" y="1828800"/>
            <a:chExt cx="1987826" cy="1987826"/>
          </a:xfrm>
        </p:grpSpPr>
        <p:sp>
          <p:nvSpPr>
            <p:cNvPr id="9" name="椭圆 8"/>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mn-ea"/>
                </a:rPr>
                <a:t>02</a:t>
              </a:r>
              <a:endParaRPr lang="zh-CN" altLang="en-US" sz="6000" b="1" dirty="0">
                <a:latin typeface="+mn-ea"/>
              </a:endParaRPr>
            </a:p>
          </p:txBody>
        </p:sp>
        <p:sp>
          <p:nvSpPr>
            <p:cNvPr id="10" name="椭圆 9"/>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8864359" y="1202635"/>
            <a:ext cx="1987826" cy="1987826"/>
            <a:chOff x="1457739" y="1828800"/>
            <a:chExt cx="1987826" cy="1987826"/>
          </a:xfrm>
        </p:grpSpPr>
        <p:sp>
          <p:nvSpPr>
            <p:cNvPr id="13" name="椭圆 12"/>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mn-ea"/>
                </a:rPr>
                <a:t>03</a:t>
              </a:r>
              <a:endParaRPr lang="zh-CN" altLang="en-US" sz="6000" b="1" dirty="0">
                <a:latin typeface="+mn-ea"/>
              </a:endParaRPr>
            </a:p>
          </p:txBody>
        </p:sp>
        <p:sp>
          <p:nvSpPr>
            <p:cNvPr id="14" name="椭圆 13"/>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627618" y="3548696"/>
            <a:ext cx="3104124" cy="1015663"/>
          </a:xfrm>
          <a:prstGeom prst="rect">
            <a:avLst/>
          </a:prstGeom>
        </p:spPr>
        <p:txBody>
          <a:bodyPr wrap="square">
            <a:spAutoFit/>
          </a:bodyPr>
          <a:lstStyle/>
          <a:p>
            <a:pPr algn="ctr">
              <a:lnSpc>
                <a:spcPct val="125000"/>
              </a:lnSpc>
            </a:pPr>
            <a:r>
              <a:rPr lang="en-US" altLang="zh-CN" sz="2400" dirty="0" smtClean="0">
                <a:latin typeface="+mn-ea"/>
              </a:rPr>
              <a:t>based </a:t>
            </a:r>
            <a:r>
              <a:rPr lang="en-US" altLang="zh-CN" sz="2400" dirty="0">
                <a:latin typeface="+mn-ea"/>
              </a:rPr>
              <a:t>on the specific scene</a:t>
            </a:r>
          </a:p>
        </p:txBody>
      </p:sp>
      <p:sp>
        <p:nvSpPr>
          <p:cNvPr id="21" name="矩形 20"/>
          <p:cNvSpPr/>
          <p:nvPr/>
        </p:nvSpPr>
        <p:spPr>
          <a:xfrm>
            <a:off x="4495328" y="3548696"/>
            <a:ext cx="3141148" cy="1015663"/>
          </a:xfrm>
          <a:prstGeom prst="rect">
            <a:avLst/>
          </a:prstGeom>
        </p:spPr>
        <p:txBody>
          <a:bodyPr wrap="square">
            <a:spAutoFit/>
          </a:bodyPr>
          <a:lstStyle/>
          <a:p>
            <a:pPr algn="ctr">
              <a:lnSpc>
                <a:spcPct val="125000"/>
              </a:lnSpc>
            </a:pPr>
            <a:r>
              <a:rPr lang="en-US" altLang="zh-CN" sz="2400" dirty="0" smtClean="0">
                <a:latin typeface="+mn-ea"/>
              </a:rPr>
              <a:t>Commit changes of lots of projects</a:t>
            </a:r>
            <a:endParaRPr lang="en-US" altLang="zh-CN" sz="2400" dirty="0">
              <a:latin typeface="+mn-ea"/>
            </a:endParaRPr>
          </a:p>
        </p:txBody>
      </p:sp>
      <p:sp>
        <p:nvSpPr>
          <p:cNvPr id="22" name="矩形 21"/>
          <p:cNvSpPr/>
          <p:nvPr/>
        </p:nvSpPr>
        <p:spPr>
          <a:xfrm>
            <a:off x="8152160" y="3548696"/>
            <a:ext cx="3748604" cy="971676"/>
          </a:xfrm>
          <a:prstGeom prst="rect">
            <a:avLst/>
          </a:prstGeom>
        </p:spPr>
        <p:txBody>
          <a:bodyPr wrap="square">
            <a:spAutoFit/>
          </a:bodyPr>
          <a:lstStyle/>
          <a:p>
            <a:pPr algn="ctr">
              <a:lnSpc>
                <a:spcPct val="125000"/>
              </a:lnSpc>
            </a:pPr>
            <a:r>
              <a:rPr lang="en-US" altLang="zh-CN" sz="2400" dirty="0"/>
              <a:t>Take full account of the demand</a:t>
            </a:r>
            <a:endParaRPr lang="en-US" altLang="zh-CN" sz="2400" dirty="0">
              <a:latin typeface="+mn-ea"/>
            </a:endParaRPr>
          </a:p>
        </p:txBody>
      </p:sp>
    </p:spTree>
    <p:extLst>
      <p:ext uri="{BB962C8B-B14F-4D97-AF65-F5344CB8AC3E}">
        <p14:creationId xmlns:p14="http://schemas.microsoft.com/office/powerpoint/2010/main" val="53349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3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6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12" presetClass="entr" presetSubtype="1" fill="hold" grpId="0" nodeType="withEffect">
                                  <p:stCondLst>
                                    <p:cond delay="90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p:tgtEl>
                                          <p:spTgt spid="20"/>
                                        </p:tgtEl>
                                        <p:attrNameLst>
                                          <p:attrName>ppt_y</p:attrName>
                                        </p:attrNameLst>
                                      </p:cBhvr>
                                      <p:tavLst>
                                        <p:tav tm="0">
                                          <p:val>
                                            <p:strVal val="#ppt_y-#ppt_h*1.125000"/>
                                          </p:val>
                                        </p:tav>
                                        <p:tav tm="100000">
                                          <p:val>
                                            <p:strVal val="#ppt_y"/>
                                          </p:val>
                                        </p:tav>
                                      </p:tavLst>
                                    </p:anim>
                                    <p:animEffect transition="in" filter="wipe(down)">
                                      <p:cBhvr>
                                        <p:cTn id="23" dur="500"/>
                                        <p:tgtEl>
                                          <p:spTgt spid="20"/>
                                        </p:tgtEl>
                                      </p:cBhvr>
                                    </p:animEffect>
                                  </p:childTnLst>
                                </p:cTn>
                              </p:par>
                              <p:par>
                                <p:cTn id="24" presetID="12" presetClass="entr" presetSubtype="1" fill="hold" grpId="0" nodeType="withEffect">
                                  <p:stCondLst>
                                    <p:cond delay="120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p:tgtEl>
                                          <p:spTgt spid="21"/>
                                        </p:tgtEl>
                                        <p:attrNameLst>
                                          <p:attrName>ppt_y</p:attrName>
                                        </p:attrNameLst>
                                      </p:cBhvr>
                                      <p:tavLst>
                                        <p:tav tm="0">
                                          <p:val>
                                            <p:strVal val="#ppt_y-#ppt_h*1.125000"/>
                                          </p:val>
                                        </p:tav>
                                        <p:tav tm="100000">
                                          <p:val>
                                            <p:strVal val="#ppt_y"/>
                                          </p:val>
                                        </p:tav>
                                      </p:tavLst>
                                    </p:anim>
                                    <p:animEffect transition="in" filter="wipe(down)">
                                      <p:cBhvr>
                                        <p:cTn id="27" dur="500"/>
                                        <p:tgtEl>
                                          <p:spTgt spid="21"/>
                                        </p:tgtEl>
                                      </p:cBhvr>
                                    </p:animEffect>
                                  </p:childTnLst>
                                </p:cTn>
                              </p:par>
                              <p:par>
                                <p:cTn id="28" presetID="12" presetClass="entr" presetSubtype="1" fill="hold" grpId="0" nodeType="withEffect">
                                  <p:stCondLst>
                                    <p:cond delay="150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p:tgtEl>
                                          <p:spTgt spid="22"/>
                                        </p:tgtEl>
                                        <p:attrNameLst>
                                          <p:attrName>ppt_y</p:attrName>
                                        </p:attrNameLst>
                                      </p:cBhvr>
                                      <p:tavLst>
                                        <p:tav tm="0">
                                          <p:val>
                                            <p:strVal val="#ppt_y-#ppt_h*1.125000"/>
                                          </p:val>
                                        </p:tav>
                                        <p:tav tm="100000">
                                          <p:val>
                                            <p:strVal val="#ppt_y"/>
                                          </p:val>
                                        </p:tav>
                                      </p:tavLst>
                                    </p:anim>
                                    <p:animEffect transition="in" filter="wipe(down)">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extLst>
      <p:ext uri="{BB962C8B-B14F-4D97-AF65-F5344CB8AC3E}">
        <p14:creationId xmlns:p14="http://schemas.microsoft.com/office/powerpoint/2010/main" val="309576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8533" y="2813447"/>
            <a:ext cx="3297155" cy="769441"/>
          </a:xfrm>
          <a:prstGeom prst="rect">
            <a:avLst/>
          </a:prstGeom>
          <a:noFill/>
        </p:spPr>
        <p:txBody>
          <a:bodyPr wrap="square" rtlCol="0">
            <a:spAutoFit/>
          </a:bodyPr>
          <a:lstStyle/>
          <a:p>
            <a:pPr algn="r"/>
            <a:r>
              <a:rPr lang="en-US" altLang="zh-CN" sz="44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6" name="组合 35"/>
          <p:cNvGrpSpPr/>
          <p:nvPr/>
        </p:nvGrpSpPr>
        <p:grpSpPr>
          <a:xfrm>
            <a:off x="5652869" y="793451"/>
            <a:ext cx="3994543" cy="1073988"/>
            <a:chOff x="3909356" y="1685526"/>
            <a:chExt cx="3695436" cy="828000"/>
          </a:xfrm>
        </p:grpSpPr>
        <p:sp>
          <p:nvSpPr>
            <p:cNvPr id="41" name="文本框 40"/>
            <p:cNvSpPr txBox="1"/>
            <p:nvPr/>
          </p:nvSpPr>
          <p:spPr>
            <a:xfrm>
              <a:off x="4917819" y="1837291"/>
              <a:ext cx="2686973" cy="450837"/>
            </a:xfrm>
            <a:prstGeom prst="rect">
              <a:avLst/>
            </a:prstGeom>
            <a:noFill/>
          </p:spPr>
          <p:txBody>
            <a:bodyPr wrap="square" rtlCol="0">
              <a:spAutoFit/>
            </a:bodyPr>
            <a:lstStyle/>
            <a:p>
              <a:r>
                <a:rPr lang="en-US" altLang="zh-CN" sz="3200" b="1" dirty="0">
                  <a:latin typeface="微软雅黑" panose="020B0503020204020204" pitchFamily="34" charset="-122"/>
                </a:rPr>
                <a:t>Background</a:t>
              </a:r>
              <a:endParaRPr lang="zh-CN" altLang="en-US" sz="3200" b="1" dirty="0">
                <a:latin typeface="微软雅黑" panose="020B0503020204020204" pitchFamily="34" charset="-122"/>
              </a:endParaRPr>
            </a:p>
          </p:txBody>
        </p:sp>
        <p:grpSp>
          <p:nvGrpSpPr>
            <p:cNvPr id="38" name="组合 37"/>
            <p:cNvGrpSpPr/>
            <p:nvPr/>
          </p:nvGrpSpPr>
          <p:grpSpPr>
            <a:xfrm>
              <a:off x="3909356" y="1685526"/>
              <a:ext cx="828000" cy="828000"/>
              <a:chOff x="3909356" y="1685526"/>
              <a:chExt cx="828000" cy="828000"/>
            </a:xfrm>
          </p:grpSpPr>
          <p:sp>
            <p:nvSpPr>
              <p:cNvPr id="39" name="文本框 38"/>
              <p:cNvSpPr txBox="1"/>
              <p:nvPr/>
            </p:nvSpPr>
            <p:spPr>
              <a:xfrm>
                <a:off x="3909356" y="1826741"/>
                <a:ext cx="828000" cy="593207"/>
              </a:xfrm>
              <a:prstGeom prst="rect">
                <a:avLst/>
              </a:prstGeom>
              <a:noFill/>
              <a:ln>
                <a:noFill/>
              </a:ln>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01</a:t>
                </a:r>
              </a:p>
            </p:txBody>
          </p:sp>
          <p:sp>
            <p:nvSpPr>
              <p:cNvPr id="40" name="矩形 39"/>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 name="组合 2"/>
          <p:cNvGrpSpPr/>
          <p:nvPr/>
        </p:nvGrpSpPr>
        <p:grpSpPr>
          <a:xfrm>
            <a:off x="5652869" y="2840319"/>
            <a:ext cx="3721377" cy="1073988"/>
            <a:chOff x="8069004" y="1384789"/>
            <a:chExt cx="3721377" cy="1073988"/>
          </a:xfrm>
        </p:grpSpPr>
        <p:grpSp>
          <p:nvGrpSpPr>
            <p:cNvPr id="43" name="组合 42"/>
            <p:cNvGrpSpPr/>
            <p:nvPr/>
          </p:nvGrpSpPr>
          <p:grpSpPr>
            <a:xfrm>
              <a:off x="8069004" y="1537062"/>
              <a:ext cx="3721377" cy="769441"/>
              <a:chOff x="8051040" y="1807138"/>
              <a:chExt cx="3464685" cy="769441"/>
            </a:xfrm>
          </p:grpSpPr>
          <p:sp>
            <p:nvSpPr>
              <p:cNvPr id="49" name="文本框 48"/>
              <p:cNvSpPr txBox="1"/>
              <p:nvPr/>
            </p:nvSpPr>
            <p:spPr>
              <a:xfrm>
                <a:off x="9120867" y="1884506"/>
                <a:ext cx="2394858" cy="584775"/>
              </a:xfrm>
              <a:prstGeom prst="rect">
                <a:avLst/>
              </a:prstGeom>
              <a:noFill/>
            </p:spPr>
            <p:txBody>
              <a:bodyPr wrap="square" rtlCol="0">
                <a:spAutoFit/>
              </a:bodyPr>
              <a:lstStyle/>
              <a:p>
                <a:r>
                  <a:rPr lang="en-US" altLang="zh-CN" sz="3200" b="1" dirty="0" smtClean="0">
                    <a:latin typeface="微软雅黑" panose="020B0503020204020204" pitchFamily="34" charset="-122"/>
                  </a:rPr>
                  <a:t>Research </a:t>
                </a:r>
                <a:endParaRPr lang="zh-CN" altLang="en-US" sz="2800" b="1" dirty="0">
                  <a:latin typeface="微软雅黑" panose="020B0503020204020204" pitchFamily="34" charset="-122"/>
                </a:endParaRPr>
              </a:p>
            </p:txBody>
          </p:sp>
          <p:sp>
            <p:nvSpPr>
              <p:cNvPr id="46" name="文本框 45"/>
              <p:cNvSpPr txBox="1"/>
              <p:nvPr/>
            </p:nvSpPr>
            <p:spPr>
              <a:xfrm>
                <a:off x="8051040" y="1807138"/>
                <a:ext cx="871278"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grpSp>
        <p:sp>
          <p:nvSpPr>
            <p:cNvPr id="83" name="矩形 82"/>
            <p:cNvSpPr/>
            <p:nvPr/>
          </p:nvSpPr>
          <p:spPr>
            <a:xfrm>
              <a:off x="8089410" y="1384789"/>
              <a:ext cx="895018" cy="10739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5691463" y="4713537"/>
            <a:ext cx="3700972" cy="1073988"/>
            <a:chOff x="8089410" y="3315405"/>
            <a:chExt cx="3700972" cy="1073988"/>
          </a:xfrm>
        </p:grpSpPr>
        <p:grpSp>
          <p:nvGrpSpPr>
            <p:cNvPr id="76" name="组合 75"/>
            <p:cNvGrpSpPr/>
            <p:nvPr/>
          </p:nvGrpSpPr>
          <p:grpSpPr>
            <a:xfrm>
              <a:off x="8089411" y="3489056"/>
              <a:ext cx="3700971" cy="769441"/>
              <a:chOff x="8035958" y="3263959"/>
              <a:chExt cx="3479767" cy="769441"/>
            </a:xfrm>
          </p:grpSpPr>
          <p:sp>
            <p:nvSpPr>
              <p:cNvPr id="81" name="文本框 80"/>
              <p:cNvSpPr txBox="1"/>
              <p:nvPr/>
            </p:nvSpPr>
            <p:spPr>
              <a:xfrm>
                <a:off x="9120867" y="3351623"/>
                <a:ext cx="2394858" cy="584775"/>
              </a:xfrm>
              <a:prstGeom prst="rect">
                <a:avLst/>
              </a:prstGeom>
              <a:noFill/>
            </p:spPr>
            <p:txBody>
              <a:bodyPr wrap="square" rtlCol="0">
                <a:spAutoFit/>
              </a:bodyPr>
              <a:lstStyle/>
              <a:p>
                <a:r>
                  <a:rPr lang="en-US" altLang="zh-CN" sz="3200" b="1" dirty="0">
                    <a:latin typeface="微软雅黑" panose="020B0503020204020204" pitchFamily="34" charset="-122"/>
                  </a:rPr>
                  <a:t>Conclusion</a:t>
                </a:r>
              </a:p>
            </p:txBody>
          </p:sp>
          <p:sp>
            <p:nvSpPr>
              <p:cNvPr id="79" name="文本框 78"/>
              <p:cNvSpPr txBox="1"/>
              <p:nvPr/>
            </p:nvSpPr>
            <p:spPr>
              <a:xfrm>
                <a:off x="8035958" y="3263959"/>
                <a:ext cx="888087"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grpSp>
        <p:sp>
          <p:nvSpPr>
            <p:cNvPr id="84" name="矩形 83"/>
            <p:cNvSpPr/>
            <p:nvPr/>
          </p:nvSpPr>
          <p:spPr>
            <a:xfrm>
              <a:off x="8089410" y="3315405"/>
              <a:ext cx="895018" cy="10739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830444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36"/>
                                            </p:tgtEl>
                                            <p:attrNameLst>
                                              <p:attrName>style.visibility</p:attrName>
                                            </p:attrNameLst>
                                          </p:cBhvr>
                                          <p:to>
                                            <p:strVal val="visible"/>
                                          </p:to>
                                        </p:set>
                                        <p:anim calcmode="lin" valueType="num" p14:bounceEnd="40000">
                                          <p:cBhvr additive="base">
                                            <p:cTn id="10" dur="500" fill="hold"/>
                                            <p:tgtEl>
                                              <p:spTgt spid="36"/>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36"/>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3"/>
                                            </p:tgtEl>
                                            <p:attrNameLst>
                                              <p:attrName>style.visibility</p:attrName>
                                            </p:attrNameLst>
                                          </p:cBhvr>
                                          <p:to>
                                            <p:strVal val="visible"/>
                                          </p:to>
                                        </p:set>
                                        <p:anim calcmode="lin" valueType="num" p14:bounceEnd="40000">
                                          <p:cBhvr additive="base">
                                            <p:cTn id="14" dur="500" fill="hold"/>
                                            <p:tgtEl>
                                              <p:spTgt spid="3"/>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3"/>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1200"/>
                                      </p:stCondLst>
                                      <p:childTnLst>
                                        <p:set>
                                          <p:cBhvr>
                                            <p:cTn id="17" dur="1" fill="hold">
                                              <p:stCondLst>
                                                <p:cond delay="0"/>
                                              </p:stCondLst>
                                            </p:cTn>
                                            <p:tgtEl>
                                              <p:spTgt spid="5"/>
                                            </p:tgtEl>
                                            <p:attrNameLst>
                                              <p:attrName>style.visibility</p:attrName>
                                            </p:attrNameLst>
                                          </p:cBhvr>
                                          <p:to>
                                            <p:strVal val="visible"/>
                                          </p:to>
                                        </p:set>
                                        <p:anim calcmode="lin" valueType="num" p14:bounceEnd="40000">
                                          <p:cBhvr additive="base">
                                            <p:cTn id="18"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500" fill="hold"/>
                                            <p:tgtEl>
                                              <p:spTgt spid="36"/>
                                            </p:tgtEl>
                                            <p:attrNameLst>
                                              <p:attrName>ppt_x</p:attrName>
                                            </p:attrNameLst>
                                          </p:cBhvr>
                                          <p:tavLst>
                                            <p:tav tm="0">
                                              <p:val>
                                                <p:strVal val="1+#ppt_w/2"/>
                                              </p:val>
                                            </p:tav>
                                            <p:tav tm="100000">
                                              <p:val>
                                                <p:strVal val="#ppt_x"/>
                                              </p:val>
                                            </p:tav>
                                          </p:tavLst>
                                        </p:anim>
                                        <p:anim calcmode="lin" valueType="num">
                                          <p:cBhvr additive="base">
                                            <p:cTn id="11" dur="500" fill="hold"/>
                                            <p:tgtEl>
                                              <p:spTgt spid="36"/>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120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047999" y="2764569"/>
            <a:ext cx="6123837" cy="1468763"/>
            <a:chOff x="4853824" y="1124584"/>
            <a:chExt cx="5978526" cy="2416902"/>
          </a:xfrm>
        </p:grpSpPr>
        <p:sp>
          <p:nvSpPr>
            <p:cNvPr id="47" name="文本框 46"/>
            <p:cNvSpPr txBox="1"/>
            <p:nvPr/>
          </p:nvSpPr>
          <p:spPr>
            <a:xfrm>
              <a:off x="4853824" y="1241468"/>
              <a:ext cx="5978526" cy="1975184"/>
            </a:xfrm>
            <a:prstGeom prst="rect">
              <a:avLst/>
            </a:prstGeom>
            <a:noFill/>
            <a:ln>
              <a:noFill/>
            </a:ln>
          </p:spPr>
          <p:txBody>
            <a:bodyPr wrap="square" rtlCol="0">
              <a:spAutoFit/>
            </a:bodyPr>
            <a:lstStyle/>
            <a:p>
              <a:pPr algn="ctr"/>
              <a:r>
                <a:rPr lang="en-US" altLang="zh-CN" sz="7200" b="1" dirty="0">
                  <a:solidFill>
                    <a:schemeClr val="accent1"/>
                  </a:solidFill>
                  <a:latin typeface="微软雅黑" panose="020B0503020204020204" pitchFamily="34" charset="-122"/>
                  <a:ea typeface="微软雅黑" panose="020B0503020204020204" pitchFamily="34" charset="-122"/>
                </a:rPr>
                <a:t>Background</a:t>
              </a:r>
            </a:p>
          </p:txBody>
        </p:sp>
        <p:sp>
          <p:nvSpPr>
            <p:cNvPr id="2" name="矩形 1"/>
            <p:cNvSpPr/>
            <p:nvPr/>
          </p:nvSpPr>
          <p:spPr>
            <a:xfrm>
              <a:off x="5073762" y="1124584"/>
              <a:ext cx="5538651"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6898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t>Question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
        <p:nvSpPr>
          <p:cNvPr id="42" name="矩形 41"/>
          <p:cNvSpPr/>
          <p:nvPr/>
        </p:nvSpPr>
        <p:spPr>
          <a:xfrm>
            <a:off x="724700" y="990143"/>
            <a:ext cx="3082679" cy="830997"/>
          </a:xfrm>
          <a:prstGeom prst="rect">
            <a:avLst/>
          </a:prstGeom>
        </p:spPr>
        <p:txBody>
          <a:bodyPr wrap="square">
            <a:spAutoFit/>
          </a:bodyPr>
          <a:lstStyle/>
          <a:p>
            <a:pPr algn="ctr"/>
            <a:r>
              <a:rPr lang="en-US" altLang="zh-CN" sz="2400" b="1" dirty="0">
                <a:solidFill>
                  <a:schemeClr val="bg1"/>
                </a:solidFill>
                <a:latin typeface="+mn-ea"/>
              </a:rPr>
              <a:t>Mobile crowdsensing</a:t>
            </a:r>
          </a:p>
        </p:txBody>
      </p:sp>
      <p:sp>
        <p:nvSpPr>
          <p:cNvPr id="8" name="文本框 7"/>
          <p:cNvSpPr txBox="1"/>
          <p:nvPr/>
        </p:nvSpPr>
        <p:spPr>
          <a:xfrm>
            <a:off x="695324" y="1427596"/>
            <a:ext cx="10463253" cy="4524315"/>
          </a:xfrm>
          <a:prstGeom prst="rect">
            <a:avLst/>
          </a:prstGeom>
          <a:noFill/>
        </p:spPr>
        <p:txBody>
          <a:bodyPr wrap="square" rtlCol="0">
            <a:spAutoFit/>
          </a:bodyPr>
          <a:lstStyle/>
          <a:p>
            <a:r>
              <a:rPr lang="en-US" altLang="zh-CN" sz="3600" dirty="0" smtClean="0"/>
              <a:t>1</a:t>
            </a:r>
            <a:r>
              <a:rPr lang="zh-CN" altLang="en-US" sz="3600" dirty="0" smtClean="0"/>
              <a:t>：</a:t>
            </a:r>
            <a:r>
              <a:rPr lang="en-US" altLang="zh-CN" sz="3600" dirty="0" smtClean="0"/>
              <a:t>what is</a:t>
            </a:r>
            <a:r>
              <a:rPr lang="zh-CN" altLang="en-US" sz="3600" dirty="0" smtClean="0"/>
              <a:t> </a:t>
            </a:r>
            <a:r>
              <a:rPr lang="en-US" altLang="zh-CN" sz="3600" dirty="0" smtClean="0"/>
              <a:t>api recommendation</a:t>
            </a:r>
            <a:r>
              <a:rPr lang="zh-CN" altLang="en-US" sz="3600" dirty="0" smtClean="0"/>
              <a:t>？</a:t>
            </a:r>
            <a:endParaRPr lang="en-US" altLang="zh-CN" sz="3600" dirty="0" smtClean="0"/>
          </a:p>
          <a:p>
            <a:endParaRPr lang="en-US" altLang="zh-CN" sz="3600" dirty="0" smtClean="0"/>
          </a:p>
          <a:p>
            <a:r>
              <a:rPr lang="en-US" altLang="zh-CN" sz="3600" dirty="0" smtClean="0"/>
              <a:t>2</a:t>
            </a:r>
            <a:r>
              <a:rPr lang="zh-CN" altLang="en-US" sz="3600" dirty="0" smtClean="0"/>
              <a:t>：</a:t>
            </a:r>
            <a:r>
              <a:rPr lang="en-US" altLang="zh-CN" sz="3600" dirty="0" smtClean="0"/>
              <a:t>do we need</a:t>
            </a:r>
            <a:r>
              <a:rPr lang="zh-CN" altLang="en-US" sz="3600" dirty="0" smtClean="0"/>
              <a:t>？</a:t>
            </a:r>
            <a:endParaRPr lang="en-US" altLang="zh-CN" sz="3600" dirty="0" smtClean="0"/>
          </a:p>
          <a:p>
            <a:endParaRPr lang="en-US" altLang="zh-CN" sz="3600" dirty="0" smtClean="0"/>
          </a:p>
          <a:p>
            <a:r>
              <a:rPr lang="en-US" altLang="zh-CN" sz="3600" dirty="0" smtClean="0"/>
              <a:t>3</a:t>
            </a:r>
            <a:r>
              <a:rPr lang="zh-CN" altLang="en-US" sz="3600" dirty="0" smtClean="0"/>
              <a:t>：</a:t>
            </a:r>
            <a:r>
              <a:rPr lang="en-US" altLang="zh-CN" sz="3600" dirty="0"/>
              <a:t>how to </a:t>
            </a:r>
            <a:r>
              <a:rPr lang="en-US" altLang="zh-CN" sz="3600" dirty="0" smtClean="0"/>
              <a:t>complete it</a:t>
            </a:r>
            <a:r>
              <a:rPr lang="zh-CN" altLang="en-US" sz="3600" dirty="0" smtClean="0"/>
              <a:t>？</a:t>
            </a:r>
            <a:endParaRPr lang="en-US" altLang="zh-CN" sz="3600" dirty="0" smtClean="0"/>
          </a:p>
          <a:p>
            <a:endParaRPr lang="en-US" altLang="zh-CN" sz="3600" dirty="0" smtClean="0"/>
          </a:p>
          <a:p>
            <a:r>
              <a:rPr lang="en-US" altLang="zh-CN" sz="3600" dirty="0" smtClean="0"/>
              <a:t>4: research method</a:t>
            </a:r>
            <a:r>
              <a:rPr lang="zh-CN" altLang="en-US" sz="3600" dirty="0" smtClean="0"/>
              <a:t>？</a:t>
            </a:r>
            <a:endParaRPr lang="en-US" altLang="zh-CN" sz="3600" dirty="0" smtClean="0"/>
          </a:p>
          <a:p>
            <a:endParaRPr lang="zh-CN" altLang="en-US" sz="3600" dirty="0"/>
          </a:p>
        </p:txBody>
      </p:sp>
    </p:spTree>
    <p:extLst>
      <p:ext uri="{BB962C8B-B14F-4D97-AF65-F5344CB8AC3E}">
        <p14:creationId xmlns:p14="http://schemas.microsoft.com/office/powerpoint/2010/main" val="937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750" fill="hold"/>
                                        <p:tgtEl>
                                          <p:spTgt spid="42"/>
                                        </p:tgtEl>
                                        <p:attrNameLst>
                                          <p:attrName>ppt_w</p:attrName>
                                        </p:attrNameLst>
                                      </p:cBhvr>
                                      <p:tavLst>
                                        <p:tav tm="0">
                                          <p:val>
                                            <p:strVal val="#ppt_w+.3"/>
                                          </p:val>
                                        </p:tav>
                                        <p:tav tm="100000">
                                          <p:val>
                                            <p:strVal val="#ppt_w"/>
                                          </p:val>
                                        </p:tav>
                                      </p:tavLst>
                                    </p:anim>
                                    <p:anim calcmode="lin" valueType="num">
                                      <p:cBhvr>
                                        <p:cTn id="8" dur="750" fill="hold"/>
                                        <p:tgtEl>
                                          <p:spTgt spid="42"/>
                                        </p:tgtEl>
                                        <p:attrNameLst>
                                          <p:attrName>ppt_h</p:attrName>
                                        </p:attrNameLst>
                                      </p:cBhvr>
                                      <p:tavLst>
                                        <p:tav tm="0">
                                          <p:val>
                                            <p:strVal val="#ppt_h"/>
                                          </p:val>
                                        </p:tav>
                                        <p:tav tm="100000">
                                          <p:val>
                                            <p:strVal val="#ppt_h"/>
                                          </p:val>
                                        </p:tav>
                                      </p:tavLst>
                                    </p:anim>
                                    <p:animEffect transition="in" filter="fade">
                                      <p:cBhvr>
                                        <p:cTn id="9"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Background</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6</a:t>
            </a:fld>
            <a:endParaRPr lang="zh-CN" altLang="en-US" dirty="0"/>
          </a:p>
        </p:txBody>
      </p:sp>
      <p:cxnSp>
        <p:nvCxnSpPr>
          <p:cNvPr id="3" name="直接连接符 2"/>
          <p:cNvCxnSpPr/>
          <p:nvPr/>
        </p:nvCxnSpPr>
        <p:spPr>
          <a:xfrm>
            <a:off x="627025" y="1039296"/>
            <a:ext cx="10814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5843239" y="1276350"/>
            <a:ext cx="0" cy="487912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95323" y="1246647"/>
            <a:ext cx="2876108" cy="461665"/>
          </a:xfrm>
          <a:prstGeom prst="rect">
            <a:avLst/>
          </a:prstGeom>
          <a:solidFill>
            <a:schemeClr val="accent1"/>
          </a:solidFill>
        </p:spPr>
        <p:txBody>
          <a:bodyPr wrap="none">
            <a:spAutoFit/>
          </a:bodyPr>
          <a:lstStyle/>
          <a:p>
            <a:r>
              <a:rPr lang="en-US" altLang="zh-CN" sz="2400" b="1" dirty="0">
                <a:solidFill>
                  <a:schemeClr val="bg1"/>
                </a:solidFill>
              </a:rPr>
              <a:t>actual situation</a:t>
            </a:r>
            <a:endParaRPr lang="zh-CN" altLang="en-US" sz="2400" b="1" dirty="0">
              <a:solidFill>
                <a:schemeClr val="bg1"/>
              </a:solidFill>
            </a:endParaRPr>
          </a:p>
        </p:txBody>
      </p:sp>
      <p:sp>
        <p:nvSpPr>
          <p:cNvPr id="17" name="矩形 16"/>
          <p:cNvSpPr/>
          <p:nvPr/>
        </p:nvSpPr>
        <p:spPr>
          <a:xfrm>
            <a:off x="6230343" y="1246647"/>
            <a:ext cx="1808508" cy="461665"/>
          </a:xfrm>
          <a:prstGeom prst="rect">
            <a:avLst/>
          </a:prstGeom>
          <a:solidFill>
            <a:schemeClr val="accent1"/>
          </a:solidFill>
        </p:spPr>
        <p:txBody>
          <a:bodyPr wrap="none">
            <a:spAutoFit/>
          </a:bodyPr>
          <a:lstStyle/>
          <a:p>
            <a:r>
              <a:rPr lang="en-US" altLang="zh-CN" sz="2400" b="1" dirty="0">
                <a:solidFill>
                  <a:schemeClr val="bg1"/>
                </a:solidFill>
              </a:rPr>
              <a:t>statistics</a:t>
            </a:r>
            <a:endParaRPr lang="zh-CN" altLang="en-US" sz="2400" b="1" dirty="0">
              <a:solidFill>
                <a:schemeClr val="bg1"/>
              </a:solidFill>
            </a:endParaRPr>
          </a:p>
        </p:txBody>
      </p:sp>
      <p:sp>
        <p:nvSpPr>
          <p:cNvPr id="18" name="Oval 7"/>
          <p:cNvSpPr>
            <a:spLocks noChangeArrowheads="1"/>
          </p:cNvSpPr>
          <p:nvPr/>
        </p:nvSpPr>
        <p:spPr bwMode="auto">
          <a:xfrm>
            <a:off x="485701" y="2146706"/>
            <a:ext cx="550281" cy="510975"/>
          </a:xfrm>
          <a:prstGeom prst="ellipse">
            <a:avLst/>
          </a:prstGeom>
          <a:solidFill>
            <a:schemeClr val="accent1"/>
          </a:solidFill>
          <a:ln>
            <a:noFill/>
          </a:ln>
          <a:extLst/>
        </p:spPr>
        <p:txBody>
          <a:bodyPr tIns="1079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199" b="1" dirty="0">
                <a:solidFill>
                  <a:schemeClr val="bg1"/>
                </a:solidFill>
              </a:rPr>
              <a:t>1</a:t>
            </a:r>
            <a:endParaRPr lang="zh-CN" altLang="en-US" sz="2199" b="1" dirty="0">
              <a:solidFill>
                <a:schemeClr val="bg1"/>
              </a:solidFill>
            </a:endParaRPr>
          </a:p>
        </p:txBody>
      </p:sp>
      <p:sp>
        <p:nvSpPr>
          <p:cNvPr id="19" name="TextBox 19"/>
          <p:cNvSpPr txBox="1">
            <a:spLocks noChangeArrowheads="1"/>
          </p:cNvSpPr>
          <p:nvPr/>
        </p:nvSpPr>
        <p:spPr bwMode="auto">
          <a:xfrm>
            <a:off x="1081386" y="2066926"/>
            <a:ext cx="4566504" cy="83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399" b="1" dirty="0" smtClean="0">
                <a:latin typeface="微软雅黑" panose="020B0503020204020204" pitchFamily="34" charset="-122"/>
                <a:ea typeface="微软雅黑" panose="020B0503020204020204" pitchFamily="34" charset="-122"/>
              </a:rPr>
              <a:t>learning </a:t>
            </a:r>
            <a:r>
              <a:rPr lang="en-US" altLang="zh-CN" sz="2399" b="1" dirty="0">
                <a:latin typeface="微软雅黑" panose="020B0503020204020204" pitchFamily="34" charset="-122"/>
                <a:ea typeface="微软雅黑" panose="020B0503020204020204" pitchFamily="34" charset="-122"/>
              </a:rPr>
              <a:t>and remembering how to use APIs</a:t>
            </a:r>
          </a:p>
        </p:txBody>
      </p:sp>
      <p:sp>
        <p:nvSpPr>
          <p:cNvPr id="20" name="Oval 7"/>
          <p:cNvSpPr>
            <a:spLocks noChangeArrowheads="1"/>
          </p:cNvSpPr>
          <p:nvPr/>
        </p:nvSpPr>
        <p:spPr bwMode="auto">
          <a:xfrm>
            <a:off x="485702" y="3956136"/>
            <a:ext cx="550281" cy="510975"/>
          </a:xfrm>
          <a:prstGeom prst="ellipse">
            <a:avLst/>
          </a:prstGeom>
          <a:solidFill>
            <a:schemeClr val="accent1"/>
          </a:solidFill>
          <a:ln>
            <a:noFill/>
          </a:ln>
          <a:extLst/>
        </p:spPr>
        <p:txBody>
          <a:bodyPr tIns="1079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199" b="1" dirty="0">
                <a:solidFill>
                  <a:schemeClr val="bg1"/>
                </a:solidFill>
              </a:rPr>
              <a:t>2</a:t>
            </a:r>
            <a:endParaRPr lang="zh-CN" altLang="en-US" sz="2199" b="1" dirty="0">
              <a:solidFill>
                <a:schemeClr val="bg1"/>
              </a:solidFill>
            </a:endParaRPr>
          </a:p>
        </p:txBody>
      </p:sp>
      <p:sp>
        <p:nvSpPr>
          <p:cNvPr id="21" name="TextBox 19"/>
          <p:cNvSpPr txBox="1">
            <a:spLocks noChangeArrowheads="1"/>
          </p:cNvSpPr>
          <p:nvPr/>
        </p:nvSpPr>
        <p:spPr bwMode="auto">
          <a:xfrm>
            <a:off x="1083124" y="3862511"/>
            <a:ext cx="45665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Incorrect use of API method parameters can lead to software bugs or can cause runtime exceptions</a:t>
            </a:r>
          </a:p>
        </p:txBody>
      </p:sp>
      <p:sp>
        <p:nvSpPr>
          <p:cNvPr id="22" name="Oval 7"/>
          <p:cNvSpPr>
            <a:spLocks noChangeArrowheads="1"/>
          </p:cNvSpPr>
          <p:nvPr/>
        </p:nvSpPr>
        <p:spPr bwMode="auto">
          <a:xfrm>
            <a:off x="6225315" y="2146706"/>
            <a:ext cx="550281" cy="510975"/>
          </a:xfrm>
          <a:prstGeom prst="ellipse">
            <a:avLst/>
          </a:prstGeom>
          <a:solidFill>
            <a:schemeClr val="accent1"/>
          </a:solidFill>
          <a:ln>
            <a:noFill/>
          </a:ln>
          <a:extLst/>
        </p:spPr>
        <p:txBody>
          <a:bodyPr tIns="1079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199" b="1" dirty="0">
                <a:solidFill>
                  <a:schemeClr val="bg1"/>
                </a:solidFill>
              </a:rPr>
              <a:t>1</a:t>
            </a:r>
            <a:endParaRPr lang="zh-CN" altLang="en-US" sz="2199" b="1" dirty="0">
              <a:solidFill>
                <a:schemeClr val="bg1"/>
              </a:solidFill>
            </a:endParaRPr>
          </a:p>
        </p:txBody>
      </p:sp>
      <p:sp>
        <p:nvSpPr>
          <p:cNvPr id="23" name="TextBox 19"/>
          <p:cNvSpPr txBox="1">
            <a:spLocks noChangeArrowheads="1"/>
          </p:cNvSpPr>
          <p:nvPr/>
        </p:nvSpPr>
        <p:spPr bwMode="auto">
          <a:xfrm>
            <a:off x="6875025" y="1957971"/>
            <a:ext cx="5115692" cy="83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399" b="1" dirty="0">
                <a:latin typeface="微软雅黑" panose="020B0503020204020204" pitchFamily="34" charset="-122"/>
                <a:ea typeface="微软雅黑" panose="020B0503020204020204" pitchFamily="34" charset="-122"/>
              </a:rPr>
              <a:t>93.3% of </a:t>
            </a:r>
            <a:r>
              <a:rPr lang="en-US" altLang="zh-CN" sz="2399" b="1" dirty="0" smtClean="0">
                <a:latin typeface="微软雅黑" panose="020B0503020204020204" pitchFamily="34" charset="-122"/>
                <a:ea typeface="微软雅黑" panose="020B0503020204020204" pitchFamily="34" charset="-122"/>
              </a:rPr>
              <a:t>project </a:t>
            </a:r>
            <a:r>
              <a:rPr lang="en-US" altLang="zh-CN" sz="2399" b="1" dirty="0">
                <a:latin typeface="微软雅黑" panose="020B0503020204020204" pitchFamily="34" charset="-122"/>
                <a:ea typeface="微软雅黑" panose="020B0503020204020204" pitchFamily="34" charset="-122"/>
              </a:rPr>
              <a:t>use third-party libraries</a:t>
            </a:r>
          </a:p>
        </p:txBody>
      </p:sp>
      <p:sp>
        <p:nvSpPr>
          <p:cNvPr id="24" name="Oval 7"/>
          <p:cNvSpPr>
            <a:spLocks noChangeArrowheads="1"/>
          </p:cNvSpPr>
          <p:nvPr/>
        </p:nvSpPr>
        <p:spPr bwMode="auto">
          <a:xfrm>
            <a:off x="6225315" y="3460423"/>
            <a:ext cx="550281" cy="510975"/>
          </a:xfrm>
          <a:prstGeom prst="ellipse">
            <a:avLst/>
          </a:prstGeom>
          <a:solidFill>
            <a:schemeClr val="accent1"/>
          </a:solidFill>
          <a:ln>
            <a:noFill/>
          </a:ln>
          <a:extLst/>
        </p:spPr>
        <p:txBody>
          <a:bodyPr tIns="1079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199" b="1" dirty="0">
                <a:solidFill>
                  <a:schemeClr val="bg1"/>
                </a:solidFill>
              </a:rPr>
              <a:t>2</a:t>
            </a:r>
            <a:endParaRPr lang="zh-CN" altLang="en-US" sz="2199" b="1" dirty="0">
              <a:solidFill>
                <a:schemeClr val="bg1"/>
              </a:solidFill>
            </a:endParaRPr>
          </a:p>
        </p:txBody>
      </p:sp>
      <p:sp>
        <p:nvSpPr>
          <p:cNvPr id="25" name="TextBox 19"/>
          <p:cNvSpPr txBox="1">
            <a:spLocks noChangeArrowheads="1"/>
          </p:cNvSpPr>
          <p:nvPr/>
        </p:nvSpPr>
        <p:spPr bwMode="auto">
          <a:xfrm>
            <a:off x="6875025" y="3270768"/>
            <a:ext cx="51156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long list of API method names available on a receiver object</a:t>
            </a:r>
          </a:p>
        </p:txBody>
      </p:sp>
      <p:sp>
        <p:nvSpPr>
          <p:cNvPr id="26" name="Oval 7"/>
          <p:cNvSpPr>
            <a:spLocks noChangeArrowheads="1"/>
          </p:cNvSpPr>
          <p:nvPr/>
        </p:nvSpPr>
        <p:spPr bwMode="auto">
          <a:xfrm>
            <a:off x="6225315" y="4998113"/>
            <a:ext cx="550281" cy="510975"/>
          </a:xfrm>
          <a:prstGeom prst="ellipse">
            <a:avLst/>
          </a:prstGeom>
          <a:solidFill>
            <a:schemeClr val="accent1"/>
          </a:solidFill>
          <a:ln>
            <a:noFill/>
          </a:ln>
          <a:extLst/>
        </p:spPr>
        <p:txBody>
          <a:bodyPr tIns="1079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199" b="1" dirty="0">
                <a:solidFill>
                  <a:schemeClr val="bg1"/>
                </a:solidFill>
              </a:rPr>
              <a:t>3</a:t>
            </a:r>
            <a:endParaRPr lang="zh-CN" altLang="en-US" sz="2199" b="1" dirty="0">
              <a:solidFill>
                <a:schemeClr val="bg1"/>
              </a:solidFill>
            </a:endParaRPr>
          </a:p>
        </p:txBody>
      </p:sp>
      <p:sp>
        <p:nvSpPr>
          <p:cNvPr id="27" name="TextBox 19"/>
          <p:cNvSpPr txBox="1">
            <a:spLocks noChangeArrowheads="1"/>
          </p:cNvSpPr>
          <p:nvPr/>
        </p:nvSpPr>
        <p:spPr bwMode="auto">
          <a:xfrm>
            <a:off x="6875025" y="4782828"/>
            <a:ext cx="4372893" cy="83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399" b="1" dirty="0" smtClean="0">
                <a:latin typeface="微软雅黑" panose="020B0503020204020204" pitchFamily="34" charset="-122"/>
                <a:ea typeface="微软雅黑" panose="020B0503020204020204" pitchFamily="34" charset="-122"/>
              </a:rPr>
              <a:t>so many </a:t>
            </a:r>
            <a:r>
              <a:rPr lang="en-US" altLang="zh-CN" sz="2399" b="1" dirty="0">
                <a:latin typeface="微软雅黑" panose="020B0503020204020204" pitchFamily="34" charset="-122"/>
                <a:ea typeface="微软雅黑" panose="020B0503020204020204" pitchFamily="34" charset="-122"/>
              </a:rPr>
              <a:t>similar </a:t>
            </a:r>
            <a:r>
              <a:rPr lang="en-US" altLang="zh-CN" sz="2399" b="1" dirty="0" smtClean="0">
                <a:latin typeface="微软雅黑" panose="020B0503020204020204" pitchFamily="34" charset="-122"/>
                <a:ea typeface="微软雅黑" panose="020B0503020204020204" pitchFamily="34" charset="-122"/>
              </a:rPr>
              <a:t>libraries and methods</a:t>
            </a:r>
            <a:endParaRPr lang="en-US" altLang="zh-CN" sz="2399"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7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p:bldP spid="20" grpId="0" animBg="1"/>
      <p:bldP spid="21" grpId="0"/>
      <p:bldP spid="22" grpId="0" animBg="1"/>
      <p:bldP spid="23" grpId="0"/>
      <p:bldP spid="24" grpId="0" animBg="1"/>
      <p:bldP spid="25" grpId="0"/>
      <p:bldP spid="26"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smtClean="0">
                <a:latin typeface="微软雅黑" panose="020B0503020204020204" pitchFamily="34" charset="-122"/>
              </a:rPr>
              <a:t>What’s  more?</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7"/>
          <p:cNvSpPr>
            <a:spLocks noChangeArrowheads="1"/>
          </p:cNvSpPr>
          <p:nvPr/>
        </p:nvSpPr>
        <p:spPr bwMode="auto">
          <a:xfrm>
            <a:off x="738901" y="1862922"/>
            <a:ext cx="550281" cy="510975"/>
          </a:xfrm>
          <a:prstGeom prst="ellipse">
            <a:avLst/>
          </a:prstGeom>
          <a:solidFill>
            <a:schemeClr val="accent1"/>
          </a:solidFill>
          <a:ln>
            <a:noFill/>
          </a:ln>
          <a:extLst/>
        </p:spPr>
        <p:txBody>
          <a:bodyPr tIns="1079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199" b="1" dirty="0">
                <a:solidFill>
                  <a:schemeClr val="bg1"/>
                </a:solidFill>
              </a:rPr>
              <a:t>1</a:t>
            </a:r>
            <a:endParaRPr lang="zh-CN" altLang="en-US" sz="2199" b="1" dirty="0">
              <a:solidFill>
                <a:schemeClr val="bg1"/>
              </a:solidFill>
            </a:endParaRPr>
          </a:p>
        </p:txBody>
      </p:sp>
      <p:sp>
        <p:nvSpPr>
          <p:cNvPr id="10" name="TextBox 19"/>
          <p:cNvSpPr txBox="1">
            <a:spLocks noChangeArrowheads="1"/>
          </p:cNvSpPr>
          <p:nvPr/>
        </p:nvSpPr>
        <p:spPr bwMode="auto">
          <a:xfrm>
            <a:off x="1388610" y="1844384"/>
            <a:ext cx="76410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latin typeface="微软雅黑" panose="020B0503020204020204" pitchFamily="34" charset="-122"/>
                <a:ea typeface="微软雅黑" panose="020B0503020204020204" pitchFamily="34" charset="-122"/>
              </a:rPr>
              <a:t>Requests change lead to changes of api </a:t>
            </a:r>
            <a:endParaRPr lang="en-US" altLang="zh-CN" sz="2800" b="1" dirty="0">
              <a:latin typeface="微软雅黑" panose="020B0503020204020204" pitchFamily="34" charset="-122"/>
              <a:ea typeface="微软雅黑" panose="020B0503020204020204" pitchFamily="34" charset="-122"/>
            </a:endParaRPr>
          </a:p>
        </p:txBody>
      </p:sp>
      <p:sp>
        <p:nvSpPr>
          <p:cNvPr id="12" name="Oval 7"/>
          <p:cNvSpPr>
            <a:spLocks noChangeArrowheads="1"/>
          </p:cNvSpPr>
          <p:nvPr/>
        </p:nvSpPr>
        <p:spPr bwMode="auto">
          <a:xfrm>
            <a:off x="738901" y="3176639"/>
            <a:ext cx="550281" cy="510975"/>
          </a:xfrm>
          <a:prstGeom prst="ellipse">
            <a:avLst/>
          </a:prstGeom>
          <a:solidFill>
            <a:schemeClr val="accent1"/>
          </a:solidFill>
          <a:ln>
            <a:noFill/>
          </a:ln>
          <a:extLst/>
        </p:spPr>
        <p:txBody>
          <a:bodyPr tIns="1079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199" b="1" dirty="0">
                <a:solidFill>
                  <a:schemeClr val="bg1"/>
                </a:solidFill>
              </a:rPr>
              <a:t>2</a:t>
            </a:r>
            <a:endParaRPr lang="zh-CN" altLang="en-US" sz="2199" b="1" dirty="0">
              <a:solidFill>
                <a:schemeClr val="bg1"/>
              </a:solidFill>
            </a:endParaRPr>
          </a:p>
        </p:txBody>
      </p:sp>
      <p:sp>
        <p:nvSpPr>
          <p:cNvPr id="15" name="TextBox 19"/>
          <p:cNvSpPr txBox="1">
            <a:spLocks noChangeArrowheads="1"/>
          </p:cNvSpPr>
          <p:nvPr/>
        </p:nvSpPr>
        <p:spPr bwMode="auto">
          <a:xfrm>
            <a:off x="1388610" y="3171650"/>
            <a:ext cx="86012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latin typeface="微软雅黑" panose="020B0503020204020204" pitchFamily="34" charset="-122"/>
                <a:ea typeface="微软雅黑" panose="020B0503020204020204" pitchFamily="34" charset="-122"/>
              </a:rPr>
              <a:t>requirement of performance</a:t>
            </a:r>
            <a:endParaRPr lang="en-US" altLang="zh-CN" sz="2800" b="1" dirty="0">
              <a:latin typeface="微软雅黑" panose="020B0503020204020204" pitchFamily="34" charset="-122"/>
              <a:ea typeface="微软雅黑" panose="020B0503020204020204" pitchFamily="34" charset="-122"/>
            </a:endParaRPr>
          </a:p>
        </p:txBody>
      </p:sp>
      <p:sp>
        <p:nvSpPr>
          <p:cNvPr id="16" name="Oval 7"/>
          <p:cNvSpPr>
            <a:spLocks noChangeArrowheads="1"/>
          </p:cNvSpPr>
          <p:nvPr/>
        </p:nvSpPr>
        <p:spPr bwMode="auto">
          <a:xfrm>
            <a:off x="738901" y="4714329"/>
            <a:ext cx="550281" cy="510975"/>
          </a:xfrm>
          <a:prstGeom prst="ellipse">
            <a:avLst/>
          </a:prstGeom>
          <a:solidFill>
            <a:schemeClr val="accent1"/>
          </a:solidFill>
          <a:ln>
            <a:noFill/>
          </a:ln>
          <a:extLst/>
        </p:spPr>
        <p:txBody>
          <a:bodyPr tIns="1079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199" b="1" dirty="0">
                <a:solidFill>
                  <a:schemeClr val="bg1"/>
                </a:solidFill>
              </a:rPr>
              <a:t>3</a:t>
            </a:r>
            <a:endParaRPr lang="zh-CN" altLang="en-US" sz="2199" b="1" dirty="0">
              <a:solidFill>
                <a:schemeClr val="bg1"/>
              </a:solidFill>
            </a:endParaRPr>
          </a:p>
        </p:txBody>
      </p:sp>
      <p:sp>
        <p:nvSpPr>
          <p:cNvPr id="17" name="TextBox 19"/>
          <p:cNvSpPr txBox="1">
            <a:spLocks noChangeArrowheads="1"/>
          </p:cNvSpPr>
          <p:nvPr/>
        </p:nvSpPr>
        <p:spPr bwMode="auto">
          <a:xfrm>
            <a:off x="1388610" y="4763767"/>
            <a:ext cx="43728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Reusability</a:t>
            </a:r>
          </a:p>
        </p:txBody>
      </p:sp>
    </p:spTree>
    <p:extLst>
      <p:ext uri="{BB962C8B-B14F-4D97-AF65-F5344CB8AC3E}">
        <p14:creationId xmlns:p14="http://schemas.microsoft.com/office/powerpoint/2010/main" val="196346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P spid="15" grpId="0"/>
      <p:bldP spid="16"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046842" y="2690880"/>
            <a:ext cx="6098314" cy="1384731"/>
            <a:chOff x="3046842" y="421147"/>
            <a:chExt cx="6098314" cy="2416902"/>
          </a:xfrm>
        </p:grpSpPr>
        <p:sp>
          <p:nvSpPr>
            <p:cNvPr id="47" name="文本框 46"/>
            <p:cNvSpPr txBox="1"/>
            <p:nvPr/>
          </p:nvSpPr>
          <p:spPr>
            <a:xfrm>
              <a:off x="3046842" y="521601"/>
              <a:ext cx="6098314" cy="1933890"/>
            </a:xfrm>
            <a:prstGeom prst="rect">
              <a:avLst/>
            </a:prstGeom>
            <a:noFill/>
            <a:ln>
              <a:noFill/>
            </a:ln>
          </p:spPr>
          <p:txBody>
            <a:bodyPr wrap="square" rtlCol="0">
              <a:spAutoFit/>
            </a:bodyPr>
            <a:lstStyle/>
            <a:p>
              <a:pPr algn="ctr"/>
              <a:r>
                <a:rPr lang="en-US" altLang="zh-CN" sz="6600" b="1" dirty="0">
                  <a:solidFill>
                    <a:schemeClr val="accent1"/>
                  </a:solidFill>
                  <a:latin typeface="微软雅黑" panose="020B0503020204020204" pitchFamily="34" charset="-122"/>
                </a:rPr>
                <a:t>Research</a:t>
              </a:r>
              <a:endParaRPr lang="zh-CN" altLang="en-US" sz="6600" b="1" dirty="0">
                <a:solidFill>
                  <a:schemeClr val="accent1"/>
                </a:solidFill>
                <a:latin typeface="微软雅黑" panose="020B0503020204020204" pitchFamily="34" charset="-122"/>
              </a:endParaRPr>
            </a:p>
          </p:txBody>
        </p:sp>
        <p:sp>
          <p:nvSpPr>
            <p:cNvPr id="2" name="矩形 1"/>
            <p:cNvSpPr/>
            <p:nvPr/>
          </p:nvSpPr>
          <p:spPr>
            <a:xfrm>
              <a:off x="3281974" y="421147"/>
              <a:ext cx="5628051"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95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smtClean="0">
                <a:latin typeface="微软雅黑" panose="020B0503020204020204" pitchFamily="34" charset="-122"/>
              </a:rPr>
              <a:t>Library Recommendation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cxnSp>
        <p:nvCxnSpPr>
          <p:cNvPr id="23" name="直接连接符 22"/>
          <p:cNvCxnSpPr/>
          <p:nvPr/>
        </p:nvCxnSpPr>
        <p:spPr>
          <a:xfrm>
            <a:off x="526418" y="986467"/>
            <a:ext cx="10814504"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989045" y="1604962"/>
            <a:ext cx="10562253" cy="4646548"/>
          </a:xfrm>
          <a:prstGeom prst="rect">
            <a:avLst/>
          </a:prstGeom>
        </p:spPr>
      </p:pic>
    </p:spTree>
    <p:extLst>
      <p:ext uri="{BB962C8B-B14F-4D97-AF65-F5344CB8AC3E}">
        <p14:creationId xmlns:p14="http://schemas.microsoft.com/office/powerpoint/2010/main" val="3468019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5409</TotalTime>
  <Words>3874</Words>
  <Application>Microsoft Office PowerPoint</Application>
  <PresentationFormat>宽屏</PresentationFormat>
  <Paragraphs>294</Paragraphs>
  <Slides>26</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Kozuka Mincho Pro H</vt:lpstr>
      <vt:lpstr>华文楷体</vt:lpstr>
      <vt:lpstr>宋体</vt: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Windows 用户</cp:lastModifiedBy>
  <cp:revision>662</cp:revision>
  <dcterms:created xsi:type="dcterms:W3CDTF">2015-10-24T01:57:14Z</dcterms:created>
  <dcterms:modified xsi:type="dcterms:W3CDTF">2017-11-26T10:57:45Z</dcterms:modified>
  <cp:category>第一PPT模板网-WWW.1PPT.COM</cp:category>
</cp:coreProperties>
</file>