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7"/>
  </p:notesMasterIdLst>
  <p:handoutMasterIdLst>
    <p:handoutMasterId r:id="rId8"/>
  </p:handoutMasterIdLst>
  <p:sldIdLst>
    <p:sldId id="1073" r:id="rId2"/>
    <p:sldId id="1141" r:id="rId3"/>
    <p:sldId id="1099" r:id="rId4"/>
    <p:sldId id="1107" r:id="rId5"/>
    <p:sldId id="1140" r:id="rId6"/>
  </p:sldIdLst>
  <p:sldSz cx="12188825" cy="6858000"/>
  <p:notesSz cx="9906000" cy="6883400"/>
  <p:defaultTextStyle>
    <a:defPPr>
      <a:defRPr lang="en-US"/>
    </a:defPPr>
    <a:lvl1pPr algn="l" rtl="0" eaLnBrk="0" fontAlgn="base" hangingPunct="0">
      <a:spcBef>
        <a:spcPct val="0"/>
      </a:spcBef>
      <a:spcAft>
        <a:spcPct val="0"/>
      </a:spcAft>
      <a:defRPr sz="2300" kern="1200">
        <a:solidFill>
          <a:schemeClr val="hlink"/>
        </a:solidFill>
        <a:latin typeface="Arial" panose="020B060402020202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sz="2300" kern="1200">
        <a:solidFill>
          <a:schemeClr val="hlink"/>
        </a:solidFill>
        <a:latin typeface="Arial" panose="020B060402020202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sz="2300" kern="1200">
        <a:solidFill>
          <a:schemeClr val="hlink"/>
        </a:solidFill>
        <a:latin typeface="Arial" panose="020B060402020202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sz="2300" kern="1200">
        <a:solidFill>
          <a:schemeClr val="hlink"/>
        </a:solidFill>
        <a:latin typeface="Arial" panose="020B060402020202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sz="2300" kern="1200">
        <a:solidFill>
          <a:schemeClr val="hlink"/>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hlink"/>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hlink"/>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hlink"/>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hlink"/>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427">
          <p15:clr>
            <a:srgbClr val="A4A3A4"/>
          </p15:clr>
        </p15:guide>
        <p15:guide id="2" orient="horz" pos="4032">
          <p15:clr>
            <a:srgbClr val="A4A3A4"/>
          </p15:clr>
        </p15:guide>
        <p15:guide id="3" orient="horz" pos="375">
          <p15:clr>
            <a:srgbClr val="A4A3A4"/>
          </p15:clr>
        </p15:guide>
        <p15:guide id="4" orient="horz" pos="936">
          <p15:clr>
            <a:srgbClr val="A4A3A4"/>
          </p15:clr>
        </p15:guide>
        <p15:guide id="5" orient="horz" pos="3848">
          <p15:clr>
            <a:srgbClr val="A4A3A4"/>
          </p15:clr>
        </p15:guide>
        <p15:guide id="6" pos="383">
          <p15:clr>
            <a:srgbClr val="A4A3A4"/>
          </p15:clr>
        </p15:guide>
        <p15:guide id="7" pos="7295">
          <p15:clr>
            <a:srgbClr val="A4A3A4"/>
          </p15:clr>
        </p15:guide>
      </p15:sldGuideLst>
    </p:ext>
    <p:ext uri="{2D200454-40CA-4A62-9FC3-DE9A4176ACB9}">
      <p15:notesGuideLst xmlns:p15="http://schemas.microsoft.com/office/powerpoint/2012/main">
        <p15:guide id="1" orient="horz" pos="2168" userDrawn="1">
          <p15:clr>
            <a:srgbClr val="A4A3A4"/>
          </p15:clr>
        </p15:guide>
        <p15:guide id="2" pos="312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 Zhang" initials="BZ"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341"/>
    <a:srgbClr val="17406D"/>
    <a:srgbClr val="009DD9"/>
    <a:srgbClr val="05D0D9"/>
    <a:srgbClr val="FFFFFF"/>
    <a:srgbClr val="0BD0D9"/>
    <a:srgbClr val="D9D9D9"/>
    <a:srgbClr val="4472C4"/>
    <a:srgbClr val="70AD47"/>
    <a:srgbClr val="6EA9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6" autoAdjust="0"/>
    <p:restoredTop sz="91503" autoAdjust="0"/>
  </p:normalViewPr>
  <p:slideViewPr>
    <p:cSldViewPr snapToGrid="0">
      <p:cViewPr varScale="1">
        <p:scale>
          <a:sx n="148" d="100"/>
          <a:sy n="148" d="100"/>
        </p:scale>
        <p:origin x="1136" y="184"/>
      </p:cViewPr>
      <p:guideLst>
        <p:guide orient="horz" pos="1427"/>
        <p:guide orient="horz" pos="4032"/>
        <p:guide orient="horz" pos="375"/>
        <p:guide orient="horz" pos="936"/>
        <p:guide orient="horz" pos="3848"/>
        <p:guide pos="383"/>
        <p:guide pos="7295"/>
      </p:guideLst>
    </p:cSldViewPr>
  </p:slideViewPr>
  <p:outlineViewPr>
    <p:cViewPr>
      <p:scale>
        <a:sx n="33" d="100"/>
        <a:sy n="33" d="100"/>
      </p:scale>
      <p:origin x="36" y="4956"/>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5" d="100"/>
          <a:sy n="75" d="100"/>
        </p:scale>
        <p:origin x="-2914" y="-77"/>
      </p:cViewPr>
      <p:guideLst>
        <p:guide orient="horz" pos="2168"/>
        <p:guide pos="312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1" y="0"/>
            <a:ext cx="4293277" cy="342923"/>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eaLnBrk="1" hangingPunct="1">
              <a:defRPr sz="1200">
                <a:solidFill>
                  <a:schemeClr val="tx1"/>
                </a:solidFill>
                <a:latin typeface="Arial" charset="0"/>
              </a:defRPr>
            </a:lvl1pPr>
          </a:lstStyle>
          <a:p>
            <a:pPr>
              <a:defRPr/>
            </a:pPr>
            <a:endParaRPr lang="zh-CN" altLang="zh-CN"/>
          </a:p>
        </p:txBody>
      </p:sp>
      <p:sp>
        <p:nvSpPr>
          <p:cNvPr id="146435" name="Rectangle 3"/>
          <p:cNvSpPr>
            <a:spLocks noGrp="1" noChangeArrowheads="1"/>
          </p:cNvSpPr>
          <p:nvPr>
            <p:ph type="dt" sz="quarter" idx="1"/>
          </p:nvPr>
        </p:nvSpPr>
        <p:spPr bwMode="auto">
          <a:xfrm>
            <a:off x="5611035" y="0"/>
            <a:ext cx="4293277" cy="342923"/>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eaLnBrk="1" hangingPunct="1">
              <a:defRPr sz="1200">
                <a:solidFill>
                  <a:schemeClr val="tx1"/>
                </a:solidFill>
                <a:latin typeface="Arial" charset="0"/>
              </a:defRPr>
            </a:lvl1pPr>
          </a:lstStyle>
          <a:p>
            <a:pPr>
              <a:defRPr/>
            </a:pPr>
            <a:endParaRPr lang="zh-CN" altLang="zh-CN"/>
          </a:p>
        </p:txBody>
      </p:sp>
      <p:sp>
        <p:nvSpPr>
          <p:cNvPr id="146436" name="Rectangle 4"/>
          <p:cNvSpPr>
            <a:spLocks noGrp="1" noChangeArrowheads="1"/>
          </p:cNvSpPr>
          <p:nvPr>
            <p:ph type="ftr" sz="quarter" idx="2"/>
          </p:nvPr>
        </p:nvSpPr>
        <p:spPr bwMode="auto">
          <a:xfrm>
            <a:off x="1" y="6538919"/>
            <a:ext cx="4293277" cy="342923"/>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eaLnBrk="1" hangingPunct="1">
              <a:defRPr sz="1200">
                <a:solidFill>
                  <a:schemeClr val="tx1"/>
                </a:solidFill>
                <a:latin typeface="Arial" charset="0"/>
              </a:defRPr>
            </a:lvl1pPr>
          </a:lstStyle>
          <a:p>
            <a:pPr>
              <a:defRPr/>
            </a:pPr>
            <a:endParaRPr lang="zh-CN" altLang="zh-CN"/>
          </a:p>
        </p:txBody>
      </p:sp>
    </p:spTree>
    <p:extLst>
      <p:ext uri="{BB962C8B-B14F-4D97-AF65-F5344CB8AC3E}">
        <p14:creationId xmlns:p14="http://schemas.microsoft.com/office/powerpoint/2010/main" val="24662575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4293277" cy="342923"/>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eaLnBrk="1" hangingPunct="1">
              <a:defRPr sz="1200">
                <a:solidFill>
                  <a:schemeClr val="tx1"/>
                </a:solidFill>
                <a:latin typeface="Arial" charset="0"/>
              </a:defRPr>
            </a:lvl1pPr>
          </a:lstStyle>
          <a:p>
            <a:pPr>
              <a:defRPr/>
            </a:pPr>
            <a:endParaRPr lang="zh-CN" altLang="zh-CN"/>
          </a:p>
        </p:txBody>
      </p:sp>
      <p:sp>
        <p:nvSpPr>
          <p:cNvPr id="8195" name="Rectangle 3"/>
          <p:cNvSpPr>
            <a:spLocks noGrp="1" noChangeArrowheads="1"/>
          </p:cNvSpPr>
          <p:nvPr>
            <p:ph type="dt" idx="1"/>
          </p:nvPr>
        </p:nvSpPr>
        <p:spPr bwMode="auto">
          <a:xfrm>
            <a:off x="5611035" y="0"/>
            <a:ext cx="4293277" cy="342923"/>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eaLnBrk="1" hangingPunct="1">
              <a:defRPr sz="1200">
                <a:solidFill>
                  <a:schemeClr val="tx1"/>
                </a:solidFill>
                <a:latin typeface="Arial" charset="0"/>
              </a:defRPr>
            </a:lvl1pPr>
          </a:lstStyle>
          <a:p>
            <a:pPr>
              <a:defRPr/>
            </a:pPr>
            <a:endParaRPr lang="zh-CN" altLang="zh-CN"/>
          </a:p>
        </p:txBody>
      </p:sp>
      <p:sp>
        <p:nvSpPr>
          <p:cNvPr id="13316" name="Rectangle 4"/>
          <p:cNvSpPr>
            <a:spLocks noGrp="1" noRot="1" noChangeAspect="1" noChangeArrowheads="1" noTextEdit="1"/>
          </p:cNvSpPr>
          <p:nvPr>
            <p:ph type="sldImg" idx="2"/>
          </p:nvPr>
        </p:nvSpPr>
        <p:spPr bwMode="auto">
          <a:xfrm>
            <a:off x="2659063" y="515938"/>
            <a:ext cx="4587875" cy="2581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91277" y="3270240"/>
            <a:ext cx="7923447" cy="3095660"/>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1" y="6538919"/>
            <a:ext cx="4293277" cy="342923"/>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eaLnBrk="1" hangingPunct="1">
              <a:defRPr sz="1200">
                <a:solidFill>
                  <a:schemeClr val="tx1"/>
                </a:solidFill>
                <a:latin typeface="Arial" charset="0"/>
              </a:defRPr>
            </a:lvl1pPr>
          </a:lstStyle>
          <a:p>
            <a:pPr>
              <a:defRPr/>
            </a:pPr>
            <a:endParaRPr lang="zh-CN" altLang="zh-CN"/>
          </a:p>
        </p:txBody>
      </p:sp>
      <p:sp>
        <p:nvSpPr>
          <p:cNvPr id="8199" name="Rectangle 7"/>
          <p:cNvSpPr>
            <a:spLocks noGrp="1" noChangeArrowheads="1"/>
          </p:cNvSpPr>
          <p:nvPr>
            <p:ph type="sldNum" sz="quarter" idx="5"/>
          </p:nvPr>
        </p:nvSpPr>
        <p:spPr bwMode="auto">
          <a:xfrm>
            <a:off x="5611035" y="6538919"/>
            <a:ext cx="4293277" cy="342923"/>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eaLnBrk="1" hangingPunct="1">
              <a:defRPr sz="1200">
                <a:solidFill>
                  <a:schemeClr val="tx1"/>
                </a:solidFill>
              </a:defRPr>
            </a:lvl1pPr>
          </a:lstStyle>
          <a:p>
            <a:pPr>
              <a:defRPr/>
            </a:pPr>
            <a:fld id="{AF976198-3D82-4C12-938A-26496C441ED8}" type="slidenum">
              <a:rPr lang="en-US" altLang="en-US"/>
              <a:pPr>
                <a:defRPr/>
              </a:pPr>
              <a:t>‹#›</a:t>
            </a:fld>
            <a:endParaRPr lang="en-US" altLang="en-US"/>
          </a:p>
        </p:txBody>
      </p:sp>
    </p:spTree>
    <p:extLst>
      <p:ext uri="{BB962C8B-B14F-4D97-AF65-F5344CB8AC3E}">
        <p14:creationId xmlns:p14="http://schemas.microsoft.com/office/powerpoint/2010/main" val="28613779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Arial" charset="0"/>
      </a:defRPr>
    </a:lvl1pPr>
    <a:lvl2pPr marL="455613" algn="l" rtl="0" eaLnBrk="0" fontAlgn="base" hangingPunct="0">
      <a:spcBef>
        <a:spcPct val="30000"/>
      </a:spcBef>
      <a:spcAft>
        <a:spcPct val="0"/>
      </a:spcAft>
      <a:defRPr sz="1200" kern="1200">
        <a:solidFill>
          <a:schemeClr val="tx1"/>
        </a:solidFill>
        <a:latin typeface="Arial" charset="0"/>
        <a:ea typeface="Arial" pitchFamily="-103" charset="0"/>
        <a:cs typeface="Arial" charset="0"/>
      </a:defRPr>
    </a:lvl2pPr>
    <a:lvl3pPr marL="912813" algn="l" rtl="0" eaLnBrk="0" fontAlgn="base" hangingPunct="0">
      <a:spcBef>
        <a:spcPct val="30000"/>
      </a:spcBef>
      <a:spcAft>
        <a:spcPct val="0"/>
      </a:spcAft>
      <a:defRPr sz="1200" kern="1200">
        <a:solidFill>
          <a:schemeClr val="tx1"/>
        </a:solidFill>
        <a:latin typeface="Arial" charset="0"/>
        <a:ea typeface="Arial" pitchFamily="-103" charset="0"/>
        <a:cs typeface="Arial" charset="0"/>
      </a:defRPr>
    </a:lvl3pPr>
    <a:lvl4pPr marL="1370013" algn="l" rtl="0" eaLnBrk="0" fontAlgn="base" hangingPunct="0">
      <a:spcBef>
        <a:spcPct val="30000"/>
      </a:spcBef>
      <a:spcAft>
        <a:spcPct val="0"/>
      </a:spcAft>
      <a:defRPr sz="1200" kern="1200">
        <a:solidFill>
          <a:schemeClr val="tx1"/>
        </a:solidFill>
        <a:latin typeface="Arial" charset="0"/>
        <a:ea typeface="Arial" pitchFamily="-103" charset="0"/>
        <a:cs typeface="Arial" charset="0"/>
      </a:defRPr>
    </a:lvl4pPr>
    <a:lvl5pPr marL="1827213" algn="l" rtl="0" eaLnBrk="0" fontAlgn="base" hangingPunct="0">
      <a:spcBef>
        <a:spcPct val="30000"/>
      </a:spcBef>
      <a:spcAft>
        <a:spcPct val="0"/>
      </a:spcAft>
      <a:defRPr sz="1200" kern="1200">
        <a:solidFill>
          <a:schemeClr val="tx1"/>
        </a:solidFill>
        <a:latin typeface="Arial" charset="0"/>
        <a:ea typeface="Arial" pitchFamily="-103" charset="0"/>
        <a:cs typeface="Arial" charset="0"/>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dirty="0"/>
          </a:p>
        </p:txBody>
      </p:sp>
      <p:sp>
        <p:nvSpPr>
          <p:cNvPr id="4" name="Slide Number Placeholder 3"/>
          <p:cNvSpPr>
            <a:spLocks noGrp="1"/>
          </p:cNvSpPr>
          <p:nvPr>
            <p:ph type="sldNum" sz="quarter" idx="10"/>
          </p:nvPr>
        </p:nvSpPr>
        <p:spPr/>
        <p:txBody>
          <a:bodyPr/>
          <a:lstStyle/>
          <a:p>
            <a:pPr>
              <a:defRPr/>
            </a:pPr>
            <a:fld id="{AF976198-3D82-4C12-938A-26496C441ED8}" type="slidenum">
              <a:rPr lang="en-US" altLang="en-US" smtClean="0"/>
              <a:pPr>
                <a:defRPr/>
              </a:pPr>
              <a:t>1</a:t>
            </a:fld>
            <a:endParaRPr lang="en-US" altLang="en-US"/>
          </a:p>
        </p:txBody>
      </p:sp>
    </p:spTree>
    <p:extLst>
      <p:ext uri="{BB962C8B-B14F-4D97-AF65-F5344CB8AC3E}">
        <p14:creationId xmlns:p14="http://schemas.microsoft.com/office/powerpoint/2010/main" val="1038802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AF976198-3D82-4C12-938A-26496C441ED8}" type="slidenum">
              <a:rPr lang="en-US" altLang="en-US" smtClean="0">
                <a:solidFill>
                  <a:srgbClr val="000000"/>
                </a:solidFill>
              </a:rPr>
              <a:pPr>
                <a:defRPr/>
              </a:pPr>
              <a:t>2</a:t>
            </a:fld>
            <a:endParaRPr lang="en-US" altLang="en-US">
              <a:solidFill>
                <a:srgbClr val="000000"/>
              </a:solidFill>
            </a:endParaRPr>
          </a:p>
        </p:txBody>
      </p:sp>
    </p:spTree>
    <p:extLst>
      <p:ext uri="{BB962C8B-B14F-4D97-AF65-F5344CB8AC3E}">
        <p14:creationId xmlns:p14="http://schemas.microsoft.com/office/powerpoint/2010/main" val="407930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AF976198-3D82-4C12-938A-26496C441ED8}" type="slidenum">
              <a:rPr lang="en-US" altLang="en-US" smtClean="0">
                <a:solidFill>
                  <a:srgbClr val="000000"/>
                </a:solidFill>
              </a:rPr>
              <a:pPr>
                <a:defRPr/>
              </a:pPr>
              <a:t>3</a:t>
            </a:fld>
            <a:endParaRPr lang="en-US" altLang="en-US">
              <a:solidFill>
                <a:srgbClr val="000000"/>
              </a:solidFill>
            </a:endParaRPr>
          </a:p>
        </p:txBody>
      </p:sp>
    </p:spTree>
    <p:extLst>
      <p:ext uri="{BB962C8B-B14F-4D97-AF65-F5344CB8AC3E}">
        <p14:creationId xmlns:p14="http://schemas.microsoft.com/office/powerpoint/2010/main" val="2377467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AF976198-3D82-4C12-938A-26496C441ED8}" type="slidenum">
              <a:rPr lang="en-US" altLang="en-US" smtClean="0">
                <a:solidFill>
                  <a:srgbClr val="000000"/>
                </a:solidFill>
              </a:rPr>
              <a:pPr>
                <a:defRPr/>
              </a:pPr>
              <a:t>4</a:t>
            </a:fld>
            <a:endParaRPr lang="en-US" altLang="en-US">
              <a:solidFill>
                <a:srgbClr val="000000"/>
              </a:solidFill>
            </a:endParaRPr>
          </a:p>
        </p:txBody>
      </p:sp>
    </p:spTree>
    <p:extLst>
      <p:ext uri="{BB962C8B-B14F-4D97-AF65-F5344CB8AC3E}">
        <p14:creationId xmlns:p14="http://schemas.microsoft.com/office/powerpoint/2010/main" val="1588002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AF976198-3D82-4C12-938A-26496C441ED8}" type="slidenum">
              <a:rPr lang="en-US" altLang="en-US" smtClean="0">
                <a:solidFill>
                  <a:srgbClr val="000000"/>
                </a:solidFill>
              </a:rPr>
              <a:pPr>
                <a:defRPr/>
              </a:pPr>
              <a:t>5</a:t>
            </a:fld>
            <a:endParaRPr lang="en-US" altLang="en-US">
              <a:solidFill>
                <a:srgbClr val="000000"/>
              </a:solidFill>
            </a:endParaRPr>
          </a:p>
        </p:txBody>
      </p:sp>
    </p:spTree>
    <p:extLst>
      <p:ext uri="{BB962C8B-B14F-4D97-AF65-F5344CB8AC3E}">
        <p14:creationId xmlns:p14="http://schemas.microsoft.com/office/powerpoint/2010/main" val="31890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1747" name="Rectangle 3"/>
          <p:cNvSpPr>
            <a:spLocks noGrp="1" noChangeArrowheads="1"/>
          </p:cNvSpPr>
          <p:nvPr>
            <p:ph type="ctrTitle"/>
          </p:nvPr>
        </p:nvSpPr>
        <p:spPr>
          <a:xfrm>
            <a:off x="512066" y="1417639"/>
            <a:ext cx="11070336" cy="2011363"/>
          </a:xfrm>
        </p:spPr>
        <p:txBody>
          <a:bodyPr anchor="b"/>
          <a:lstStyle>
            <a:lvl1pPr>
              <a:defRPr sz="3500">
                <a:solidFill>
                  <a:srgbClr val="83D1F5"/>
                </a:solidFill>
              </a:defRPr>
            </a:lvl1pPr>
          </a:lstStyle>
          <a:p>
            <a:r>
              <a:rPr lang="zh-CN" altLang="en-US"/>
              <a:t>单击此处编辑母版标题样式</a:t>
            </a:r>
            <a:endParaRPr lang="en-US" dirty="0"/>
          </a:p>
        </p:txBody>
      </p:sp>
      <p:sp>
        <p:nvSpPr>
          <p:cNvPr id="31748" name="Rectangle 4"/>
          <p:cNvSpPr>
            <a:spLocks noGrp="1" noChangeArrowheads="1"/>
          </p:cNvSpPr>
          <p:nvPr>
            <p:ph type="subTitle" idx="1"/>
          </p:nvPr>
        </p:nvSpPr>
        <p:spPr>
          <a:xfrm>
            <a:off x="512067" y="4760449"/>
            <a:ext cx="10266045" cy="530225"/>
          </a:xfrm>
        </p:spPr>
        <p:txBody>
          <a:bodyPr anchor="b"/>
          <a:lstStyle>
            <a:lvl1pPr marL="0" indent="0">
              <a:buFont typeface="Wingdings" pitchFamily="2" charset="2"/>
              <a:buNone/>
              <a:defRPr sz="1600"/>
            </a:lvl1pPr>
          </a:lstStyle>
          <a:p>
            <a:r>
              <a:rPr lang="zh-CN" altLang="en-US"/>
              <a:t>单击此处编辑母版副标题样式</a:t>
            </a:r>
            <a:endParaRPr lang="en-US" dirty="0"/>
          </a:p>
        </p:txBody>
      </p:sp>
      <p:pic>
        <p:nvPicPr>
          <p:cNvPr id="5" name="Picture 13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512066" y="3815003"/>
            <a:ext cx="11070336" cy="2454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99999"/>
                  </a:outerShdw>
                </a:effectLst>
              </a14:hiddenEffects>
            </a:ext>
          </a:extLst>
        </p:spPr>
      </p:pic>
    </p:spTree>
    <p:extLst>
      <p:ext uri="{BB962C8B-B14F-4D97-AF65-F5344CB8AC3E}">
        <p14:creationId xmlns:p14="http://schemas.microsoft.com/office/powerpoint/2010/main" val="9019699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04313" y="593725"/>
            <a:ext cx="2862262" cy="57610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512764" y="593725"/>
            <a:ext cx="8439150" cy="57610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1"/>
          <p:cNvSpPr>
            <a:spLocks noGrp="1"/>
          </p:cNvSpPr>
          <p:nvPr>
            <p:ph type="ftr" sz="quarter" idx="10"/>
          </p:nvPr>
        </p:nvSpPr>
        <p:spPr>
          <a:xfrm>
            <a:off x="493713" y="6492875"/>
            <a:ext cx="5741987" cy="365125"/>
          </a:xfrm>
          <a:prstGeom prst="rect">
            <a:avLst/>
          </a:prstGeom>
        </p:spPr>
        <p:txBody>
          <a:bodyPr/>
          <a:lstStyle>
            <a:lvl1pPr>
              <a:defRPr/>
            </a:lvl1pPr>
          </a:lstStyle>
          <a:p>
            <a:pPr>
              <a:defRPr/>
            </a:pPr>
            <a:r>
              <a:rPr lang="en-US" altLang="en-US" dirty="0"/>
              <a:t>© 2016 IBM Corporation</a:t>
            </a:r>
          </a:p>
        </p:txBody>
      </p:sp>
      <p:sp>
        <p:nvSpPr>
          <p:cNvPr id="5" name="Rectangle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Tree>
    <p:extLst>
      <p:ext uri="{BB962C8B-B14F-4D97-AF65-F5344CB8AC3E}">
        <p14:creationId xmlns:p14="http://schemas.microsoft.com/office/powerpoint/2010/main" val="391254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Title 1"/>
          <p:cNvSpPr>
            <a:spLocks noGrp="1"/>
          </p:cNvSpPr>
          <p:nvPr>
            <p:ph type="title"/>
          </p:nvPr>
        </p:nvSpPr>
        <p:spPr>
          <a:xfrm>
            <a:off x="0" y="-4278"/>
            <a:ext cx="11318875" cy="639763"/>
          </a:xfrm>
        </p:spPr>
        <p:txBody>
          <a:bodyPr/>
          <a:lstStyle/>
          <a:p>
            <a:r>
              <a:rPr lang="zh-CN" altLang="en-US" dirty="0"/>
              <a:t>单击此处编辑母版标题样式</a:t>
            </a:r>
            <a:endParaRPr lang="en-US" dirty="0"/>
          </a:p>
        </p:txBody>
      </p:sp>
      <p:sp>
        <p:nvSpPr>
          <p:cNvPr id="4" name="Rectangle 6"/>
          <p:cNvSpPr>
            <a:spLocks noChangeArrowheads="1"/>
          </p:cNvSpPr>
          <p:nvPr userDrawn="1"/>
        </p:nvSpPr>
        <p:spPr bwMode="auto">
          <a:xfrm>
            <a:off x="11352213" y="6553200"/>
            <a:ext cx="342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lstStyle>
            <a:lvl1pPr eaLnBrk="0" hangingPunct="0">
              <a:defRPr sz="2300">
                <a:solidFill>
                  <a:schemeClr val="hlink"/>
                </a:solidFill>
                <a:latin typeface="Arial" panose="020B0604020202020204" pitchFamily="34" charset="0"/>
                <a:ea typeface="MS PGothic" panose="020B0600070205080204" pitchFamily="34" charset="-128"/>
              </a:defRPr>
            </a:lvl1pPr>
            <a:lvl2pPr marL="742950" indent="-285750" eaLnBrk="0" hangingPunct="0">
              <a:defRPr sz="2300">
                <a:solidFill>
                  <a:schemeClr val="hlink"/>
                </a:solidFill>
                <a:latin typeface="Arial" panose="020B0604020202020204" pitchFamily="34" charset="0"/>
                <a:ea typeface="MS PGothic" panose="020B0600070205080204" pitchFamily="34" charset="-128"/>
              </a:defRPr>
            </a:lvl2pPr>
            <a:lvl3pPr marL="1143000" indent="-228600" eaLnBrk="0" hangingPunct="0">
              <a:defRPr sz="2300">
                <a:solidFill>
                  <a:schemeClr val="hlink"/>
                </a:solidFill>
                <a:latin typeface="Arial" panose="020B0604020202020204" pitchFamily="34" charset="0"/>
                <a:ea typeface="MS PGothic" panose="020B0600070205080204" pitchFamily="34" charset="-128"/>
              </a:defRPr>
            </a:lvl3pPr>
            <a:lvl4pPr marL="1600200" indent="-228600" eaLnBrk="0" hangingPunct="0">
              <a:defRPr sz="2300">
                <a:solidFill>
                  <a:schemeClr val="hlink"/>
                </a:solidFill>
                <a:latin typeface="Arial" panose="020B0604020202020204" pitchFamily="34" charset="0"/>
                <a:ea typeface="MS PGothic" panose="020B0600070205080204" pitchFamily="34" charset="-128"/>
              </a:defRPr>
            </a:lvl4pPr>
            <a:lvl5pPr marL="2057400" indent="-228600" eaLnBrk="0" hangingPunct="0">
              <a:defRPr sz="23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hlink"/>
                </a:solidFill>
                <a:latin typeface="Arial" panose="020B0604020202020204" pitchFamily="34" charset="0"/>
                <a:ea typeface="MS PGothic" panose="020B0600070205080204" pitchFamily="34" charset="-128"/>
              </a:defRPr>
            </a:lvl9pPr>
          </a:lstStyle>
          <a:p>
            <a:pPr eaLnBrk="1" hangingPunct="1">
              <a:lnSpc>
                <a:spcPct val="90000"/>
              </a:lnSpc>
              <a:defRPr/>
            </a:pPr>
            <a:fld id="{BCB56B05-4EC2-445F-B6B3-6A2E042BF4C8}" type="slidenum">
              <a:rPr lang="en-US" altLang="en-US" sz="800" smtClean="0">
                <a:solidFill>
                  <a:srgbClr val="83D1F5"/>
                </a:solidFill>
              </a:rPr>
              <a:pPr eaLnBrk="1" hangingPunct="1">
                <a:lnSpc>
                  <a:spcPct val="90000"/>
                </a:lnSpc>
                <a:defRPr/>
              </a:pPr>
              <a:t>‹#›</a:t>
            </a:fld>
            <a:endParaRPr lang="en-US" altLang="en-US" sz="800">
              <a:solidFill>
                <a:srgbClr val="83D1F5"/>
              </a:solidFill>
            </a:endParaRPr>
          </a:p>
          <a:p>
            <a:pPr eaLnBrk="1" hangingPunct="1">
              <a:lnSpc>
                <a:spcPct val="90000"/>
              </a:lnSpc>
              <a:defRPr/>
            </a:pPr>
            <a:endParaRPr lang="en-US" altLang="en-US" sz="800">
              <a:solidFill>
                <a:srgbClr val="83D1F5"/>
              </a:solidFill>
              <a:ea typeface="宋体" panose="02010600030101010101" pitchFamily="2" charset="-122"/>
            </a:endParaRPr>
          </a:p>
        </p:txBody>
      </p:sp>
      <p:sp>
        <p:nvSpPr>
          <p:cNvPr id="6" name="Content Placeholder 2"/>
          <p:cNvSpPr>
            <a:spLocks noGrp="1"/>
          </p:cNvSpPr>
          <p:nvPr>
            <p:ph idx="1"/>
          </p:nvPr>
        </p:nvSpPr>
        <p:spPr>
          <a:xfrm>
            <a:off x="512066" y="1874839"/>
            <a:ext cx="11478502" cy="4479925"/>
          </a:xfrm>
        </p:spPr>
        <p:txBody>
          <a:bodyPr/>
          <a:lstStyle>
            <a:lvl1pPr>
              <a:spcBef>
                <a:spcPts val="1000"/>
              </a:spcBef>
              <a:defRPr/>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2"/>
          <p:cNvSpPr>
            <a:spLocks noGrp="1"/>
          </p:cNvSpPr>
          <p:nvPr>
            <p:ph type="ftr" sz="quarter" idx="10"/>
          </p:nvPr>
        </p:nvSpPr>
        <p:spPr>
          <a:xfrm>
            <a:off x="493713" y="6492875"/>
            <a:ext cx="5284787" cy="365125"/>
          </a:xfrm>
          <a:prstGeom prst="rect">
            <a:avLst/>
          </a:prstGeom>
        </p:spPr>
        <p:txBody>
          <a:bodyPr/>
          <a:lstStyle>
            <a:lvl1pPr>
              <a:defRPr/>
            </a:lvl1pPr>
          </a:lstStyle>
          <a:p>
            <a:pPr>
              <a:defRPr/>
            </a:pPr>
            <a:r>
              <a:rPr lang="en-US" altLang="en-US" dirty="0"/>
              <a:t>© 2016 IBM Corporation</a:t>
            </a:r>
          </a:p>
        </p:txBody>
      </p:sp>
      <p:sp>
        <p:nvSpPr>
          <p:cNvPr id="7" name="Slide Number Placeholder 4"/>
          <p:cNvSpPr>
            <a:spLocks noGrp="1"/>
          </p:cNvSpPr>
          <p:nvPr>
            <p:ph type="sldNum" sz="quarter" idx="11"/>
          </p:nvPr>
        </p:nvSpPr>
        <p:spPr/>
        <p:txBody>
          <a:bodyPr/>
          <a:lstStyle>
            <a:lvl1pPr>
              <a:defRPr/>
            </a:lvl1pPr>
          </a:lstStyle>
          <a:p>
            <a:pPr>
              <a:defRPr/>
            </a:pPr>
            <a:fld id="{B82FD146-8155-4F13-BE3D-B1CD486AA88D}" type="slidenum">
              <a:rPr lang="en-US" altLang="en-US"/>
              <a:pPr>
                <a:defRPr/>
              </a:pPr>
              <a:t>‹#›</a:t>
            </a:fld>
            <a:endParaRPr lang="en-US" altLang="en-US"/>
          </a:p>
        </p:txBody>
      </p:sp>
    </p:spTree>
    <p:extLst>
      <p:ext uri="{BB962C8B-B14F-4D97-AF65-F5344CB8AC3E}">
        <p14:creationId xmlns:p14="http://schemas.microsoft.com/office/powerpoint/2010/main" val="39964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614" y="4406902"/>
            <a:ext cx="10360025" cy="1362075"/>
          </a:xfrm>
        </p:spPr>
        <p:txBody>
          <a:bodyPr/>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614" y="2906713"/>
            <a:ext cx="103600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
        <p:nvSpPr>
          <p:cNvPr id="5" name="Footer Placeholder 3"/>
          <p:cNvSpPr>
            <a:spLocks noGrp="1"/>
          </p:cNvSpPr>
          <p:nvPr>
            <p:ph type="ftr" sz="quarter" idx="3"/>
          </p:nvPr>
        </p:nvSpPr>
        <p:spPr>
          <a:xfrm>
            <a:off x="493713" y="6492875"/>
            <a:ext cx="5284787" cy="365125"/>
          </a:xfrm>
          <a:prstGeom prst="rect">
            <a:avLst/>
          </a:prstGeom>
        </p:spPr>
        <p:txBody>
          <a:bodyPr vert="horz" wrap="square" lIns="91440" tIns="45720" rIns="91440" bIns="45720" numCol="1" anchor="ctr" anchorCtr="0" compatLnSpc="1">
            <a:prstTxWarp prst="textNoShape">
              <a:avLst/>
            </a:prstTxWarp>
          </a:bodyPr>
          <a:lstStyle>
            <a:lvl1pPr algn="l" eaLnBrk="0" hangingPunct="0">
              <a:defRPr sz="1200">
                <a:solidFill>
                  <a:srgbClr val="898989"/>
                </a:solidFill>
                <a:latin typeface="Arial" panose="020B0604020202020204" pitchFamily="34" charset="0"/>
              </a:defRPr>
            </a:lvl1pPr>
          </a:lstStyle>
          <a:p>
            <a:pPr>
              <a:defRPr/>
            </a:pPr>
            <a:r>
              <a:rPr lang="en-US" altLang="en-US" dirty="0"/>
              <a:t>© 2016 IBM Corporation</a:t>
            </a:r>
          </a:p>
        </p:txBody>
      </p:sp>
    </p:spTree>
    <p:extLst>
      <p:ext uri="{BB962C8B-B14F-4D97-AF65-F5344CB8AC3E}">
        <p14:creationId xmlns:p14="http://schemas.microsoft.com/office/powerpoint/2010/main" val="53160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512763" y="1874839"/>
            <a:ext cx="564991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315076" y="1874839"/>
            <a:ext cx="56515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1"/>
          <p:cNvSpPr>
            <a:spLocks noGrp="1"/>
          </p:cNvSpPr>
          <p:nvPr>
            <p:ph type="ftr" sz="quarter" idx="10"/>
          </p:nvPr>
        </p:nvSpPr>
        <p:spPr>
          <a:xfrm>
            <a:off x="493713" y="6492875"/>
            <a:ext cx="5284787" cy="365125"/>
          </a:xfrm>
          <a:prstGeom prst="rect">
            <a:avLst/>
          </a:prstGeom>
        </p:spPr>
        <p:txBody>
          <a:bodyPr/>
          <a:lstStyle>
            <a:lvl1pPr>
              <a:defRPr/>
            </a:lvl1pPr>
          </a:lstStyle>
          <a:p>
            <a:pPr>
              <a:defRPr/>
            </a:pPr>
            <a:r>
              <a:rPr lang="en-US" altLang="en-US" dirty="0"/>
              <a:t>© 2016 IBM Corporation</a:t>
            </a:r>
          </a:p>
        </p:txBody>
      </p:sp>
      <p:sp>
        <p:nvSpPr>
          <p:cNvPr id="6" name="Slide Number Placeholder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Tree>
    <p:extLst>
      <p:ext uri="{BB962C8B-B14F-4D97-AF65-F5344CB8AC3E}">
        <p14:creationId xmlns:p14="http://schemas.microsoft.com/office/powerpoint/2010/main" val="349965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Slide Number Placeholder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
        <p:nvSpPr>
          <p:cNvPr id="7" name="Footer Placeholder 3"/>
          <p:cNvSpPr>
            <a:spLocks noGrp="1"/>
          </p:cNvSpPr>
          <p:nvPr>
            <p:ph type="ftr" sz="quarter" idx="3"/>
          </p:nvPr>
        </p:nvSpPr>
        <p:spPr>
          <a:xfrm>
            <a:off x="493713" y="6492875"/>
            <a:ext cx="5284787" cy="365125"/>
          </a:xfrm>
          <a:prstGeom prst="rect">
            <a:avLst/>
          </a:prstGeom>
        </p:spPr>
        <p:txBody>
          <a:bodyPr vert="horz" wrap="square" lIns="91440" tIns="45720" rIns="91440" bIns="45720" numCol="1" anchor="ctr" anchorCtr="0" compatLnSpc="1">
            <a:prstTxWarp prst="textNoShape">
              <a:avLst/>
            </a:prstTxWarp>
          </a:bodyPr>
          <a:lstStyle>
            <a:lvl1pPr algn="l" eaLnBrk="0" hangingPunct="0">
              <a:defRPr sz="1200">
                <a:solidFill>
                  <a:srgbClr val="898989"/>
                </a:solidFill>
                <a:latin typeface="Arial" panose="020B0604020202020204" pitchFamily="34" charset="0"/>
              </a:defRPr>
            </a:lvl1pPr>
          </a:lstStyle>
          <a:p>
            <a:pPr>
              <a:defRPr/>
            </a:pPr>
            <a:r>
              <a:rPr lang="en-US" altLang="en-US" dirty="0"/>
              <a:t>© 2016 IBM Corporation</a:t>
            </a:r>
          </a:p>
        </p:txBody>
      </p:sp>
    </p:spTree>
    <p:extLst>
      <p:ext uri="{BB962C8B-B14F-4D97-AF65-F5344CB8AC3E}">
        <p14:creationId xmlns:p14="http://schemas.microsoft.com/office/powerpoint/2010/main" val="370584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3713" y="6492875"/>
            <a:ext cx="5741987" cy="365125"/>
          </a:xfrm>
          <a:prstGeom prst="rect">
            <a:avLst/>
          </a:prstGeom>
        </p:spPr>
        <p:txBody>
          <a:bodyPr/>
          <a:lstStyle>
            <a:lvl1pPr>
              <a:defRPr/>
            </a:lvl1pPr>
          </a:lstStyle>
          <a:p>
            <a:pPr>
              <a:defRPr/>
            </a:pPr>
            <a:r>
              <a:rPr lang="en-US" altLang="en-US" dirty="0"/>
              <a:t>© 2016 IBM Corporation</a:t>
            </a:r>
          </a:p>
        </p:txBody>
      </p:sp>
      <p:sp>
        <p:nvSpPr>
          <p:cNvPr id="3" name="Rectangle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Tree>
    <p:extLst>
      <p:ext uri="{BB962C8B-B14F-4D97-AF65-F5344CB8AC3E}">
        <p14:creationId xmlns:p14="http://schemas.microsoft.com/office/powerpoint/2010/main" val="412202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0025"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4765674" y="273052"/>
            <a:ext cx="68135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1435102"/>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1"/>
          <p:cNvSpPr>
            <a:spLocks noGrp="1"/>
          </p:cNvSpPr>
          <p:nvPr>
            <p:ph type="ftr" sz="quarter" idx="10"/>
          </p:nvPr>
        </p:nvSpPr>
        <p:spPr>
          <a:xfrm>
            <a:off x="493713" y="6492875"/>
            <a:ext cx="5741987" cy="365125"/>
          </a:xfrm>
          <a:prstGeom prst="rect">
            <a:avLst/>
          </a:prstGeom>
        </p:spPr>
        <p:txBody>
          <a:bodyPr/>
          <a:lstStyle>
            <a:lvl1pPr>
              <a:defRPr/>
            </a:lvl1pPr>
          </a:lstStyle>
          <a:p>
            <a:pPr>
              <a:defRPr/>
            </a:pPr>
            <a:r>
              <a:rPr lang="en-US" altLang="en-US" dirty="0"/>
              <a:t>© 2016 IBM Corporation</a:t>
            </a:r>
          </a:p>
        </p:txBody>
      </p:sp>
      <p:sp>
        <p:nvSpPr>
          <p:cNvPr id="6" name="Slide Number Placeholder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Tree>
    <p:extLst>
      <p:ext uri="{BB962C8B-B14F-4D97-AF65-F5344CB8AC3E}">
        <p14:creationId xmlns:p14="http://schemas.microsoft.com/office/powerpoint/2010/main" val="101497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1"/>
          <p:cNvSpPr>
            <a:spLocks noGrp="1"/>
          </p:cNvSpPr>
          <p:nvPr>
            <p:ph type="ftr" sz="quarter" idx="10"/>
          </p:nvPr>
        </p:nvSpPr>
        <p:spPr>
          <a:xfrm>
            <a:off x="493713" y="6492875"/>
            <a:ext cx="5741987" cy="365125"/>
          </a:xfrm>
          <a:prstGeom prst="rect">
            <a:avLst/>
          </a:prstGeom>
        </p:spPr>
        <p:txBody>
          <a:bodyPr/>
          <a:lstStyle>
            <a:lvl1pPr>
              <a:defRPr/>
            </a:lvl1pPr>
          </a:lstStyle>
          <a:p>
            <a:pPr>
              <a:defRPr/>
            </a:pPr>
            <a:r>
              <a:rPr lang="en-US" altLang="en-US" dirty="0"/>
              <a:t>© 2016 IBM Corporation</a:t>
            </a:r>
          </a:p>
        </p:txBody>
      </p:sp>
      <p:sp>
        <p:nvSpPr>
          <p:cNvPr id="6" name="Slide Number Placeholder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Tree>
    <p:extLst>
      <p:ext uri="{BB962C8B-B14F-4D97-AF65-F5344CB8AC3E}">
        <p14:creationId xmlns:p14="http://schemas.microsoft.com/office/powerpoint/2010/main" val="415558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1"/>
          <p:cNvSpPr>
            <a:spLocks noGrp="1"/>
          </p:cNvSpPr>
          <p:nvPr>
            <p:ph type="ftr" sz="quarter" idx="10"/>
          </p:nvPr>
        </p:nvSpPr>
        <p:spPr>
          <a:xfrm>
            <a:off x="493713" y="6492875"/>
            <a:ext cx="5741987" cy="365125"/>
          </a:xfrm>
          <a:prstGeom prst="rect">
            <a:avLst/>
          </a:prstGeom>
        </p:spPr>
        <p:txBody>
          <a:bodyPr/>
          <a:lstStyle>
            <a:lvl1pPr>
              <a:defRPr/>
            </a:lvl1pPr>
          </a:lstStyle>
          <a:p>
            <a:pPr>
              <a:defRPr/>
            </a:pPr>
            <a:r>
              <a:rPr lang="en-US" altLang="en-US" dirty="0"/>
              <a:t>© 2016 IBM Corporation</a:t>
            </a:r>
          </a:p>
        </p:txBody>
      </p:sp>
      <p:sp>
        <p:nvSpPr>
          <p:cNvPr id="5" name="Rectangle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Tree>
    <p:extLst>
      <p:ext uri="{BB962C8B-B14F-4D97-AF65-F5344CB8AC3E}">
        <p14:creationId xmlns:p14="http://schemas.microsoft.com/office/powerpoint/2010/main" val="11654816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Flowchart: Process 5"/>
          <p:cNvSpPr/>
          <p:nvPr userDrawn="1"/>
        </p:nvSpPr>
        <p:spPr bwMode="auto">
          <a:xfrm>
            <a:off x="0" y="-1"/>
            <a:ext cx="12188825" cy="662782"/>
          </a:xfrm>
          <a:prstGeom prst="flowChartProcess">
            <a:avLst/>
          </a:prstGeom>
          <a:solidFill>
            <a:srgbClr val="0070C0"/>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600" b="1">
              <a:solidFill>
                <a:srgbClr val="0000FF"/>
              </a:solidFill>
              <a:latin typeface="Arial" pitchFamily="34" charset="0"/>
              <a:ea typeface="Arial Unicode MS" pitchFamily="34" charset="-128"/>
              <a:cs typeface="Arial Unicode MS" pitchFamily="34" charset="-128"/>
            </a:endParaRPr>
          </a:p>
        </p:txBody>
      </p:sp>
      <p:sp>
        <p:nvSpPr>
          <p:cNvPr id="1027" name="Rectangle 2"/>
          <p:cNvSpPr>
            <a:spLocks noGrp="1" noChangeArrowheads="1"/>
          </p:cNvSpPr>
          <p:nvPr>
            <p:ph type="body" idx="1"/>
          </p:nvPr>
        </p:nvSpPr>
        <p:spPr bwMode="auto">
          <a:xfrm>
            <a:off x="512763" y="1874838"/>
            <a:ext cx="11453812"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30725" name="Rectangle 5"/>
          <p:cNvSpPr>
            <a:spLocks noGrp="1" noChangeArrowheads="1"/>
          </p:cNvSpPr>
          <p:nvPr>
            <p:ph type="sldNum" sz="quarter" idx="4"/>
          </p:nvPr>
        </p:nvSpPr>
        <p:spPr bwMode="black">
          <a:xfrm>
            <a:off x="11158538" y="6537325"/>
            <a:ext cx="488950" cy="184150"/>
          </a:xfrm>
          <a:prstGeom prst="rect">
            <a:avLst/>
          </a:prstGeom>
          <a:noFill/>
          <a:ln w="9525">
            <a:noFill/>
            <a:miter lim="800000"/>
            <a:headEnd/>
            <a:tailEnd/>
          </a:ln>
          <a:effectLst/>
        </p:spPr>
        <p:txBody>
          <a:bodyPr vert="horz" wrap="square" lIns="92071" tIns="46036" rIns="92071" bIns="46036" numCol="1" anchor="t" anchorCtr="0" compatLnSpc="1">
            <a:prstTxWarp prst="textNoShape">
              <a:avLst/>
            </a:prstTxWarp>
          </a:bodyPr>
          <a:lstStyle>
            <a:lvl1pPr algn="r" eaLnBrk="1" hangingPunct="1">
              <a:defRPr sz="800">
                <a:solidFill>
                  <a:srgbClr val="83D1F5"/>
                </a:solidFill>
              </a:defRPr>
            </a:lvl1pPr>
          </a:lstStyle>
          <a:p>
            <a:pPr>
              <a:defRPr/>
            </a:pPr>
            <a:fld id="{163DA96A-8CA8-4A59-95FA-CD0F5F915325}" type="slidenum">
              <a:rPr lang="en-US" altLang="en-US"/>
              <a:pPr>
                <a:defRPr/>
              </a:pPr>
              <a:t>‹#›</a:t>
            </a:fld>
            <a:endParaRPr lang="en-US" altLang="en-US"/>
          </a:p>
        </p:txBody>
      </p:sp>
      <p:sp>
        <p:nvSpPr>
          <p:cNvPr id="1030" name="Rectangle 9"/>
          <p:cNvSpPr>
            <a:spLocks noGrp="1" noChangeArrowheads="1"/>
          </p:cNvSpPr>
          <p:nvPr>
            <p:ph type="title"/>
          </p:nvPr>
        </p:nvSpPr>
        <p:spPr bwMode="auto">
          <a:xfrm>
            <a:off x="0" y="23018"/>
            <a:ext cx="96531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p>
            <a:pPr lvl="0"/>
            <a:r>
              <a:rPr lang="zh-CN" altLang="en-US" dirty="0"/>
              <a:t>单击此处编辑母版标题样式</a:t>
            </a:r>
            <a:endParaRPr lang="en-US" altLang="en-US" dirty="0"/>
          </a:p>
        </p:txBody>
      </p:sp>
      <p:sp>
        <p:nvSpPr>
          <p:cNvPr id="1031" name="Rectangle 10"/>
          <p:cNvSpPr>
            <a:spLocks noChangeArrowheads="1"/>
          </p:cNvSpPr>
          <p:nvPr/>
        </p:nvSpPr>
        <p:spPr bwMode="auto">
          <a:xfrm>
            <a:off x="0" y="0"/>
            <a:ext cx="606425" cy="685800"/>
          </a:xfrm>
          <a:prstGeom prst="rect">
            <a:avLst/>
          </a:prstGeom>
          <a:noFill/>
          <a:ln>
            <a:noFill/>
          </a:ln>
          <a:extLst/>
        </p:spPr>
        <p:txBody>
          <a:bodyPr lIns="91436" tIns="45719" rIns="91436" bIns="45719"/>
          <a:lstStyle>
            <a:lvl1pPr>
              <a:defRPr sz="2300">
                <a:solidFill>
                  <a:schemeClr val="hlink"/>
                </a:solidFill>
                <a:latin typeface="Arial" charset="0"/>
                <a:ea typeface="MS PGothic" pitchFamily="34" charset="-128"/>
              </a:defRPr>
            </a:lvl1pPr>
            <a:lvl2pPr marL="742950" indent="-285750">
              <a:defRPr sz="2300">
                <a:solidFill>
                  <a:schemeClr val="hlink"/>
                </a:solidFill>
                <a:latin typeface="Arial" charset="0"/>
                <a:ea typeface="MS PGothic" pitchFamily="34" charset="-128"/>
              </a:defRPr>
            </a:lvl2pPr>
            <a:lvl3pPr marL="1143000" indent="-228600">
              <a:defRPr sz="2300">
                <a:solidFill>
                  <a:schemeClr val="hlink"/>
                </a:solidFill>
                <a:latin typeface="Arial" charset="0"/>
                <a:ea typeface="MS PGothic" pitchFamily="34" charset="-128"/>
              </a:defRPr>
            </a:lvl3pPr>
            <a:lvl4pPr marL="1600200" indent="-228600">
              <a:defRPr sz="2300">
                <a:solidFill>
                  <a:schemeClr val="hlink"/>
                </a:solidFill>
                <a:latin typeface="Arial" charset="0"/>
                <a:ea typeface="MS PGothic" pitchFamily="34" charset="-128"/>
              </a:defRPr>
            </a:lvl4pPr>
            <a:lvl5pPr marL="2057400" indent="-228600">
              <a:defRPr sz="2300">
                <a:solidFill>
                  <a:schemeClr val="hlink"/>
                </a:solidFill>
                <a:latin typeface="Arial" charset="0"/>
                <a:ea typeface="MS PGothic" pitchFamily="34" charset="-128"/>
              </a:defRPr>
            </a:lvl5pPr>
            <a:lvl6pPr marL="2514600" indent="-228600" eaLnBrk="0" fontAlgn="base" hangingPunct="0">
              <a:spcBef>
                <a:spcPct val="0"/>
              </a:spcBef>
              <a:spcAft>
                <a:spcPct val="0"/>
              </a:spcAft>
              <a:defRPr sz="2300">
                <a:solidFill>
                  <a:schemeClr val="hlink"/>
                </a:solidFill>
                <a:latin typeface="Arial" charset="0"/>
                <a:ea typeface="MS PGothic" pitchFamily="34" charset="-128"/>
              </a:defRPr>
            </a:lvl6pPr>
            <a:lvl7pPr marL="2971800" indent="-228600" eaLnBrk="0" fontAlgn="base" hangingPunct="0">
              <a:spcBef>
                <a:spcPct val="0"/>
              </a:spcBef>
              <a:spcAft>
                <a:spcPct val="0"/>
              </a:spcAft>
              <a:defRPr sz="2300">
                <a:solidFill>
                  <a:schemeClr val="hlink"/>
                </a:solidFill>
                <a:latin typeface="Arial" charset="0"/>
                <a:ea typeface="MS PGothic" pitchFamily="34" charset="-128"/>
              </a:defRPr>
            </a:lvl7pPr>
            <a:lvl8pPr marL="3429000" indent="-228600" eaLnBrk="0" fontAlgn="base" hangingPunct="0">
              <a:spcBef>
                <a:spcPct val="0"/>
              </a:spcBef>
              <a:spcAft>
                <a:spcPct val="0"/>
              </a:spcAft>
              <a:defRPr sz="2300">
                <a:solidFill>
                  <a:schemeClr val="hlink"/>
                </a:solidFill>
                <a:latin typeface="Arial" charset="0"/>
                <a:ea typeface="MS PGothic" pitchFamily="34" charset="-128"/>
              </a:defRPr>
            </a:lvl8pPr>
            <a:lvl9pPr marL="3886200" indent="-228600" eaLnBrk="0" fontAlgn="base" hangingPunct="0">
              <a:spcBef>
                <a:spcPct val="0"/>
              </a:spcBef>
              <a:spcAft>
                <a:spcPct val="0"/>
              </a:spcAft>
              <a:defRPr sz="2300">
                <a:solidFill>
                  <a:schemeClr val="hlink"/>
                </a:solidFill>
                <a:latin typeface="Arial" charset="0"/>
                <a:ea typeface="MS PGothic" pitchFamily="34" charset="-128"/>
              </a:defRPr>
            </a:lvl9pPr>
          </a:lstStyle>
          <a:p>
            <a:pPr eaLnBrk="1" hangingPunct="1">
              <a:lnSpc>
                <a:spcPct val="90000"/>
              </a:lnSpc>
              <a:defRPr/>
            </a:pPr>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Lst>
  <p:timing>
    <p:tnLst>
      <p:par>
        <p:cTn id="1" dur="indefinite" restart="never" nodeType="tmRoot"/>
      </p:par>
    </p:tnLst>
  </p:timing>
  <p:hf sldNum="0" hdr="0" dt="0"/>
  <p:txStyles>
    <p:titleStyle>
      <a:lvl1pPr algn="l" rtl="0" eaLnBrk="0" fontAlgn="base" hangingPunct="0">
        <a:lnSpc>
          <a:spcPct val="90000"/>
        </a:lnSpc>
        <a:spcBef>
          <a:spcPct val="0"/>
        </a:spcBef>
        <a:spcAft>
          <a:spcPct val="0"/>
        </a:spcAft>
        <a:defRPr sz="2300">
          <a:solidFill>
            <a:schemeClr val="bg1"/>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2300">
          <a:solidFill>
            <a:srgbClr val="83D1F5"/>
          </a:solidFill>
          <a:latin typeface="Arial"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2300">
          <a:solidFill>
            <a:srgbClr val="83D1F5"/>
          </a:solidFill>
          <a:latin typeface="Arial"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2300">
          <a:solidFill>
            <a:srgbClr val="83D1F5"/>
          </a:solidFill>
          <a:latin typeface="Arial"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2300">
          <a:solidFill>
            <a:srgbClr val="83D1F5"/>
          </a:solidFill>
          <a:latin typeface="Arial" charset="0"/>
          <a:ea typeface="MS PGothic" panose="020B0600070205080204" pitchFamily="34" charset="-128"/>
          <a:cs typeface="Arial" charset="0"/>
        </a:defRPr>
      </a:lvl5pPr>
      <a:lvl6pPr marL="457181" algn="l" rtl="0" eaLnBrk="1" fontAlgn="base" hangingPunct="1">
        <a:lnSpc>
          <a:spcPct val="90000"/>
        </a:lnSpc>
        <a:spcBef>
          <a:spcPct val="0"/>
        </a:spcBef>
        <a:spcAft>
          <a:spcPct val="0"/>
        </a:spcAft>
        <a:defRPr sz="2300">
          <a:solidFill>
            <a:schemeClr val="hlink"/>
          </a:solidFill>
          <a:latin typeface="Arial" charset="0"/>
          <a:cs typeface="Arial" charset="0"/>
        </a:defRPr>
      </a:lvl6pPr>
      <a:lvl7pPr marL="914361" algn="l" rtl="0" eaLnBrk="1" fontAlgn="base" hangingPunct="1">
        <a:lnSpc>
          <a:spcPct val="90000"/>
        </a:lnSpc>
        <a:spcBef>
          <a:spcPct val="0"/>
        </a:spcBef>
        <a:spcAft>
          <a:spcPct val="0"/>
        </a:spcAft>
        <a:defRPr sz="2300">
          <a:solidFill>
            <a:schemeClr val="hlink"/>
          </a:solidFill>
          <a:latin typeface="Arial" charset="0"/>
          <a:cs typeface="Arial" charset="0"/>
        </a:defRPr>
      </a:lvl7pPr>
      <a:lvl8pPr marL="1371543" algn="l" rtl="0" eaLnBrk="1" fontAlgn="base" hangingPunct="1">
        <a:lnSpc>
          <a:spcPct val="90000"/>
        </a:lnSpc>
        <a:spcBef>
          <a:spcPct val="0"/>
        </a:spcBef>
        <a:spcAft>
          <a:spcPct val="0"/>
        </a:spcAft>
        <a:defRPr sz="2300">
          <a:solidFill>
            <a:schemeClr val="hlink"/>
          </a:solidFill>
          <a:latin typeface="Arial" charset="0"/>
          <a:cs typeface="Arial" charset="0"/>
        </a:defRPr>
      </a:lvl8pPr>
      <a:lvl9pPr marL="1828724" algn="l" rtl="0" eaLnBrk="1" fontAlgn="base" hangingPunct="1">
        <a:lnSpc>
          <a:spcPct val="90000"/>
        </a:lnSpc>
        <a:spcBef>
          <a:spcPct val="0"/>
        </a:spcBef>
        <a:spcAft>
          <a:spcPct val="0"/>
        </a:spcAft>
        <a:defRPr sz="2300">
          <a:solidFill>
            <a:schemeClr val="hlink"/>
          </a:solidFill>
          <a:latin typeface="Arial" charset="0"/>
          <a:cs typeface="Arial" charset="0"/>
        </a:defRPr>
      </a:lvl9pPr>
    </p:titleStyle>
    <p:bodyStyle>
      <a:lvl1pPr marL="171450" indent="-171450" algn="l" rtl="0" eaLnBrk="0" fontAlgn="base" hangingPunct="0">
        <a:spcBef>
          <a:spcPts val="1000"/>
        </a:spcBef>
        <a:spcAft>
          <a:spcPct val="0"/>
        </a:spcAft>
        <a:buClr>
          <a:schemeClr val="bg1"/>
        </a:buClr>
        <a:buFont typeface="Wingdings" panose="05000000000000000000" pitchFamily="2" charset="2"/>
        <a:buChar char="§"/>
        <a:defRPr sz="1600">
          <a:solidFill>
            <a:schemeClr val="bg1"/>
          </a:solidFill>
          <a:latin typeface="+mn-lt"/>
          <a:ea typeface="MS PGothic" panose="020B0600070205080204" pitchFamily="34" charset="-128"/>
          <a:cs typeface="+mn-cs"/>
        </a:defRPr>
      </a:lvl1pPr>
      <a:lvl2pPr marL="508000" indent="-161925" algn="l" rtl="0" eaLnBrk="0" fontAlgn="base" hangingPunct="0">
        <a:spcBef>
          <a:spcPct val="0"/>
        </a:spcBef>
        <a:spcAft>
          <a:spcPct val="0"/>
        </a:spcAft>
        <a:buClr>
          <a:schemeClr val="bg1"/>
        </a:buClr>
        <a:buFont typeface="Arial" panose="020B0604020202020204" pitchFamily="34" charset="0"/>
        <a:buChar char="–"/>
        <a:defRPr sz="1600">
          <a:solidFill>
            <a:schemeClr val="bg1"/>
          </a:solidFill>
          <a:latin typeface="+mn-lt"/>
          <a:ea typeface="Arial" pitchFamily="-103" charset="0"/>
          <a:cs typeface="+mn-cs"/>
        </a:defRPr>
      </a:lvl2pPr>
      <a:lvl3pPr marL="854075" indent="-171450" algn="l" rtl="0" eaLnBrk="0" fontAlgn="base" hangingPunct="0">
        <a:spcBef>
          <a:spcPct val="0"/>
        </a:spcBef>
        <a:spcAft>
          <a:spcPct val="0"/>
        </a:spcAft>
        <a:buClr>
          <a:schemeClr val="bg1"/>
        </a:buClr>
        <a:buChar char="•"/>
        <a:defRPr sz="1600">
          <a:solidFill>
            <a:schemeClr val="bg1"/>
          </a:solidFill>
          <a:latin typeface="+mn-lt"/>
          <a:ea typeface="Arial" pitchFamily="-103" charset="0"/>
          <a:cs typeface="+mn-cs"/>
        </a:defRPr>
      </a:lvl3pPr>
      <a:lvl4pPr marL="1201738" indent="-171450" algn="l" rtl="0" eaLnBrk="0" fontAlgn="base" hangingPunct="0">
        <a:spcBef>
          <a:spcPct val="20000"/>
        </a:spcBef>
        <a:spcAft>
          <a:spcPct val="0"/>
        </a:spcAft>
        <a:buClr>
          <a:schemeClr val="bg1"/>
        </a:buClr>
        <a:buChar char="–"/>
        <a:defRPr sz="1600">
          <a:solidFill>
            <a:schemeClr val="bg1"/>
          </a:solidFill>
          <a:latin typeface="+mn-lt"/>
          <a:ea typeface="Arial" pitchFamily="-103" charset="0"/>
          <a:cs typeface="+mn-cs"/>
        </a:defRPr>
      </a:lvl4pPr>
      <a:lvl5pPr marL="1538288" indent="-161925" algn="l" rtl="0" eaLnBrk="0" fontAlgn="base" hangingPunct="0">
        <a:spcBef>
          <a:spcPct val="20000"/>
        </a:spcBef>
        <a:spcAft>
          <a:spcPct val="0"/>
        </a:spcAft>
        <a:buClr>
          <a:schemeClr val="bg1"/>
        </a:buClr>
        <a:buChar char="»"/>
        <a:defRPr sz="1600">
          <a:solidFill>
            <a:schemeClr val="bg1"/>
          </a:solidFill>
          <a:latin typeface="+mn-lt"/>
          <a:ea typeface="Arial" pitchFamily="-103" charset="0"/>
          <a:cs typeface="+mn-cs"/>
        </a:defRPr>
      </a:lvl5pPr>
      <a:lvl6pPr marL="1996992" indent="-163506" algn="l" rtl="0" eaLnBrk="1" fontAlgn="base" hangingPunct="1">
        <a:spcBef>
          <a:spcPct val="20000"/>
        </a:spcBef>
        <a:spcAft>
          <a:spcPct val="0"/>
        </a:spcAft>
        <a:buClr>
          <a:schemeClr val="bg1"/>
        </a:buClr>
        <a:buChar char="»"/>
        <a:defRPr sz="1600">
          <a:solidFill>
            <a:schemeClr val="bg1"/>
          </a:solidFill>
          <a:latin typeface="+mn-lt"/>
          <a:cs typeface="+mn-cs"/>
        </a:defRPr>
      </a:lvl6pPr>
      <a:lvl7pPr marL="2454173" indent="-163506" algn="l" rtl="0" eaLnBrk="1" fontAlgn="base" hangingPunct="1">
        <a:spcBef>
          <a:spcPct val="20000"/>
        </a:spcBef>
        <a:spcAft>
          <a:spcPct val="0"/>
        </a:spcAft>
        <a:buClr>
          <a:schemeClr val="bg1"/>
        </a:buClr>
        <a:buChar char="»"/>
        <a:defRPr sz="1600">
          <a:solidFill>
            <a:schemeClr val="bg1"/>
          </a:solidFill>
          <a:latin typeface="+mn-lt"/>
          <a:cs typeface="+mn-cs"/>
        </a:defRPr>
      </a:lvl7pPr>
      <a:lvl8pPr marL="2911353" indent="-163506" algn="l" rtl="0" eaLnBrk="1" fontAlgn="base" hangingPunct="1">
        <a:spcBef>
          <a:spcPct val="20000"/>
        </a:spcBef>
        <a:spcAft>
          <a:spcPct val="0"/>
        </a:spcAft>
        <a:buClr>
          <a:schemeClr val="bg1"/>
        </a:buClr>
        <a:buChar char="»"/>
        <a:defRPr sz="1600">
          <a:solidFill>
            <a:schemeClr val="bg1"/>
          </a:solidFill>
          <a:latin typeface="+mn-lt"/>
          <a:cs typeface="+mn-cs"/>
        </a:defRPr>
      </a:lvl8pPr>
      <a:lvl9pPr marL="3368534" indent="-163506" algn="l" rtl="0" eaLnBrk="1" fontAlgn="base" hangingPunct="1">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5.png"/><Relationship Id="rId21" Type="http://schemas.openxmlformats.org/officeDocument/2006/relationships/image" Target="../media/image26.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microsoft.com/office/2007/relationships/hdphoto" Target="../media/hdphoto1.wdp"/><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1" Type="http://schemas.openxmlformats.org/officeDocument/2006/relationships/image" Target="../media/image33.png"/><Relationship Id="rId12" Type="http://schemas.openxmlformats.org/officeDocument/2006/relationships/image" Target="../media/image34.png"/><Relationship Id="rId13"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19.png"/><Relationship Id="rId6" Type="http://schemas.microsoft.com/office/2007/relationships/hdphoto" Target="../media/hdphoto1.wdp"/><Relationship Id="rId7" Type="http://schemas.openxmlformats.org/officeDocument/2006/relationships/image" Target="../media/image29.jpeg"/><Relationship Id="rId8" Type="http://schemas.openxmlformats.org/officeDocument/2006/relationships/image" Target="../media/image30.jpeg"/><Relationship Id="rId9" Type="http://schemas.openxmlformats.org/officeDocument/2006/relationships/image" Target="../media/image31.png"/><Relationship Id="rId10"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763" y="1488817"/>
            <a:ext cx="9127348" cy="523220"/>
          </a:xfrm>
          <a:prstGeom prst="rect">
            <a:avLst/>
          </a:prstGeom>
        </p:spPr>
        <p:txBody>
          <a:bodyPr wrap="square">
            <a:spAutoFit/>
          </a:bodyPr>
          <a:lstStyle/>
          <a:p>
            <a:r>
              <a:rPr lang="zh-CN" altLang="en-US" sz="28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基于区块链技术的食品供应链可追溯性、可信性平</a:t>
            </a:r>
            <a:r>
              <a:rPr lang="zh-CN" altLang="en-US" sz="2800" b="1"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台</a:t>
            </a:r>
            <a:endParaRPr lang="en-US" altLang="zh-CN" sz="2800" b="1"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0111" y="1556911"/>
            <a:ext cx="1896311" cy="185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675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79867" y="4666275"/>
            <a:ext cx="11845973" cy="1513448"/>
          </a:xfrm>
          <a:prstGeom prst="rect">
            <a:avLst/>
          </a:prstGeom>
          <a:solidFill>
            <a:schemeClr val="bg1">
              <a:lumMod val="95000"/>
            </a:schemeClr>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2" name="Title 1"/>
          <p:cNvSpPr>
            <a:spLocks noGrp="1"/>
          </p:cNvSpPr>
          <p:nvPr>
            <p:ph type="title"/>
          </p:nvPr>
        </p:nvSpPr>
        <p:spPr>
          <a:xfrm>
            <a:off x="0" y="-4278"/>
            <a:ext cx="8616107" cy="639763"/>
          </a:xfrm>
        </p:spPr>
        <p:txBody>
          <a:bodyPr/>
          <a:lstStyle/>
          <a:p>
            <a:r>
              <a:rPr lang="en-US" altLang="zh-CN" sz="1600" dirty="0">
                <a:solidFill>
                  <a:prstClr val="white"/>
                </a:solidFill>
                <a:latin typeface="微软雅黑" panose="020B0503020204020204" pitchFamily="34" charset="-122"/>
                <a:ea typeface="微软雅黑" panose="020B0503020204020204" pitchFamily="34" charset="-122"/>
                <a:cs typeface="Segoe UI" panose="020B0502040204020203" pitchFamily="34" charset="0"/>
              </a:rPr>
              <a:t>IBM</a:t>
            </a:r>
            <a:r>
              <a:rPr lang="zh-CN" altLang="en-US" sz="1600" dirty="0">
                <a:solidFill>
                  <a:prstClr val="white"/>
                </a:solidFill>
                <a:latin typeface="微软雅黑" panose="020B0503020204020204" pitchFamily="34" charset="-122"/>
                <a:ea typeface="微软雅黑" panose="020B0503020204020204" pitchFamily="34" charset="-122"/>
                <a:cs typeface="Segoe UI" panose="020B0502040204020203" pitchFamily="34" charset="0"/>
              </a:rPr>
              <a:t>、沃尔玛和清华大学在食品安全领域合作，计划共同探索基于区块链技术的创新型的食品供应链可追溯性与可信性解决方案，引领食品供应链协作模式与安全监管方式转型</a:t>
            </a:r>
            <a:endParaRPr lang="en-US" altLang="zh-CN" sz="1600" dirty="0">
              <a:solidFill>
                <a:prstClr val="white"/>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56" name="Group 55"/>
          <p:cNvGrpSpPr/>
          <p:nvPr/>
        </p:nvGrpSpPr>
        <p:grpSpPr>
          <a:xfrm>
            <a:off x="5975183" y="1176224"/>
            <a:ext cx="6141715" cy="2792658"/>
            <a:chOff x="7502403" y="1723996"/>
            <a:chExt cx="6709458" cy="2575144"/>
          </a:xfrm>
        </p:grpSpPr>
        <p:pic>
          <p:nvPicPr>
            <p:cNvPr id="57" name="pasted-image.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3038" y="2670836"/>
              <a:ext cx="2811989" cy="765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58" name="TextBox 59"/>
            <p:cNvSpPr txBox="1">
              <a:spLocks noChangeArrowheads="1"/>
            </p:cNvSpPr>
            <p:nvPr/>
          </p:nvSpPr>
          <p:spPr bwMode="auto">
            <a:xfrm>
              <a:off x="11762096" y="1723996"/>
              <a:ext cx="2449765" cy="425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b="0" dirty="0">
                  <a:solidFill>
                    <a:schemeClr val="tx1"/>
                  </a:solidFill>
                  <a:latin typeface="微软雅黑" panose="020B0503020204020204" pitchFamily="34" charset="-122"/>
                  <a:ea typeface="微软雅黑" panose="020B0503020204020204" pitchFamily="34" charset="-122"/>
                </a:rPr>
                <a:t>数字化平台</a:t>
              </a:r>
              <a:endParaRPr lang="en-US" altLang="zh-CN" sz="1200" b="0" dirty="0">
                <a:solidFill>
                  <a:schemeClr val="tx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200" dirty="0">
                  <a:solidFill>
                    <a:schemeClr val="tx1"/>
                  </a:solidFill>
                  <a:latin typeface="微软雅黑" panose="020B0503020204020204" pitchFamily="34" charset="-122"/>
                  <a:ea typeface="微软雅黑" panose="020B0503020204020204" pitchFamily="34" charset="-122"/>
                </a:rPr>
                <a:t>密码学保护隐私信息</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59" name="TextBox 60"/>
            <p:cNvSpPr txBox="1">
              <a:spLocks noChangeArrowheads="1"/>
            </p:cNvSpPr>
            <p:nvPr/>
          </p:nvSpPr>
          <p:spPr bwMode="auto">
            <a:xfrm>
              <a:off x="7502403" y="3621618"/>
              <a:ext cx="1839519" cy="425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algn="r" fontAlgn="auto">
                <a:spcBef>
                  <a:spcPts val="0"/>
                </a:spcBef>
                <a:spcAft>
                  <a:spcPts val="0"/>
                </a:spcAft>
                <a:defRPr/>
              </a:pPr>
              <a:r>
                <a:rPr lang="zh-CN" altLang="en-US" sz="1200" b="0" dirty="0">
                  <a:solidFill>
                    <a:schemeClr val="tx1"/>
                  </a:solidFill>
                  <a:latin typeface="微软雅黑" panose="020B0503020204020204" pitchFamily="34" charset="-122"/>
                  <a:ea typeface="微软雅黑" panose="020B0503020204020204" pitchFamily="34" charset="-122"/>
                </a:rPr>
                <a:t>所有食品供应链参与方共享交易记录</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60" name="Rounded Rectangle 19"/>
            <p:cNvSpPr/>
            <p:nvPr/>
          </p:nvSpPr>
          <p:spPr>
            <a:xfrm>
              <a:off x="7909846" y="2777199"/>
              <a:ext cx="1230245" cy="55695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8" rIns="91412" bIns="45708"/>
            <a:lstStyle/>
            <a:p>
              <a:pPr algn="ctr" defTabSz="548629" fontAlgn="auto">
                <a:spcBef>
                  <a:spcPts val="0"/>
                </a:spcBef>
                <a:spcAft>
                  <a:spcPts val="0"/>
                </a:spcAft>
                <a:defRPr/>
              </a:pPr>
              <a:r>
                <a:rPr lang="zh-CN" altLang="en-US" sz="1200" b="0" dirty="0">
                  <a:solidFill>
                    <a:srgbClr val="8C7B70">
                      <a:lumMod val="10000"/>
                    </a:srgbClr>
                  </a:solidFill>
                  <a:latin typeface="Arial"/>
                  <a:cs typeface="Calibri"/>
                </a:rPr>
                <a:t>供应商</a:t>
              </a:r>
              <a:endParaRPr lang="en-US" sz="1200" b="0" dirty="0">
                <a:solidFill>
                  <a:srgbClr val="8C7B70">
                    <a:lumMod val="10000"/>
                  </a:srgbClr>
                </a:solidFill>
                <a:latin typeface="Arial"/>
                <a:cs typeface="Calibri"/>
              </a:endParaRPr>
            </a:p>
          </p:txBody>
        </p:sp>
        <p:sp>
          <p:nvSpPr>
            <p:cNvPr id="61" name="Rounded Rectangle 20"/>
            <p:cNvSpPr/>
            <p:nvPr/>
          </p:nvSpPr>
          <p:spPr>
            <a:xfrm>
              <a:off x="10223909" y="3742190"/>
              <a:ext cx="1261977" cy="55695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8" rIns="91412" bIns="45708"/>
            <a:lstStyle/>
            <a:p>
              <a:pPr algn="ctr" defTabSz="548629" fontAlgn="auto">
                <a:spcBef>
                  <a:spcPts val="0"/>
                </a:spcBef>
                <a:spcAft>
                  <a:spcPts val="0"/>
                </a:spcAft>
                <a:defRPr/>
              </a:pPr>
              <a:r>
                <a:rPr lang="zh-CN" altLang="en-US" sz="1200" b="0" dirty="0">
                  <a:solidFill>
                    <a:srgbClr val="8C7B70">
                      <a:lumMod val="10000"/>
                    </a:srgbClr>
                  </a:solidFill>
                  <a:latin typeface="Arial"/>
                  <a:cs typeface="Calibri"/>
                </a:rPr>
                <a:t>物流服务商</a:t>
              </a:r>
              <a:endParaRPr lang="en-US" sz="1200" b="0" dirty="0">
                <a:solidFill>
                  <a:srgbClr val="8C7B70">
                    <a:lumMod val="10000"/>
                  </a:srgbClr>
                </a:solidFill>
                <a:latin typeface="Arial"/>
                <a:cs typeface="Calibri"/>
              </a:endParaRPr>
            </a:p>
          </p:txBody>
        </p:sp>
        <p:sp>
          <p:nvSpPr>
            <p:cNvPr id="62" name="Rounded Rectangle 21"/>
            <p:cNvSpPr/>
            <p:nvPr/>
          </p:nvSpPr>
          <p:spPr>
            <a:xfrm>
              <a:off x="10223910" y="1800602"/>
              <a:ext cx="1230245" cy="55695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91412" tIns="45708" rIns="91412" bIns="45708"/>
            <a:lstStyle/>
            <a:p>
              <a:pPr algn="ctr" defTabSz="548629" fontAlgn="auto">
                <a:spcBef>
                  <a:spcPts val="0"/>
                </a:spcBef>
                <a:spcAft>
                  <a:spcPts val="0"/>
                </a:spcAft>
                <a:defRPr/>
              </a:pPr>
              <a:r>
                <a:rPr lang="zh-CN" altLang="en-US" sz="1200" b="0" dirty="0">
                  <a:solidFill>
                    <a:srgbClr val="8C7B70">
                      <a:lumMod val="10000"/>
                    </a:srgbClr>
                  </a:solidFill>
                  <a:latin typeface="Arial"/>
                  <a:cs typeface="Calibri"/>
                </a:rPr>
                <a:t>监管部门</a:t>
              </a:r>
              <a:endParaRPr lang="en-US" sz="1200" b="0" dirty="0">
                <a:solidFill>
                  <a:srgbClr val="8C7B70">
                    <a:lumMod val="10000"/>
                  </a:srgbClr>
                </a:solidFill>
                <a:latin typeface="Arial"/>
                <a:cs typeface="Calibri"/>
              </a:endParaRPr>
            </a:p>
          </p:txBody>
        </p:sp>
        <p:pic>
          <p:nvPicPr>
            <p:cNvPr id="64" name="Picture 39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7534" y="4141510"/>
              <a:ext cx="702997" cy="127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6" name="Picture 40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7534" y="2184450"/>
              <a:ext cx="702997" cy="125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40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3478" y="3190292"/>
              <a:ext cx="702997" cy="12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8" name="Straight Connector 67"/>
            <p:cNvCxnSpPr>
              <a:stCxn id="57" idx="2"/>
              <a:endCxn id="61" idx="0"/>
            </p:cNvCxnSpPr>
            <p:nvPr/>
          </p:nvCxnSpPr>
          <p:spPr>
            <a:xfrm>
              <a:off x="10839033" y="3436642"/>
              <a:ext cx="15866" cy="305547"/>
            </a:xfrm>
            <a:prstGeom prst="line">
              <a:avLst/>
            </a:prstGeom>
            <a:ln w="12700" cmpd="sng">
              <a:solidFill>
                <a:srgbClr val="92D050"/>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endCxn id="57" idx="3"/>
            </p:cNvCxnSpPr>
            <p:nvPr/>
          </p:nvCxnSpPr>
          <p:spPr>
            <a:xfrm flipH="1">
              <a:off x="12245027" y="2927857"/>
              <a:ext cx="258744" cy="125882"/>
            </a:xfrm>
            <a:prstGeom prst="line">
              <a:avLst/>
            </a:prstGeom>
            <a:ln w="12700" cmpd="sng">
              <a:solidFill>
                <a:srgbClr val="92D050"/>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57" idx="0"/>
              <a:endCxn id="62" idx="2"/>
            </p:cNvCxnSpPr>
            <p:nvPr/>
          </p:nvCxnSpPr>
          <p:spPr>
            <a:xfrm flipV="1">
              <a:off x="10839033" y="2357553"/>
              <a:ext cx="0" cy="313284"/>
            </a:xfrm>
            <a:prstGeom prst="line">
              <a:avLst/>
            </a:prstGeom>
            <a:ln w="12700" cmpd="sng">
              <a:solidFill>
                <a:srgbClr val="92D050"/>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57" idx="1"/>
              <a:endCxn id="60" idx="3"/>
            </p:cNvCxnSpPr>
            <p:nvPr/>
          </p:nvCxnSpPr>
          <p:spPr>
            <a:xfrm flipH="1">
              <a:off x="9140091" y="3053739"/>
              <a:ext cx="292947" cy="1936"/>
            </a:xfrm>
            <a:prstGeom prst="line">
              <a:avLst/>
            </a:prstGeom>
            <a:ln w="12700" cmpd="sng">
              <a:solidFill>
                <a:srgbClr val="92D050"/>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a:cxnSpLocks noChangeShapeType="1"/>
            </p:cNvCxnSpPr>
            <p:nvPr/>
          </p:nvCxnSpPr>
          <p:spPr bwMode="auto">
            <a:xfrm>
              <a:off x="11726038" y="1820426"/>
              <a:ext cx="0" cy="398374"/>
            </a:xfrm>
            <a:prstGeom prst="line">
              <a:avLst/>
            </a:prstGeom>
            <a:ln>
              <a:headEnd/>
              <a:tailEnd/>
            </a:ln>
            <a:ex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a:cxnSpLocks noChangeShapeType="1"/>
            </p:cNvCxnSpPr>
            <p:nvPr/>
          </p:nvCxnSpPr>
          <p:spPr bwMode="auto">
            <a:xfrm flipV="1">
              <a:off x="10927691" y="1965219"/>
              <a:ext cx="791441" cy="941986"/>
            </a:xfrm>
            <a:prstGeom prst="line">
              <a:avLst/>
            </a:prstGeom>
            <a:noFill/>
            <a:ln w="25400">
              <a:solidFill>
                <a:schemeClr val="accent3"/>
              </a:solidFill>
              <a:round/>
              <a:headEnd type="oval" w="med" len="med"/>
              <a:tailEnd/>
            </a:ln>
            <a:effectLst/>
            <a:extLst>
              <a:ext uri="{909E8E84-426E-40dd-AFC4-6F175D3DCCD1}">
                <a14:hiddenFill xmlns:a14="http://schemas.microsoft.com/office/drawing/2010/main" xmlns="">
                  <a:noFill/>
                </a14:hiddenFill>
              </a:ext>
            </a:extLst>
          </p:spPr>
        </p:cxnSp>
        <p:cxnSp>
          <p:nvCxnSpPr>
            <p:cNvPr id="74" name="Straight Connector 73"/>
            <p:cNvCxnSpPr>
              <a:cxnSpLocks noChangeShapeType="1"/>
            </p:cNvCxnSpPr>
            <p:nvPr/>
          </p:nvCxnSpPr>
          <p:spPr bwMode="auto">
            <a:xfrm>
              <a:off x="9346505" y="3639347"/>
              <a:ext cx="0" cy="514405"/>
            </a:xfrm>
            <a:prstGeom prst="line">
              <a:avLst/>
            </a:prstGeom>
            <a:ln>
              <a:headEnd/>
              <a:tailEnd/>
            </a:ln>
            <a:ex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a:cxnSpLocks noChangeShapeType="1"/>
              <a:endCxn id="59" idx="3"/>
            </p:cNvCxnSpPr>
            <p:nvPr/>
          </p:nvCxnSpPr>
          <p:spPr bwMode="auto">
            <a:xfrm flipH="1">
              <a:off x="9341922" y="3298152"/>
              <a:ext cx="899076" cy="536309"/>
            </a:xfrm>
            <a:prstGeom prst="line">
              <a:avLst/>
            </a:prstGeom>
            <a:noFill/>
            <a:ln w="25400">
              <a:solidFill>
                <a:schemeClr val="accent3">
                  <a:lumMod val="75000"/>
                </a:schemeClr>
              </a:solidFill>
              <a:round/>
              <a:headEnd type="oval" w="med" len="med"/>
              <a:tailEnd/>
            </a:ln>
            <a:effectLst/>
            <a:extLst>
              <a:ext uri="{909E8E84-426E-40dd-AFC4-6F175D3DCCD1}">
                <a14:hiddenFill xmlns:a14="http://schemas.microsoft.com/office/drawing/2010/main" xmlns="">
                  <a:noFill/>
                </a14:hiddenFill>
              </a:ext>
            </a:extLst>
          </p:spPr>
        </p:cxnSp>
        <p:grpSp>
          <p:nvGrpSpPr>
            <p:cNvPr id="76" name="Group 75"/>
            <p:cNvGrpSpPr/>
            <p:nvPr/>
          </p:nvGrpSpPr>
          <p:grpSpPr>
            <a:xfrm>
              <a:off x="10057925" y="2957047"/>
              <a:ext cx="1757493" cy="319086"/>
              <a:chOff x="8229600" y="3141134"/>
              <a:chExt cx="1828800" cy="419100"/>
            </a:xfrm>
          </p:grpSpPr>
          <p:sp>
            <p:nvSpPr>
              <p:cNvPr id="77" name="Rounded Rectangle 76"/>
              <p:cNvSpPr>
                <a:spLocks/>
              </p:cNvSpPr>
              <p:nvPr/>
            </p:nvSpPr>
            <p:spPr>
              <a:xfrm>
                <a:off x="8229600" y="3141134"/>
                <a:ext cx="533400" cy="419100"/>
              </a:xfrm>
              <a:prstGeom prst="roundRect">
                <a:avLst>
                  <a:gd name="adj" fmla="val 7693"/>
                </a:avLst>
              </a:prstGeom>
              <a:solidFill>
                <a:sysClr val="window" lastClr="FFFFFF">
                  <a:lumMod val="50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78" name="Rounded Rectangle 77"/>
              <p:cNvSpPr>
                <a:spLocks/>
              </p:cNvSpPr>
              <p:nvPr/>
            </p:nvSpPr>
            <p:spPr>
              <a:xfrm>
                <a:off x="8267700" y="3179233"/>
                <a:ext cx="304800" cy="76200"/>
              </a:xfrm>
              <a:prstGeom prst="roundRect">
                <a:avLst/>
              </a:prstGeom>
              <a:solidFill>
                <a:sysClr val="window" lastClr="FFFFFF">
                  <a:lumMod val="75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79" name="Rounded Rectangle 78"/>
              <p:cNvSpPr>
                <a:spLocks/>
              </p:cNvSpPr>
              <p:nvPr/>
            </p:nvSpPr>
            <p:spPr>
              <a:xfrm>
                <a:off x="8420100" y="3445933"/>
                <a:ext cx="304800" cy="76200"/>
              </a:xfrm>
              <a:prstGeom prst="roundRect">
                <a:avLst/>
              </a:prstGeom>
              <a:solidFill>
                <a:sysClr val="window" lastClr="FFFFFF">
                  <a:lumMod val="75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0" name="Rounded Rectangle 79"/>
              <p:cNvSpPr>
                <a:spLocks/>
              </p:cNvSpPr>
              <p:nvPr/>
            </p:nvSpPr>
            <p:spPr>
              <a:xfrm>
                <a:off x="8267700" y="3293534"/>
                <a:ext cx="457200" cy="38100"/>
              </a:xfrm>
              <a:prstGeom prst="roundRect">
                <a:avLst/>
              </a:prstGeom>
              <a:solidFill>
                <a:sysClr val="window" lastClr="FFFFFF"/>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1" name="Rounded Rectangle 80"/>
              <p:cNvSpPr>
                <a:spLocks/>
              </p:cNvSpPr>
              <p:nvPr/>
            </p:nvSpPr>
            <p:spPr>
              <a:xfrm>
                <a:off x="8267700" y="3369734"/>
                <a:ext cx="457200" cy="38100"/>
              </a:xfrm>
              <a:prstGeom prst="roundRect">
                <a:avLst/>
              </a:prstGeom>
              <a:solidFill>
                <a:sysClr val="window" lastClr="FFFFFF"/>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2" name="Rounded Rectangle 81"/>
              <p:cNvSpPr>
                <a:spLocks/>
              </p:cNvSpPr>
              <p:nvPr/>
            </p:nvSpPr>
            <p:spPr>
              <a:xfrm>
                <a:off x="8877300" y="3141134"/>
                <a:ext cx="533400" cy="419100"/>
              </a:xfrm>
              <a:prstGeom prst="roundRect">
                <a:avLst>
                  <a:gd name="adj" fmla="val 7693"/>
                </a:avLst>
              </a:prstGeom>
              <a:solidFill>
                <a:sysClr val="window" lastClr="FFFFFF">
                  <a:lumMod val="50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3" name="Rounded Rectangle 82"/>
              <p:cNvSpPr>
                <a:spLocks/>
              </p:cNvSpPr>
              <p:nvPr/>
            </p:nvSpPr>
            <p:spPr>
              <a:xfrm>
                <a:off x="8915400" y="3179233"/>
                <a:ext cx="304800" cy="76200"/>
              </a:xfrm>
              <a:prstGeom prst="roundRect">
                <a:avLst/>
              </a:prstGeom>
              <a:solidFill>
                <a:sysClr val="window" lastClr="FFFFFF">
                  <a:lumMod val="75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4" name="Rounded Rectangle 83"/>
              <p:cNvSpPr>
                <a:spLocks/>
              </p:cNvSpPr>
              <p:nvPr/>
            </p:nvSpPr>
            <p:spPr>
              <a:xfrm>
                <a:off x="9067800" y="3445933"/>
                <a:ext cx="304800" cy="76200"/>
              </a:xfrm>
              <a:prstGeom prst="roundRect">
                <a:avLst/>
              </a:prstGeom>
              <a:solidFill>
                <a:sysClr val="window" lastClr="FFFFFF">
                  <a:lumMod val="75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5" name="Rounded Rectangle 84"/>
              <p:cNvSpPr>
                <a:spLocks/>
              </p:cNvSpPr>
              <p:nvPr/>
            </p:nvSpPr>
            <p:spPr>
              <a:xfrm>
                <a:off x="8915400" y="3293534"/>
                <a:ext cx="457200" cy="38100"/>
              </a:xfrm>
              <a:prstGeom prst="roundRect">
                <a:avLst/>
              </a:prstGeom>
              <a:solidFill>
                <a:sysClr val="window" lastClr="FFFFFF"/>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6" name="Rounded Rectangle 85"/>
              <p:cNvSpPr>
                <a:spLocks/>
              </p:cNvSpPr>
              <p:nvPr/>
            </p:nvSpPr>
            <p:spPr>
              <a:xfrm>
                <a:off x="8915400" y="3369734"/>
                <a:ext cx="457200" cy="38100"/>
              </a:xfrm>
              <a:prstGeom prst="roundRect">
                <a:avLst/>
              </a:prstGeom>
              <a:solidFill>
                <a:sysClr val="window" lastClr="FFFFFF"/>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7" name="Rounded Rectangle 86"/>
              <p:cNvSpPr>
                <a:spLocks/>
              </p:cNvSpPr>
              <p:nvPr/>
            </p:nvSpPr>
            <p:spPr>
              <a:xfrm>
                <a:off x="9525000" y="3141134"/>
                <a:ext cx="533400" cy="419100"/>
              </a:xfrm>
              <a:prstGeom prst="roundRect">
                <a:avLst>
                  <a:gd name="adj" fmla="val 7693"/>
                </a:avLst>
              </a:prstGeom>
              <a:solidFill>
                <a:sysClr val="window" lastClr="FFFFFF">
                  <a:lumMod val="50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8" name="Rounded Rectangle 87"/>
              <p:cNvSpPr>
                <a:spLocks/>
              </p:cNvSpPr>
              <p:nvPr/>
            </p:nvSpPr>
            <p:spPr>
              <a:xfrm>
                <a:off x="9563100" y="3179233"/>
                <a:ext cx="304800" cy="76200"/>
              </a:xfrm>
              <a:prstGeom prst="roundRect">
                <a:avLst/>
              </a:prstGeom>
              <a:solidFill>
                <a:sysClr val="window" lastClr="FFFFFF">
                  <a:lumMod val="75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89" name="Rounded Rectangle 88"/>
              <p:cNvSpPr>
                <a:spLocks/>
              </p:cNvSpPr>
              <p:nvPr/>
            </p:nvSpPr>
            <p:spPr>
              <a:xfrm>
                <a:off x="9715500" y="3445933"/>
                <a:ext cx="304800" cy="76200"/>
              </a:xfrm>
              <a:prstGeom prst="roundRect">
                <a:avLst/>
              </a:prstGeom>
              <a:solidFill>
                <a:sysClr val="window" lastClr="FFFFFF">
                  <a:lumMod val="75000"/>
                </a:sysClr>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90" name="Rounded Rectangle 89"/>
              <p:cNvSpPr>
                <a:spLocks/>
              </p:cNvSpPr>
              <p:nvPr/>
            </p:nvSpPr>
            <p:spPr>
              <a:xfrm>
                <a:off x="9563100" y="3293534"/>
                <a:ext cx="457200" cy="38100"/>
              </a:xfrm>
              <a:prstGeom prst="roundRect">
                <a:avLst/>
              </a:prstGeom>
              <a:solidFill>
                <a:sysClr val="window" lastClr="FFFFFF"/>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sp>
            <p:nvSpPr>
              <p:cNvPr id="91" name="Rounded Rectangle 90"/>
              <p:cNvSpPr>
                <a:spLocks/>
              </p:cNvSpPr>
              <p:nvPr/>
            </p:nvSpPr>
            <p:spPr>
              <a:xfrm>
                <a:off x="9563100" y="3369734"/>
                <a:ext cx="457200" cy="38100"/>
              </a:xfrm>
              <a:prstGeom prst="roundRect">
                <a:avLst/>
              </a:prstGeom>
              <a:solidFill>
                <a:sysClr val="window" lastClr="FFFFFF"/>
              </a:solidFill>
              <a:ln w="12700" cap="flat" cmpd="sng" algn="ctr">
                <a:noFill/>
                <a:prstDash val="solid"/>
              </a:ln>
              <a:effectLst/>
            </p:spPr>
            <p:txBody>
              <a:bodyPr lIns="76177" tIns="38090" rIns="76177" bIns="38090" anchor="ctr"/>
              <a:lstStyle/>
              <a:p>
                <a:pPr algn="ctr" defTabSz="457190" fontAlgn="auto">
                  <a:spcBef>
                    <a:spcPts val="0"/>
                  </a:spcBef>
                  <a:spcAft>
                    <a:spcPts val="0"/>
                  </a:spcAft>
                  <a:defRPr/>
                </a:pPr>
                <a:endParaRPr lang="en-US" sz="1200" b="0" kern="0" dirty="0">
                  <a:solidFill>
                    <a:srgbClr val="000000"/>
                  </a:solidFill>
                  <a:latin typeface="Arial"/>
                  <a:ea typeface="+mn-ea"/>
                </a:endParaRPr>
              </a:p>
            </p:txBody>
          </p:sp>
          <p:cxnSp>
            <p:nvCxnSpPr>
              <p:cNvPr id="92" name="Elbow Connector 91"/>
              <p:cNvCxnSpPr>
                <a:cxnSpLocks noChangeShapeType="1"/>
                <a:stCxn id="79" idx="3"/>
                <a:endCxn id="83" idx="1"/>
              </p:cNvCxnSpPr>
              <p:nvPr/>
            </p:nvCxnSpPr>
            <p:spPr bwMode="auto">
              <a:xfrm flipV="1">
                <a:off x="8724901" y="3217334"/>
                <a:ext cx="190500" cy="266700"/>
              </a:xfrm>
              <a:prstGeom prst="bentConnector3">
                <a:avLst>
                  <a:gd name="adj1" fmla="val 50000"/>
                </a:avLst>
              </a:prstGeom>
              <a:noFill/>
              <a:ln w="25400">
                <a:solidFill>
                  <a:srgbClr val="001934"/>
                </a:solidFill>
                <a:miter lim="800000"/>
                <a:headEnd type="oval" w="sm" len="sm"/>
                <a:tailEnd type="oval" w="sm" len="sm"/>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3" name="Elbow Connector 92"/>
              <p:cNvCxnSpPr>
                <a:cxnSpLocks noChangeShapeType="1"/>
                <a:stCxn id="84" idx="3"/>
                <a:endCxn id="88" idx="1"/>
              </p:cNvCxnSpPr>
              <p:nvPr/>
            </p:nvCxnSpPr>
            <p:spPr bwMode="auto">
              <a:xfrm flipV="1">
                <a:off x="9372601" y="3217334"/>
                <a:ext cx="190500" cy="266700"/>
              </a:xfrm>
              <a:prstGeom prst="bentConnector3">
                <a:avLst>
                  <a:gd name="adj1" fmla="val 50000"/>
                </a:avLst>
              </a:prstGeom>
              <a:noFill/>
              <a:ln w="25400">
                <a:solidFill>
                  <a:srgbClr val="001934"/>
                </a:solidFill>
                <a:miter lim="800000"/>
                <a:headEnd type="oval" w="sm" len="sm"/>
                <a:tailEnd type="oval" w="sm" len="sm"/>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sp>
        <p:nvSpPr>
          <p:cNvPr id="96" name="Right Arrow 13"/>
          <p:cNvSpPr/>
          <p:nvPr/>
        </p:nvSpPr>
        <p:spPr>
          <a:xfrm>
            <a:off x="5414226" y="2399215"/>
            <a:ext cx="540667" cy="511545"/>
          </a:xfrm>
          <a:prstGeom prst="rightArrow">
            <a:avLst/>
          </a:prstGeom>
          <a:solidFill>
            <a:srgbClr val="337ACE"/>
          </a:solidFill>
          <a:ln w="3175">
            <a:noFill/>
          </a:ln>
          <a:effectLst/>
        </p:spPr>
        <p:style>
          <a:lnRef idx="1">
            <a:schemeClr val="accent1"/>
          </a:lnRef>
          <a:fillRef idx="3">
            <a:schemeClr val="accent1"/>
          </a:fillRef>
          <a:effectRef idx="2">
            <a:schemeClr val="accent1"/>
          </a:effectRef>
          <a:fontRef idx="minor">
            <a:schemeClr val="lt1"/>
          </a:fontRef>
        </p:style>
        <p:txBody>
          <a:bodyPr lIns="45708" tIns="45708" rIns="45708" bIns="45708" anchor="ctr"/>
          <a:lstStyle/>
          <a:p>
            <a:pPr algn="ctr" defTabSz="548629" fontAlgn="auto">
              <a:spcBef>
                <a:spcPts val="0"/>
              </a:spcBef>
              <a:spcAft>
                <a:spcPts val="0"/>
              </a:spcAft>
              <a:defRPr/>
            </a:pPr>
            <a:endParaRPr lang="en-US" sz="1200" b="0" dirty="0">
              <a:solidFill>
                <a:srgbClr val="FFFFFF"/>
              </a:solidFill>
              <a:latin typeface="Arial"/>
            </a:endParaRPr>
          </a:p>
        </p:txBody>
      </p:sp>
      <p:pic>
        <p:nvPicPr>
          <p:cNvPr id="97" name="Picture 96"/>
          <p:cNvPicPr>
            <a:picLocks noChangeAspect="1"/>
          </p:cNvPicPr>
          <p:nvPr/>
        </p:nvPicPr>
        <p:blipFill rotWithShape="1">
          <a:blip r:embed="rId5"/>
          <a:srcRect b="3011"/>
          <a:stretch/>
        </p:blipFill>
        <p:spPr>
          <a:xfrm>
            <a:off x="544508" y="1506008"/>
            <a:ext cx="4437113" cy="2876271"/>
          </a:xfrm>
          <a:prstGeom prst="rect">
            <a:avLst/>
          </a:prstGeom>
        </p:spPr>
      </p:pic>
      <p:sp>
        <p:nvSpPr>
          <p:cNvPr id="99" name="Rounded Rectangle 19"/>
          <p:cNvSpPr/>
          <p:nvPr/>
        </p:nvSpPr>
        <p:spPr>
          <a:xfrm>
            <a:off x="10717413" y="2070155"/>
            <a:ext cx="1042512" cy="60399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8" rIns="91412" bIns="45708"/>
          <a:lstStyle/>
          <a:p>
            <a:pPr algn="ctr" defTabSz="548629" fontAlgn="auto">
              <a:spcBef>
                <a:spcPts val="0"/>
              </a:spcBef>
              <a:spcAft>
                <a:spcPts val="0"/>
              </a:spcAft>
              <a:defRPr/>
            </a:pPr>
            <a:r>
              <a:rPr lang="zh-CN" altLang="en-US" sz="1200" b="0" dirty="0">
                <a:solidFill>
                  <a:srgbClr val="8C7B70">
                    <a:lumMod val="10000"/>
                  </a:srgbClr>
                </a:solidFill>
                <a:latin typeface="微软雅黑" panose="020B0503020204020204" pitchFamily="34" charset="-122"/>
                <a:ea typeface="微软雅黑" panose="020B0503020204020204" pitchFamily="34" charset="-122"/>
                <a:cs typeface="Calibri"/>
              </a:rPr>
              <a:t>零售商</a:t>
            </a:r>
            <a:endParaRPr lang="en-US" sz="1200" b="0" dirty="0">
              <a:solidFill>
                <a:srgbClr val="8C7B70">
                  <a:lumMod val="10000"/>
                </a:srgbClr>
              </a:solidFill>
              <a:latin typeface="微软雅黑" panose="020B0503020204020204" pitchFamily="34" charset="-122"/>
              <a:ea typeface="微软雅黑" panose="020B0503020204020204" pitchFamily="34" charset="-122"/>
              <a:cs typeface="Calibri"/>
            </a:endParaRPr>
          </a:p>
        </p:txBody>
      </p:sp>
      <p:pic>
        <p:nvPicPr>
          <p:cNvPr id="100" name="Picture 40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03778" y="2425694"/>
            <a:ext cx="643511" cy="136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 name="Rounded Rectangle 20"/>
          <p:cNvSpPr/>
          <p:nvPr/>
        </p:nvSpPr>
        <p:spPr>
          <a:xfrm>
            <a:off x="6658822" y="1274623"/>
            <a:ext cx="1155191" cy="60399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8" rIns="91412" bIns="45708"/>
          <a:lstStyle/>
          <a:p>
            <a:pPr algn="ctr" defTabSz="548629" fontAlgn="auto">
              <a:spcBef>
                <a:spcPts val="0"/>
              </a:spcBef>
              <a:spcAft>
                <a:spcPts val="0"/>
              </a:spcAft>
              <a:defRPr/>
            </a:pPr>
            <a:r>
              <a:rPr lang="zh-CN" altLang="en-US" sz="1200" b="0" dirty="0">
                <a:solidFill>
                  <a:srgbClr val="8C7B70">
                    <a:lumMod val="10000"/>
                  </a:srgbClr>
                </a:solidFill>
                <a:latin typeface="Arial"/>
                <a:cs typeface="Calibri"/>
              </a:rPr>
              <a:t>其他相关方</a:t>
            </a:r>
            <a:endParaRPr lang="en-US" sz="1200" b="0" dirty="0">
              <a:solidFill>
                <a:srgbClr val="8C7B70">
                  <a:lumMod val="10000"/>
                </a:srgbClr>
              </a:solidFill>
              <a:latin typeface="Arial"/>
              <a:cs typeface="Calibri"/>
            </a:endParaRPr>
          </a:p>
        </p:txBody>
      </p:sp>
      <p:pic>
        <p:nvPicPr>
          <p:cNvPr id="106" name="Picture 39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0139" y="1707673"/>
            <a:ext cx="643511" cy="138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07" name="Straight Connector 106"/>
          <p:cNvCxnSpPr/>
          <p:nvPr/>
        </p:nvCxnSpPr>
        <p:spPr>
          <a:xfrm>
            <a:off x="7875119" y="1916176"/>
            <a:ext cx="539363" cy="402212"/>
          </a:xfrm>
          <a:prstGeom prst="line">
            <a:avLst/>
          </a:prstGeom>
          <a:ln w="12700" cmpd="sng">
            <a:solidFill>
              <a:srgbClr val="92D050"/>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109" name="Rounded Rectangle 20"/>
          <p:cNvSpPr/>
          <p:nvPr/>
        </p:nvSpPr>
        <p:spPr>
          <a:xfrm>
            <a:off x="10184664" y="3150353"/>
            <a:ext cx="1155191" cy="60399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8" rIns="91412" bIns="45708"/>
          <a:lstStyle/>
          <a:p>
            <a:pPr algn="ctr" defTabSz="548629" fontAlgn="auto">
              <a:spcBef>
                <a:spcPts val="0"/>
              </a:spcBef>
              <a:spcAft>
                <a:spcPts val="0"/>
              </a:spcAft>
              <a:defRPr/>
            </a:pPr>
            <a:r>
              <a:rPr lang="zh-CN" altLang="en-US" sz="1200" b="0" dirty="0">
                <a:solidFill>
                  <a:srgbClr val="8C7B70">
                    <a:lumMod val="10000"/>
                  </a:srgbClr>
                </a:solidFill>
                <a:latin typeface="Arial"/>
                <a:cs typeface="Calibri"/>
              </a:rPr>
              <a:t>消费者</a:t>
            </a:r>
            <a:endParaRPr lang="en-US" sz="1200" b="0" dirty="0">
              <a:solidFill>
                <a:srgbClr val="8C7B70">
                  <a:lumMod val="10000"/>
                </a:srgbClr>
              </a:solidFill>
              <a:latin typeface="Arial"/>
              <a:cs typeface="Calibri"/>
            </a:endParaRPr>
          </a:p>
        </p:txBody>
      </p:sp>
      <p:pic>
        <p:nvPicPr>
          <p:cNvPr id="110" name="Picture 39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95657" y="3543023"/>
            <a:ext cx="643511" cy="138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11" name="Straight Connector 110"/>
          <p:cNvCxnSpPr/>
          <p:nvPr/>
        </p:nvCxnSpPr>
        <p:spPr>
          <a:xfrm>
            <a:off x="9923238" y="3016753"/>
            <a:ext cx="189306" cy="129185"/>
          </a:xfrm>
          <a:prstGeom prst="line">
            <a:avLst/>
          </a:prstGeom>
          <a:ln w="12700" cmpd="sng">
            <a:solidFill>
              <a:srgbClr val="92D050"/>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114" name="TextBox 60"/>
          <p:cNvSpPr txBox="1">
            <a:spLocks noChangeArrowheads="1"/>
          </p:cNvSpPr>
          <p:nvPr/>
        </p:nvSpPr>
        <p:spPr bwMode="auto">
          <a:xfrm>
            <a:off x="202597" y="2805345"/>
            <a:ext cx="1683862" cy="307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400" b="0" dirty="0">
                <a:solidFill>
                  <a:schemeClr val="tx1"/>
                </a:solidFill>
                <a:latin typeface="微软雅黑" panose="020B0503020204020204" pitchFamily="34" charset="-122"/>
                <a:ea typeface="微软雅黑" panose="020B0503020204020204" pitchFamily="34" charset="-122"/>
              </a:rPr>
              <a:t>农场</a:t>
            </a:r>
            <a:endParaRPr lang="en-US" sz="1400" b="0" dirty="0">
              <a:solidFill>
                <a:schemeClr val="tx1"/>
              </a:solidFill>
              <a:latin typeface="微软雅黑" panose="020B0503020204020204" pitchFamily="34" charset="-122"/>
              <a:ea typeface="微软雅黑" panose="020B0503020204020204" pitchFamily="34" charset="-122"/>
            </a:endParaRPr>
          </a:p>
        </p:txBody>
      </p:sp>
      <p:sp>
        <p:nvSpPr>
          <p:cNvPr id="115" name="TextBox 60"/>
          <p:cNvSpPr txBox="1">
            <a:spLocks noChangeArrowheads="1"/>
          </p:cNvSpPr>
          <p:nvPr/>
        </p:nvSpPr>
        <p:spPr bwMode="auto">
          <a:xfrm>
            <a:off x="1270297" y="1915971"/>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b="0" dirty="0">
                <a:solidFill>
                  <a:schemeClr val="tx1"/>
                </a:solidFill>
                <a:latin typeface="微软雅黑" panose="020B0503020204020204" pitchFamily="34" charset="-122"/>
                <a:ea typeface="微软雅黑" panose="020B0503020204020204" pitchFamily="34" charset="-122"/>
              </a:rPr>
              <a:t>外包操作方</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116" name="TextBox 60"/>
          <p:cNvSpPr txBox="1">
            <a:spLocks noChangeArrowheads="1"/>
          </p:cNvSpPr>
          <p:nvPr/>
        </p:nvSpPr>
        <p:spPr bwMode="auto">
          <a:xfrm>
            <a:off x="1336849" y="3407721"/>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b="0" dirty="0">
                <a:solidFill>
                  <a:schemeClr val="tx1"/>
                </a:solidFill>
                <a:latin typeface="微软雅黑" panose="020B0503020204020204" pitchFamily="34" charset="-122"/>
                <a:ea typeface="微软雅黑" panose="020B0503020204020204" pitchFamily="34" charset="-122"/>
              </a:rPr>
              <a:t>生产加工</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117" name="TextBox 60"/>
          <p:cNvSpPr txBox="1">
            <a:spLocks noChangeArrowheads="1"/>
          </p:cNvSpPr>
          <p:nvPr/>
        </p:nvSpPr>
        <p:spPr bwMode="auto">
          <a:xfrm>
            <a:off x="1152697" y="1502550"/>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dirty="0">
                <a:solidFill>
                  <a:schemeClr val="tx1"/>
                </a:solidFill>
                <a:latin typeface="微软雅黑" panose="020B0503020204020204" pitchFamily="34" charset="-122"/>
                <a:ea typeface="微软雅黑" panose="020B0503020204020204" pitchFamily="34" charset="-122"/>
              </a:rPr>
              <a:t>饲料供应方</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118" name="TextBox 60"/>
          <p:cNvSpPr txBox="1">
            <a:spLocks noChangeArrowheads="1"/>
          </p:cNvSpPr>
          <p:nvPr/>
        </p:nvSpPr>
        <p:spPr bwMode="auto">
          <a:xfrm>
            <a:off x="2675300" y="2153947"/>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b="0" dirty="0">
                <a:solidFill>
                  <a:schemeClr val="tx1"/>
                </a:solidFill>
                <a:latin typeface="微软雅黑" panose="020B0503020204020204" pitchFamily="34" charset="-122"/>
                <a:ea typeface="微软雅黑" panose="020B0503020204020204" pitchFamily="34" charset="-122"/>
              </a:rPr>
              <a:t>物流</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119" name="TextBox 60"/>
          <p:cNvSpPr txBox="1">
            <a:spLocks noChangeArrowheads="1"/>
          </p:cNvSpPr>
          <p:nvPr/>
        </p:nvSpPr>
        <p:spPr bwMode="auto">
          <a:xfrm>
            <a:off x="3468715" y="1194798"/>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b="0" dirty="0">
                <a:solidFill>
                  <a:schemeClr val="tx1"/>
                </a:solidFill>
                <a:latin typeface="微软雅黑" panose="020B0503020204020204" pitchFamily="34" charset="-122"/>
                <a:ea typeface="微软雅黑" panose="020B0503020204020204" pitchFamily="34" charset="-122"/>
              </a:rPr>
              <a:t>经销商</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120" name="TextBox 60"/>
          <p:cNvSpPr txBox="1">
            <a:spLocks noChangeArrowheads="1"/>
          </p:cNvSpPr>
          <p:nvPr/>
        </p:nvSpPr>
        <p:spPr bwMode="auto">
          <a:xfrm>
            <a:off x="3866639" y="1741037"/>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dirty="0">
                <a:solidFill>
                  <a:schemeClr val="tx1"/>
                </a:solidFill>
                <a:latin typeface="微软雅黑" panose="020B0503020204020204" pitchFamily="34" charset="-122"/>
                <a:ea typeface="微软雅黑" panose="020B0503020204020204" pitchFamily="34" charset="-122"/>
              </a:rPr>
              <a:t>中间</a:t>
            </a:r>
            <a:r>
              <a:rPr lang="zh-CN" altLang="en-US" sz="1200" b="0" dirty="0">
                <a:solidFill>
                  <a:schemeClr val="tx1"/>
                </a:solidFill>
                <a:latin typeface="微软雅黑" panose="020B0503020204020204" pitchFamily="34" charset="-122"/>
                <a:ea typeface="微软雅黑" panose="020B0503020204020204" pitchFamily="34" charset="-122"/>
              </a:rPr>
              <a:t>商</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121" name="TextBox 60"/>
          <p:cNvSpPr txBox="1">
            <a:spLocks noChangeArrowheads="1"/>
          </p:cNvSpPr>
          <p:nvPr/>
        </p:nvSpPr>
        <p:spPr bwMode="auto">
          <a:xfrm>
            <a:off x="2820107" y="3374351"/>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dirty="0">
                <a:solidFill>
                  <a:schemeClr val="tx1"/>
                </a:solidFill>
                <a:latin typeface="微软雅黑" panose="020B0503020204020204" pitchFamily="34" charset="-122"/>
                <a:ea typeface="微软雅黑" panose="020B0503020204020204" pitchFamily="34" charset="-122"/>
              </a:rPr>
              <a:t>零售</a:t>
            </a:r>
            <a:r>
              <a:rPr lang="zh-CN" altLang="en-US" sz="1200" b="0" dirty="0">
                <a:solidFill>
                  <a:schemeClr val="tx1"/>
                </a:solidFill>
                <a:latin typeface="微软雅黑" panose="020B0503020204020204" pitchFamily="34" charset="-122"/>
                <a:ea typeface="微软雅黑" panose="020B0503020204020204" pitchFamily="34" charset="-122"/>
              </a:rPr>
              <a:t>商</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122" name="TextBox 60"/>
          <p:cNvSpPr txBox="1">
            <a:spLocks noChangeArrowheads="1"/>
          </p:cNvSpPr>
          <p:nvPr/>
        </p:nvSpPr>
        <p:spPr bwMode="auto">
          <a:xfrm>
            <a:off x="2497718" y="3906293"/>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b="0" dirty="0">
                <a:solidFill>
                  <a:schemeClr val="tx1"/>
                </a:solidFill>
                <a:latin typeface="微软雅黑" panose="020B0503020204020204" pitchFamily="34" charset="-122"/>
                <a:ea typeface="微软雅黑" panose="020B0503020204020204" pitchFamily="34" charset="-122"/>
              </a:rPr>
              <a:t>金融机构</a:t>
            </a:r>
            <a:endParaRPr lang="en-US" sz="1200" b="0" dirty="0">
              <a:solidFill>
                <a:schemeClr val="tx1"/>
              </a:solidFill>
              <a:latin typeface="微软雅黑" panose="020B0503020204020204" pitchFamily="34" charset="-122"/>
              <a:ea typeface="微软雅黑" panose="020B0503020204020204" pitchFamily="34" charset="-122"/>
            </a:endParaRPr>
          </a:p>
        </p:txBody>
      </p:sp>
      <p:sp>
        <p:nvSpPr>
          <p:cNvPr id="123" name="TextBox 60"/>
          <p:cNvSpPr txBox="1">
            <a:spLocks noChangeArrowheads="1"/>
          </p:cNvSpPr>
          <p:nvPr/>
        </p:nvSpPr>
        <p:spPr bwMode="auto">
          <a:xfrm>
            <a:off x="4686624" y="2020488"/>
            <a:ext cx="1683862" cy="27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2" tIns="45708" rIns="91412" bIns="45708">
            <a:spAutoFit/>
          </a:bodyPr>
          <a:lstStyle>
            <a:lvl1pPr defTabSz="457200">
              <a:defRPr sz="2400">
                <a:solidFill>
                  <a:srgbClr val="000000"/>
                </a:solidFill>
                <a:latin typeface="Arial" charset="0"/>
                <a:ea typeface="SimSun" charset="0"/>
                <a:cs typeface="SimSun" charset="0"/>
              </a:defRPr>
            </a:lvl1pPr>
            <a:lvl2pPr marL="742950" indent="-285750" defTabSz="457200">
              <a:defRPr sz="2400">
                <a:solidFill>
                  <a:srgbClr val="000000"/>
                </a:solidFill>
                <a:latin typeface="Arial" charset="0"/>
                <a:ea typeface="SimSun" charset="0"/>
                <a:cs typeface="SimSun" charset="0"/>
              </a:defRPr>
            </a:lvl2pPr>
            <a:lvl3pPr marL="1143000" indent="-228600" defTabSz="457200">
              <a:defRPr sz="2400">
                <a:solidFill>
                  <a:srgbClr val="000000"/>
                </a:solidFill>
                <a:latin typeface="Arial" charset="0"/>
                <a:ea typeface="SimSun" charset="0"/>
                <a:cs typeface="SimSun" charset="0"/>
              </a:defRPr>
            </a:lvl3pPr>
            <a:lvl4pPr marL="1600200" indent="-228600" defTabSz="457200">
              <a:defRPr sz="2400">
                <a:solidFill>
                  <a:srgbClr val="000000"/>
                </a:solidFill>
                <a:latin typeface="Arial" charset="0"/>
                <a:ea typeface="SimSun" charset="0"/>
                <a:cs typeface="SimSun" charset="0"/>
              </a:defRPr>
            </a:lvl4pPr>
            <a:lvl5pPr marL="2057400" indent="-228600" defTabSz="457200">
              <a:defRPr sz="2400">
                <a:solidFill>
                  <a:srgbClr val="000000"/>
                </a:solidFill>
                <a:latin typeface="Arial" charset="0"/>
                <a:ea typeface="SimSun" charset="0"/>
                <a:cs typeface="SimSun" charset="0"/>
              </a:defRPr>
            </a:lvl5pPr>
            <a:lvl6pPr marL="2514600" indent="-228600" eaLnBrk="0" fontAlgn="base" hangingPunct="0">
              <a:spcBef>
                <a:spcPct val="0"/>
              </a:spcBef>
              <a:spcAft>
                <a:spcPct val="0"/>
              </a:spcAft>
              <a:defRPr sz="2400">
                <a:solidFill>
                  <a:srgbClr val="000000"/>
                </a:solidFill>
                <a:latin typeface="Arial" charset="0"/>
                <a:ea typeface="SimSun" charset="0"/>
                <a:cs typeface="SimSun" charset="0"/>
              </a:defRPr>
            </a:lvl6pPr>
            <a:lvl7pPr marL="2971800" indent="-228600" eaLnBrk="0" fontAlgn="base" hangingPunct="0">
              <a:spcBef>
                <a:spcPct val="0"/>
              </a:spcBef>
              <a:spcAft>
                <a:spcPct val="0"/>
              </a:spcAft>
              <a:defRPr sz="2400">
                <a:solidFill>
                  <a:srgbClr val="000000"/>
                </a:solidFill>
                <a:latin typeface="Arial" charset="0"/>
                <a:ea typeface="SimSun" charset="0"/>
                <a:cs typeface="SimSun" charset="0"/>
              </a:defRPr>
            </a:lvl7pPr>
            <a:lvl8pPr marL="3429000" indent="-228600" eaLnBrk="0" fontAlgn="base" hangingPunct="0">
              <a:spcBef>
                <a:spcPct val="0"/>
              </a:spcBef>
              <a:spcAft>
                <a:spcPct val="0"/>
              </a:spcAft>
              <a:defRPr sz="2400">
                <a:solidFill>
                  <a:srgbClr val="000000"/>
                </a:solidFill>
                <a:latin typeface="Arial" charset="0"/>
                <a:ea typeface="SimSun" charset="0"/>
                <a:cs typeface="SimSun" charset="0"/>
              </a:defRPr>
            </a:lvl8pPr>
            <a:lvl9pPr marL="3886200" indent="-228600" eaLnBrk="0" fontAlgn="base" hangingPunct="0">
              <a:spcBef>
                <a:spcPct val="0"/>
              </a:spcBef>
              <a:spcAft>
                <a:spcPct val="0"/>
              </a:spcAft>
              <a:defRPr sz="2400">
                <a:solidFill>
                  <a:srgbClr val="000000"/>
                </a:solidFill>
                <a:latin typeface="Arial" charset="0"/>
                <a:ea typeface="SimSun" charset="0"/>
                <a:cs typeface="SimSun" charset="0"/>
              </a:defRPr>
            </a:lvl9pPr>
          </a:lstStyle>
          <a:p>
            <a:pPr fontAlgn="auto">
              <a:spcBef>
                <a:spcPts val="0"/>
              </a:spcBef>
              <a:spcAft>
                <a:spcPts val="0"/>
              </a:spcAft>
              <a:defRPr/>
            </a:pPr>
            <a:r>
              <a:rPr lang="zh-CN" altLang="en-US" sz="1200" b="0" dirty="0">
                <a:solidFill>
                  <a:schemeClr val="tx1"/>
                </a:solidFill>
                <a:latin typeface="微软雅黑" panose="020B0503020204020204" pitchFamily="34" charset="-122"/>
                <a:ea typeface="微软雅黑" panose="020B0503020204020204" pitchFamily="34" charset="-122"/>
              </a:rPr>
              <a:t>消费者</a:t>
            </a:r>
            <a:endParaRPr lang="en-US" sz="1200" b="0" dirty="0">
              <a:solidFill>
                <a:schemeClr val="tx1"/>
              </a:solidFill>
              <a:latin typeface="微软雅黑" panose="020B0503020204020204" pitchFamily="34" charset="-122"/>
              <a:ea typeface="微软雅黑" panose="020B0503020204020204" pitchFamily="34" charset="-122"/>
            </a:endParaRPr>
          </a:p>
        </p:txBody>
      </p:sp>
      <p:pic>
        <p:nvPicPr>
          <p:cNvPr id="125" name="Picture 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0043" y="4741599"/>
            <a:ext cx="116205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Picture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20678" y="4755368"/>
            <a:ext cx="116205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5"/>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50360" y="4741599"/>
            <a:ext cx="116205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TextBox 30719"/>
          <p:cNvSpPr txBox="1">
            <a:spLocks noChangeArrowheads="1"/>
          </p:cNvSpPr>
          <p:nvPr/>
        </p:nvSpPr>
        <p:spPr bwMode="auto">
          <a:xfrm>
            <a:off x="1461095" y="4784168"/>
            <a:ext cx="27593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90000"/>
              </a:lnSpc>
            </a:pPr>
            <a:r>
              <a:rPr lang="zh-CN" altLang="en-US" sz="1600" dirty="0">
                <a:solidFill>
                  <a:schemeClr val="tx1"/>
                </a:solidFill>
                <a:latin typeface="微软雅黑" panose="020B0503020204020204" pitchFamily="34" charset="-122"/>
                <a:ea typeface="微软雅黑" panose="020B0503020204020204" pitchFamily="34" charset="-122"/>
              </a:rPr>
              <a:t>系统更加可靠、鲁棒、可信</a:t>
            </a:r>
          </a:p>
        </p:txBody>
      </p:sp>
      <p:sp>
        <p:nvSpPr>
          <p:cNvPr id="129" name="TextBox 82"/>
          <p:cNvSpPr txBox="1">
            <a:spLocks noChangeArrowheads="1"/>
          </p:cNvSpPr>
          <p:nvPr/>
        </p:nvSpPr>
        <p:spPr bwMode="auto">
          <a:xfrm>
            <a:off x="5412409" y="4794820"/>
            <a:ext cx="258380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90000"/>
              </a:lnSpc>
              <a:spcAft>
                <a:spcPts val="600"/>
              </a:spcAft>
            </a:pPr>
            <a:r>
              <a:rPr lang="zh-CN" altLang="en-US" sz="1600" dirty="0">
                <a:solidFill>
                  <a:schemeClr val="tx1"/>
                </a:solidFill>
                <a:latin typeface="微软雅黑" panose="020B0503020204020204" pitchFamily="34" charset="-122"/>
                <a:ea typeface="微软雅黑" panose="020B0503020204020204" pitchFamily="34" charset="-122"/>
              </a:rPr>
              <a:t>更高效的集成和数据共享</a:t>
            </a:r>
          </a:p>
        </p:txBody>
      </p:sp>
      <p:sp>
        <p:nvSpPr>
          <p:cNvPr id="130" name="TextBox 83"/>
          <p:cNvSpPr txBox="1">
            <a:spLocks noChangeArrowheads="1"/>
          </p:cNvSpPr>
          <p:nvPr/>
        </p:nvSpPr>
        <p:spPr bwMode="auto">
          <a:xfrm>
            <a:off x="9410553" y="4794819"/>
            <a:ext cx="228624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90000"/>
              </a:lnSpc>
              <a:spcAft>
                <a:spcPts val="600"/>
              </a:spcAft>
            </a:pPr>
            <a:r>
              <a:rPr lang="zh-CN" altLang="en-US" sz="1600" dirty="0">
                <a:solidFill>
                  <a:schemeClr val="tx1"/>
                </a:solidFill>
                <a:latin typeface="微软雅黑" panose="020B0503020204020204" pitchFamily="34" charset="-122"/>
                <a:ea typeface="微软雅黑" panose="020B0503020204020204" pitchFamily="34" charset="-122"/>
              </a:rPr>
              <a:t>更少的重复工作和成本</a:t>
            </a:r>
          </a:p>
        </p:txBody>
      </p:sp>
      <p:sp>
        <p:nvSpPr>
          <p:cNvPr id="12" name="Isosceles Triangle 11"/>
          <p:cNvSpPr/>
          <p:nvPr/>
        </p:nvSpPr>
        <p:spPr bwMode="auto">
          <a:xfrm rot="10800000">
            <a:off x="6704310" y="4115356"/>
            <a:ext cx="4557156" cy="399279"/>
          </a:xfrm>
          <a:prstGeom prst="triangle">
            <a:avLst/>
          </a:prstGeom>
          <a:gradFill flip="none" rotWithShape="0">
            <a:gsLst>
              <a:gs pos="11000">
                <a:srgbClr val="336699"/>
              </a:gs>
              <a:gs pos="0">
                <a:srgbClr val="577AC1">
                  <a:alpha val="89000"/>
                </a:srgbClr>
              </a:gs>
              <a:gs pos="77000">
                <a:srgbClr val="D4DEFF"/>
              </a:gs>
              <a:gs pos="73000">
                <a:srgbClr val="D4DEFF"/>
              </a:gs>
              <a:gs pos="100000">
                <a:schemeClr val="bg1"/>
              </a:gs>
            </a:gsLst>
            <a:lin ang="16200000" scaled="1"/>
            <a:tileRect/>
          </a:gra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133" name="Rectangle 24"/>
          <p:cNvSpPr>
            <a:spLocks noChangeArrowheads="1"/>
          </p:cNvSpPr>
          <p:nvPr/>
        </p:nvSpPr>
        <p:spPr bwMode="auto">
          <a:xfrm>
            <a:off x="1505223" y="5138599"/>
            <a:ext cx="2767012" cy="1147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114000"/>
              </a:lnSpc>
              <a:spcAft>
                <a:spcPts val="600"/>
              </a:spcAft>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不可篡改的食品供应链信息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14000"/>
              </a:lnSpc>
              <a:spcAft>
                <a:spcPts val="600"/>
              </a:spcAft>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清晰的责任划分</a:t>
            </a:r>
            <a:endParaRPr lang="en-US" altLang="zh-CN" sz="1200" dirty="0">
              <a:solidFill>
                <a:schemeClr val="tx1"/>
              </a:solidFill>
              <a:ea typeface="宋体" panose="02010600030101010101" pitchFamily="2" charset="-122"/>
            </a:endParaRPr>
          </a:p>
          <a:p>
            <a:pPr>
              <a:lnSpc>
                <a:spcPct val="114000"/>
              </a:lnSpc>
              <a:spcAft>
                <a:spcPts val="600"/>
              </a:spcAft>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安全、可靠、可信的系统</a:t>
            </a: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lnSpc>
                <a:spcPct val="114000"/>
              </a:lnSpc>
              <a:spcAft>
                <a:spcPts val="600"/>
              </a:spcAft>
            </a:pPr>
            <a:endParaRPr lang="en-US" altLang="zh-CN" sz="1200" dirty="0">
              <a:solidFill>
                <a:schemeClr val="tx1"/>
              </a:solidFill>
              <a:ea typeface="宋体" panose="02010600030101010101" pitchFamily="2" charset="-122"/>
            </a:endParaRPr>
          </a:p>
        </p:txBody>
      </p:sp>
      <p:sp>
        <p:nvSpPr>
          <p:cNvPr id="135" name="Rectangle 76"/>
          <p:cNvSpPr>
            <a:spLocks noChangeArrowheads="1"/>
          </p:cNvSpPr>
          <p:nvPr/>
        </p:nvSpPr>
        <p:spPr bwMode="auto">
          <a:xfrm>
            <a:off x="5481420" y="5098100"/>
            <a:ext cx="2577129" cy="9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114000"/>
              </a:lnSpc>
              <a:spcAft>
                <a:spcPts val="600"/>
              </a:spcAft>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智能合约促成更高效食品供应链交易与数据共享</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14000"/>
              </a:lnSpc>
              <a:spcAft>
                <a:spcPts val="600"/>
              </a:spcAft>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形成食品供应链可追溯性和可信性平台体系标准</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36" name="Rectangle 76"/>
          <p:cNvSpPr>
            <a:spLocks noChangeArrowheads="1"/>
          </p:cNvSpPr>
          <p:nvPr/>
        </p:nvSpPr>
        <p:spPr bwMode="auto">
          <a:xfrm>
            <a:off x="9448713" y="5108751"/>
            <a:ext cx="2577128" cy="91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114000"/>
              </a:lnSpc>
              <a:spcAft>
                <a:spcPts val="600"/>
              </a:spcAft>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各方通过接入平台，充分进行业务和信息层面对接，减少为满足各方数据收集、交换需求带来的不可避免的工作和成本</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4" name="Rectangle 13"/>
          <p:cNvSpPr/>
          <p:nvPr/>
        </p:nvSpPr>
        <p:spPr>
          <a:xfrm>
            <a:off x="1424945" y="804809"/>
            <a:ext cx="2441694" cy="338554"/>
          </a:xfrm>
          <a:prstGeom prst="rect">
            <a:avLst/>
          </a:prstGeom>
        </p:spPr>
        <p:txBody>
          <a:bodyPr wrap="none">
            <a:spAutoFit/>
          </a:bodyPr>
          <a:lstStyle/>
          <a:p>
            <a:r>
              <a:rPr lang="zh-CN" altLang="en-US" sz="1600" b="1"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当前食品供应链协作模式</a:t>
            </a:r>
            <a:endParaRPr lang="zh-CN" altLang="en-US" sz="1600" b="1" dirty="0">
              <a:solidFill>
                <a:schemeClr val="tx1"/>
              </a:solidFill>
            </a:endParaRPr>
          </a:p>
        </p:txBody>
      </p:sp>
      <p:sp>
        <p:nvSpPr>
          <p:cNvPr id="138" name="Rectangle 137"/>
          <p:cNvSpPr/>
          <p:nvPr/>
        </p:nvSpPr>
        <p:spPr>
          <a:xfrm>
            <a:off x="7914157" y="796777"/>
            <a:ext cx="2441694" cy="338554"/>
          </a:xfrm>
          <a:prstGeom prst="rect">
            <a:avLst/>
          </a:prstGeom>
        </p:spPr>
        <p:txBody>
          <a:bodyPr wrap="none">
            <a:spAutoFit/>
          </a:bodyPr>
          <a:lstStyle/>
          <a:p>
            <a:r>
              <a:rPr lang="zh-CN" altLang="en-US" sz="1600" b="1"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创新食品供应链协作模式</a:t>
            </a:r>
            <a:endParaRPr lang="zh-CN" altLang="en-US" sz="1600" b="1" dirty="0">
              <a:solidFill>
                <a:schemeClr val="tx1"/>
              </a:solidFill>
            </a:endParaRPr>
          </a:p>
        </p:txBody>
      </p:sp>
    </p:spTree>
    <p:extLst>
      <p:ext uri="{BB962C8B-B14F-4D97-AF65-F5344CB8AC3E}">
        <p14:creationId xmlns:p14="http://schemas.microsoft.com/office/powerpoint/2010/main" val="1773024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000" dirty="0" smtClean="0">
                <a:solidFill>
                  <a:prstClr val="white"/>
                </a:solidFill>
                <a:latin typeface="微软雅黑" panose="020B0503020204020204" pitchFamily="34" charset="-122"/>
                <a:ea typeface="微软雅黑" panose="020B0503020204020204" pitchFamily="34" charset="-122"/>
                <a:cs typeface="Segoe UI" panose="020B0502040204020203" pitchFamily="34" charset="0"/>
              </a:rPr>
              <a:t>试</a:t>
            </a:r>
            <a:r>
              <a:rPr lang="zh-CN" altLang="en-US" sz="2000" dirty="0">
                <a:solidFill>
                  <a:prstClr val="white"/>
                </a:solidFill>
                <a:latin typeface="微软雅黑" panose="020B0503020204020204" pitchFamily="34" charset="-122"/>
                <a:ea typeface="微软雅黑" panose="020B0503020204020204" pitchFamily="34" charset="-122"/>
                <a:cs typeface="Segoe UI" panose="020B0502040204020203" pitchFamily="34" charset="0"/>
              </a:rPr>
              <a:t>点项目初步实现思路</a:t>
            </a:r>
            <a:endParaRPr lang="en-US" altLang="zh-CN" sz="2000" dirty="0">
              <a:solidFill>
                <a:prstClr val="white"/>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Down Arrow Callout 3"/>
          <p:cNvSpPr/>
          <p:nvPr/>
        </p:nvSpPr>
        <p:spPr bwMode="auto">
          <a:xfrm>
            <a:off x="1890305" y="3789600"/>
            <a:ext cx="9575697" cy="1414112"/>
          </a:xfrm>
          <a:prstGeom prst="downArrowCallout">
            <a:avLst>
              <a:gd name="adj1" fmla="val 32958"/>
              <a:gd name="adj2" fmla="val 37696"/>
              <a:gd name="adj3" fmla="val 12078"/>
              <a:gd name="adj4" fmla="val 84191"/>
            </a:avLst>
          </a:prstGeom>
          <a:solidFill>
            <a:srgbClr val="FF6600">
              <a:alpha val="80000"/>
            </a:srgbClr>
          </a:solidFill>
          <a:ln w="9525" cap="flat" cmpd="sng" algn="ctr">
            <a:noFill/>
            <a:prstDash val="solid"/>
          </a:ln>
          <a:effectLst/>
          <a:extLst/>
        </p:spPr>
        <p:txBody>
          <a:bodyPr rtlCol="0" anchor="ctr"/>
          <a:lstStyle/>
          <a:p>
            <a:pPr algn="ctr" defTabSz="609448"/>
            <a:endParaRPr lang="zh-CN" altLang="en-US" kern="0">
              <a:solidFill>
                <a:prstClr val="white"/>
              </a:solidFill>
              <a:latin typeface="+mj-lt"/>
              <a:ea typeface="Segoe UI" panose="020B0502040204020203" pitchFamily="34" charset="0"/>
              <a:cs typeface="Segoe UI" panose="020B0502040204020203" pitchFamily="34" charset="0"/>
            </a:endParaRPr>
          </a:p>
        </p:txBody>
      </p:sp>
      <p:sp>
        <p:nvSpPr>
          <p:cNvPr id="7" name="矩形 115"/>
          <p:cNvSpPr/>
          <p:nvPr/>
        </p:nvSpPr>
        <p:spPr bwMode="auto">
          <a:xfrm>
            <a:off x="495301" y="3709896"/>
            <a:ext cx="11128016" cy="2543640"/>
          </a:xfrm>
          <a:prstGeom prst="rect">
            <a:avLst/>
          </a:prstGeom>
          <a:solidFill>
            <a:schemeClr val="bg1">
              <a:lumMod val="95000"/>
              <a:alpha val="50000"/>
            </a:schemeClr>
          </a:solidFill>
          <a:ln>
            <a:solidFill>
              <a:srgbClr val="00B0F0"/>
            </a:solidFill>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dirty="0">
              <a:latin typeface="Segoe UI" panose="020B0502040204020203" pitchFamily="34" charset="0"/>
              <a:ea typeface="宋体" pitchFamily="2" charset="-122"/>
              <a:cs typeface="Segoe UI" panose="020B0502040204020203" pitchFamily="34" charset="0"/>
            </a:endParaRPr>
          </a:p>
        </p:txBody>
      </p:sp>
      <p:sp>
        <p:nvSpPr>
          <p:cNvPr id="8" name="矩形 1"/>
          <p:cNvSpPr/>
          <p:nvPr/>
        </p:nvSpPr>
        <p:spPr bwMode="auto">
          <a:xfrm>
            <a:off x="495301" y="771212"/>
            <a:ext cx="11128016" cy="2741529"/>
          </a:xfrm>
          <a:prstGeom prst="rect">
            <a:avLst/>
          </a:prstGeom>
          <a:solidFill>
            <a:schemeClr val="bg1">
              <a:lumMod val="95000"/>
              <a:alpha val="50000"/>
            </a:schemeClr>
          </a:solidFill>
          <a:ln>
            <a:solidFill>
              <a:srgbClr val="00B0F0"/>
            </a:solidFill>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Segoe UI" panose="020B0502040204020203" pitchFamily="34" charset="0"/>
              <a:ea typeface="宋体" pitchFamily="2" charset="-122"/>
              <a:cs typeface="Segoe UI" panose="020B0502040204020203" pitchFamily="34" charset="0"/>
            </a:endParaRPr>
          </a:p>
        </p:txBody>
      </p:sp>
      <p:grpSp>
        <p:nvGrpSpPr>
          <p:cNvPr id="9" name="组合 14351"/>
          <p:cNvGrpSpPr>
            <a:grpSpLocks/>
          </p:cNvGrpSpPr>
          <p:nvPr/>
        </p:nvGrpSpPr>
        <p:grpSpPr bwMode="auto">
          <a:xfrm>
            <a:off x="7184355" y="4184365"/>
            <a:ext cx="543739" cy="618031"/>
            <a:chOff x="4217149" y="3083288"/>
            <a:chExt cx="597557" cy="950556"/>
          </a:xfrm>
        </p:grpSpPr>
        <p:pic>
          <p:nvPicPr>
            <p:cNvPr id="10" name="Picture 15" descr="C:\IBM\Icon Redesign\pngs_computing\ibm_icon_computing_elect_doc_blu.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247" y="3083288"/>
              <a:ext cx="4048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1"/>
            <p:cNvSpPr txBox="1">
              <a:spLocks noChangeArrowheads="1"/>
            </p:cNvSpPr>
            <p:nvPr/>
          </p:nvSpPr>
          <p:spPr bwMode="auto">
            <a:xfrm>
              <a:off x="4217149" y="3560471"/>
              <a:ext cx="597557" cy="47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r>
                <a:rPr lang="zh-CN" altLang="en-US" dirty="0">
                  <a:solidFill>
                    <a:srgbClr val="0070C0"/>
                  </a:solidFill>
                  <a:latin typeface="+mj-lt"/>
                  <a:ea typeface="微软雅黑" pitchFamily="34" charset="-122"/>
                  <a:cs typeface="Segoe UI" panose="020B0502040204020203" pitchFamily="34" charset="0"/>
                </a:rPr>
                <a:t>数据</a:t>
              </a:r>
            </a:p>
          </p:txBody>
        </p:sp>
      </p:grpSp>
      <p:grpSp>
        <p:nvGrpSpPr>
          <p:cNvPr id="12" name="Group 11"/>
          <p:cNvGrpSpPr/>
          <p:nvPr/>
        </p:nvGrpSpPr>
        <p:grpSpPr>
          <a:xfrm>
            <a:off x="10770858" y="3110973"/>
            <a:ext cx="989779" cy="1224219"/>
            <a:chOff x="6569435" y="3555765"/>
            <a:chExt cx="989779" cy="1224219"/>
          </a:xfrm>
        </p:grpSpPr>
        <p:sp>
          <p:nvSpPr>
            <p:cNvPr id="13" name="圆角矩形 87"/>
            <p:cNvSpPr/>
            <p:nvPr/>
          </p:nvSpPr>
          <p:spPr bwMode="auto">
            <a:xfrm>
              <a:off x="6569435" y="3555765"/>
              <a:ext cx="989779" cy="1198066"/>
            </a:xfrm>
            <a:prstGeom prst="roundRect">
              <a:avLst/>
            </a:prstGeom>
            <a:solidFill>
              <a:schemeClr val="bg1">
                <a:lumMod val="9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marL="114300" indent="-114300" algn="ctr">
                <a:lnSpc>
                  <a:spcPct val="90000"/>
                </a:lnSpc>
                <a:buFont typeface="Wingdings" pitchFamily="2" charset="2"/>
                <a:buChar char="§"/>
                <a:defRPr/>
              </a:pPr>
              <a:endParaRPr lang="zh-CN" altLang="en-US">
                <a:latin typeface="+mj-lt"/>
                <a:cs typeface="Segoe UI" panose="020B0502040204020203" pitchFamily="34" charset="0"/>
              </a:endParaRPr>
            </a:p>
          </p:txBody>
        </p:sp>
        <p:sp>
          <p:nvSpPr>
            <p:cNvPr id="14" name="矩形 1"/>
            <p:cNvSpPr>
              <a:spLocks noChangeArrowheads="1"/>
            </p:cNvSpPr>
            <p:nvPr/>
          </p:nvSpPr>
          <p:spPr bwMode="auto">
            <a:xfrm>
              <a:off x="6640735" y="3579655"/>
              <a:ext cx="8194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buFont typeface="Arial" charset="0"/>
                <a:buChar char="•"/>
              </a:pPr>
              <a:r>
                <a:rPr lang="zh-CN" altLang="en-US" sz="1200" dirty="0">
                  <a:ea typeface="Segoe UI" panose="020B0502040204020203" pitchFamily="34" charset="0"/>
                  <a:cs typeface="Segoe UI" panose="020B0502040204020203" pitchFamily="34" charset="0"/>
                </a:rPr>
                <a:t>条形码</a:t>
              </a:r>
              <a:endParaRPr lang="en-US" altLang="zh-CN" sz="1200" dirty="0">
                <a:ea typeface="Segoe UI" panose="020B0502040204020203" pitchFamily="34" charset="0"/>
                <a:cs typeface="Segoe UI" panose="020B0502040204020203" pitchFamily="34" charset="0"/>
              </a:endParaRPr>
            </a:p>
            <a:p>
              <a:pPr>
                <a:buFont typeface="Arial" charset="0"/>
                <a:buChar char="•"/>
              </a:pPr>
              <a:r>
                <a:rPr lang="en-US" altLang="zh-CN" sz="1200" dirty="0">
                  <a:latin typeface="+mj-lt"/>
                  <a:ea typeface="Segoe UI" panose="020B0502040204020203" pitchFamily="34" charset="0"/>
                  <a:cs typeface="Segoe UI" panose="020B0502040204020203" pitchFamily="34" charset="0"/>
                </a:rPr>
                <a:t>RFID</a:t>
              </a:r>
            </a:p>
            <a:p>
              <a:pPr>
                <a:buFont typeface="Arial" charset="0"/>
                <a:buChar char="•"/>
              </a:pPr>
              <a:r>
                <a:rPr lang="en-US" altLang="zh-CN" sz="1200" dirty="0">
                  <a:latin typeface="+mj-lt"/>
                  <a:ea typeface="Segoe UI" panose="020B0502040204020203" pitchFamily="34" charset="0"/>
                  <a:cs typeface="Segoe UI" panose="020B0502040204020203" pitchFamily="34" charset="0"/>
                </a:rPr>
                <a:t>GPS</a:t>
              </a:r>
            </a:p>
            <a:p>
              <a:pPr>
                <a:buFont typeface="Arial" charset="0"/>
                <a:buChar char="•"/>
              </a:pPr>
              <a:r>
                <a:rPr lang="en-US" altLang="zh-CN" sz="1200" dirty="0">
                  <a:latin typeface="+mj-lt"/>
                  <a:ea typeface="Segoe UI" panose="020B0502040204020203" pitchFamily="34" charset="0"/>
                  <a:cs typeface="Segoe UI" panose="020B0502040204020203" pitchFamily="34" charset="0"/>
                </a:rPr>
                <a:t>QR</a:t>
              </a:r>
              <a:r>
                <a:rPr lang="zh-CN" altLang="en-US" sz="1200" dirty="0">
                  <a:latin typeface="+mj-lt"/>
                  <a:ea typeface="Segoe UI" panose="020B0502040204020203" pitchFamily="34" charset="0"/>
                  <a:cs typeface="Segoe UI" panose="020B0502040204020203" pitchFamily="34" charset="0"/>
                </a:rPr>
                <a:t>码</a:t>
              </a:r>
              <a:endParaRPr lang="en-US" altLang="zh-CN" sz="1200" dirty="0">
                <a:latin typeface="+mj-lt"/>
                <a:ea typeface="Segoe UI" panose="020B0502040204020203" pitchFamily="34" charset="0"/>
                <a:cs typeface="Segoe UI" panose="020B0502040204020203" pitchFamily="34" charset="0"/>
              </a:endParaRPr>
            </a:p>
            <a:p>
              <a:pPr>
                <a:buFont typeface="Arial" charset="0"/>
                <a:buChar char="•"/>
              </a:pPr>
              <a:r>
                <a:rPr lang="en-US" altLang="zh-CN" sz="1200" dirty="0">
                  <a:latin typeface="+mj-lt"/>
                  <a:ea typeface="Segoe UI" panose="020B0502040204020203" pitchFamily="34" charset="0"/>
                  <a:cs typeface="Segoe UI" panose="020B0502040204020203" pitchFamily="34" charset="0"/>
                </a:rPr>
                <a:t>NFC</a:t>
              </a:r>
            </a:p>
            <a:p>
              <a:pPr>
                <a:buFont typeface="Arial" charset="0"/>
                <a:buChar char="•"/>
              </a:pPr>
              <a:r>
                <a:rPr lang="en-US" altLang="zh-CN" sz="1200" dirty="0">
                  <a:latin typeface="+mj-lt"/>
                  <a:ea typeface="Segoe UI" panose="020B0502040204020203" pitchFamily="34" charset="0"/>
                  <a:cs typeface="Segoe UI" panose="020B0502040204020203" pitchFamily="34" charset="0"/>
                </a:rPr>
                <a:t>…</a:t>
              </a:r>
              <a:endParaRPr lang="zh-CN" altLang="en-US" sz="1200" dirty="0">
                <a:latin typeface="+mj-lt"/>
                <a:cs typeface="Segoe UI" panose="020B0502040204020203" pitchFamily="34" charset="0"/>
              </a:endParaRPr>
            </a:p>
          </p:txBody>
        </p:sp>
      </p:grpSp>
      <p:sp>
        <p:nvSpPr>
          <p:cNvPr id="15" name="TextBox 14"/>
          <p:cNvSpPr txBox="1"/>
          <p:nvPr/>
        </p:nvSpPr>
        <p:spPr>
          <a:xfrm>
            <a:off x="512120" y="2062014"/>
            <a:ext cx="1713557" cy="338554"/>
          </a:xfrm>
          <a:prstGeom prst="rect">
            <a:avLst/>
          </a:prstGeom>
          <a:noFill/>
        </p:spPr>
        <p:txBody>
          <a:bodyPr wrap="square" rtlCol="0">
            <a:spAutoFit/>
          </a:bodyPr>
          <a:lstStyle/>
          <a:p>
            <a:r>
              <a:rPr lang="zh-CN" altLang="en-US" sz="1600" b="1" dirty="0">
                <a:solidFill>
                  <a:schemeClr val="tx2"/>
                </a:solidFill>
                <a:latin typeface="微软雅黑" panose="020B0503020204020204" pitchFamily="34" charset="-122"/>
                <a:ea typeface="微软雅黑" panose="020B0503020204020204" pitchFamily="34" charset="-122"/>
                <a:cs typeface="Segoe UI" panose="020B0502040204020203" pitchFamily="34" charset="0"/>
              </a:rPr>
              <a:t>业务</a:t>
            </a:r>
          </a:p>
        </p:txBody>
      </p:sp>
      <p:sp>
        <p:nvSpPr>
          <p:cNvPr id="16" name="TextBox 15"/>
          <p:cNvSpPr txBox="1"/>
          <p:nvPr/>
        </p:nvSpPr>
        <p:spPr>
          <a:xfrm>
            <a:off x="547934" y="4764024"/>
            <a:ext cx="1713557" cy="338554"/>
          </a:xfrm>
          <a:prstGeom prst="rect">
            <a:avLst/>
          </a:prstGeom>
          <a:noFill/>
        </p:spPr>
        <p:txBody>
          <a:bodyPr wrap="square" rtlCol="0">
            <a:spAutoFit/>
          </a:bodyPr>
          <a:lstStyle/>
          <a:p>
            <a:r>
              <a:rPr lang="zh-CN" altLang="en-US" sz="1600" b="1" dirty="0">
                <a:solidFill>
                  <a:schemeClr val="tx2"/>
                </a:solidFill>
                <a:latin typeface="微软雅黑" panose="020B0503020204020204" pitchFamily="34" charset="-122"/>
                <a:ea typeface="微软雅黑" panose="020B0503020204020204" pitchFamily="34" charset="-122"/>
                <a:cs typeface="Segoe UI" panose="020B0502040204020203" pitchFamily="34" charset="0"/>
              </a:rPr>
              <a:t>系统</a:t>
            </a:r>
          </a:p>
        </p:txBody>
      </p:sp>
      <p:grpSp>
        <p:nvGrpSpPr>
          <p:cNvPr id="17" name="组合 1"/>
          <p:cNvGrpSpPr>
            <a:grpSpLocks/>
          </p:cNvGrpSpPr>
          <p:nvPr/>
        </p:nvGrpSpPr>
        <p:grpSpPr bwMode="auto">
          <a:xfrm>
            <a:off x="4418425" y="935658"/>
            <a:ext cx="1082348" cy="1050155"/>
            <a:chOff x="127443" y="1694793"/>
            <a:chExt cx="1230423" cy="940251"/>
          </a:xfrm>
        </p:grpSpPr>
        <p:pic>
          <p:nvPicPr>
            <p:cNvPr id="18" name="Picture 17" descr="C:\IBM\Icon Redesign\pngs_business\ibm_icon_business_factory_blu.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8718" y="1694793"/>
              <a:ext cx="857250" cy="68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0"/>
            <p:cNvSpPr txBox="1">
              <a:spLocks noChangeArrowheads="1"/>
            </p:cNvSpPr>
            <p:nvPr/>
          </p:nvSpPr>
          <p:spPr bwMode="auto">
            <a:xfrm>
              <a:off x="127443" y="2359477"/>
              <a:ext cx="1230423" cy="27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smtClean="0">
                  <a:solidFill>
                    <a:srgbClr val="0070C0"/>
                  </a:solidFill>
                  <a:latin typeface="+mj-lt"/>
                  <a:ea typeface="Segoe UI" panose="020B0502040204020203" pitchFamily="34" charset="0"/>
                  <a:cs typeface="Segoe UI" panose="020B0502040204020203" pitchFamily="34" charset="0"/>
                </a:rPr>
                <a:t>生产</a:t>
              </a:r>
              <a:r>
                <a:rPr lang="zh-CN" altLang="en-US" dirty="0">
                  <a:solidFill>
                    <a:srgbClr val="0070C0"/>
                  </a:solidFill>
                  <a:latin typeface="+mj-lt"/>
                  <a:ea typeface="Segoe UI" panose="020B0502040204020203" pitchFamily="34" charset="0"/>
                  <a:cs typeface="Segoe UI" panose="020B0502040204020203" pitchFamily="34" charset="0"/>
                </a:rPr>
                <a:t>加工厂</a:t>
              </a:r>
              <a:endParaRPr lang="zh-CN" altLang="en-US" dirty="0">
                <a:solidFill>
                  <a:srgbClr val="0070C0"/>
                </a:solidFill>
                <a:latin typeface="+mj-lt"/>
                <a:ea typeface="微软雅黑" pitchFamily="34" charset="-122"/>
                <a:cs typeface="Segoe UI" panose="020B0502040204020203" pitchFamily="34" charset="0"/>
              </a:endParaRPr>
            </a:p>
          </p:txBody>
        </p:sp>
      </p:grpSp>
      <p:grpSp>
        <p:nvGrpSpPr>
          <p:cNvPr id="20" name="组合 2"/>
          <p:cNvGrpSpPr>
            <a:grpSpLocks/>
          </p:cNvGrpSpPr>
          <p:nvPr/>
        </p:nvGrpSpPr>
        <p:grpSpPr bwMode="auto">
          <a:xfrm>
            <a:off x="7306720" y="860436"/>
            <a:ext cx="1311578" cy="1026462"/>
            <a:chOff x="1501522" y="1756789"/>
            <a:chExt cx="1241662" cy="861270"/>
          </a:xfrm>
        </p:grpSpPr>
        <p:pic>
          <p:nvPicPr>
            <p:cNvPr id="21" name="Picture 100" descr="C:\IBM\Icon Redesign\pngs_business\ibm_icon_business_supplier_blu.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95055" y="1756789"/>
              <a:ext cx="571500" cy="6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a:spLocks noChangeArrowheads="1"/>
            </p:cNvSpPr>
            <p:nvPr/>
          </p:nvSpPr>
          <p:spPr bwMode="auto">
            <a:xfrm>
              <a:off x="1501522" y="2359814"/>
              <a:ext cx="1241662" cy="25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smtClean="0">
                  <a:solidFill>
                    <a:srgbClr val="0070C0"/>
                  </a:solidFill>
                  <a:latin typeface="+mj-lt"/>
                  <a:ea typeface="微软雅黑" pitchFamily="34" charset="-122"/>
                  <a:cs typeface="Segoe UI" panose="020B0502040204020203" pitchFamily="34" charset="0"/>
                </a:rPr>
                <a:t>海关</a:t>
              </a:r>
              <a:r>
                <a:rPr lang="en-US" altLang="zh-CN" dirty="0" smtClean="0">
                  <a:solidFill>
                    <a:srgbClr val="0070C0"/>
                  </a:solidFill>
                  <a:latin typeface="+mj-lt"/>
                  <a:ea typeface="微软雅黑" pitchFamily="34" charset="-122"/>
                  <a:cs typeface="Segoe UI" panose="020B0502040204020203" pitchFamily="34" charset="0"/>
                </a:rPr>
                <a:t>/</a:t>
              </a:r>
              <a:r>
                <a:rPr lang="zh-CN" altLang="en-US" dirty="0" smtClean="0">
                  <a:solidFill>
                    <a:srgbClr val="0070C0"/>
                  </a:solidFill>
                  <a:latin typeface="+mj-lt"/>
                  <a:ea typeface="微软雅黑" pitchFamily="34" charset="-122"/>
                  <a:cs typeface="Segoe UI" panose="020B0502040204020203" pitchFamily="34" charset="0"/>
                </a:rPr>
                <a:t>检验检疫</a:t>
              </a:r>
              <a:endParaRPr lang="zh-CN" altLang="en-US" dirty="0">
                <a:solidFill>
                  <a:srgbClr val="0070C0"/>
                </a:solidFill>
                <a:latin typeface="+mj-lt"/>
                <a:ea typeface="微软雅黑" pitchFamily="34" charset="-122"/>
                <a:cs typeface="Segoe UI" panose="020B0502040204020203" pitchFamily="34" charset="0"/>
              </a:endParaRPr>
            </a:p>
          </p:txBody>
        </p:sp>
      </p:grpSp>
      <p:sp>
        <p:nvSpPr>
          <p:cNvPr id="23" name="TextBox 23"/>
          <p:cNvSpPr txBox="1">
            <a:spLocks noChangeArrowheads="1"/>
          </p:cNvSpPr>
          <p:nvPr/>
        </p:nvSpPr>
        <p:spPr bwMode="auto">
          <a:xfrm>
            <a:off x="10034202" y="1550048"/>
            <a:ext cx="767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smtClean="0">
                <a:solidFill>
                  <a:srgbClr val="0070C0"/>
                </a:solidFill>
                <a:latin typeface="+mj-lt"/>
                <a:ea typeface="Segoe UI" panose="020B0502040204020203" pitchFamily="34" charset="0"/>
                <a:cs typeface="Segoe UI" panose="020B0502040204020203" pitchFamily="34" charset="0"/>
              </a:rPr>
              <a:t>商家仓</a:t>
            </a:r>
            <a:r>
              <a:rPr lang="en-US" altLang="zh-CN" dirty="0" smtClean="0">
                <a:solidFill>
                  <a:srgbClr val="0070C0"/>
                </a:solidFill>
                <a:latin typeface="+mj-lt"/>
                <a:ea typeface="Segoe UI" panose="020B0502040204020203" pitchFamily="34" charset="0"/>
                <a:cs typeface="Segoe UI" panose="020B0502040204020203" pitchFamily="34" charset="0"/>
              </a:rPr>
              <a:t>/</a:t>
            </a:r>
            <a:endParaRPr lang="en-US" altLang="zh-CN" dirty="0">
              <a:solidFill>
                <a:srgbClr val="0070C0"/>
              </a:solidFill>
              <a:latin typeface="+mj-lt"/>
              <a:ea typeface="Segoe UI" panose="020B0502040204020203" pitchFamily="34" charset="0"/>
              <a:cs typeface="Segoe UI" panose="020B0502040204020203" pitchFamily="34" charset="0"/>
            </a:endParaRPr>
          </a:p>
          <a:p>
            <a:pPr algn="ctr"/>
            <a:r>
              <a:rPr lang="zh-CN" altLang="en-US" dirty="0">
                <a:solidFill>
                  <a:srgbClr val="0070C0"/>
                </a:solidFill>
                <a:latin typeface="+mj-lt"/>
                <a:ea typeface="微软雅黑" pitchFamily="34" charset="-122"/>
                <a:cs typeface="Segoe UI" panose="020B0502040204020203" pitchFamily="34" charset="0"/>
              </a:rPr>
              <a:t>门店</a:t>
            </a:r>
          </a:p>
        </p:txBody>
      </p:sp>
      <p:pic>
        <p:nvPicPr>
          <p:cNvPr id="24" name="Picture 99" descr="C:\IBM\Icon Redesign\pngs_business\ibm_icon_business_logistics_blu.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138356" y="1192536"/>
            <a:ext cx="572293" cy="32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直接箭头连接符 25"/>
          <p:cNvCxnSpPr>
            <a:cxnSpLocks noChangeShapeType="1"/>
          </p:cNvCxnSpPr>
          <p:nvPr/>
        </p:nvCxnSpPr>
        <p:spPr bwMode="auto">
          <a:xfrm>
            <a:off x="5892854" y="1708936"/>
            <a:ext cx="1296000" cy="5593"/>
          </a:xfrm>
          <a:prstGeom prst="straightConnector1">
            <a:avLst/>
          </a:prstGeom>
          <a:noFill/>
          <a:ln w="3810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36"/>
          <p:cNvCxnSpPr>
            <a:cxnSpLocks noChangeShapeType="1"/>
          </p:cNvCxnSpPr>
          <p:nvPr/>
        </p:nvCxnSpPr>
        <p:spPr bwMode="auto">
          <a:xfrm flipV="1">
            <a:off x="8577929" y="1662920"/>
            <a:ext cx="1240970" cy="7439"/>
          </a:xfrm>
          <a:prstGeom prst="straightConnector1">
            <a:avLst/>
          </a:prstGeom>
          <a:noFill/>
          <a:ln w="3810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9" name="Picture 98" descr="C:\IBM\Icon Redesign\pngs_business\ibm_icon_business_warehouse2_blu.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659570" y="1201953"/>
            <a:ext cx="351520" cy="31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99" descr="C:\IBM\Icon Redesign\pngs_business\ibm_icon_business_logistics_blu.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61897" y="1219211"/>
            <a:ext cx="572293" cy="32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8" descr="C:\IBM\Icon Redesign\pngs_business\ibm_icon_business_warehouse2_blu.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883111" y="1228628"/>
            <a:ext cx="351520" cy="31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2" descr="C:\IBM\Icon Redesign\pngs_computing\ibm_icon_computing_home_blu.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063927" y="903922"/>
            <a:ext cx="757723" cy="68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51"/>
          <p:cNvSpPr/>
          <p:nvPr/>
        </p:nvSpPr>
        <p:spPr bwMode="auto">
          <a:xfrm>
            <a:off x="766565" y="2864895"/>
            <a:ext cx="818707" cy="464349"/>
          </a:xfrm>
          <a:prstGeom prst="rect">
            <a:avLst/>
          </a:prstGeom>
          <a:solidFill>
            <a:srgbClr val="FFFF99"/>
          </a:solidFill>
          <a:ln w="19050">
            <a:solidFill>
              <a:schemeClr val="accent1"/>
            </a:solidFill>
          </a:ln>
          <a:effectLst/>
          <a:extLst/>
        </p:spPr>
        <p:txBody>
          <a:bodyPr rtlCol="0" anchor="ctr"/>
          <a:lstStyle/>
          <a:p>
            <a:pPr algn="ctr">
              <a:lnSpc>
                <a:spcPct val="80000"/>
              </a:lnSpc>
              <a:spcBef>
                <a:spcPts val="6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rPr>
              <a:t>示例</a:t>
            </a:r>
          </a:p>
        </p:txBody>
      </p:sp>
      <p:grpSp>
        <p:nvGrpSpPr>
          <p:cNvPr id="54" name="Group 53"/>
          <p:cNvGrpSpPr/>
          <p:nvPr/>
        </p:nvGrpSpPr>
        <p:grpSpPr>
          <a:xfrm>
            <a:off x="9736576" y="3828929"/>
            <a:ext cx="902811" cy="1095217"/>
            <a:chOff x="9734988" y="4243796"/>
            <a:chExt cx="902811" cy="1095217"/>
          </a:xfrm>
        </p:grpSpPr>
        <p:sp>
          <p:nvSpPr>
            <p:cNvPr id="55" name="TextBox 59"/>
            <p:cNvSpPr txBox="1">
              <a:spLocks noChangeArrowheads="1"/>
            </p:cNvSpPr>
            <p:nvPr/>
          </p:nvSpPr>
          <p:spPr bwMode="auto">
            <a:xfrm>
              <a:off x="9734988" y="5031236"/>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a:solidFill>
                    <a:srgbClr val="0070C0"/>
                  </a:solidFill>
                  <a:latin typeface="+mj-lt"/>
                  <a:ea typeface="微软雅黑" pitchFamily="34" charset="-122"/>
                  <a:cs typeface="Segoe UI" panose="020B0502040204020203" pitchFamily="34" charset="0"/>
                </a:rPr>
                <a:t>手持终端</a:t>
              </a:r>
            </a:p>
          </p:txBody>
        </p:sp>
        <p:pic>
          <p:nvPicPr>
            <p:cNvPr id="56" name="Picture 13" descr="C:\IBM\Icon Redesign\pngs_comms\ibm_icon_comms_mobileapps_blu.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95480" y="4243796"/>
              <a:ext cx="4857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5349117" y="3888477"/>
            <a:ext cx="1620957" cy="1093510"/>
            <a:chOff x="5347528" y="3975459"/>
            <a:chExt cx="1620957" cy="1093510"/>
          </a:xfrm>
        </p:grpSpPr>
        <p:sp>
          <p:nvSpPr>
            <p:cNvPr id="58" name="TextBox 40"/>
            <p:cNvSpPr txBox="1">
              <a:spLocks noChangeArrowheads="1"/>
            </p:cNvSpPr>
            <p:nvPr/>
          </p:nvSpPr>
          <p:spPr bwMode="auto">
            <a:xfrm>
              <a:off x="5347528" y="4761192"/>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r>
                <a:rPr lang="zh-CN" altLang="en-US" dirty="0" smtClean="0">
                  <a:solidFill>
                    <a:srgbClr val="0070C0"/>
                  </a:solidFill>
                  <a:latin typeface="+mj-lt"/>
                  <a:ea typeface="Segoe UI" panose="020B0502040204020203" pitchFamily="34" charset="0"/>
                  <a:cs typeface="Segoe UI" panose="020B0502040204020203" pitchFamily="34" charset="0"/>
                </a:rPr>
                <a:t>检验检疫管理</a:t>
              </a:r>
              <a:r>
                <a:rPr lang="zh-CN" altLang="en-US" dirty="0">
                  <a:solidFill>
                    <a:srgbClr val="0070C0"/>
                  </a:solidFill>
                  <a:latin typeface="+mj-lt"/>
                  <a:ea typeface="Segoe UI" panose="020B0502040204020203" pitchFamily="34" charset="0"/>
                  <a:cs typeface="Segoe UI" panose="020B0502040204020203" pitchFamily="34" charset="0"/>
                </a:rPr>
                <a:t>系统</a:t>
              </a:r>
              <a:endParaRPr lang="zh-CN" altLang="en-US" dirty="0">
                <a:solidFill>
                  <a:srgbClr val="0070C0"/>
                </a:solidFill>
                <a:latin typeface="+mj-lt"/>
                <a:ea typeface="微软雅黑" pitchFamily="34" charset="-122"/>
                <a:cs typeface="Segoe UI" panose="020B0502040204020203" pitchFamily="34" charset="0"/>
              </a:endParaRPr>
            </a:p>
          </p:txBody>
        </p:sp>
        <p:pic>
          <p:nvPicPr>
            <p:cNvPr id="59" name="Picture 13" descr="C:\IBM\Icon Redesign\pngs_computing\ibm_icon_computing_servers_blu.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0945" y="3975459"/>
              <a:ext cx="72866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TextBox 40"/>
          <p:cNvSpPr txBox="1">
            <a:spLocks noChangeArrowheads="1"/>
          </p:cNvSpPr>
          <p:nvPr/>
        </p:nvSpPr>
        <p:spPr bwMode="auto">
          <a:xfrm>
            <a:off x="2632086" y="4674210"/>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a:solidFill>
                  <a:srgbClr val="0070C0"/>
                </a:solidFill>
                <a:latin typeface="+mj-lt"/>
                <a:ea typeface="微软雅黑" pitchFamily="34" charset="-122"/>
                <a:cs typeface="Segoe UI" panose="020B0502040204020203" pitchFamily="34" charset="0"/>
              </a:rPr>
              <a:t>区块</a:t>
            </a:r>
            <a:r>
              <a:rPr lang="zh-CN" altLang="en-US" dirty="0" smtClean="0">
                <a:solidFill>
                  <a:srgbClr val="0070C0"/>
                </a:solidFill>
                <a:latin typeface="+mj-lt"/>
                <a:ea typeface="微软雅黑" pitchFamily="34" charset="-122"/>
                <a:cs typeface="Segoe UI" panose="020B0502040204020203" pitchFamily="34" charset="0"/>
              </a:rPr>
              <a:t>链平台接口</a:t>
            </a:r>
            <a:endParaRPr lang="zh-CN" altLang="en-US" dirty="0">
              <a:solidFill>
                <a:srgbClr val="0070C0"/>
              </a:solidFill>
              <a:latin typeface="+mj-lt"/>
              <a:ea typeface="微软雅黑" pitchFamily="34" charset="-122"/>
              <a:cs typeface="Segoe UI" panose="020B0502040204020203" pitchFamily="34" charset="0"/>
            </a:endParaRPr>
          </a:p>
        </p:txBody>
      </p:sp>
      <p:cxnSp>
        <p:nvCxnSpPr>
          <p:cNvPr id="65" name="Straight Arrow Connector 64"/>
          <p:cNvCxnSpPr/>
          <p:nvPr/>
        </p:nvCxnSpPr>
        <p:spPr bwMode="auto">
          <a:xfrm flipH="1" flipV="1">
            <a:off x="8726215" y="4104718"/>
            <a:ext cx="1133137" cy="17302"/>
          </a:xfrm>
          <a:prstGeom prst="straightConnector1">
            <a:avLst/>
          </a:prstGeom>
          <a:noFill/>
          <a:ln w="38100" algn="ctr">
            <a:solidFill>
              <a:srgbClr val="F59341"/>
            </a:solidFill>
            <a:prstDash val="sys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p:cNvCxnSpPr/>
          <p:nvPr/>
        </p:nvCxnSpPr>
        <p:spPr bwMode="auto">
          <a:xfrm flipH="1">
            <a:off x="6762456" y="4096643"/>
            <a:ext cx="1252290" cy="0"/>
          </a:xfrm>
          <a:prstGeom prst="straightConnector1">
            <a:avLst/>
          </a:prstGeom>
          <a:noFill/>
          <a:ln w="38100" algn="ctr">
            <a:solidFill>
              <a:srgbClr val="F59341"/>
            </a:solidFill>
            <a:prstDash val="sys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90"/>
          <p:cNvSpPr txBox="1">
            <a:spLocks noChangeArrowheads="1"/>
          </p:cNvSpPr>
          <p:nvPr/>
        </p:nvSpPr>
        <p:spPr bwMode="auto">
          <a:xfrm>
            <a:off x="8130491" y="3750005"/>
            <a:ext cx="7827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r>
              <a:rPr lang="en-US" altLang="zh-CN" sz="2800" b="1" dirty="0">
                <a:solidFill>
                  <a:srgbClr val="0070C0"/>
                </a:solidFill>
                <a:latin typeface="+mj-lt"/>
                <a:ea typeface="Segoe UI" panose="020B0502040204020203" pitchFamily="34" charset="0"/>
                <a:cs typeface="Segoe UI" panose="020B0502040204020203" pitchFamily="34" charset="0"/>
              </a:rPr>
              <a:t>…</a:t>
            </a:r>
            <a:endParaRPr lang="zh-CN" altLang="en-US" sz="2800" b="1" dirty="0">
              <a:solidFill>
                <a:srgbClr val="0070C0"/>
              </a:solidFill>
              <a:latin typeface="+mj-lt"/>
              <a:ea typeface="微软雅黑" pitchFamily="34" charset="-122"/>
              <a:cs typeface="Segoe UI" panose="020B0502040204020203" pitchFamily="34" charset="0"/>
            </a:endParaRPr>
          </a:p>
        </p:txBody>
      </p:sp>
      <p:grpSp>
        <p:nvGrpSpPr>
          <p:cNvPr id="68" name="组合 14351"/>
          <p:cNvGrpSpPr>
            <a:grpSpLocks/>
          </p:cNvGrpSpPr>
          <p:nvPr/>
        </p:nvGrpSpPr>
        <p:grpSpPr bwMode="auto">
          <a:xfrm>
            <a:off x="9020041" y="4202470"/>
            <a:ext cx="543739" cy="618031"/>
            <a:chOff x="4217149" y="3083288"/>
            <a:chExt cx="597557" cy="950556"/>
          </a:xfrm>
        </p:grpSpPr>
        <p:pic>
          <p:nvPicPr>
            <p:cNvPr id="69" name="Picture 15" descr="C:\IBM\Icon Redesign\pngs_computing\ibm_icon_computing_elect_doc_blu.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247" y="3083288"/>
              <a:ext cx="4048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71"/>
            <p:cNvSpPr txBox="1">
              <a:spLocks noChangeArrowheads="1"/>
            </p:cNvSpPr>
            <p:nvPr/>
          </p:nvSpPr>
          <p:spPr bwMode="auto">
            <a:xfrm>
              <a:off x="4217149" y="3560471"/>
              <a:ext cx="597557" cy="47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r>
                <a:rPr lang="zh-CN" altLang="en-US" dirty="0">
                  <a:solidFill>
                    <a:srgbClr val="0070C0"/>
                  </a:solidFill>
                  <a:latin typeface="+mj-lt"/>
                  <a:ea typeface="微软雅黑" pitchFamily="34" charset="-122"/>
                  <a:cs typeface="Segoe UI" panose="020B0502040204020203" pitchFamily="34" charset="0"/>
                </a:rPr>
                <a:t>数据</a:t>
              </a:r>
            </a:p>
          </p:txBody>
        </p:sp>
      </p:grpSp>
      <p:sp>
        <p:nvSpPr>
          <p:cNvPr id="75" name="Folded Corner 83"/>
          <p:cNvSpPr/>
          <p:nvPr/>
        </p:nvSpPr>
        <p:spPr>
          <a:xfrm>
            <a:off x="1890305" y="5222351"/>
            <a:ext cx="9575697" cy="931857"/>
          </a:xfrm>
          <a:prstGeom prst="foldedCorner">
            <a:avLst>
              <a:gd name="adj" fmla="val 50000"/>
            </a:avLst>
          </a:prstGeom>
          <a:solidFill>
            <a:schemeClr val="bg2">
              <a:lumMod val="50000"/>
              <a:alpha val="80000"/>
            </a:schemeClr>
          </a:solidFill>
          <a:ln w="9525" cap="flat" cmpd="sng" algn="ctr">
            <a:noFill/>
            <a:prstDash val="solid"/>
          </a:ln>
          <a:effectLst/>
        </p:spPr>
        <p:txBody>
          <a:bodyPr rtlCol="0" anchor="ctr"/>
          <a:lstStyle/>
          <a:p>
            <a:pPr algn="ctr" defTabSz="609448"/>
            <a:endParaRPr lang="en-US" kern="0" dirty="0">
              <a:solidFill>
                <a:prstClr val="white"/>
              </a:solidFill>
              <a:latin typeface="+mj-lt"/>
              <a:ea typeface="Segoe UI" panose="020B0502040204020203" pitchFamily="34" charset="0"/>
              <a:cs typeface="Segoe UI" panose="020B0502040204020203" pitchFamily="34" charset="0"/>
            </a:endParaRPr>
          </a:p>
          <a:p>
            <a:pPr algn="ctr" defTabSz="609448"/>
            <a:endParaRPr lang="en-US" kern="0" dirty="0">
              <a:solidFill>
                <a:prstClr val="white"/>
              </a:solidFill>
              <a:latin typeface="+mj-lt"/>
              <a:ea typeface="Segoe UI" panose="020B0502040204020203" pitchFamily="34" charset="0"/>
              <a:cs typeface="Segoe UI" panose="020B0502040204020203" pitchFamily="34" charset="0"/>
            </a:endParaRPr>
          </a:p>
        </p:txBody>
      </p:sp>
      <p:grpSp>
        <p:nvGrpSpPr>
          <p:cNvPr id="76" name="Group 75"/>
          <p:cNvGrpSpPr/>
          <p:nvPr/>
        </p:nvGrpSpPr>
        <p:grpSpPr>
          <a:xfrm>
            <a:off x="2733580" y="5241891"/>
            <a:ext cx="8388068" cy="137344"/>
            <a:chOff x="4163354" y="2836022"/>
            <a:chExt cx="726381" cy="72644"/>
          </a:xfrm>
          <a:solidFill>
            <a:srgbClr val="FFFFFF"/>
          </a:solidFill>
        </p:grpSpPr>
        <p:sp>
          <p:nvSpPr>
            <p:cNvPr id="77" name="Rectangle 76"/>
            <p:cNvSpPr>
              <a:spLocks noChangeAspect="1"/>
            </p:cNvSpPr>
            <p:nvPr/>
          </p:nvSpPr>
          <p:spPr>
            <a:xfrm>
              <a:off x="4163354" y="2836022"/>
              <a:ext cx="72644" cy="72644"/>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grpSp>
          <p:nvGrpSpPr>
            <p:cNvPr id="78" name="Group 77"/>
            <p:cNvGrpSpPr/>
            <p:nvPr/>
          </p:nvGrpSpPr>
          <p:grpSpPr>
            <a:xfrm>
              <a:off x="4236379" y="2836022"/>
              <a:ext cx="108712" cy="72644"/>
              <a:chOff x="3929202" y="2317750"/>
              <a:chExt cx="108712" cy="72644"/>
            </a:xfrm>
            <a:grpFill/>
          </p:grpSpPr>
          <p:sp>
            <p:nvSpPr>
              <p:cNvPr id="94" name="Rectangle 93"/>
              <p:cNvSpPr/>
              <p:nvPr/>
            </p:nvSpPr>
            <p:spPr>
              <a:xfrm>
                <a:off x="3929202" y="2333625"/>
                <a:ext cx="36068" cy="36576"/>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sp>
            <p:nvSpPr>
              <p:cNvPr id="95" name="Rectangle 94"/>
              <p:cNvSpPr>
                <a:spLocks noChangeAspect="1"/>
              </p:cNvSpPr>
              <p:nvPr/>
            </p:nvSpPr>
            <p:spPr>
              <a:xfrm>
                <a:off x="3965270" y="2317750"/>
                <a:ext cx="72644" cy="72644"/>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grpSp>
        <p:grpSp>
          <p:nvGrpSpPr>
            <p:cNvPr id="79" name="Group 78"/>
            <p:cNvGrpSpPr/>
            <p:nvPr/>
          </p:nvGrpSpPr>
          <p:grpSpPr>
            <a:xfrm>
              <a:off x="4343892" y="2836022"/>
              <a:ext cx="108712" cy="72644"/>
              <a:chOff x="3929202" y="2317750"/>
              <a:chExt cx="108712" cy="72644"/>
            </a:xfrm>
            <a:grpFill/>
          </p:grpSpPr>
          <p:sp>
            <p:nvSpPr>
              <p:cNvPr id="92" name="Rectangle 91"/>
              <p:cNvSpPr/>
              <p:nvPr/>
            </p:nvSpPr>
            <p:spPr>
              <a:xfrm>
                <a:off x="3929202" y="2333625"/>
                <a:ext cx="36068" cy="36576"/>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sp>
            <p:nvSpPr>
              <p:cNvPr id="93" name="Rectangle 92"/>
              <p:cNvSpPr>
                <a:spLocks noChangeAspect="1"/>
              </p:cNvSpPr>
              <p:nvPr/>
            </p:nvSpPr>
            <p:spPr>
              <a:xfrm>
                <a:off x="3965270" y="2317750"/>
                <a:ext cx="72644" cy="72644"/>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grpSp>
        <p:grpSp>
          <p:nvGrpSpPr>
            <p:cNvPr id="80" name="Group 79"/>
            <p:cNvGrpSpPr/>
            <p:nvPr/>
          </p:nvGrpSpPr>
          <p:grpSpPr>
            <a:xfrm>
              <a:off x="4452604" y="2836022"/>
              <a:ext cx="108712" cy="72644"/>
              <a:chOff x="3929202" y="2317750"/>
              <a:chExt cx="108712" cy="72644"/>
            </a:xfrm>
            <a:grpFill/>
          </p:grpSpPr>
          <p:sp>
            <p:nvSpPr>
              <p:cNvPr id="90" name="Rectangle 89"/>
              <p:cNvSpPr/>
              <p:nvPr/>
            </p:nvSpPr>
            <p:spPr>
              <a:xfrm>
                <a:off x="3929202" y="2333625"/>
                <a:ext cx="36068" cy="36576"/>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sp>
            <p:nvSpPr>
              <p:cNvPr id="91" name="Rectangle 90"/>
              <p:cNvSpPr>
                <a:spLocks noChangeAspect="1"/>
              </p:cNvSpPr>
              <p:nvPr/>
            </p:nvSpPr>
            <p:spPr>
              <a:xfrm>
                <a:off x="3965270" y="2317750"/>
                <a:ext cx="72644" cy="72644"/>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grpSp>
        <p:grpSp>
          <p:nvGrpSpPr>
            <p:cNvPr id="81" name="Group 80"/>
            <p:cNvGrpSpPr/>
            <p:nvPr/>
          </p:nvGrpSpPr>
          <p:grpSpPr>
            <a:xfrm>
              <a:off x="4561316" y="2836022"/>
              <a:ext cx="108712" cy="72644"/>
              <a:chOff x="3929202" y="2317750"/>
              <a:chExt cx="108712" cy="72644"/>
            </a:xfrm>
            <a:grpFill/>
          </p:grpSpPr>
          <p:sp>
            <p:nvSpPr>
              <p:cNvPr id="88" name="Rectangle 87"/>
              <p:cNvSpPr/>
              <p:nvPr/>
            </p:nvSpPr>
            <p:spPr>
              <a:xfrm>
                <a:off x="3929202" y="2333625"/>
                <a:ext cx="36068" cy="36576"/>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sp>
            <p:nvSpPr>
              <p:cNvPr id="89" name="Rectangle 88"/>
              <p:cNvSpPr>
                <a:spLocks noChangeAspect="1"/>
              </p:cNvSpPr>
              <p:nvPr/>
            </p:nvSpPr>
            <p:spPr>
              <a:xfrm>
                <a:off x="3965270" y="2317750"/>
                <a:ext cx="72644" cy="72644"/>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grpSp>
        <p:grpSp>
          <p:nvGrpSpPr>
            <p:cNvPr id="82" name="Group 81"/>
            <p:cNvGrpSpPr/>
            <p:nvPr/>
          </p:nvGrpSpPr>
          <p:grpSpPr>
            <a:xfrm>
              <a:off x="4672311" y="2836022"/>
              <a:ext cx="108712" cy="72644"/>
              <a:chOff x="3929202" y="2317750"/>
              <a:chExt cx="108712" cy="72644"/>
            </a:xfrm>
            <a:grpFill/>
          </p:grpSpPr>
          <p:sp>
            <p:nvSpPr>
              <p:cNvPr id="86" name="Rectangle 85"/>
              <p:cNvSpPr/>
              <p:nvPr/>
            </p:nvSpPr>
            <p:spPr>
              <a:xfrm>
                <a:off x="3929202" y="2333625"/>
                <a:ext cx="36068" cy="36576"/>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sp>
            <p:nvSpPr>
              <p:cNvPr id="87" name="Rectangle 86"/>
              <p:cNvSpPr>
                <a:spLocks noChangeAspect="1"/>
              </p:cNvSpPr>
              <p:nvPr/>
            </p:nvSpPr>
            <p:spPr>
              <a:xfrm>
                <a:off x="3965270" y="2317750"/>
                <a:ext cx="72644" cy="72644"/>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grpSp>
        <p:grpSp>
          <p:nvGrpSpPr>
            <p:cNvPr id="83" name="Group 82"/>
            <p:cNvGrpSpPr/>
            <p:nvPr/>
          </p:nvGrpSpPr>
          <p:grpSpPr>
            <a:xfrm>
              <a:off x="4781023" y="2836022"/>
              <a:ext cx="108712" cy="72644"/>
              <a:chOff x="3929202" y="2317750"/>
              <a:chExt cx="108712" cy="72644"/>
            </a:xfrm>
            <a:grpFill/>
          </p:grpSpPr>
          <p:sp>
            <p:nvSpPr>
              <p:cNvPr id="84" name="Rectangle 83"/>
              <p:cNvSpPr/>
              <p:nvPr/>
            </p:nvSpPr>
            <p:spPr>
              <a:xfrm>
                <a:off x="3929202" y="2333625"/>
                <a:ext cx="36068" cy="36576"/>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sp>
            <p:nvSpPr>
              <p:cNvPr id="85" name="Rectangle 84"/>
              <p:cNvSpPr>
                <a:spLocks noChangeAspect="1"/>
              </p:cNvSpPr>
              <p:nvPr/>
            </p:nvSpPr>
            <p:spPr>
              <a:xfrm>
                <a:off x="3965270" y="2317750"/>
                <a:ext cx="72644" cy="72644"/>
              </a:xfrm>
              <a:prstGeom prst="rect">
                <a:avLst/>
              </a:prstGeom>
              <a:grpFill/>
              <a:ln w="12700" cap="flat" cmpd="sng" algn="ctr">
                <a:solidFill>
                  <a:srgbClr val="4178BE"/>
                </a:solidFill>
                <a:prstDash val="solid"/>
              </a:ln>
              <a:effectLst/>
            </p:spPr>
            <p:txBody>
              <a:bodyPr rtlCol="0" anchor="ctr"/>
              <a:lstStyle/>
              <a:p>
                <a:pPr algn="ctr" defTabSz="609448"/>
                <a:endParaRPr lang="en-US" sz="3200" kern="0" dirty="0">
                  <a:solidFill>
                    <a:prstClr val="black"/>
                  </a:solidFill>
                  <a:latin typeface="+mj-lt"/>
                  <a:ea typeface="Segoe UI" panose="020B0502040204020203" pitchFamily="34" charset="0"/>
                  <a:cs typeface="Segoe UI" panose="020B0502040204020203" pitchFamily="34" charset="0"/>
                </a:endParaRPr>
              </a:p>
            </p:txBody>
          </p:sp>
        </p:grpSp>
      </p:grpSp>
      <p:sp>
        <p:nvSpPr>
          <p:cNvPr id="96" name="Chevron 75"/>
          <p:cNvSpPr/>
          <p:nvPr/>
        </p:nvSpPr>
        <p:spPr bwMode="auto">
          <a:xfrm>
            <a:off x="3096764" y="5502972"/>
            <a:ext cx="1334512" cy="497845"/>
          </a:xfrm>
          <a:prstGeom prst="chevron">
            <a:avLst>
              <a:gd name="adj" fmla="val 13647"/>
            </a:avLst>
          </a:prstGeom>
          <a:solidFill>
            <a:srgbClr val="00B0F0"/>
          </a:solidFill>
          <a:ln/>
          <a:extLst/>
        </p:spPr>
        <p:style>
          <a:lnRef idx="3">
            <a:schemeClr val="lt1"/>
          </a:lnRef>
          <a:fillRef idx="1">
            <a:schemeClr val="accent2"/>
          </a:fillRef>
          <a:effectRef idx="1">
            <a:schemeClr val="accent2"/>
          </a:effectRef>
          <a:fontRef idx="minor">
            <a:schemeClr val="lt1"/>
          </a:fontRef>
        </p:style>
        <p:txBody>
          <a:bodyPr rtlCol="0" anchor="ctr"/>
          <a:lstStyle/>
          <a:p>
            <a:pPr algn="ctr">
              <a:lnSpc>
                <a:spcPct val="80000"/>
              </a:lnSpc>
              <a:spcBef>
                <a:spcPts val="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600" b="1" dirty="0">
                <a:solidFill>
                  <a:schemeClr val="bg1"/>
                </a:solidFill>
                <a:latin typeface="微软雅黑" panose="020B0503020204020204" pitchFamily="34" charset="-122"/>
                <a:ea typeface="微软雅黑" panose="020B0503020204020204" pitchFamily="34" charset="-122"/>
                <a:cs typeface="Arial Unicode MS" pitchFamily="34" charset="-128"/>
              </a:rPr>
              <a:t>区块</a:t>
            </a:r>
            <a:r>
              <a:rPr lang="en-US" altLang="zh-CN" sz="1600" b="1" dirty="0">
                <a:solidFill>
                  <a:schemeClr val="bg1"/>
                </a:solidFill>
                <a:latin typeface="+mj-lt"/>
                <a:ea typeface="Arial Unicode MS" pitchFamily="34" charset="-128"/>
                <a:cs typeface="Arial Unicode MS" pitchFamily="34" charset="-128"/>
              </a:rPr>
              <a:t>1</a:t>
            </a:r>
            <a:endParaRPr lang="zh-CN" altLang="en-US" sz="1600" b="1" dirty="0">
              <a:solidFill>
                <a:schemeClr val="bg1"/>
              </a:solidFill>
              <a:latin typeface="+mj-lt"/>
              <a:ea typeface="Arial Unicode MS" pitchFamily="34" charset="-128"/>
              <a:cs typeface="Arial Unicode MS" pitchFamily="34" charset="-128"/>
            </a:endParaRPr>
          </a:p>
        </p:txBody>
      </p:sp>
      <p:sp>
        <p:nvSpPr>
          <p:cNvPr id="97" name="Chevron 76"/>
          <p:cNvSpPr/>
          <p:nvPr/>
        </p:nvSpPr>
        <p:spPr bwMode="auto">
          <a:xfrm>
            <a:off x="4424238" y="5502972"/>
            <a:ext cx="1334512" cy="497845"/>
          </a:xfrm>
          <a:prstGeom prst="chevron">
            <a:avLst>
              <a:gd name="adj" fmla="val 13647"/>
            </a:avLst>
          </a:prstGeom>
          <a:solidFill>
            <a:srgbClr val="00B0F0"/>
          </a:solidFill>
          <a:ln/>
          <a:extLst/>
        </p:spPr>
        <p:style>
          <a:lnRef idx="3">
            <a:schemeClr val="lt1"/>
          </a:lnRef>
          <a:fillRef idx="1">
            <a:schemeClr val="accent2"/>
          </a:fillRef>
          <a:effectRef idx="1">
            <a:schemeClr val="accent2"/>
          </a:effectRef>
          <a:fontRef idx="minor">
            <a:schemeClr val="lt1"/>
          </a:fontRef>
        </p:style>
        <p:txBody>
          <a:bodyPr rtlCol="0" anchor="ctr"/>
          <a:lstStyle/>
          <a:p>
            <a:pPr algn="ctr">
              <a:lnSpc>
                <a:spcPct val="80000"/>
              </a:lnSpc>
              <a:spcBef>
                <a:spcPts val="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600" b="1" dirty="0">
                <a:solidFill>
                  <a:schemeClr val="bg1"/>
                </a:solidFill>
                <a:latin typeface="微软雅黑" panose="020B0503020204020204" pitchFamily="34" charset="-122"/>
                <a:ea typeface="微软雅黑" panose="020B0503020204020204" pitchFamily="34" charset="-122"/>
                <a:cs typeface="Arial Unicode MS" pitchFamily="34" charset="-128"/>
              </a:rPr>
              <a:t>区块</a:t>
            </a:r>
            <a:r>
              <a:rPr lang="en-US" altLang="zh-CN" sz="1600" b="1" dirty="0">
                <a:solidFill>
                  <a:schemeClr val="bg1"/>
                </a:solidFill>
                <a:latin typeface="+mj-lt"/>
                <a:ea typeface="Arial Unicode MS" pitchFamily="34" charset="-128"/>
                <a:cs typeface="Arial Unicode MS" pitchFamily="34" charset="-128"/>
              </a:rPr>
              <a:t>2</a:t>
            </a:r>
            <a:endParaRPr lang="zh-CN" altLang="en-US" sz="1600" b="1" dirty="0">
              <a:solidFill>
                <a:schemeClr val="bg1"/>
              </a:solidFill>
              <a:latin typeface="+mj-lt"/>
              <a:ea typeface="Arial Unicode MS" pitchFamily="34" charset="-128"/>
              <a:cs typeface="Arial Unicode MS" pitchFamily="34" charset="-128"/>
            </a:endParaRPr>
          </a:p>
        </p:txBody>
      </p:sp>
      <p:sp>
        <p:nvSpPr>
          <p:cNvPr id="98" name="Chevron 77"/>
          <p:cNvSpPr/>
          <p:nvPr/>
        </p:nvSpPr>
        <p:spPr bwMode="auto">
          <a:xfrm>
            <a:off x="5723599" y="5500834"/>
            <a:ext cx="1334512" cy="497845"/>
          </a:xfrm>
          <a:prstGeom prst="chevron">
            <a:avLst>
              <a:gd name="adj" fmla="val 13647"/>
            </a:avLst>
          </a:prstGeom>
          <a:solidFill>
            <a:srgbClr val="00B0F0"/>
          </a:solidFill>
          <a:ln/>
          <a:extLst/>
        </p:spPr>
        <p:style>
          <a:lnRef idx="3">
            <a:schemeClr val="lt1"/>
          </a:lnRef>
          <a:fillRef idx="1">
            <a:schemeClr val="accent2"/>
          </a:fillRef>
          <a:effectRef idx="1">
            <a:schemeClr val="accent2"/>
          </a:effectRef>
          <a:fontRef idx="minor">
            <a:schemeClr val="lt1"/>
          </a:fontRef>
        </p:style>
        <p:txBody>
          <a:bodyPr rtlCol="0" anchor="ctr"/>
          <a:lstStyle/>
          <a:p>
            <a:pPr algn="ctr">
              <a:lnSpc>
                <a:spcPct val="80000"/>
              </a:lnSpc>
              <a:spcBef>
                <a:spcPts val="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600" b="1" dirty="0">
                <a:solidFill>
                  <a:schemeClr val="bg1"/>
                </a:solidFill>
                <a:latin typeface="微软雅黑" panose="020B0503020204020204" pitchFamily="34" charset="-122"/>
                <a:ea typeface="微软雅黑" panose="020B0503020204020204" pitchFamily="34" charset="-122"/>
                <a:cs typeface="Arial Unicode MS" pitchFamily="34" charset="-128"/>
              </a:rPr>
              <a:t>区块</a:t>
            </a:r>
            <a:r>
              <a:rPr lang="en-US" altLang="zh-CN" sz="1600" b="1" dirty="0">
                <a:solidFill>
                  <a:schemeClr val="bg1"/>
                </a:solidFill>
                <a:ea typeface="Arial Unicode MS" pitchFamily="34" charset="-128"/>
                <a:cs typeface="Arial Unicode MS" pitchFamily="34" charset="-128"/>
              </a:rPr>
              <a:t>3</a:t>
            </a:r>
            <a:endParaRPr lang="zh-CN" altLang="en-US" sz="1600" b="1" dirty="0">
              <a:solidFill>
                <a:schemeClr val="bg1"/>
              </a:solidFill>
              <a:ea typeface="Arial Unicode MS" pitchFamily="34" charset="-128"/>
              <a:cs typeface="Arial Unicode MS" pitchFamily="34" charset="-128"/>
            </a:endParaRPr>
          </a:p>
        </p:txBody>
      </p:sp>
      <p:sp>
        <p:nvSpPr>
          <p:cNvPr id="99" name="Chevron 78"/>
          <p:cNvSpPr/>
          <p:nvPr/>
        </p:nvSpPr>
        <p:spPr bwMode="auto">
          <a:xfrm>
            <a:off x="7587902" y="5500834"/>
            <a:ext cx="1334512" cy="497845"/>
          </a:xfrm>
          <a:prstGeom prst="chevron">
            <a:avLst>
              <a:gd name="adj" fmla="val 13647"/>
            </a:avLst>
          </a:prstGeom>
          <a:solidFill>
            <a:srgbClr val="00B0F0"/>
          </a:solidFill>
          <a:ln/>
          <a:extLst/>
        </p:spPr>
        <p:style>
          <a:lnRef idx="3">
            <a:schemeClr val="lt1"/>
          </a:lnRef>
          <a:fillRef idx="1">
            <a:schemeClr val="accent2"/>
          </a:fillRef>
          <a:effectRef idx="1">
            <a:schemeClr val="accent2"/>
          </a:effectRef>
          <a:fontRef idx="minor">
            <a:schemeClr val="lt1"/>
          </a:fontRef>
        </p:style>
        <p:txBody>
          <a:bodyPr rtlCol="0" anchor="ctr"/>
          <a:lstStyle/>
          <a:p>
            <a:pPr algn="ctr">
              <a:lnSpc>
                <a:spcPct val="80000"/>
              </a:lnSpc>
              <a:spcBef>
                <a:spcPts val="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600" b="1" dirty="0">
                <a:solidFill>
                  <a:schemeClr val="bg1"/>
                </a:solidFill>
                <a:latin typeface="微软雅黑" panose="020B0503020204020204" pitchFamily="34" charset="-122"/>
                <a:ea typeface="微软雅黑" panose="020B0503020204020204" pitchFamily="34" charset="-122"/>
                <a:cs typeface="Arial Unicode MS" pitchFamily="34" charset="-128"/>
              </a:rPr>
              <a:t>区块</a:t>
            </a:r>
            <a:r>
              <a:rPr lang="en-US" altLang="zh-CN" sz="1600" b="1" dirty="0">
                <a:solidFill>
                  <a:schemeClr val="bg1"/>
                </a:solidFill>
                <a:ea typeface="Arial Unicode MS" pitchFamily="34" charset="-128"/>
                <a:cs typeface="Arial Unicode MS" pitchFamily="34" charset="-128"/>
              </a:rPr>
              <a:t>100</a:t>
            </a:r>
            <a:endParaRPr lang="zh-CN" altLang="en-US" sz="1600" b="1" dirty="0">
              <a:solidFill>
                <a:schemeClr val="bg1"/>
              </a:solidFill>
              <a:ea typeface="Arial Unicode MS" pitchFamily="34" charset="-128"/>
              <a:cs typeface="Arial Unicode MS" pitchFamily="34" charset="-128"/>
            </a:endParaRPr>
          </a:p>
        </p:txBody>
      </p:sp>
      <p:sp>
        <p:nvSpPr>
          <p:cNvPr id="100" name="TextBox 90"/>
          <p:cNvSpPr txBox="1">
            <a:spLocks noChangeArrowheads="1"/>
          </p:cNvSpPr>
          <p:nvPr/>
        </p:nvSpPr>
        <p:spPr bwMode="auto">
          <a:xfrm>
            <a:off x="7082257" y="5365394"/>
            <a:ext cx="7827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r>
              <a:rPr lang="en-US" altLang="zh-CN" sz="2800" b="1" dirty="0">
                <a:solidFill>
                  <a:srgbClr val="0070C0"/>
                </a:solidFill>
                <a:latin typeface="+mj-lt"/>
                <a:ea typeface="Segoe UI" panose="020B0502040204020203" pitchFamily="34" charset="0"/>
                <a:cs typeface="Segoe UI" panose="020B0502040204020203" pitchFamily="34" charset="0"/>
              </a:rPr>
              <a:t>…</a:t>
            </a:r>
            <a:endParaRPr lang="zh-CN" altLang="en-US" sz="2800" b="1" dirty="0">
              <a:solidFill>
                <a:srgbClr val="0070C0"/>
              </a:solidFill>
              <a:latin typeface="+mj-lt"/>
              <a:ea typeface="微软雅黑" pitchFamily="34" charset="-122"/>
              <a:cs typeface="Segoe UI" panose="020B0502040204020203" pitchFamily="34" charset="0"/>
            </a:endParaRPr>
          </a:p>
        </p:txBody>
      </p:sp>
      <p:sp>
        <p:nvSpPr>
          <p:cNvPr id="101" name="Chevron 80"/>
          <p:cNvSpPr/>
          <p:nvPr/>
        </p:nvSpPr>
        <p:spPr bwMode="auto">
          <a:xfrm>
            <a:off x="8910982" y="5500833"/>
            <a:ext cx="1334512" cy="497845"/>
          </a:xfrm>
          <a:prstGeom prst="chevron">
            <a:avLst>
              <a:gd name="adj" fmla="val 13647"/>
            </a:avLst>
          </a:prstGeom>
          <a:solidFill>
            <a:srgbClr val="00B0F0"/>
          </a:solidFill>
          <a:ln/>
          <a:extLst/>
        </p:spPr>
        <p:style>
          <a:lnRef idx="3">
            <a:schemeClr val="lt1"/>
          </a:lnRef>
          <a:fillRef idx="1">
            <a:schemeClr val="accent2"/>
          </a:fillRef>
          <a:effectRef idx="1">
            <a:schemeClr val="accent2"/>
          </a:effectRef>
          <a:fontRef idx="minor">
            <a:schemeClr val="lt1"/>
          </a:fontRef>
        </p:style>
        <p:txBody>
          <a:bodyPr rtlCol="0" anchor="ctr"/>
          <a:lstStyle/>
          <a:p>
            <a:pPr algn="ctr">
              <a:lnSpc>
                <a:spcPct val="80000"/>
              </a:lnSpc>
              <a:spcBef>
                <a:spcPts val="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600" b="1" dirty="0">
                <a:solidFill>
                  <a:schemeClr val="bg1"/>
                </a:solidFill>
                <a:latin typeface="微软雅黑" panose="020B0503020204020204" pitchFamily="34" charset="-122"/>
                <a:ea typeface="微软雅黑" panose="020B0503020204020204" pitchFamily="34" charset="-122"/>
                <a:cs typeface="Arial Unicode MS" pitchFamily="34" charset="-128"/>
              </a:rPr>
              <a:t>区块</a:t>
            </a:r>
            <a:r>
              <a:rPr lang="en-US" altLang="zh-CN" sz="1600" b="1" dirty="0">
                <a:solidFill>
                  <a:schemeClr val="bg1"/>
                </a:solidFill>
                <a:latin typeface="微软雅黑" panose="020B0503020204020204" pitchFamily="34" charset="-122"/>
                <a:ea typeface="微软雅黑" panose="020B0503020204020204" pitchFamily="34" charset="-122"/>
                <a:cs typeface="Arial Unicode MS" pitchFamily="34" charset="-128"/>
              </a:rPr>
              <a:t>101</a:t>
            </a:r>
            <a:endParaRPr lang="zh-CN" altLang="en-US" sz="1600" b="1" dirty="0">
              <a:solidFill>
                <a:schemeClr val="bg1"/>
              </a:solidFill>
              <a:latin typeface="+mj-lt"/>
              <a:ea typeface="Arial Unicode MS" pitchFamily="34" charset="-128"/>
              <a:cs typeface="Arial Unicode MS" pitchFamily="34" charset="-128"/>
            </a:endParaRPr>
          </a:p>
        </p:txBody>
      </p:sp>
      <p:sp>
        <p:nvSpPr>
          <p:cNvPr id="102" name="TextBox 90"/>
          <p:cNvSpPr txBox="1">
            <a:spLocks noChangeArrowheads="1"/>
          </p:cNvSpPr>
          <p:nvPr/>
        </p:nvSpPr>
        <p:spPr bwMode="auto">
          <a:xfrm>
            <a:off x="10254515" y="5362411"/>
            <a:ext cx="7827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r>
              <a:rPr lang="en-US" altLang="zh-CN" sz="2800" b="1" dirty="0">
                <a:solidFill>
                  <a:srgbClr val="0070C0"/>
                </a:solidFill>
                <a:latin typeface="+mj-lt"/>
                <a:ea typeface="Segoe UI" panose="020B0502040204020203" pitchFamily="34" charset="0"/>
                <a:cs typeface="Segoe UI" panose="020B0502040204020203" pitchFamily="34" charset="0"/>
              </a:rPr>
              <a:t>…</a:t>
            </a:r>
            <a:endParaRPr lang="zh-CN" altLang="en-US" sz="2800" b="1" dirty="0">
              <a:solidFill>
                <a:srgbClr val="0070C0"/>
              </a:solidFill>
              <a:latin typeface="+mj-lt"/>
              <a:ea typeface="微软雅黑" pitchFamily="34" charset="-122"/>
              <a:cs typeface="Segoe UI" panose="020B0502040204020203" pitchFamily="34" charset="0"/>
            </a:endParaRPr>
          </a:p>
        </p:txBody>
      </p:sp>
      <p:sp>
        <p:nvSpPr>
          <p:cNvPr id="103" name="TextBox 102"/>
          <p:cNvSpPr txBox="1"/>
          <p:nvPr/>
        </p:nvSpPr>
        <p:spPr>
          <a:xfrm>
            <a:off x="1939064" y="5578650"/>
            <a:ext cx="1132645" cy="319255"/>
          </a:xfrm>
          <a:prstGeom prst="rect">
            <a:avLst/>
          </a:prstGeom>
          <a:noFill/>
        </p:spPr>
        <p:txBody>
          <a:bodyPr wrap="square" rtlCol="0">
            <a:spAutoFit/>
          </a:bodyPr>
          <a:lstStyle/>
          <a:p>
            <a:pPr>
              <a:lnSpc>
                <a:spcPct val="114000"/>
              </a:lnSpc>
              <a:spcAft>
                <a:spcPts val="600"/>
              </a:spcAft>
            </a:pPr>
            <a:r>
              <a:rPr lang="zh-CN" altLang="en-US" sz="1400" kern="0"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底层区块链</a:t>
            </a:r>
            <a:endParaRPr lang="en-US" altLang="zh-CN" sz="1400" kern="0"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4" name="Rectangle 103"/>
          <p:cNvSpPr/>
          <p:nvPr/>
        </p:nvSpPr>
        <p:spPr bwMode="auto">
          <a:xfrm>
            <a:off x="768917" y="5624021"/>
            <a:ext cx="818707" cy="464349"/>
          </a:xfrm>
          <a:prstGeom prst="rect">
            <a:avLst/>
          </a:prstGeom>
          <a:solidFill>
            <a:srgbClr val="FFFF99"/>
          </a:solidFill>
          <a:ln w="19050">
            <a:solidFill>
              <a:schemeClr val="accent1"/>
            </a:solidFill>
          </a:ln>
          <a:effectLst/>
          <a:extLst/>
        </p:spPr>
        <p:txBody>
          <a:bodyPr rtlCol="0" anchor="ctr"/>
          <a:lstStyle/>
          <a:p>
            <a:pPr algn="ctr">
              <a:lnSpc>
                <a:spcPct val="80000"/>
              </a:lnSpc>
              <a:spcBef>
                <a:spcPts val="6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rPr>
              <a:t>示例</a:t>
            </a:r>
          </a:p>
        </p:txBody>
      </p:sp>
      <p:sp>
        <p:nvSpPr>
          <p:cNvPr id="116" name="TextBox 20"/>
          <p:cNvSpPr txBox="1">
            <a:spLocks noChangeArrowheads="1"/>
          </p:cNvSpPr>
          <p:nvPr/>
        </p:nvSpPr>
        <p:spPr bwMode="auto">
          <a:xfrm>
            <a:off x="1630386" y="1680296"/>
            <a:ext cx="1132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smtClean="0">
                <a:solidFill>
                  <a:srgbClr val="0070C0"/>
                </a:solidFill>
                <a:latin typeface="+mj-lt"/>
                <a:ea typeface="Segoe UI" panose="020B0502040204020203" pitchFamily="34" charset="0"/>
                <a:cs typeface="Segoe UI" panose="020B0502040204020203" pitchFamily="34" charset="0"/>
              </a:rPr>
              <a:t>原料</a:t>
            </a:r>
            <a:r>
              <a:rPr lang="en-US" altLang="zh-CN" dirty="0" smtClean="0">
                <a:solidFill>
                  <a:srgbClr val="0070C0"/>
                </a:solidFill>
                <a:latin typeface="+mj-lt"/>
                <a:ea typeface="Segoe UI" panose="020B0502040204020203" pitchFamily="34" charset="0"/>
                <a:cs typeface="Segoe UI" panose="020B0502040204020203" pitchFamily="34" charset="0"/>
              </a:rPr>
              <a:t>/</a:t>
            </a:r>
            <a:r>
              <a:rPr lang="zh-CN" altLang="en-US" dirty="0" smtClean="0">
                <a:solidFill>
                  <a:srgbClr val="0070C0"/>
                </a:solidFill>
                <a:latin typeface="+mj-lt"/>
                <a:ea typeface="Segoe UI" panose="020B0502040204020203" pitchFamily="34" charset="0"/>
                <a:cs typeface="Segoe UI" panose="020B0502040204020203" pitchFamily="34" charset="0"/>
              </a:rPr>
              <a:t>养殖场</a:t>
            </a:r>
            <a:endParaRPr lang="zh-CN" altLang="en-US" dirty="0">
              <a:solidFill>
                <a:srgbClr val="0070C0"/>
              </a:solidFill>
              <a:latin typeface="+mj-lt"/>
              <a:ea typeface="微软雅黑" pitchFamily="34" charset="-122"/>
              <a:cs typeface="Segoe UI" panose="020B0502040204020203" pitchFamily="34" charset="0"/>
            </a:endParaRPr>
          </a:p>
        </p:txBody>
      </p:sp>
      <p:cxnSp>
        <p:nvCxnSpPr>
          <p:cNvPr id="117" name="直接箭头连接符 25"/>
          <p:cNvCxnSpPr>
            <a:cxnSpLocks noChangeShapeType="1"/>
          </p:cNvCxnSpPr>
          <p:nvPr/>
        </p:nvCxnSpPr>
        <p:spPr bwMode="auto">
          <a:xfrm>
            <a:off x="2905961" y="1718261"/>
            <a:ext cx="1296000" cy="5593"/>
          </a:xfrm>
          <a:prstGeom prst="straightConnector1">
            <a:avLst/>
          </a:prstGeom>
          <a:noFill/>
          <a:ln w="3810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8" name="Picture 99" descr="C:\IBM\Icon Redesign\pngs_business\ibm_icon_business_logistics_blu.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375004" y="1228536"/>
            <a:ext cx="572293" cy="32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98" descr="C:\IBM\Icon Redesign\pngs_business\ibm_icon_business_warehouse2_blu.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896218" y="1237953"/>
            <a:ext cx="351520" cy="31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7" descr="C:\IBM\Icon Redesign\pngs_financial\ibm_icon_financial_bank_blu.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4219" y="1054272"/>
            <a:ext cx="778520" cy="59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127"/>
          <p:cNvPicPr>
            <a:picLocks noChangeAspect="1"/>
          </p:cNvPicPr>
          <p:nvPr/>
        </p:nvPicPr>
        <p:blipFill>
          <a:blip r:embed="rId12"/>
          <a:stretch>
            <a:fillRect/>
          </a:stretch>
        </p:blipFill>
        <p:spPr>
          <a:xfrm>
            <a:off x="2999566" y="1841590"/>
            <a:ext cx="957992" cy="540082"/>
          </a:xfrm>
          <a:prstGeom prst="rect">
            <a:avLst/>
          </a:prstGeom>
          <a:solidFill>
            <a:schemeClr val="bg1"/>
          </a:solidFill>
        </p:spPr>
      </p:pic>
      <p:pic>
        <p:nvPicPr>
          <p:cNvPr id="131" name="Picture 130"/>
          <p:cNvPicPr>
            <a:picLocks noChangeAspect="1"/>
          </p:cNvPicPr>
          <p:nvPr/>
        </p:nvPicPr>
        <p:blipFill>
          <a:blip r:embed="rId13">
            <a:extLst>
              <a:ext uri="{BEBA8EAE-BF5A-486C-A8C5-ECC9F3942E4B}">
                <a14:imgProps xmlns:a14="http://schemas.microsoft.com/office/drawing/2010/main">
                  <a14:imgLayer r:embed="rId14">
                    <a14:imgEffect>
                      <a14:artisticPhotocopy/>
                    </a14:imgEffect>
                  </a14:imgLayer>
                </a14:imgProps>
              </a:ext>
            </a:extLst>
          </a:blip>
          <a:stretch>
            <a:fillRect/>
          </a:stretch>
        </p:blipFill>
        <p:spPr>
          <a:xfrm>
            <a:off x="3496297" y="1970654"/>
            <a:ext cx="456107" cy="636524"/>
          </a:xfrm>
          <a:prstGeom prst="rect">
            <a:avLst/>
          </a:prstGeom>
          <a:ln>
            <a:solidFill>
              <a:schemeClr val="tx1"/>
            </a:solidFill>
          </a:ln>
        </p:spPr>
      </p:pic>
      <p:sp>
        <p:nvSpPr>
          <p:cNvPr id="132" name="TextBox 20"/>
          <p:cNvSpPr txBox="1">
            <a:spLocks noChangeArrowheads="1"/>
          </p:cNvSpPr>
          <p:nvPr/>
        </p:nvSpPr>
        <p:spPr bwMode="auto">
          <a:xfrm>
            <a:off x="2755339" y="830308"/>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a:solidFill>
                  <a:srgbClr val="0070C0"/>
                </a:solidFill>
                <a:latin typeface="+mj-lt"/>
                <a:ea typeface="微软雅黑" pitchFamily="34" charset="-122"/>
                <a:cs typeface="Segoe UI" panose="020B0502040204020203" pitchFamily="34" charset="0"/>
              </a:rPr>
              <a:t>物流服务提供商</a:t>
            </a:r>
          </a:p>
        </p:txBody>
      </p:sp>
      <p:sp>
        <p:nvSpPr>
          <p:cNvPr id="133" name="TextBox 20"/>
          <p:cNvSpPr txBox="1">
            <a:spLocks noChangeArrowheads="1"/>
          </p:cNvSpPr>
          <p:nvPr/>
        </p:nvSpPr>
        <p:spPr bwMode="auto">
          <a:xfrm>
            <a:off x="5742189" y="850634"/>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a:solidFill>
                  <a:srgbClr val="0070C0"/>
                </a:solidFill>
                <a:latin typeface="+mj-lt"/>
                <a:ea typeface="微软雅黑" pitchFamily="34" charset="-122"/>
                <a:cs typeface="Segoe UI" panose="020B0502040204020203" pitchFamily="34" charset="0"/>
              </a:rPr>
              <a:t>物流服务提供商</a:t>
            </a:r>
          </a:p>
        </p:txBody>
      </p:sp>
      <p:sp>
        <p:nvSpPr>
          <p:cNvPr id="134" name="TextBox 20"/>
          <p:cNvSpPr txBox="1">
            <a:spLocks noChangeArrowheads="1"/>
          </p:cNvSpPr>
          <p:nvPr/>
        </p:nvSpPr>
        <p:spPr bwMode="auto">
          <a:xfrm>
            <a:off x="8480034" y="860404"/>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ea typeface="MS PGothic" pitchFamily="34" charset="-128"/>
              </a:defRPr>
            </a:lvl1pPr>
            <a:lvl2pPr marL="742950" indent="-285750">
              <a:defRPr sz="1400">
                <a:solidFill>
                  <a:schemeClr val="tx1"/>
                </a:solidFill>
                <a:latin typeface="Arial" charset="0"/>
                <a:ea typeface="MS PGothic" pitchFamily="34" charset="-128"/>
              </a:defRPr>
            </a:lvl2pPr>
            <a:lvl3pPr marL="1143000" indent="-228600">
              <a:defRPr sz="1400">
                <a:solidFill>
                  <a:schemeClr val="tx1"/>
                </a:solidFill>
                <a:latin typeface="Arial" charset="0"/>
                <a:ea typeface="MS PGothic" pitchFamily="34" charset="-128"/>
              </a:defRPr>
            </a:lvl3pPr>
            <a:lvl4pPr marL="1600200" indent="-228600">
              <a:defRPr sz="1400">
                <a:solidFill>
                  <a:schemeClr val="tx1"/>
                </a:solidFill>
                <a:latin typeface="Arial" charset="0"/>
                <a:ea typeface="MS PGothic" pitchFamily="34" charset="-128"/>
              </a:defRPr>
            </a:lvl4pPr>
            <a:lvl5pPr marL="2057400" indent="-22860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a:r>
              <a:rPr lang="zh-CN" altLang="en-US" dirty="0">
                <a:solidFill>
                  <a:srgbClr val="0070C0"/>
                </a:solidFill>
                <a:latin typeface="+mj-lt"/>
                <a:ea typeface="微软雅黑" pitchFamily="34" charset="-122"/>
                <a:cs typeface="Segoe UI" panose="020B0502040204020203" pitchFamily="34" charset="0"/>
              </a:rPr>
              <a:t>物流服务提供商</a:t>
            </a:r>
          </a:p>
        </p:txBody>
      </p:sp>
      <p:sp>
        <p:nvSpPr>
          <p:cNvPr id="150" name="Rectangle 149"/>
          <p:cNvSpPr/>
          <p:nvPr/>
        </p:nvSpPr>
        <p:spPr>
          <a:xfrm>
            <a:off x="4095687" y="2095623"/>
            <a:ext cx="6583732" cy="461665"/>
          </a:xfrm>
          <a:prstGeom prst="rect">
            <a:avLst/>
          </a:prstGeom>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以批次/生产(出厂)日期为追溯单元，将检验合格证明、检测报告、养殖场巡查报告等重要数据文件基于业务逻辑与该追溯单元相关联，并通过各环节数据载体紧密关联实现产品按批次追溯</a:t>
            </a:r>
          </a:p>
        </p:txBody>
      </p:sp>
      <p:pic>
        <p:nvPicPr>
          <p:cNvPr id="151" name="Picture 150"/>
          <p:cNvPicPr>
            <a:picLocks noChangeAspect="1"/>
          </p:cNvPicPr>
          <p:nvPr/>
        </p:nvPicPr>
        <p:blipFill>
          <a:blip r:embed="rId15"/>
          <a:stretch>
            <a:fillRect/>
          </a:stretch>
        </p:blipFill>
        <p:spPr>
          <a:xfrm>
            <a:off x="3095155" y="2139835"/>
            <a:ext cx="495910" cy="506405"/>
          </a:xfrm>
          <a:prstGeom prst="rect">
            <a:avLst/>
          </a:prstGeom>
        </p:spPr>
      </p:pic>
      <p:sp>
        <p:nvSpPr>
          <p:cNvPr id="166" name="Rectangle 165"/>
          <p:cNvSpPr/>
          <p:nvPr/>
        </p:nvSpPr>
        <p:spPr>
          <a:xfrm>
            <a:off x="10846974" y="2583183"/>
            <a:ext cx="988887" cy="461665"/>
          </a:xfrm>
          <a:prstGeom prst="rect">
            <a:avLst/>
          </a:prstGeom>
        </p:spPr>
        <p:txBody>
          <a:bodyPr wrap="square">
            <a:spAutoFit/>
          </a:bodyPr>
          <a:lstStyle/>
          <a:p>
            <a:r>
              <a:rPr lang="zh-CN" altLang="en-US" sz="1200" dirty="0">
                <a:solidFill>
                  <a:schemeClr val="tx1"/>
                </a:solidFill>
                <a:latin typeface="微软雅黑" panose="020B0503020204020204" pitchFamily="34" charset="-122"/>
                <a:ea typeface="微软雅黑" panose="020B0503020204020204" pitchFamily="34" charset="-122"/>
              </a:rPr>
              <a:t>数据承载、传输技术</a:t>
            </a:r>
            <a:endParaRPr lang="en-US" altLang="zh-CN" sz="1200" dirty="0">
              <a:solidFill>
                <a:schemeClr val="tx1"/>
              </a:solidFill>
              <a:latin typeface="微软雅黑" panose="020B0503020204020204" pitchFamily="34" charset="-122"/>
              <a:ea typeface="微软雅黑" panose="020B0503020204020204" pitchFamily="34" charset="-122"/>
            </a:endParaRPr>
          </a:p>
        </p:txBody>
      </p:sp>
      <p:pic>
        <p:nvPicPr>
          <p:cNvPr id="105" name="Picture 9" descr="C:\IBM\Icon Redesign\pngs_business\ibm_icon_business_retail3_blu.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050698" y="2788241"/>
            <a:ext cx="410734" cy="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7" descr="C:\IBM\Icon Redesign\pngs_computing\ibm_icon_computing_data_blu.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56236" y="2802208"/>
            <a:ext cx="481048" cy="36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1710825" y="3174196"/>
            <a:ext cx="1242044" cy="302840"/>
          </a:xfrm>
          <a:prstGeom prst="rect">
            <a:avLst/>
          </a:prstGeom>
          <a:noFill/>
        </p:spPr>
        <p:txBody>
          <a:bodyPr wrap="square" rtlCol="0">
            <a:spAutoFit/>
          </a:bodyPr>
          <a:lstStyle/>
          <a:p>
            <a:pPr eaLnBrk="1" fontAlgn="auto" hangingPunct="1">
              <a:lnSpc>
                <a:spcPct val="114000"/>
              </a:lnSpc>
              <a:spcBef>
                <a:spcPts val="0"/>
              </a:spcBef>
              <a:spcAft>
                <a:spcPts val="600"/>
              </a:spcAft>
            </a:pPr>
            <a:r>
              <a:rPr lang="zh-CN" altLang="en-US" sz="1200" kern="0" dirty="0" smtClean="0">
                <a:solidFill>
                  <a:schemeClr val="tx1"/>
                </a:solidFill>
                <a:latin typeface="微软雅黑" panose="020B0503020204020204" pitchFamily="34" charset="-122"/>
                <a:ea typeface="微软雅黑" panose="020B0503020204020204" pitchFamily="34" charset="-122"/>
                <a:cs typeface="Segoe UI" panose="020B0502040204020203" pitchFamily="34" charset="0"/>
              </a:rPr>
              <a:t>原料</a:t>
            </a:r>
            <a:r>
              <a:rPr lang="en-US" altLang="zh-CN" sz="1200" kern="0" dirty="0" smtClean="0">
                <a:solidFill>
                  <a:schemeClr val="tx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200" kern="0" dirty="0" smtClean="0">
                <a:solidFill>
                  <a:schemeClr val="tx1"/>
                </a:solidFill>
                <a:latin typeface="微软雅黑" panose="020B0503020204020204" pitchFamily="34" charset="-122"/>
                <a:ea typeface="微软雅黑" panose="020B0503020204020204" pitchFamily="34" charset="-122"/>
                <a:cs typeface="Segoe UI" panose="020B0502040204020203" pitchFamily="34" charset="0"/>
              </a:rPr>
              <a:t>养殖序号</a:t>
            </a:r>
            <a:endParaRPr lang="zh-CN" altLang="en-US" sz="1200" kern="0" dirty="0">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9" name="TextBox 108"/>
          <p:cNvSpPr txBox="1"/>
          <p:nvPr/>
        </p:nvSpPr>
        <p:spPr>
          <a:xfrm>
            <a:off x="3873233" y="3168452"/>
            <a:ext cx="995879" cy="286873"/>
          </a:xfrm>
          <a:prstGeom prst="rect">
            <a:avLst/>
          </a:prstGeom>
          <a:noFill/>
        </p:spPr>
        <p:txBody>
          <a:bodyPr wrap="square" rtlCol="0">
            <a:spAutoFit/>
          </a:bodyPr>
          <a:lstStyle/>
          <a:p>
            <a:pPr eaLnBrk="1" fontAlgn="auto" hangingPunct="1">
              <a:lnSpc>
                <a:spcPct val="114000"/>
              </a:lnSpc>
              <a:spcBef>
                <a:spcPts val="0"/>
              </a:spcBef>
              <a:spcAft>
                <a:spcPts val="600"/>
              </a:spcAft>
            </a:pPr>
            <a:r>
              <a:rPr lang="zh-CN" altLang="en-US" sz="1200" kern="0" dirty="0" smtClean="0">
                <a:solidFill>
                  <a:schemeClr val="tx1"/>
                </a:solidFill>
                <a:latin typeface="微软雅黑" panose="020B0503020204020204" pitchFamily="34" charset="-122"/>
                <a:ea typeface="微软雅黑" panose="020B0503020204020204" pitchFamily="34" charset="-122"/>
                <a:cs typeface="Segoe UI" panose="020B0502040204020203" pitchFamily="34" charset="0"/>
              </a:rPr>
              <a:t>生产序号</a:t>
            </a:r>
            <a:endParaRPr lang="zh-CN" altLang="en-US" sz="1200" kern="0" dirty="0">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20" name="Picture 5" descr="C:\IBM\Icon Redesign\pngs_comms\ibm_icon_comms_circuit_blu.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063518" y="2740188"/>
            <a:ext cx="397269" cy="397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120"/>
          <p:cNvSpPr txBox="1"/>
          <p:nvPr/>
        </p:nvSpPr>
        <p:spPr>
          <a:xfrm>
            <a:off x="4686267" y="3171010"/>
            <a:ext cx="1475014" cy="302840"/>
          </a:xfrm>
          <a:prstGeom prst="rect">
            <a:avLst/>
          </a:prstGeom>
          <a:noFill/>
        </p:spPr>
        <p:txBody>
          <a:bodyPr wrap="square" rtlCol="0">
            <a:spAutoFit/>
          </a:bodyPr>
          <a:lstStyle/>
          <a:p>
            <a:pPr eaLnBrk="1" fontAlgn="auto" hangingPunct="1">
              <a:lnSpc>
                <a:spcPct val="114000"/>
              </a:lnSpc>
              <a:spcBef>
                <a:spcPts val="0"/>
              </a:spcBef>
              <a:spcAft>
                <a:spcPts val="600"/>
              </a:spcAft>
            </a:pPr>
            <a:r>
              <a:rPr lang="zh-CN" altLang="en-US" sz="1200" kern="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产品标签追溯码</a:t>
            </a:r>
          </a:p>
        </p:txBody>
      </p:sp>
      <p:pic>
        <p:nvPicPr>
          <p:cNvPr id="122" name="Picture 31" descr="C:\IBM\Icon Redesign\pngs_computing\ibm_icon_computing_doc2_blu.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27064" y="2772624"/>
            <a:ext cx="266104" cy="39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124"/>
          <p:cNvSpPr txBox="1"/>
          <p:nvPr/>
        </p:nvSpPr>
        <p:spPr>
          <a:xfrm>
            <a:off x="3136707" y="3149813"/>
            <a:ext cx="802985" cy="286873"/>
          </a:xfrm>
          <a:prstGeom prst="rect">
            <a:avLst/>
          </a:prstGeom>
          <a:noFill/>
        </p:spPr>
        <p:txBody>
          <a:bodyPr wrap="square" rtlCol="0">
            <a:spAutoFit/>
          </a:bodyPr>
          <a:lstStyle/>
          <a:p>
            <a:pPr eaLnBrk="1" fontAlgn="auto" hangingPunct="1">
              <a:lnSpc>
                <a:spcPct val="114000"/>
              </a:lnSpc>
              <a:spcBef>
                <a:spcPts val="0"/>
              </a:spcBef>
              <a:spcAft>
                <a:spcPts val="600"/>
              </a:spcAft>
            </a:pPr>
            <a:r>
              <a:rPr lang="zh-CN" altLang="en-US" sz="1200" kern="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运单</a:t>
            </a:r>
          </a:p>
        </p:txBody>
      </p:sp>
      <p:pic>
        <p:nvPicPr>
          <p:cNvPr id="126" name="Picture 31" descr="C:\IBM\Icon Redesign\pngs_computing\ibm_icon_computing_doc2_blu.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461719" y="2748550"/>
            <a:ext cx="266104" cy="39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TextBox 126"/>
          <p:cNvSpPr txBox="1"/>
          <p:nvPr/>
        </p:nvSpPr>
        <p:spPr>
          <a:xfrm>
            <a:off x="6371362" y="3125739"/>
            <a:ext cx="802985" cy="286873"/>
          </a:xfrm>
          <a:prstGeom prst="rect">
            <a:avLst/>
          </a:prstGeom>
          <a:noFill/>
        </p:spPr>
        <p:txBody>
          <a:bodyPr wrap="square" rtlCol="0">
            <a:spAutoFit/>
          </a:bodyPr>
          <a:lstStyle/>
          <a:p>
            <a:pPr eaLnBrk="1" fontAlgn="auto" hangingPunct="1">
              <a:lnSpc>
                <a:spcPct val="114000"/>
              </a:lnSpc>
              <a:spcBef>
                <a:spcPts val="0"/>
              </a:spcBef>
              <a:spcAft>
                <a:spcPts val="600"/>
              </a:spcAft>
            </a:pPr>
            <a:r>
              <a:rPr lang="zh-CN" altLang="en-US" sz="1200" kern="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运单</a:t>
            </a:r>
          </a:p>
        </p:txBody>
      </p:sp>
      <p:pic>
        <p:nvPicPr>
          <p:cNvPr id="129" name="Picture 31" descr="C:\IBM\Icon Redesign\pngs_computing\ibm_icon_computing_doc2_blu.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78363" y="2748550"/>
            <a:ext cx="266104" cy="39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TextBox 129"/>
          <p:cNvSpPr txBox="1"/>
          <p:nvPr/>
        </p:nvSpPr>
        <p:spPr>
          <a:xfrm>
            <a:off x="8888006" y="3125739"/>
            <a:ext cx="802985" cy="286873"/>
          </a:xfrm>
          <a:prstGeom prst="rect">
            <a:avLst/>
          </a:prstGeom>
          <a:noFill/>
        </p:spPr>
        <p:txBody>
          <a:bodyPr wrap="square" rtlCol="0">
            <a:spAutoFit/>
          </a:bodyPr>
          <a:lstStyle/>
          <a:p>
            <a:pPr eaLnBrk="1" fontAlgn="auto" hangingPunct="1">
              <a:lnSpc>
                <a:spcPct val="114000"/>
              </a:lnSpc>
              <a:spcBef>
                <a:spcPts val="0"/>
              </a:spcBef>
              <a:spcAft>
                <a:spcPts val="600"/>
              </a:spcAft>
            </a:pPr>
            <a:r>
              <a:rPr lang="zh-CN" altLang="en-US" sz="1200" kern="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运单</a:t>
            </a:r>
          </a:p>
        </p:txBody>
      </p:sp>
      <p:sp>
        <p:nvSpPr>
          <p:cNvPr id="141" name="TextBox 140"/>
          <p:cNvSpPr txBox="1"/>
          <p:nvPr/>
        </p:nvSpPr>
        <p:spPr>
          <a:xfrm>
            <a:off x="9464735" y="3146216"/>
            <a:ext cx="1424195" cy="302840"/>
          </a:xfrm>
          <a:prstGeom prst="rect">
            <a:avLst/>
          </a:prstGeom>
          <a:noFill/>
        </p:spPr>
        <p:txBody>
          <a:bodyPr wrap="square" rtlCol="0">
            <a:spAutoFit/>
          </a:bodyPr>
          <a:lstStyle/>
          <a:p>
            <a:pPr eaLnBrk="1" fontAlgn="auto" hangingPunct="1">
              <a:lnSpc>
                <a:spcPct val="114000"/>
              </a:lnSpc>
              <a:spcBef>
                <a:spcPts val="0"/>
              </a:spcBef>
              <a:spcAft>
                <a:spcPts val="600"/>
              </a:spcAft>
            </a:pPr>
            <a:r>
              <a:rPr lang="zh-CN" altLang="en-US" sz="1200" kern="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门店产品记录</a:t>
            </a:r>
          </a:p>
        </p:txBody>
      </p:sp>
      <p:pic>
        <p:nvPicPr>
          <p:cNvPr id="142" name="Picture 25" descr="C:\IBM\Icon Redesign\pngs_business\ibm_icon_business_contract_blu.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887264" y="2709844"/>
            <a:ext cx="429629" cy="42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rrow: Left-Right 38"/>
          <p:cNvSpPr/>
          <p:nvPr/>
        </p:nvSpPr>
        <p:spPr bwMode="auto">
          <a:xfrm>
            <a:off x="2649706" y="2865202"/>
            <a:ext cx="450135" cy="281712"/>
          </a:xfrm>
          <a:prstGeom prst="leftRightArrow">
            <a:avLst/>
          </a:prstGeom>
          <a:solidFill>
            <a:srgbClr val="FFC000"/>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143" name="Arrow: Left-Right 142"/>
          <p:cNvSpPr/>
          <p:nvPr/>
        </p:nvSpPr>
        <p:spPr bwMode="auto">
          <a:xfrm>
            <a:off x="3565726" y="2848108"/>
            <a:ext cx="450135" cy="281712"/>
          </a:xfrm>
          <a:prstGeom prst="leftRightArrow">
            <a:avLst/>
          </a:prstGeom>
          <a:solidFill>
            <a:srgbClr val="FFC000"/>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144" name="Arrow: Left-Right 143"/>
          <p:cNvSpPr/>
          <p:nvPr/>
        </p:nvSpPr>
        <p:spPr bwMode="auto">
          <a:xfrm>
            <a:off x="4573792" y="2848108"/>
            <a:ext cx="450135" cy="281712"/>
          </a:xfrm>
          <a:prstGeom prst="leftRightArrow">
            <a:avLst/>
          </a:prstGeom>
          <a:solidFill>
            <a:srgbClr val="FFC000"/>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145" name="Arrow: Left-Right 144"/>
          <p:cNvSpPr/>
          <p:nvPr/>
        </p:nvSpPr>
        <p:spPr bwMode="auto">
          <a:xfrm>
            <a:off x="5846242" y="2827433"/>
            <a:ext cx="450135" cy="281712"/>
          </a:xfrm>
          <a:prstGeom prst="leftRightArrow">
            <a:avLst/>
          </a:prstGeom>
          <a:solidFill>
            <a:srgbClr val="FFC000"/>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146" name="Arrow: Left-Right 145"/>
          <p:cNvSpPr/>
          <p:nvPr/>
        </p:nvSpPr>
        <p:spPr bwMode="auto">
          <a:xfrm>
            <a:off x="6921535" y="2819689"/>
            <a:ext cx="1844284" cy="289455"/>
          </a:xfrm>
          <a:prstGeom prst="leftRightArrow">
            <a:avLst/>
          </a:prstGeom>
          <a:solidFill>
            <a:srgbClr val="FFC000"/>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147" name="Arrow: Left-Right 146"/>
          <p:cNvSpPr/>
          <p:nvPr/>
        </p:nvSpPr>
        <p:spPr bwMode="auto">
          <a:xfrm>
            <a:off x="9352912" y="2819689"/>
            <a:ext cx="450135" cy="281712"/>
          </a:xfrm>
          <a:prstGeom prst="leftRightArrow">
            <a:avLst/>
          </a:prstGeom>
          <a:solidFill>
            <a:srgbClr val="FFC000"/>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40" name="Isosceles Triangle 39"/>
          <p:cNvSpPr/>
          <p:nvPr/>
        </p:nvSpPr>
        <p:spPr bwMode="auto">
          <a:xfrm rot="10800000">
            <a:off x="5067333" y="2592705"/>
            <a:ext cx="393086" cy="133051"/>
          </a:xfrm>
          <a:prstGeom prst="triangle">
            <a:avLst/>
          </a:prstGeom>
          <a:solidFill>
            <a:srgbClr val="FFC000"/>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pic>
        <p:nvPicPr>
          <p:cNvPr id="155" name="Picture 4" descr="C:\IBM\Icon Redesign\pngs_computing\ibm_icon_computing_workstation_blu.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5339" y="3910660"/>
            <a:ext cx="1089680" cy="707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ight Brace 45"/>
          <p:cNvSpPr/>
          <p:nvPr/>
        </p:nvSpPr>
        <p:spPr bwMode="auto">
          <a:xfrm rot="5400000">
            <a:off x="5979541" y="-248331"/>
            <a:ext cx="362522" cy="7806251"/>
          </a:xfrm>
          <a:prstGeom prst="rightBrace">
            <a:avLst>
              <a:gd name="adj1" fmla="val 49938"/>
              <a:gd name="adj2" fmla="val 85866"/>
            </a:avLst>
          </a:prstGeom>
          <a:noFill/>
          <a:ln w="28575" cap="flat" cmpd="sng" algn="ctr">
            <a:solidFill>
              <a:srgbClr val="F59341"/>
            </a:solidFill>
            <a:prstDash val="solid"/>
            <a:round/>
            <a:headEnd type="none" w="med" len="med"/>
            <a:tailEnd type="none" w="med" len="med"/>
          </a:ln>
          <a:effectLst/>
        </p:spPr>
        <p:txBody>
          <a:bodyPr rtlCol="0" anchor="ctr"/>
          <a:lstStyle/>
          <a:p>
            <a:pPr algn="ctr"/>
            <a:endParaRPr lang="zh-CN" altLang="en-US"/>
          </a:p>
        </p:txBody>
      </p:sp>
      <p:sp>
        <p:nvSpPr>
          <p:cNvPr id="110" name="Rectangle 109"/>
          <p:cNvSpPr/>
          <p:nvPr/>
        </p:nvSpPr>
        <p:spPr>
          <a:xfrm>
            <a:off x="474949" y="6286946"/>
            <a:ext cx="9665006" cy="246221"/>
          </a:xfrm>
          <a:prstGeom prst="rect">
            <a:avLst/>
          </a:prstGeom>
        </p:spPr>
        <p:txBody>
          <a:bodyPr wrap="square">
            <a:spAutoFit/>
          </a:bodyPr>
          <a:lstStyle/>
          <a:p>
            <a:r>
              <a:rPr lang="zh-CN" altLang="en-US" sz="1000" dirty="0">
                <a:solidFill>
                  <a:schemeClr val="tx1"/>
                </a:solidFill>
                <a:latin typeface="微软雅黑" panose="020B0503020204020204" pitchFamily="34" charset="-122"/>
                <a:ea typeface="微软雅黑" panose="020B0503020204020204" pitchFamily="34" charset="-122"/>
              </a:rPr>
              <a:t>* 鉴于项目本身具有创新性、探索性，上述内容仅为方案示例，具体方案需要在项目进行过程中通过现场调研、方案设计等工作进一步确认</a:t>
            </a:r>
          </a:p>
        </p:txBody>
      </p:sp>
    </p:spTree>
    <p:extLst>
      <p:ext uri="{BB962C8B-B14F-4D97-AF65-F5344CB8AC3E}">
        <p14:creationId xmlns:p14="http://schemas.microsoft.com/office/powerpoint/2010/main" val="1948027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7430505" y="3764246"/>
            <a:ext cx="1352579" cy="1350120"/>
          </a:xfrm>
          <a:prstGeom prst="rect">
            <a:avLst/>
          </a:prstGeom>
        </p:spPr>
      </p:pic>
      <p:sp>
        <p:nvSpPr>
          <p:cNvPr id="2" name="Title 1"/>
          <p:cNvSpPr>
            <a:spLocks noGrp="1"/>
          </p:cNvSpPr>
          <p:nvPr>
            <p:ph type="title"/>
          </p:nvPr>
        </p:nvSpPr>
        <p:spPr/>
        <p:txBody>
          <a:bodyPr/>
          <a:lstStyle/>
          <a:p>
            <a:r>
              <a:rPr lang="zh-CN" altLang="en-US" sz="2000" dirty="0" smtClean="0">
                <a:solidFill>
                  <a:prstClr val="white"/>
                </a:solidFill>
                <a:latin typeface="微软雅黑" panose="020B0503020204020204" pitchFamily="34" charset="-122"/>
                <a:ea typeface="微软雅黑" panose="020B0503020204020204" pitchFamily="34" charset="-122"/>
                <a:cs typeface="Segoe UI" panose="020B0502040204020203" pitchFamily="34" charset="0"/>
              </a:rPr>
              <a:t>试</a:t>
            </a:r>
            <a:r>
              <a:rPr lang="zh-CN" altLang="en-US" sz="2000" dirty="0">
                <a:solidFill>
                  <a:prstClr val="white"/>
                </a:solidFill>
                <a:latin typeface="微软雅黑" panose="020B0503020204020204" pitchFamily="34" charset="-122"/>
                <a:ea typeface="微软雅黑" panose="020B0503020204020204" pitchFamily="34" charset="-122"/>
                <a:cs typeface="Segoe UI" panose="020B0502040204020203" pitchFamily="34" charset="0"/>
              </a:rPr>
              <a:t>点项目企业用户平台界面及功能初步描述</a:t>
            </a:r>
            <a:endParaRPr lang="en-US" altLang="zh-CN" sz="2000" dirty="0">
              <a:solidFill>
                <a:prstClr val="white"/>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5" name="TextBox 104"/>
          <p:cNvSpPr txBox="1"/>
          <p:nvPr/>
        </p:nvSpPr>
        <p:spPr>
          <a:xfrm>
            <a:off x="375920" y="5098348"/>
            <a:ext cx="11267366" cy="1014483"/>
          </a:xfrm>
          <a:prstGeom prst="rect">
            <a:avLst/>
          </a:prstGeom>
          <a:solidFill>
            <a:schemeClr val="bg1">
              <a:lumMod val="95000"/>
            </a:schemeClr>
          </a:solidFill>
        </p:spPr>
        <p:txBody>
          <a:bodyPr wrap="square" rtlCol="0">
            <a:spAutoFit/>
          </a:bodyPr>
          <a:lstStyle/>
          <a:p>
            <a:pPr marL="342900" indent="-342900" eaLnBrk="1" fontAlgn="auto" hangingPunct="1">
              <a:lnSpc>
                <a:spcPct val="114000"/>
              </a:lnSpc>
              <a:spcBef>
                <a:spcPts val="0"/>
              </a:spcBef>
              <a:spcAft>
                <a:spcPts val="600"/>
              </a:spcAft>
              <a:buFont typeface="+mj-lt"/>
              <a:buAutoNum type="arabicPeriod"/>
            </a:pPr>
            <a:endParaRPr lang="zh-CN" altLang="en-US" sz="1400" kern="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06" name="Group 105"/>
          <p:cNvGrpSpPr/>
          <p:nvPr/>
        </p:nvGrpSpPr>
        <p:grpSpPr>
          <a:xfrm>
            <a:off x="599845" y="1246860"/>
            <a:ext cx="2927020" cy="1758446"/>
            <a:chOff x="493714" y="1677719"/>
            <a:chExt cx="4944602" cy="2528521"/>
          </a:xfrm>
        </p:grpSpPr>
        <p:pic>
          <p:nvPicPr>
            <p:cNvPr id="107" name="Picture 106"/>
            <p:cNvPicPr>
              <a:picLocks noChangeAspect="1"/>
            </p:cNvPicPr>
            <p:nvPr/>
          </p:nvPicPr>
          <p:blipFill>
            <a:blip r:embed="rId4"/>
            <a:stretch>
              <a:fillRect/>
            </a:stretch>
          </p:blipFill>
          <p:spPr>
            <a:xfrm>
              <a:off x="493714" y="1677719"/>
              <a:ext cx="4944602" cy="2528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8" name="Rectangle 107"/>
            <p:cNvSpPr/>
            <p:nvPr/>
          </p:nvSpPr>
          <p:spPr bwMode="auto">
            <a:xfrm>
              <a:off x="2423159" y="3796439"/>
              <a:ext cx="1158716" cy="342900"/>
            </a:xfrm>
            <a:prstGeom prst="rect">
              <a:avLst/>
            </a:prstGeom>
            <a:solidFill>
              <a:schemeClr val="tx1"/>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grpSp>
      <p:pic>
        <p:nvPicPr>
          <p:cNvPr id="109" name="Picture 108"/>
          <p:cNvPicPr>
            <a:picLocks noChangeAspect="1"/>
          </p:cNvPicPr>
          <p:nvPr/>
        </p:nvPicPr>
        <p:blipFill>
          <a:blip r:embed="rId5">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3285177" y="3628924"/>
            <a:ext cx="962000" cy="1342527"/>
          </a:xfrm>
          <a:prstGeom prst="rect">
            <a:avLst/>
          </a:prstGeom>
          <a:ln>
            <a:solidFill>
              <a:schemeClr val="tx1"/>
            </a:solidFill>
          </a:ln>
        </p:spPr>
      </p:pic>
      <p:sp>
        <p:nvSpPr>
          <p:cNvPr id="111" name="等腰三角形 7"/>
          <p:cNvSpPr/>
          <p:nvPr/>
        </p:nvSpPr>
        <p:spPr>
          <a:xfrm rot="10800000">
            <a:off x="764034" y="3204286"/>
            <a:ext cx="551295" cy="338123"/>
          </a:xfrm>
          <a:prstGeom prst="triangle">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TextBox 111"/>
          <p:cNvSpPr txBox="1"/>
          <p:nvPr/>
        </p:nvSpPr>
        <p:spPr>
          <a:xfrm>
            <a:off x="1422138" y="3177784"/>
            <a:ext cx="4315693" cy="711669"/>
          </a:xfrm>
          <a:prstGeom prst="rect">
            <a:avLst/>
          </a:prstGeom>
          <a:noFill/>
        </p:spPr>
        <p:txBody>
          <a:bodyPr wrap="square" rtlCol="0">
            <a:noAutofit/>
          </a:bodyPr>
          <a:lstStyle/>
          <a:p>
            <a:r>
              <a:rPr lang="zh-CN" altLang="en-US" sz="120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为各环节追溯信息负责单位提供信息快速上传接口和产品相关信息快速汇总、查询接口</a:t>
            </a:r>
            <a:endParaRPr lang="en-US" altLang="zh-CN" sz="1200" dirty="0">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a:p>
            <a:endParaRPr lang="zh-CN" altLang="en-US" sz="1200" dirty="0">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13" name="Picture 1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589804" y="3647241"/>
            <a:ext cx="814717" cy="611038"/>
          </a:xfrm>
          <a:prstGeom prst="rect">
            <a:avLst/>
          </a:prstGeom>
        </p:spPr>
      </p:pic>
      <p:pic>
        <p:nvPicPr>
          <p:cNvPr id="114" name="Picture 113"/>
          <p:cNvPicPr>
            <a:picLocks/>
          </p:cNvPicPr>
          <p:nvPr/>
        </p:nvPicPr>
        <p:blipFill>
          <a:blip r:embed="rId8" cstate="email">
            <a:extLst>
              <a:ext uri="{28A0092B-C50C-407E-A947-70E740481C1C}">
                <a14:useLocalDpi xmlns:a14="http://schemas.microsoft.com/office/drawing/2010/main"/>
              </a:ext>
            </a:extLst>
          </a:blip>
          <a:stretch>
            <a:fillRect/>
          </a:stretch>
        </p:blipFill>
        <p:spPr>
          <a:xfrm>
            <a:off x="4589040" y="4322583"/>
            <a:ext cx="816244" cy="662454"/>
          </a:xfrm>
          <a:prstGeom prst="rect">
            <a:avLst/>
          </a:prstGeom>
        </p:spPr>
      </p:pic>
      <p:sp>
        <p:nvSpPr>
          <p:cNvPr id="121" name="TextBox 34"/>
          <p:cNvSpPr txBox="1">
            <a:spLocks noChangeArrowheads="1"/>
          </p:cNvSpPr>
          <p:nvPr/>
        </p:nvSpPr>
        <p:spPr bwMode="auto">
          <a:xfrm>
            <a:off x="175662" y="796117"/>
            <a:ext cx="52423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eaLnBrk="1" hangingPunct="1"/>
            <a:r>
              <a:rPr lang="zh-CN" altLang="en-US" sz="1600" b="1" dirty="0">
                <a:solidFill>
                  <a:srgbClr val="0E7BAE"/>
                </a:solidFill>
                <a:latin typeface="微软雅黑" panose="020B0503020204020204" pitchFamily="34" charset="-122"/>
                <a:ea typeface="微软雅黑" panose="020B0503020204020204" pitchFamily="34" charset="-122"/>
              </a:rPr>
              <a:t>固定办公设备功能界面</a:t>
            </a:r>
          </a:p>
        </p:txBody>
      </p:sp>
      <p:sp>
        <p:nvSpPr>
          <p:cNvPr id="122" name="TextBox 34"/>
          <p:cNvSpPr txBox="1">
            <a:spLocks noChangeArrowheads="1"/>
          </p:cNvSpPr>
          <p:nvPr/>
        </p:nvSpPr>
        <p:spPr bwMode="auto">
          <a:xfrm>
            <a:off x="6543334" y="796117"/>
            <a:ext cx="49446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eaLnBrk="1" hangingPunct="1"/>
            <a:r>
              <a:rPr lang="zh-CN" altLang="en-US" sz="1600" b="1" dirty="0">
                <a:solidFill>
                  <a:srgbClr val="0E7BAE"/>
                </a:solidFill>
                <a:latin typeface="微软雅黑" panose="020B0503020204020204" pitchFamily="34" charset="-122"/>
                <a:ea typeface="微软雅黑" panose="020B0503020204020204" pitchFamily="34" charset="-122"/>
              </a:rPr>
              <a:t>移动设备功能界面</a:t>
            </a:r>
          </a:p>
        </p:txBody>
      </p:sp>
      <p:pic>
        <p:nvPicPr>
          <p:cNvPr id="125"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63876" y="1827829"/>
            <a:ext cx="1977390" cy="1374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 name="等腰三角形 7"/>
          <p:cNvSpPr/>
          <p:nvPr/>
        </p:nvSpPr>
        <p:spPr>
          <a:xfrm rot="5400000">
            <a:off x="8872273" y="2537335"/>
            <a:ext cx="551295" cy="338123"/>
          </a:xfrm>
          <a:prstGeom prst="triangle">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TextBox 126"/>
          <p:cNvSpPr txBox="1"/>
          <p:nvPr/>
        </p:nvSpPr>
        <p:spPr>
          <a:xfrm>
            <a:off x="6515446" y="3272530"/>
            <a:ext cx="2474250" cy="711669"/>
          </a:xfrm>
          <a:prstGeom prst="rect">
            <a:avLst/>
          </a:prstGeom>
          <a:noFill/>
        </p:spPr>
        <p:txBody>
          <a:bodyPr wrap="square" rtlCol="0">
            <a:noAutofit/>
          </a:bodyPr>
          <a:lstStyle/>
          <a:p>
            <a:pPr algn="ctr"/>
            <a:r>
              <a:rPr lang="zh-CN" altLang="en-US" sz="120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操作人员扫码录入</a:t>
            </a:r>
            <a:r>
              <a:rPr lang="en-US" altLang="zh-CN" sz="120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120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查询追溯信息</a:t>
            </a:r>
          </a:p>
        </p:txBody>
      </p:sp>
      <p:pic>
        <p:nvPicPr>
          <p:cNvPr id="141" name="Picture 140"/>
          <p:cNvPicPr>
            <a:picLocks noChangeAspect="1"/>
          </p:cNvPicPr>
          <p:nvPr/>
        </p:nvPicPr>
        <p:blipFill>
          <a:blip r:embed="rId10"/>
          <a:stretch>
            <a:fillRect/>
          </a:stretch>
        </p:blipFill>
        <p:spPr>
          <a:xfrm>
            <a:off x="9316982" y="1389733"/>
            <a:ext cx="1950597" cy="3456176"/>
          </a:xfrm>
          <a:prstGeom prst="rect">
            <a:avLst/>
          </a:prstGeom>
        </p:spPr>
      </p:pic>
      <p:cxnSp>
        <p:nvCxnSpPr>
          <p:cNvPr id="142" name="直接连接符 18"/>
          <p:cNvCxnSpPr/>
          <p:nvPr/>
        </p:nvCxnSpPr>
        <p:spPr bwMode="auto">
          <a:xfrm flipH="1">
            <a:off x="6129376" y="1205642"/>
            <a:ext cx="0" cy="3749563"/>
          </a:xfrm>
          <a:prstGeom prst="line">
            <a:avLst/>
          </a:prstGeom>
          <a:ln>
            <a:solidFill>
              <a:schemeClr val="bg1">
                <a:lumMod val="65000"/>
              </a:schemeClr>
            </a:solidFill>
            <a:prstDash val="sysDash"/>
          </a:ln>
          <a:effectLst>
            <a:outerShdw blurRad="50800" dist="38100" dir="2700000" algn="tl" rotWithShape="0">
              <a:prstClr val="black">
                <a:alpha val="40000"/>
              </a:prstClr>
            </a:outerShdw>
          </a:effectLst>
          <a:extLst/>
        </p:spPr>
        <p:style>
          <a:lnRef idx="3">
            <a:schemeClr val="dk1"/>
          </a:lnRef>
          <a:fillRef idx="0">
            <a:schemeClr val="dk1"/>
          </a:fillRef>
          <a:effectRef idx="2">
            <a:schemeClr val="dk1"/>
          </a:effectRef>
          <a:fontRef idx="minor">
            <a:schemeClr val="tx1"/>
          </a:fontRef>
        </p:style>
      </p:cxnSp>
      <p:grpSp>
        <p:nvGrpSpPr>
          <p:cNvPr id="143" name="Group 142"/>
          <p:cNvGrpSpPr/>
          <p:nvPr/>
        </p:nvGrpSpPr>
        <p:grpSpPr>
          <a:xfrm>
            <a:off x="2667634" y="1199539"/>
            <a:ext cx="2947891" cy="1827090"/>
            <a:chOff x="1801826" y="1749854"/>
            <a:chExt cx="3829049" cy="2317660"/>
          </a:xfrm>
        </p:grpSpPr>
        <p:pic>
          <p:nvPicPr>
            <p:cNvPr id="144" name="Picture 2"/>
            <p:cNvPicPr>
              <a:picLocks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801826" y="1749854"/>
              <a:ext cx="3829049" cy="231766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45" name="Rectangle 144"/>
            <p:cNvSpPr/>
            <p:nvPr/>
          </p:nvSpPr>
          <p:spPr bwMode="auto">
            <a:xfrm>
              <a:off x="1801826" y="1749854"/>
              <a:ext cx="900000" cy="304233"/>
            </a:xfrm>
            <a:prstGeom prst="rect">
              <a:avLst/>
            </a:prstGeom>
            <a:solidFill>
              <a:schemeClr val="bg1"/>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grpSp>
      <p:sp>
        <p:nvSpPr>
          <p:cNvPr id="146" name="Rectangle 145"/>
          <p:cNvSpPr/>
          <p:nvPr/>
        </p:nvSpPr>
        <p:spPr bwMode="auto">
          <a:xfrm rot="20188462">
            <a:off x="2459229" y="2313280"/>
            <a:ext cx="818707" cy="303746"/>
          </a:xfrm>
          <a:prstGeom prst="rect">
            <a:avLst/>
          </a:prstGeom>
          <a:solidFill>
            <a:srgbClr val="FFFF99"/>
          </a:solidFill>
          <a:ln w="19050">
            <a:solidFill>
              <a:schemeClr val="accent1"/>
            </a:solidFill>
          </a:ln>
          <a:effectLst/>
          <a:extLst/>
        </p:spPr>
        <p:txBody>
          <a:bodyPr rtlCol="0" anchor="ctr"/>
          <a:lstStyle/>
          <a:p>
            <a:pPr algn="ctr">
              <a:lnSpc>
                <a:spcPct val="80000"/>
              </a:lnSpc>
              <a:spcBef>
                <a:spcPts val="6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rPr>
              <a:t>示例</a:t>
            </a:r>
          </a:p>
        </p:txBody>
      </p:sp>
      <p:sp>
        <p:nvSpPr>
          <p:cNvPr id="147" name="TextBox 146"/>
          <p:cNvSpPr txBox="1"/>
          <p:nvPr/>
        </p:nvSpPr>
        <p:spPr>
          <a:xfrm>
            <a:off x="3349883" y="3959813"/>
            <a:ext cx="737592" cy="260969"/>
          </a:xfrm>
          <a:prstGeom prst="rect">
            <a:avLst/>
          </a:prstGeom>
          <a:solidFill>
            <a:schemeClr val="bg1"/>
          </a:solidFill>
        </p:spPr>
        <p:txBody>
          <a:bodyPr wrap="square" rtlCol="0">
            <a:spAutoFit/>
          </a:bodyPr>
          <a:lstStyle/>
          <a:p>
            <a:pPr algn="ctr" eaLnBrk="1" fontAlgn="auto" hangingPunct="1">
              <a:lnSpc>
                <a:spcPct val="114000"/>
              </a:lnSpc>
              <a:spcBef>
                <a:spcPts val="0"/>
              </a:spcBef>
              <a:spcAft>
                <a:spcPts val="600"/>
              </a:spcAft>
            </a:pPr>
            <a:r>
              <a:rPr lang="zh-CN" altLang="en-US" sz="1050" kern="0" dirty="0">
                <a:solidFill>
                  <a:schemeClr val="tx1"/>
                </a:solidFill>
                <a:latin typeface="Segoe UI" panose="020B0502040204020203" pitchFamily="34" charset="0"/>
                <a:ea typeface="Segoe UI" panose="020B0502040204020203" pitchFamily="34" charset="0"/>
                <a:cs typeface="Segoe UI" panose="020B0502040204020203" pitchFamily="34" charset="0"/>
              </a:rPr>
              <a:t>检验报告</a:t>
            </a:r>
          </a:p>
        </p:txBody>
      </p:sp>
      <p:sp>
        <p:nvSpPr>
          <p:cNvPr id="148" name="TextBox 147"/>
          <p:cNvSpPr txBox="1"/>
          <p:nvPr/>
        </p:nvSpPr>
        <p:spPr>
          <a:xfrm>
            <a:off x="5907911" y="5112425"/>
            <a:ext cx="3081785" cy="287922"/>
          </a:xfrm>
          <a:prstGeom prst="rect">
            <a:avLst/>
          </a:prstGeom>
          <a:noFill/>
        </p:spPr>
        <p:txBody>
          <a:bodyPr wrap="square" rtlCol="0">
            <a:noAutofit/>
          </a:bodyPr>
          <a:lstStyle>
            <a:defPPr>
              <a:defRPr lang="en-US"/>
            </a:defPPr>
            <a:lvl1pPr>
              <a:defRPr sz="14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zh-CN" altLang="en-US" dirty="0"/>
              <a:t>相关（多）政府部门平台虚拟入口</a:t>
            </a:r>
          </a:p>
        </p:txBody>
      </p:sp>
      <p:sp>
        <p:nvSpPr>
          <p:cNvPr id="149" name="TextBox 148"/>
          <p:cNvSpPr txBox="1"/>
          <p:nvPr/>
        </p:nvSpPr>
        <p:spPr>
          <a:xfrm>
            <a:off x="9389730" y="5104412"/>
            <a:ext cx="2253556" cy="363848"/>
          </a:xfrm>
          <a:prstGeom prst="rect">
            <a:avLst/>
          </a:prstGeom>
          <a:noFill/>
        </p:spPr>
        <p:txBody>
          <a:bodyPr wrap="square" rtlCol="0">
            <a:noAutofit/>
          </a:bodyPr>
          <a:lstStyle>
            <a:defPPr>
              <a:defRPr lang="en-US"/>
            </a:defPPr>
            <a:lvl1pPr>
              <a:defRPr sz="14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zh-CN" altLang="en-US" dirty="0"/>
              <a:t>（</a:t>
            </a:r>
            <a:r>
              <a:rPr lang="zh-CN" altLang="en-US" dirty="0">
                <a:solidFill>
                  <a:srgbClr val="FF0000"/>
                </a:solidFill>
              </a:rPr>
              <a:t>未来</a:t>
            </a:r>
            <a:r>
              <a:rPr lang="zh-CN" altLang="en-US" dirty="0"/>
              <a:t>）消费者平台入口</a:t>
            </a:r>
          </a:p>
        </p:txBody>
      </p:sp>
      <p:sp>
        <p:nvSpPr>
          <p:cNvPr id="154" name="TextBox 153"/>
          <p:cNvSpPr txBox="1"/>
          <p:nvPr/>
        </p:nvSpPr>
        <p:spPr>
          <a:xfrm>
            <a:off x="3153035" y="5105218"/>
            <a:ext cx="1436006" cy="273692"/>
          </a:xfrm>
          <a:prstGeom prst="rect">
            <a:avLst/>
          </a:prstGeom>
          <a:noFill/>
        </p:spPr>
        <p:txBody>
          <a:bodyPr wrap="square" rtlCol="0">
            <a:noAutofit/>
          </a:bodyPr>
          <a:lstStyle/>
          <a:p>
            <a:r>
              <a:rPr lang="zh-CN" altLang="en-US" sz="1400" dirty="0">
                <a:solidFill>
                  <a:schemeClr val="tx1"/>
                </a:solidFill>
                <a:latin typeface="微软雅黑" panose="020B0503020204020204" pitchFamily="34" charset="-122"/>
                <a:ea typeface="微软雅黑" panose="020B0503020204020204" pitchFamily="34" charset="-122"/>
                <a:cs typeface="Segoe UI" panose="020B0502040204020203" pitchFamily="34" charset="0"/>
              </a:rPr>
              <a:t>沃尔玛平台入口</a:t>
            </a:r>
          </a:p>
        </p:txBody>
      </p:sp>
      <p:sp>
        <p:nvSpPr>
          <p:cNvPr id="155" name="TextBox 154"/>
          <p:cNvSpPr txBox="1"/>
          <p:nvPr/>
        </p:nvSpPr>
        <p:spPr>
          <a:xfrm>
            <a:off x="965119" y="5116744"/>
            <a:ext cx="1320882" cy="302288"/>
          </a:xfrm>
          <a:prstGeom prst="rect">
            <a:avLst/>
          </a:prstGeom>
          <a:noFill/>
        </p:spPr>
        <p:txBody>
          <a:bodyPr wrap="square" rtlCol="0">
            <a:noAutofit/>
          </a:bodyPr>
          <a:lstStyle/>
          <a:p>
            <a:r>
              <a:rPr lang="zh-CN" altLang="en-US" sz="1400" dirty="0">
                <a:solidFill>
                  <a:schemeClr val="tx1"/>
                </a:solidFill>
                <a:latin typeface="Segoe UI" panose="020B0502040204020203" pitchFamily="34" charset="0"/>
                <a:ea typeface="Segoe UI" panose="020B0502040204020203" pitchFamily="34" charset="0"/>
                <a:cs typeface="Segoe UI" panose="020B0502040204020203" pitchFamily="34" charset="0"/>
              </a:rPr>
              <a:t>金锣平台入口</a:t>
            </a:r>
            <a:endParaRPr lang="zh-CN" altLang="en-US" sz="1400" dirty="0">
              <a:solidFill>
                <a:schemeClr val="tx1"/>
              </a:solidFill>
              <a:latin typeface="Segoe UI" panose="020B0502040204020203" pitchFamily="34" charset="0"/>
              <a:ea typeface="宋体" panose="02010600030101010101" pitchFamily="2" charset="-122"/>
              <a:cs typeface="Segoe UI" panose="020B0502040204020203" pitchFamily="34" charset="0"/>
            </a:endParaRPr>
          </a:p>
        </p:txBody>
      </p:sp>
      <p:sp>
        <p:nvSpPr>
          <p:cNvPr id="3" name="Rectangle 2"/>
          <p:cNvSpPr/>
          <p:nvPr/>
        </p:nvSpPr>
        <p:spPr bwMode="auto">
          <a:xfrm>
            <a:off x="2838201" y="1247321"/>
            <a:ext cx="2128192" cy="239035"/>
          </a:xfrm>
          <a:prstGeom prst="rect">
            <a:avLst/>
          </a:prstGeom>
          <a:solidFill>
            <a:schemeClr val="bg1"/>
          </a:soli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200" b="1" dirty="0">
                <a:solidFill>
                  <a:schemeClr val="tx1"/>
                </a:solidFill>
                <a:latin typeface="微软雅黑" panose="020B0503020204020204" pitchFamily="34" charset="-122"/>
                <a:ea typeface="微软雅黑" panose="020B0503020204020204" pitchFamily="34" charset="-122"/>
                <a:cs typeface="Arial Unicode MS" pitchFamily="34" charset="-128"/>
              </a:rPr>
              <a:t>企业追溯信息查询平台</a:t>
            </a:r>
          </a:p>
        </p:txBody>
      </p:sp>
      <p:sp>
        <p:nvSpPr>
          <p:cNvPr id="156" name="Rectangle 155"/>
          <p:cNvSpPr/>
          <p:nvPr/>
        </p:nvSpPr>
        <p:spPr bwMode="auto">
          <a:xfrm rot="20188462">
            <a:off x="4011389" y="4167813"/>
            <a:ext cx="818707" cy="303746"/>
          </a:xfrm>
          <a:prstGeom prst="rect">
            <a:avLst/>
          </a:prstGeom>
          <a:solidFill>
            <a:srgbClr val="FFFF99"/>
          </a:solidFill>
          <a:ln w="19050">
            <a:solidFill>
              <a:schemeClr val="accent1"/>
            </a:solidFill>
          </a:ln>
          <a:effectLst/>
          <a:extLst/>
        </p:spPr>
        <p:txBody>
          <a:bodyPr rtlCol="0" anchor="ctr"/>
          <a:lstStyle/>
          <a:p>
            <a:pPr algn="ctr">
              <a:lnSpc>
                <a:spcPct val="80000"/>
              </a:lnSpc>
              <a:spcBef>
                <a:spcPts val="6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rPr>
              <a:t>示例</a:t>
            </a:r>
          </a:p>
        </p:txBody>
      </p:sp>
      <p:graphicFrame>
        <p:nvGraphicFramePr>
          <p:cNvPr id="5" name="Table 4"/>
          <p:cNvGraphicFramePr>
            <a:graphicFrameLocks noGrp="1"/>
          </p:cNvGraphicFramePr>
          <p:nvPr>
            <p:extLst>
              <p:ext uri="{D42A27DB-BD31-4B8C-83A1-F6EECF244321}">
                <p14:modId xmlns:p14="http://schemas.microsoft.com/office/powerpoint/2010/main" val="63297533"/>
              </p:ext>
            </p:extLst>
          </p:nvPr>
        </p:nvGraphicFramePr>
        <p:xfrm>
          <a:off x="479378" y="3662856"/>
          <a:ext cx="2378565" cy="1280160"/>
        </p:xfrm>
        <a:graphic>
          <a:graphicData uri="http://schemas.openxmlformats.org/drawingml/2006/table">
            <a:tbl>
              <a:tblPr firstRow="1" bandRow="1">
                <a:tableStyleId>{5940675A-B579-460E-94D1-54222C63F5DA}</a:tableStyleId>
              </a:tblPr>
              <a:tblGrid>
                <a:gridCol w="792855">
                  <a:extLst>
                    <a:ext uri="{9D8B030D-6E8A-4147-A177-3AD203B41FA5}">
                      <a16:colId xmlns:a16="http://schemas.microsoft.com/office/drawing/2014/main" xmlns="" val="3799805238"/>
                    </a:ext>
                  </a:extLst>
                </a:gridCol>
                <a:gridCol w="792855">
                  <a:extLst>
                    <a:ext uri="{9D8B030D-6E8A-4147-A177-3AD203B41FA5}">
                      <a16:colId xmlns:a16="http://schemas.microsoft.com/office/drawing/2014/main" xmlns="" val="342698178"/>
                    </a:ext>
                  </a:extLst>
                </a:gridCol>
                <a:gridCol w="792855">
                  <a:extLst>
                    <a:ext uri="{9D8B030D-6E8A-4147-A177-3AD203B41FA5}">
                      <a16:colId xmlns:a16="http://schemas.microsoft.com/office/drawing/2014/main" xmlns="" val="1036108817"/>
                    </a:ext>
                  </a:extLst>
                </a:gridCol>
              </a:tblGrid>
              <a:tr h="178883">
                <a:tc>
                  <a:txBody>
                    <a:bodyPr/>
                    <a:lstStyle/>
                    <a:p>
                      <a:r>
                        <a:rPr lang="zh-CN" altLang="en-US" sz="600" dirty="0">
                          <a:latin typeface="微软雅黑" panose="020B0503020204020204" pitchFamily="34" charset="-122"/>
                          <a:ea typeface="微软雅黑" panose="020B0503020204020204" pitchFamily="34" charset="-122"/>
                        </a:rPr>
                        <a:t>巡查日期</a:t>
                      </a:r>
                    </a:p>
                  </a:txBody>
                  <a:tcPr/>
                </a:tc>
                <a:tc>
                  <a:txBody>
                    <a:bodyPr/>
                    <a:lstStyle/>
                    <a:p>
                      <a:r>
                        <a:rPr lang="zh-CN" altLang="en-US" sz="600" dirty="0">
                          <a:latin typeface="微软雅黑" panose="020B0503020204020204" pitchFamily="34" charset="-122"/>
                          <a:ea typeface="微软雅黑" panose="020B0503020204020204" pitchFamily="34" charset="-122"/>
                        </a:rPr>
                        <a:t>问题</a:t>
                      </a:r>
                    </a:p>
                  </a:txBody>
                  <a:tcPr/>
                </a:tc>
                <a:tc>
                  <a:txBody>
                    <a:bodyPr/>
                    <a:lstStyle/>
                    <a:p>
                      <a:r>
                        <a:rPr lang="zh-CN" altLang="en-US" sz="600" dirty="0">
                          <a:latin typeface="微软雅黑" panose="020B0503020204020204" pitchFamily="34" charset="-122"/>
                          <a:ea typeface="微软雅黑" panose="020B0503020204020204" pitchFamily="34" charset="-122"/>
                        </a:rPr>
                        <a:t>责任人</a:t>
                      </a:r>
                    </a:p>
                  </a:txBody>
                  <a:tcPr/>
                </a:tc>
                <a:extLst>
                  <a:ext uri="{0D108BD9-81ED-4DB2-BD59-A6C34878D82A}">
                    <a16:rowId xmlns:a16="http://schemas.microsoft.com/office/drawing/2014/main" xmlns="" val="1341183186"/>
                  </a:ext>
                </a:extLst>
              </a:tr>
              <a:tr h="178883">
                <a:tc>
                  <a:txBody>
                    <a:bodyPr/>
                    <a:lstStyle/>
                    <a:p>
                      <a:r>
                        <a:rPr lang="en-US" altLang="zh-CN" sz="600" dirty="0">
                          <a:latin typeface="微软雅黑" panose="020B0503020204020204" pitchFamily="34" charset="-122"/>
                          <a:ea typeface="微软雅黑" panose="020B0503020204020204" pitchFamily="34" charset="-122"/>
                        </a:rPr>
                        <a:t>10</a:t>
                      </a:r>
                      <a:r>
                        <a:rPr lang="zh-CN" altLang="en-US" sz="600" dirty="0">
                          <a:latin typeface="微软雅黑" panose="020B0503020204020204" pitchFamily="34" charset="-122"/>
                          <a:ea typeface="微软雅黑" panose="020B0503020204020204" pitchFamily="34" charset="-122"/>
                        </a:rPr>
                        <a:t>月</a:t>
                      </a:r>
                      <a:r>
                        <a:rPr lang="en-US" altLang="zh-CN" sz="600" dirty="0">
                          <a:latin typeface="微软雅黑" panose="020B0503020204020204" pitchFamily="34" charset="-122"/>
                          <a:ea typeface="微软雅黑" panose="020B0503020204020204" pitchFamily="34" charset="-122"/>
                        </a:rPr>
                        <a:t>18</a:t>
                      </a:r>
                      <a:r>
                        <a:rPr lang="zh-CN" altLang="en-US" sz="600" dirty="0">
                          <a:latin typeface="微软雅黑" panose="020B0503020204020204" pitchFamily="34" charset="-122"/>
                          <a:ea typeface="微软雅黑" panose="020B0503020204020204" pitchFamily="34" charset="-122"/>
                        </a:rPr>
                        <a:t>日</a:t>
                      </a:r>
                      <a:endParaRPr lang="en-US" altLang="zh-CN" sz="600" dirty="0">
                        <a:latin typeface="微软雅黑" panose="020B0503020204020204" pitchFamily="34" charset="-122"/>
                        <a:ea typeface="微软雅黑" panose="020B0503020204020204" pitchFamily="34" charset="-122"/>
                      </a:endParaRPr>
                    </a:p>
                  </a:txBody>
                  <a:tcPr/>
                </a:tc>
                <a:tc>
                  <a:txBody>
                    <a:bodyPr/>
                    <a:lstStyle/>
                    <a:p>
                      <a:r>
                        <a:rPr lang="zh-CN" altLang="en-US" sz="600" dirty="0">
                          <a:latin typeface="微软雅黑" panose="020B0503020204020204" pitchFamily="34" charset="-122"/>
                          <a:ea typeface="微软雅黑" panose="020B0503020204020204" pitchFamily="34" charset="-122"/>
                        </a:rPr>
                        <a:t>未清洗</a:t>
                      </a:r>
                    </a:p>
                  </a:txBody>
                  <a:tcPr/>
                </a:tc>
                <a:tc>
                  <a:txBody>
                    <a:bodyPr/>
                    <a:lstStyle/>
                    <a:p>
                      <a:r>
                        <a:rPr lang="zh-CN" altLang="en-US" sz="600" dirty="0">
                          <a:latin typeface="微软雅黑" panose="020B0503020204020204" pitchFamily="34" charset="-122"/>
                          <a:ea typeface="微软雅黑" panose="020B0503020204020204" pitchFamily="34" charset="-122"/>
                        </a:rPr>
                        <a:t>张三</a:t>
                      </a:r>
                    </a:p>
                  </a:txBody>
                  <a:tcPr/>
                </a:tc>
                <a:extLst>
                  <a:ext uri="{0D108BD9-81ED-4DB2-BD59-A6C34878D82A}">
                    <a16:rowId xmlns:a16="http://schemas.microsoft.com/office/drawing/2014/main" xmlns="" val="2932540548"/>
                  </a:ext>
                </a:extLst>
              </a:tr>
              <a:tr h="178883">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altLang="zh-CN" sz="600" dirty="0">
                          <a:latin typeface="微软雅黑" panose="020B0503020204020204" pitchFamily="34" charset="-122"/>
                          <a:ea typeface="微软雅黑" panose="020B0503020204020204" pitchFamily="34" charset="-122"/>
                        </a:rPr>
                        <a:t>10</a:t>
                      </a:r>
                      <a:r>
                        <a:rPr lang="zh-CN" altLang="en-US" sz="600" dirty="0">
                          <a:latin typeface="微软雅黑" panose="020B0503020204020204" pitchFamily="34" charset="-122"/>
                          <a:ea typeface="微软雅黑" panose="020B0503020204020204" pitchFamily="34" charset="-122"/>
                        </a:rPr>
                        <a:t>月</a:t>
                      </a:r>
                      <a:r>
                        <a:rPr lang="en-US" altLang="zh-CN" sz="600" dirty="0">
                          <a:latin typeface="微软雅黑" panose="020B0503020204020204" pitchFamily="34" charset="-122"/>
                          <a:ea typeface="微软雅黑" panose="020B0503020204020204" pitchFamily="34" charset="-122"/>
                        </a:rPr>
                        <a:t>18</a:t>
                      </a:r>
                      <a:r>
                        <a:rPr lang="zh-CN" altLang="en-US" sz="600" dirty="0">
                          <a:latin typeface="微软雅黑" panose="020B0503020204020204" pitchFamily="34" charset="-122"/>
                          <a:ea typeface="微软雅黑" panose="020B0503020204020204" pitchFamily="34" charset="-122"/>
                        </a:rPr>
                        <a:t>日</a:t>
                      </a:r>
                      <a:endParaRPr lang="en-US" altLang="zh-CN" sz="600" dirty="0">
                        <a:latin typeface="微软雅黑" panose="020B0503020204020204" pitchFamily="34" charset="-122"/>
                        <a:ea typeface="微软雅黑" panose="020B0503020204020204" pitchFamily="34" charset="-122"/>
                      </a:endParaRPr>
                    </a:p>
                  </a:txBody>
                  <a:tcPr/>
                </a:tc>
                <a:tc>
                  <a:txBody>
                    <a:bodyPr/>
                    <a:lstStyle/>
                    <a:p>
                      <a:r>
                        <a:rPr lang="zh-CN" altLang="en-US" sz="600" dirty="0">
                          <a:latin typeface="微软雅黑" panose="020B0503020204020204" pitchFamily="34" charset="-122"/>
                          <a:ea typeface="微软雅黑" panose="020B0503020204020204" pitchFamily="34" charset="-122"/>
                        </a:rPr>
                        <a:t>饲料过多</a:t>
                      </a:r>
                    </a:p>
                  </a:txBody>
                  <a:tcPr/>
                </a:tc>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zh-CN" altLang="en-US" sz="600" dirty="0">
                          <a:latin typeface="微软雅黑" panose="020B0503020204020204" pitchFamily="34" charset="-122"/>
                          <a:ea typeface="微软雅黑" panose="020B0503020204020204" pitchFamily="34" charset="-122"/>
                        </a:rPr>
                        <a:t>李四</a:t>
                      </a:r>
                    </a:p>
                  </a:txBody>
                  <a:tcPr/>
                </a:tc>
                <a:extLst>
                  <a:ext uri="{0D108BD9-81ED-4DB2-BD59-A6C34878D82A}">
                    <a16:rowId xmlns:a16="http://schemas.microsoft.com/office/drawing/2014/main" xmlns="" val="2368379174"/>
                  </a:ext>
                </a:extLst>
              </a:tr>
              <a:tr h="178883">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altLang="zh-CN" sz="600" dirty="0">
                          <a:latin typeface="微软雅黑" panose="020B0503020204020204" pitchFamily="34" charset="-122"/>
                          <a:ea typeface="微软雅黑" panose="020B0503020204020204" pitchFamily="34" charset="-122"/>
                        </a:rPr>
                        <a:t>10</a:t>
                      </a:r>
                      <a:r>
                        <a:rPr lang="zh-CN" altLang="en-US" sz="600" dirty="0">
                          <a:latin typeface="微软雅黑" panose="020B0503020204020204" pitchFamily="34" charset="-122"/>
                          <a:ea typeface="微软雅黑" panose="020B0503020204020204" pitchFamily="34" charset="-122"/>
                        </a:rPr>
                        <a:t>月</a:t>
                      </a:r>
                      <a:r>
                        <a:rPr lang="en-US" altLang="zh-CN" sz="600" dirty="0">
                          <a:latin typeface="微软雅黑" panose="020B0503020204020204" pitchFamily="34" charset="-122"/>
                          <a:ea typeface="微软雅黑" panose="020B0503020204020204" pitchFamily="34" charset="-122"/>
                        </a:rPr>
                        <a:t>18</a:t>
                      </a:r>
                      <a:r>
                        <a:rPr lang="zh-CN" altLang="en-US" sz="600" dirty="0">
                          <a:latin typeface="微软雅黑" panose="020B0503020204020204" pitchFamily="34" charset="-122"/>
                          <a:ea typeface="微软雅黑" panose="020B0503020204020204" pitchFamily="34" charset="-122"/>
                        </a:rPr>
                        <a:t>日</a:t>
                      </a:r>
                      <a:endParaRPr lang="en-US" altLang="zh-CN" sz="600" dirty="0">
                        <a:latin typeface="微软雅黑" panose="020B0503020204020204" pitchFamily="34" charset="-122"/>
                        <a:ea typeface="微软雅黑" panose="020B0503020204020204" pitchFamily="34" charset="-122"/>
                      </a:endParaRPr>
                    </a:p>
                  </a:txBody>
                  <a:tcPr/>
                </a:tc>
                <a:tc>
                  <a:txBody>
                    <a:bodyPr/>
                    <a:lstStyle/>
                    <a:p>
                      <a:r>
                        <a:rPr lang="zh-CN" altLang="en-US" sz="600" dirty="0">
                          <a:latin typeface="微软雅黑" panose="020B0503020204020204" pitchFamily="34" charset="-122"/>
                          <a:ea typeface="微软雅黑" panose="020B0503020204020204" pitchFamily="34" charset="-122"/>
                        </a:rPr>
                        <a:t>未清洗</a:t>
                      </a:r>
                    </a:p>
                  </a:txBody>
                  <a:tcPr/>
                </a:tc>
                <a:tc>
                  <a:txBody>
                    <a:bodyPr/>
                    <a:lstStyle/>
                    <a:p>
                      <a:r>
                        <a:rPr lang="zh-CN" altLang="en-US" sz="600" dirty="0">
                          <a:latin typeface="微软雅黑" panose="020B0503020204020204" pitchFamily="34" charset="-122"/>
                          <a:ea typeface="微软雅黑" panose="020B0503020204020204" pitchFamily="34" charset="-122"/>
                        </a:rPr>
                        <a:t>张三</a:t>
                      </a:r>
                    </a:p>
                  </a:txBody>
                  <a:tcPr/>
                </a:tc>
                <a:extLst>
                  <a:ext uri="{0D108BD9-81ED-4DB2-BD59-A6C34878D82A}">
                    <a16:rowId xmlns:a16="http://schemas.microsoft.com/office/drawing/2014/main" xmlns="" val="3443878012"/>
                  </a:ext>
                </a:extLst>
              </a:tr>
              <a:tr h="178883">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altLang="zh-CN" sz="600" dirty="0">
                          <a:latin typeface="微软雅黑" panose="020B0503020204020204" pitchFamily="34" charset="-122"/>
                          <a:ea typeface="微软雅黑" panose="020B0503020204020204" pitchFamily="34" charset="-122"/>
                        </a:rPr>
                        <a:t>10</a:t>
                      </a:r>
                      <a:r>
                        <a:rPr lang="zh-CN" altLang="en-US" sz="600" dirty="0">
                          <a:latin typeface="微软雅黑" panose="020B0503020204020204" pitchFamily="34" charset="-122"/>
                          <a:ea typeface="微软雅黑" panose="020B0503020204020204" pitchFamily="34" charset="-122"/>
                        </a:rPr>
                        <a:t>月</a:t>
                      </a:r>
                      <a:r>
                        <a:rPr lang="en-US" altLang="zh-CN" sz="600" dirty="0">
                          <a:latin typeface="微软雅黑" panose="020B0503020204020204" pitchFamily="34" charset="-122"/>
                          <a:ea typeface="微软雅黑" panose="020B0503020204020204" pitchFamily="34" charset="-122"/>
                        </a:rPr>
                        <a:t>18</a:t>
                      </a:r>
                      <a:r>
                        <a:rPr lang="zh-CN" altLang="en-US" sz="600" dirty="0">
                          <a:latin typeface="微软雅黑" panose="020B0503020204020204" pitchFamily="34" charset="-122"/>
                          <a:ea typeface="微软雅黑" panose="020B0503020204020204" pitchFamily="34" charset="-122"/>
                        </a:rPr>
                        <a:t>日</a:t>
                      </a:r>
                      <a:endParaRPr lang="en-US" altLang="zh-CN" sz="600" dirty="0">
                        <a:latin typeface="微软雅黑" panose="020B0503020204020204" pitchFamily="34" charset="-122"/>
                        <a:ea typeface="微软雅黑" panose="020B0503020204020204" pitchFamily="34" charset="-122"/>
                      </a:endParaRPr>
                    </a:p>
                  </a:txBody>
                  <a:tcPr/>
                </a:tc>
                <a:tc>
                  <a:txBody>
                    <a:bodyPr/>
                    <a:lstStyle/>
                    <a:p>
                      <a:r>
                        <a:rPr lang="zh-CN" altLang="en-US" sz="600" dirty="0">
                          <a:latin typeface="微软雅黑" panose="020B0503020204020204" pitchFamily="34" charset="-122"/>
                          <a:ea typeface="微软雅黑" panose="020B0503020204020204" pitchFamily="34" charset="-122"/>
                        </a:rPr>
                        <a:t>饲料过多</a:t>
                      </a:r>
                    </a:p>
                  </a:txBody>
                  <a:tcPr/>
                </a:tc>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zh-CN" altLang="en-US" sz="600" dirty="0">
                          <a:latin typeface="微软雅黑" panose="020B0503020204020204" pitchFamily="34" charset="-122"/>
                          <a:ea typeface="微软雅黑" panose="020B0503020204020204" pitchFamily="34" charset="-122"/>
                        </a:rPr>
                        <a:t>李四</a:t>
                      </a:r>
                    </a:p>
                  </a:txBody>
                  <a:tcPr/>
                </a:tc>
                <a:extLst>
                  <a:ext uri="{0D108BD9-81ED-4DB2-BD59-A6C34878D82A}">
                    <a16:rowId xmlns:a16="http://schemas.microsoft.com/office/drawing/2014/main" xmlns="" val="3669657305"/>
                  </a:ext>
                </a:extLst>
              </a:tr>
              <a:tr h="178883">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altLang="zh-CN" sz="600" dirty="0">
                          <a:latin typeface="微软雅黑" panose="020B0503020204020204" pitchFamily="34" charset="-122"/>
                          <a:ea typeface="微软雅黑" panose="020B0503020204020204" pitchFamily="34" charset="-122"/>
                        </a:rPr>
                        <a:t>10</a:t>
                      </a:r>
                      <a:r>
                        <a:rPr lang="zh-CN" altLang="en-US" sz="600" dirty="0">
                          <a:latin typeface="微软雅黑" panose="020B0503020204020204" pitchFamily="34" charset="-122"/>
                          <a:ea typeface="微软雅黑" panose="020B0503020204020204" pitchFamily="34" charset="-122"/>
                        </a:rPr>
                        <a:t>月</a:t>
                      </a:r>
                      <a:r>
                        <a:rPr lang="en-US" altLang="zh-CN" sz="600" dirty="0">
                          <a:latin typeface="微软雅黑" panose="020B0503020204020204" pitchFamily="34" charset="-122"/>
                          <a:ea typeface="微软雅黑" panose="020B0503020204020204" pitchFamily="34" charset="-122"/>
                        </a:rPr>
                        <a:t>18</a:t>
                      </a:r>
                      <a:r>
                        <a:rPr lang="zh-CN" altLang="en-US" sz="600" dirty="0">
                          <a:latin typeface="微软雅黑" panose="020B0503020204020204" pitchFamily="34" charset="-122"/>
                          <a:ea typeface="微软雅黑" panose="020B0503020204020204" pitchFamily="34" charset="-122"/>
                        </a:rPr>
                        <a:t>日</a:t>
                      </a:r>
                      <a:endParaRPr lang="en-US" altLang="zh-CN" sz="600" dirty="0">
                        <a:latin typeface="微软雅黑" panose="020B0503020204020204" pitchFamily="34" charset="-122"/>
                        <a:ea typeface="微软雅黑" panose="020B0503020204020204" pitchFamily="34" charset="-122"/>
                      </a:endParaRPr>
                    </a:p>
                  </a:txBody>
                  <a:tcPr/>
                </a:tc>
                <a:tc>
                  <a:txBody>
                    <a:bodyPr/>
                    <a:lstStyle/>
                    <a:p>
                      <a:r>
                        <a:rPr lang="zh-CN" altLang="en-US" sz="600" dirty="0">
                          <a:latin typeface="微软雅黑" panose="020B0503020204020204" pitchFamily="34" charset="-122"/>
                          <a:ea typeface="微软雅黑" panose="020B0503020204020204" pitchFamily="34" charset="-122"/>
                        </a:rPr>
                        <a:t>未清洗</a:t>
                      </a:r>
                    </a:p>
                  </a:txBody>
                  <a:tcPr/>
                </a:tc>
                <a:tc>
                  <a:txBody>
                    <a:bodyPr/>
                    <a:lstStyle/>
                    <a:p>
                      <a:r>
                        <a:rPr lang="zh-CN" altLang="en-US" sz="600" dirty="0">
                          <a:latin typeface="微软雅黑" panose="020B0503020204020204" pitchFamily="34" charset="-122"/>
                          <a:ea typeface="微软雅黑" panose="020B0503020204020204" pitchFamily="34" charset="-122"/>
                        </a:rPr>
                        <a:t>张三</a:t>
                      </a:r>
                    </a:p>
                  </a:txBody>
                  <a:tcPr/>
                </a:tc>
                <a:extLst>
                  <a:ext uri="{0D108BD9-81ED-4DB2-BD59-A6C34878D82A}">
                    <a16:rowId xmlns:a16="http://schemas.microsoft.com/office/drawing/2014/main" xmlns="" val="1433092079"/>
                  </a:ext>
                </a:extLst>
              </a:tr>
              <a:tr h="178883">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altLang="zh-CN" sz="600" dirty="0">
                          <a:latin typeface="微软雅黑" panose="020B0503020204020204" pitchFamily="34" charset="-122"/>
                          <a:ea typeface="微软雅黑" panose="020B0503020204020204" pitchFamily="34" charset="-122"/>
                        </a:rPr>
                        <a:t>10</a:t>
                      </a:r>
                      <a:r>
                        <a:rPr lang="zh-CN" altLang="en-US" sz="600" dirty="0">
                          <a:latin typeface="微软雅黑" panose="020B0503020204020204" pitchFamily="34" charset="-122"/>
                          <a:ea typeface="微软雅黑" panose="020B0503020204020204" pitchFamily="34" charset="-122"/>
                        </a:rPr>
                        <a:t>月</a:t>
                      </a:r>
                      <a:r>
                        <a:rPr lang="en-US" altLang="zh-CN" sz="600" dirty="0">
                          <a:latin typeface="微软雅黑" panose="020B0503020204020204" pitchFamily="34" charset="-122"/>
                          <a:ea typeface="微软雅黑" panose="020B0503020204020204" pitchFamily="34" charset="-122"/>
                        </a:rPr>
                        <a:t>18</a:t>
                      </a:r>
                      <a:r>
                        <a:rPr lang="zh-CN" altLang="en-US" sz="600" dirty="0">
                          <a:latin typeface="微软雅黑" panose="020B0503020204020204" pitchFamily="34" charset="-122"/>
                          <a:ea typeface="微软雅黑" panose="020B0503020204020204" pitchFamily="34" charset="-122"/>
                        </a:rPr>
                        <a:t>日</a:t>
                      </a:r>
                      <a:endParaRPr lang="en-US" altLang="zh-CN" sz="600" dirty="0">
                        <a:latin typeface="微软雅黑" panose="020B0503020204020204" pitchFamily="34" charset="-122"/>
                        <a:ea typeface="微软雅黑" panose="020B0503020204020204" pitchFamily="34" charset="-122"/>
                      </a:endParaRPr>
                    </a:p>
                  </a:txBody>
                  <a:tcPr/>
                </a:tc>
                <a:tc>
                  <a:txBody>
                    <a:bodyPr/>
                    <a:lstStyle/>
                    <a:p>
                      <a:r>
                        <a:rPr lang="zh-CN" altLang="en-US" sz="600" dirty="0">
                          <a:latin typeface="微软雅黑" panose="020B0503020204020204" pitchFamily="34" charset="-122"/>
                          <a:ea typeface="微软雅黑" panose="020B0503020204020204" pitchFamily="34" charset="-122"/>
                        </a:rPr>
                        <a:t>饲料过多</a:t>
                      </a:r>
                    </a:p>
                  </a:txBody>
                  <a:tcPr/>
                </a:tc>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zh-CN" altLang="en-US" sz="600" dirty="0">
                          <a:latin typeface="微软雅黑" panose="020B0503020204020204" pitchFamily="34" charset="-122"/>
                          <a:ea typeface="微软雅黑" panose="020B0503020204020204" pitchFamily="34" charset="-122"/>
                        </a:rPr>
                        <a:t>李四</a:t>
                      </a:r>
                    </a:p>
                  </a:txBody>
                  <a:tcPr/>
                </a:tc>
                <a:extLst>
                  <a:ext uri="{0D108BD9-81ED-4DB2-BD59-A6C34878D82A}">
                    <a16:rowId xmlns:a16="http://schemas.microsoft.com/office/drawing/2014/main" xmlns="" val="1343871888"/>
                  </a:ext>
                </a:extLst>
              </a:tr>
            </a:tbl>
          </a:graphicData>
        </a:graphic>
      </p:graphicFrame>
      <p:sp>
        <p:nvSpPr>
          <p:cNvPr id="164" name="Rectangle 163"/>
          <p:cNvSpPr/>
          <p:nvPr/>
        </p:nvSpPr>
        <p:spPr bwMode="auto">
          <a:xfrm rot="20188462">
            <a:off x="2539895" y="4208269"/>
            <a:ext cx="818707" cy="303746"/>
          </a:xfrm>
          <a:prstGeom prst="rect">
            <a:avLst/>
          </a:prstGeom>
          <a:solidFill>
            <a:srgbClr val="FFFF99"/>
          </a:solidFill>
          <a:ln w="19050">
            <a:solidFill>
              <a:schemeClr val="accent1"/>
            </a:solidFill>
          </a:ln>
          <a:effectLst/>
          <a:extLst/>
        </p:spPr>
        <p:txBody>
          <a:bodyPr rtlCol="0" anchor="ctr"/>
          <a:lstStyle/>
          <a:p>
            <a:pPr algn="ctr">
              <a:lnSpc>
                <a:spcPct val="80000"/>
              </a:lnSpc>
              <a:spcBef>
                <a:spcPts val="6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rPr>
              <a:t>示例</a:t>
            </a:r>
          </a:p>
        </p:txBody>
      </p:sp>
      <p:pic>
        <p:nvPicPr>
          <p:cNvPr id="28" name="Picture 27"/>
          <p:cNvPicPr>
            <a:picLocks noChangeAspect="1"/>
          </p:cNvPicPr>
          <p:nvPr/>
        </p:nvPicPr>
        <p:blipFill>
          <a:blip r:embed="rId12"/>
          <a:stretch>
            <a:fillRect/>
          </a:stretch>
        </p:blipFill>
        <p:spPr>
          <a:xfrm>
            <a:off x="757830" y="5602801"/>
            <a:ext cx="10503545" cy="648604"/>
          </a:xfrm>
          <a:prstGeom prst="rect">
            <a:avLst/>
          </a:prstGeom>
        </p:spPr>
      </p:pic>
      <p:sp>
        <p:nvSpPr>
          <p:cNvPr id="194" name="Rectangle 193"/>
          <p:cNvSpPr/>
          <p:nvPr/>
        </p:nvSpPr>
        <p:spPr bwMode="auto">
          <a:xfrm rot="20188462">
            <a:off x="9164570" y="1571984"/>
            <a:ext cx="818707" cy="303746"/>
          </a:xfrm>
          <a:prstGeom prst="rect">
            <a:avLst/>
          </a:prstGeom>
          <a:solidFill>
            <a:srgbClr val="FFFF99"/>
          </a:solidFill>
          <a:ln w="19050">
            <a:solidFill>
              <a:schemeClr val="accent1"/>
            </a:solidFill>
          </a:ln>
          <a:effectLst/>
          <a:extLst/>
        </p:spPr>
        <p:txBody>
          <a:bodyPr rtlCol="0" anchor="ctr"/>
          <a:lstStyle/>
          <a:p>
            <a:pPr algn="ctr">
              <a:lnSpc>
                <a:spcPct val="80000"/>
              </a:lnSpc>
              <a:spcBef>
                <a:spcPts val="6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1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rPr>
              <a:t>示例</a:t>
            </a:r>
          </a:p>
        </p:txBody>
      </p:sp>
      <p:pic>
        <p:nvPicPr>
          <p:cNvPr id="30" name="Picture 29"/>
          <p:cNvPicPr>
            <a:picLocks noChangeAspect="1"/>
          </p:cNvPicPr>
          <p:nvPr/>
        </p:nvPicPr>
        <p:blipFill>
          <a:blip r:embed="rId13"/>
          <a:stretch>
            <a:fillRect/>
          </a:stretch>
        </p:blipFill>
        <p:spPr>
          <a:xfrm>
            <a:off x="6840301" y="3920417"/>
            <a:ext cx="995754" cy="995754"/>
          </a:xfrm>
          <a:prstGeom prst="rect">
            <a:avLst/>
          </a:prstGeom>
        </p:spPr>
      </p:pic>
      <p:sp>
        <p:nvSpPr>
          <p:cNvPr id="48" name="Arrow: Down 47"/>
          <p:cNvSpPr/>
          <p:nvPr/>
        </p:nvSpPr>
        <p:spPr bwMode="auto">
          <a:xfrm>
            <a:off x="3779598" y="5372555"/>
            <a:ext cx="154472" cy="181849"/>
          </a:xfrm>
          <a:prstGeom prst="downArrow">
            <a:avLst/>
          </a:prstGeom>
          <a:gradFill flip="none" rotWithShape="0">
            <a:gsLst>
              <a:gs pos="11000">
                <a:srgbClr val="336699"/>
              </a:gs>
              <a:gs pos="0">
                <a:srgbClr val="577AC1">
                  <a:alpha val="89000"/>
                </a:srgbClr>
              </a:gs>
              <a:gs pos="77000">
                <a:srgbClr val="D4DEFF"/>
              </a:gs>
              <a:gs pos="73000">
                <a:srgbClr val="D4DEFF"/>
              </a:gs>
              <a:gs pos="100000">
                <a:schemeClr val="bg1"/>
              </a:gs>
            </a:gsLst>
            <a:lin ang="16200000" scaled="1"/>
            <a:tileRect/>
          </a:gra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200" name="Arrow: Down 199"/>
          <p:cNvSpPr/>
          <p:nvPr/>
        </p:nvSpPr>
        <p:spPr bwMode="auto">
          <a:xfrm>
            <a:off x="7371567" y="5372555"/>
            <a:ext cx="154472" cy="181849"/>
          </a:xfrm>
          <a:prstGeom prst="downArrow">
            <a:avLst/>
          </a:prstGeom>
          <a:gradFill flip="none" rotWithShape="0">
            <a:gsLst>
              <a:gs pos="11000">
                <a:srgbClr val="336699"/>
              </a:gs>
              <a:gs pos="0">
                <a:srgbClr val="577AC1">
                  <a:alpha val="89000"/>
                </a:srgbClr>
              </a:gs>
              <a:gs pos="77000">
                <a:srgbClr val="D4DEFF"/>
              </a:gs>
              <a:gs pos="73000">
                <a:srgbClr val="D4DEFF"/>
              </a:gs>
              <a:gs pos="100000">
                <a:schemeClr val="bg1"/>
              </a:gs>
            </a:gsLst>
            <a:lin ang="16200000" scaled="1"/>
            <a:tileRect/>
          </a:gra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203" name="Arrow: Down 202"/>
          <p:cNvSpPr/>
          <p:nvPr/>
        </p:nvSpPr>
        <p:spPr bwMode="auto">
          <a:xfrm>
            <a:off x="10362036" y="5394035"/>
            <a:ext cx="154472" cy="181849"/>
          </a:xfrm>
          <a:prstGeom prst="downArrow">
            <a:avLst/>
          </a:prstGeom>
          <a:gradFill flip="none" rotWithShape="0">
            <a:gsLst>
              <a:gs pos="11000">
                <a:srgbClr val="336699"/>
              </a:gs>
              <a:gs pos="0">
                <a:srgbClr val="577AC1">
                  <a:alpha val="89000"/>
                </a:srgbClr>
              </a:gs>
              <a:gs pos="77000">
                <a:srgbClr val="D4DEFF"/>
              </a:gs>
              <a:gs pos="73000">
                <a:srgbClr val="D4DEFF"/>
              </a:gs>
              <a:gs pos="100000">
                <a:schemeClr val="bg1"/>
              </a:gs>
            </a:gsLst>
            <a:lin ang="16200000" scaled="1"/>
            <a:tileRect/>
          </a:gra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204" name="Arrow: Down 203"/>
          <p:cNvSpPr/>
          <p:nvPr/>
        </p:nvSpPr>
        <p:spPr bwMode="auto">
          <a:xfrm>
            <a:off x="1514188" y="5382936"/>
            <a:ext cx="154472" cy="181849"/>
          </a:xfrm>
          <a:prstGeom prst="downArrow">
            <a:avLst/>
          </a:prstGeom>
          <a:gradFill flip="none" rotWithShape="0">
            <a:gsLst>
              <a:gs pos="11000">
                <a:srgbClr val="336699"/>
              </a:gs>
              <a:gs pos="0">
                <a:srgbClr val="577AC1">
                  <a:alpha val="89000"/>
                </a:srgbClr>
              </a:gs>
              <a:gs pos="77000">
                <a:srgbClr val="D4DEFF"/>
              </a:gs>
              <a:gs pos="73000">
                <a:srgbClr val="D4DEFF"/>
              </a:gs>
              <a:gs pos="100000">
                <a:schemeClr val="bg1"/>
              </a:gs>
            </a:gsLst>
            <a:lin ang="16200000" scaled="1"/>
            <a:tileRect/>
          </a:gradFill>
          <a:ln w="19050">
            <a:noFill/>
          </a:ln>
          <a:effectLst/>
          <a:extLst/>
        </p:spPr>
        <p:txBody>
          <a:bodyPr rtlCol="0" anchor="ctr"/>
          <a:lstStyle/>
          <a:p>
            <a: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US" sz="1600" b="1">
              <a:solidFill>
                <a:srgbClr val="0000FF"/>
              </a:solidFill>
              <a:latin typeface="Arial" pitchFamily="34" charset="0"/>
              <a:ea typeface="Arial Unicode MS" pitchFamily="34" charset="-128"/>
              <a:cs typeface="Arial Unicode MS" pitchFamily="34" charset="-128"/>
            </a:endParaRPr>
          </a:p>
        </p:txBody>
      </p:sp>
      <p:sp>
        <p:nvSpPr>
          <p:cNvPr id="44" name="Rectangle 43"/>
          <p:cNvSpPr/>
          <p:nvPr/>
        </p:nvSpPr>
        <p:spPr>
          <a:xfrm>
            <a:off x="474949" y="6286946"/>
            <a:ext cx="9665006" cy="246221"/>
          </a:xfrm>
          <a:prstGeom prst="rect">
            <a:avLst/>
          </a:prstGeom>
        </p:spPr>
        <p:txBody>
          <a:bodyPr wrap="square">
            <a:spAutoFit/>
          </a:bodyPr>
          <a:lstStyle/>
          <a:p>
            <a:r>
              <a:rPr lang="zh-CN" altLang="en-US" sz="1000" dirty="0">
                <a:solidFill>
                  <a:schemeClr val="tx1"/>
                </a:solidFill>
                <a:latin typeface="微软雅黑" panose="020B0503020204020204" pitchFamily="34" charset="-122"/>
                <a:ea typeface="微软雅黑" panose="020B0503020204020204" pitchFamily="34" charset="-122"/>
              </a:rPr>
              <a:t>* 鉴于项目本身具有创新性、探索性，上述内容仅为方案示例，具体方案需要在项目进行过程中通过现场调研、方案设计等工作进一步确认</a:t>
            </a:r>
          </a:p>
        </p:txBody>
      </p:sp>
    </p:spTree>
    <p:extLst>
      <p:ext uri="{BB962C8B-B14F-4D97-AF65-F5344CB8AC3E}">
        <p14:creationId xmlns:p14="http://schemas.microsoft.com/office/powerpoint/2010/main" val="3959507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000" dirty="0">
                <a:solidFill>
                  <a:prstClr val="white"/>
                </a:solidFill>
                <a:latin typeface="微软雅黑" panose="020B0503020204020204" pitchFamily="34" charset="-122"/>
                <a:ea typeface="微软雅黑" panose="020B0503020204020204" pitchFamily="34" charset="-122"/>
                <a:cs typeface="Segoe UI" panose="020B0502040204020203" pitchFamily="34" charset="0"/>
              </a:rPr>
              <a:t>基于传统技术建设追溯体系存在诸多挑战</a:t>
            </a:r>
            <a:endParaRPr lang="zh-CN" altLang="en-US" sz="2000" dirty="0">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3"/>
          <a:stretch>
            <a:fillRect/>
          </a:stretch>
        </p:blipFill>
        <p:spPr>
          <a:xfrm>
            <a:off x="493842" y="1162937"/>
            <a:ext cx="6716614" cy="3726810"/>
          </a:xfrm>
          <a:prstGeom prst="rect">
            <a:avLst/>
          </a:prstGeom>
        </p:spPr>
      </p:pic>
      <p:sp>
        <p:nvSpPr>
          <p:cNvPr id="7" name="TextBox 6"/>
          <p:cNvSpPr txBox="1"/>
          <p:nvPr/>
        </p:nvSpPr>
        <p:spPr>
          <a:xfrm>
            <a:off x="1491521" y="952669"/>
            <a:ext cx="4653280" cy="349391"/>
          </a:xfrm>
          <a:prstGeom prst="rect">
            <a:avLst/>
          </a:prstGeom>
          <a:noFill/>
        </p:spPr>
        <p:txBody>
          <a:bodyPr wrap="square" rtlCol="0">
            <a:spAutoFit/>
          </a:bodyPr>
          <a:lstStyle/>
          <a:p>
            <a:pPr algn="ctr" eaLnBrk="1" fontAlgn="auto" hangingPunct="1">
              <a:lnSpc>
                <a:spcPct val="114000"/>
              </a:lnSpc>
              <a:spcBef>
                <a:spcPts val="0"/>
              </a:spcBef>
              <a:spcAft>
                <a:spcPts val="600"/>
              </a:spcAft>
            </a:pPr>
            <a:r>
              <a:rPr lang="zh-CN" altLang="en-US" sz="1600" b="1" kern="0" dirty="0">
                <a:solidFill>
                  <a:schemeClr val="tx1"/>
                </a:solidFill>
                <a:latin typeface="Segoe UI" panose="020B0502040204020203" pitchFamily="34" charset="0"/>
                <a:ea typeface="Segoe UI" panose="020B0502040204020203" pitchFamily="34" charset="0"/>
                <a:cs typeface="Segoe UI" panose="020B0502040204020203" pitchFamily="34" charset="0"/>
              </a:rPr>
              <a:t>当前追溯体系建设方式</a:t>
            </a:r>
          </a:p>
        </p:txBody>
      </p:sp>
      <p:sp>
        <p:nvSpPr>
          <p:cNvPr id="8" name="TextBox 7"/>
          <p:cNvSpPr txBox="1"/>
          <p:nvPr/>
        </p:nvSpPr>
        <p:spPr>
          <a:xfrm>
            <a:off x="324207" y="5808003"/>
            <a:ext cx="1542300" cy="318870"/>
          </a:xfrm>
          <a:prstGeom prst="rect">
            <a:avLst/>
          </a:prstGeom>
          <a:noFill/>
        </p:spPr>
        <p:txBody>
          <a:bodyPr wrap="square" rtlCol="0">
            <a:spAutoFit/>
          </a:bodyPr>
          <a:lstStyle/>
          <a:p>
            <a:pPr algn="ctr" eaLnBrk="1" fontAlgn="auto" hangingPunct="1">
              <a:lnSpc>
                <a:spcPct val="114000"/>
              </a:lnSpc>
              <a:spcBef>
                <a:spcPts val="0"/>
              </a:spcBef>
              <a:spcAft>
                <a:spcPts val="600"/>
              </a:spcAft>
            </a:pPr>
            <a:r>
              <a:rPr lang="zh-CN" altLang="en-US" sz="1400" i="1" kern="0" dirty="0">
                <a:solidFill>
                  <a:schemeClr val="tx1"/>
                </a:solidFill>
                <a:latin typeface="Segoe UI" panose="020B0502040204020203" pitchFamily="34" charset="0"/>
                <a:ea typeface="Segoe UI" panose="020B0502040204020203" pitchFamily="34" charset="0"/>
                <a:cs typeface="Segoe UI" panose="020B0502040204020203" pitchFamily="34" charset="0"/>
              </a:rPr>
              <a:t>集中式系统</a:t>
            </a:r>
          </a:p>
        </p:txBody>
      </p:sp>
      <p:sp>
        <p:nvSpPr>
          <p:cNvPr id="9" name="TextBox 8"/>
          <p:cNvSpPr txBox="1"/>
          <p:nvPr/>
        </p:nvSpPr>
        <p:spPr>
          <a:xfrm>
            <a:off x="2194560" y="4921264"/>
            <a:ext cx="1849120" cy="900246"/>
          </a:xfrm>
          <a:prstGeom prst="rect">
            <a:avLst/>
          </a:prstGeom>
          <a:solidFill>
            <a:schemeClr val="bg1">
              <a:lumMod val="95000"/>
            </a:schemeClr>
          </a:solidFill>
        </p:spPr>
        <p:txBody>
          <a:bodyPr wrap="square">
            <a:spAutoFit/>
          </a:bodyPr>
          <a:lstStyle>
            <a:lvl1pPr>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125000"/>
              </a:lnSpc>
            </a:pPr>
            <a:r>
              <a:rPr lang="zh-CN" altLang="en-US" sz="1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集中式系统较脆弱，受攻击的影响大，数据安全性低</a:t>
            </a:r>
          </a:p>
        </p:txBody>
      </p:sp>
      <p:sp>
        <p:nvSpPr>
          <p:cNvPr id="10" name="TextBox 9"/>
          <p:cNvSpPr txBox="1"/>
          <p:nvPr/>
        </p:nvSpPr>
        <p:spPr>
          <a:xfrm>
            <a:off x="4115936" y="5814508"/>
            <a:ext cx="1792158" cy="317203"/>
          </a:xfrm>
          <a:prstGeom prst="rect">
            <a:avLst/>
          </a:prstGeom>
          <a:noFill/>
        </p:spPr>
        <p:txBody>
          <a:bodyPr wrap="square" rtlCol="0">
            <a:spAutoFit/>
          </a:bodyPr>
          <a:lstStyle/>
          <a:p>
            <a:pPr algn="ctr" eaLnBrk="1" fontAlgn="auto" hangingPunct="1">
              <a:lnSpc>
                <a:spcPct val="114000"/>
              </a:lnSpc>
              <a:spcBef>
                <a:spcPts val="0"/>
              </a:spcBef>
              <a:spcAft>
                <a:spcPts val="600"/>
              </a:spcAft>
            </a:pPr>
            <a:r>
              <a:rPr lang="zh-CN" altLang="en-US" sz="1400" i="1" kern="0" dirty="0">
                <a:solidFill>
                  <a:schemeClr val="tx1"/>
                </a:solidFill>
                <a:latin typeface="Segoe UI" panose="020B0502040204020203" pitchFamily="34" charset="0"/>
                <a:ea typeface="Segoe UI" panose="020B0502040204020203" pitchFamily="34" charset="0"/>
                <a:cs typeface="Segoe UI" panose="020B0502040204020203" pitchFamily="34" charset="0"/>
              </a:rPr>
              <a:t>缺乏标准</a:t>
            </a:r>
          </a:p>
        </p:txBody>
      </p:sp>
      <p:sp>
        <p:nvSpPr>
          <p:cNvPr id="11" name="TextBox 10"/>
          <p:cNvSpPr txBox="1"/>
          <p:nvPr/>
        </p:nvSpPr>
        <p:spPr>
          <a:xfrm>
            <a:off x="5986289" y="4927769"/>
            <a:ext cx="1970302" cy="875624"/>
          </a:xfrm>
          <a:prstGeom prst="rect">
            <a:avLst/>
          </a:prstGeom>
          <a:solidFill>
            <a:schemeClr val="bg1">
              <a:lumMod val="95000"/>
            </a:schemeClr>
          </a:solidFill>
        </p:spPr>
        <p:txBody>
          <a:bodyPr wrap="square">
            <a:spAutoFit/>
          </a:bodyPr>
          <a:lstStyle>
            <a:lvl1pPr>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125000"/>
              </a:lnSpc>
            </a:pPr>
            <a:r>
              <a:rPr lang="zh-CN" altLang="en-US" sz="1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不同地方、不同产品追溯系统建立标准不统一，数据共享难度大</a:t>
            </a:r>
          </a:p>
        </p:txBody>
      </p:sp>
      <p:sp>
        <p:nvSpPr>
          <p:cNvPr id="12" name="TextBox 11"/>
          <p:cNvSpPr txBox="1"/>
          <p:nvPr/>
        </p:nvSpPr>
        <p:spPr>
          <a:xfrm>
            <a:off x="8007391" y="5814508"/>
            <a:ext cx="1792158" cy="317203"/>
          </a:xfrm>
          <a:prstGeom prst="rect">
            <a:avLst/>
          </a:prstGeom>
          <a:noFill/>
        </p:spPr>
        <p:txBody>
          <a:bodyPr wrap="square" rtlCol="0">
            <a:spAutoFit/>
          </a:bodyPr>
          <a:lstStyle/>
          <a:p>
            <a:pPr algn="ctr" eaLnBrk="1" fontAlgn="auto" hangingPunct="1">
              <a:lnSpc>
                <a:spcPct val="114000"/>
              </a:lnSpc>
              <a:spcBef>
                <a:spcPts val="0"/>
              </a:spcBef>
              <a:spcAft>
                <a:spcPts val="600"/>
              </a:spcAft>
            </a:pPr>
            <a:r>
              <a:rPr lang="zh-CN" altLang="en-US" sz="1400" i="1" kern="0" dirty="0">
                <a:solidFill>
                  <a:schemeClr val="tx1"/>
                </a:solidFill>
                <a:latin typeface="Segoe UI" panose="020B0502040204020203" pitchFamily="34" charset="0"/>
                <a:ea typeface="Segoe UI" panose="020B0502040204020203" pitchFamily="34" charset="0"/>
                <a:cs typeface="Segoe UI" panose="020B0502040204020203" pitchFamily="34" charset="0"/>
              </a:rPr>
              <a:t>信任缺失</a:t>
            </a:r>
          </a:p>
        </p:txBody>
      </p:sp>
      <p:sp>
        <p:nvSpPr>
          <p:cNvPr id="13" name="TextBox 12"/>
          <p:cNvSpPr txBox="1"/>
          <p:nvPr/>
        </p:nvSpPr>
        <p:spPr>
          <a:xfrm>
            <a:off x="9877744" y="4927769"/>
            <a:ext cx="1849120" cy="900246"/>
          </a:xfrm>
          <a:prstGeom prst="rect">
            <a:avLst/>
          </a:prstGeom>
          <a:solidFill>
            <a:schemeClr val="bg1">
              <a:lumMod val="95000"/>
            </a:schemeClr>
          </a:solidFill>
        </p:spPr>
        <p:txBody>
          <a:bodyPr wrap="square">
            <a:spAutoFit/>
          </a:bodyPr>
          <a:lstStyle>
            <a:lvl1pPr>
              <a:defRPr>
                <a:solidFill>
                  <a:srgbClr val="3333CC"/>
                </a:solidFill>
                <a:latin typeface="Arial" panose="020B0604020202020204" pitchFamily="34" charset="0"/>
                <a:ea typeface="Gulim" panose="020B0600000101010101" pitchFamily="34" charset="-127"/>
              </a:defRPr>
            </a:lvl1pPr>
            <a:lvl2pPr marL="742950" indent="-285750">
              <a:defRPr>
                <a:solidFill>
                  <a:srgbClr val="3333CC"/>
                </a:solidFill>
                <a:latin typeface="Arial" panose="020B0604020202020204" pitchFamily="34" charset="0"/>
                <a:ea typeface="Gulim" panose="020B0600000101010101" pitchFamily="34" charset="-127"/>
              </a:defRPr>
            </a:lvl2pPr>
            <a:lvl3pPr marL="1143000" indent="-228600">
              <a:defRPr>
                <a:solidFill>
                  <a:srgbClr val="3333CC"/>
                </a:solidFill>
                <a:latin typeface="Arial" panose="020B0604020202020204" pitchFamily="34" charset="0"/>
                <a:ea typeface="Gulim" panose="020B0600000101010101" pitchFamily="34" charset="-127"/>
              </a:defRPr>
            </a:lvl3pPr>
            <a:lvl4pPr marL="1600200" indent="-228600">
              <a:defRPr>
                <a:solidFill>
                  <a:srgbClr val="3333CC"/>
                </a:solidFill>
                <a:latin typeface="Arial" panose="020B0604020202020204" pitchFamily="34" charset="0"/>
                <a:ea typeface="Gulim" panose="020B0600000101010101" pitchFamily="34" charset="-127"/>
              </a:defRPr>
            </a:lvl4pPr>
            <a:lvl5pPr marL="2057400" indent="-228600">
              <a:defRPr>
                <a:solidFill>
                  <a:srgbClr val="3333CC"/>
                </a:solidFill>
                <a:latin typeface="Arial" panose="020B0604020202020204" pitchFamily="34" charset="0"/>
                <a:ea typeface="Gulim" panose="020B0600000101010101" pitchFamily="34" charset="-127"/>
              </a:defRPr>
            </a:lvl5pPr>
            <a:lvl6pPr marL="25146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6pPr>
            <a:lvl7pPr marL="29718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7pPr>
            <a:lvl8pPr marL="34290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8pPr>
            <a:lvl9pPr marL="3886200" indent="-228600" eaLnBrk="0" fontAlgn="base" hangingPunct="0">
              <a:spcBef>
                <a:spcPct val="0"/>
              </a:spcBef>
              <a:spcAft>
                <a:spcPct val="0"/>
              </a:spcAft>
              <a:defRPr>
                <a:solidFill>
                  <a:srgbClr val="3333CC"/>
                </a:solidFill>
                <a:latin typeface="Arial" panose="020B0604020202020204" pitchFamily="34" charset="0"/>
                <a:ea typeface="Gulim" panose="020B0600000101010101" pitchFamily="34" charset="-127"/>
              </a:defRPr>
            </a:lvl9pPr>
          </a:lstStyle>
          <a:p>
            <a:pPr>
              <a:lnSpc>
                <a:spcPct val="125000"/>
              </a:lnSpc>
            </a:pPr>
            <a:r>
              <a:rPr lang="zh-CN" altLang="en-US" sz="1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系统内部数据可以被篡改，可信性差，数据亦可被泄露或滥用</a:t>
            </a:r>
          </a:p>
        </p:txBody>
      </p:sp>
      <p:sp>
        <p:nvSpPr>
          <p:cNvPr id="14" name="Oval 13"/>
          <p:cNvSpPr/>
          <p:nvPr/>
        </p:nvSpPr>
        <p:spPr>
          <a:xfrm>
            <a:off x="4500798" y="4921264"/>
            <a:ext cx="1069383" cy="80203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Oval 14"/>
          <p:cNvSpPr/>
          <p:nvPr/>
        </p:nvSpPr>
        <p:spPr>
          <a:xfrm>
            <a:off x="8382476" y="4928141"/>
            <a:ext cx="1069383" cy="80203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Freeform 1699"/>
          <p:cNvSpPr>
            <a:spLocks noEditPoints="1"/>
          </p:cNvSpPr>
          <p:nvPr/>
        </p:nvSpPr>
        <p:spPr bwMode="auto">
          <a:xfrm>
            <a:off x="4775597" y="5095891"/>
            <a:ext cx="510902" cy="417917"/>
          </a:xfrm>
          <a:custGeom>
            <a:avLst/>
            <a:gdLst/>
            <a:ahLst/>
            <a:cxnLst>
              <a:cxn ang="0">
                <a:pos x="149" y="71"/>
              </a:cxn>
              <a:cxn ang="0">
                <a:pos x="146" y="45"/>
              </a:cxn>
              <a:cxn ang="0">
                <a:pos x="92" y="18"/>
              </a:cxn>
              <a:cxn ang="0">
                <a:pos x="80" y="0"/>
              </a:cxn>
              <a:cxn ang="0">
                <a:pos x="67" y="18"/>
              </a:cxn>
              <a:cxn ang="0">
                <a:pos x="13" y="45"/>
              </a:cxn>
              <a:cxn ang="0">
                <a:pos x="10" y="71"/>
              </a:cxn>
              <a:cxn ang="0">
                <a:pos x="0" y="126"/>
              </a:cxn>
              <a:cxn ang="0">
                <a:pos x="23" y="134"/>
              </a:cxn>
              <a:cxn ang="0">
                <a:pos x="66" y="160"/>
              </a:cxn>
              <a:cxn ang="0">
                <a:pos x="93" y="160"/>
              </a:cxn>
              <a:cxn ang="0">
                <a:pos x="136" y="134"/>
              </a:cxn>
              <a:cxn ang="0">
                <a:pos x="159" y="126"/>
              </a:cxn>
              <a:cxn ang="0">
                <a:pos x="142" y="113"/>
              </a:cxn>
              <a:cxn ang="0">
                <a:pos x="142" y="71"/>
              </a:cxn>
              <a:cxn ang="0">
                <a:pos x="143" y="113"/>
              </a:cxn>
              <a:cxn ang="0">
                <a:pos x="137" y="67"/>
              </a:cxn>
              <a:cxn ang="0">
                <a:pos x="119" y="73"/>
              </a:cxn>
              <a:cxn ang="0">
                <a:pos x="137" y="67"/>
              </a:cxn>
              <a:cxn ang="0">
                <a:pos x="116" y="68"/>
              </a:cxn>
              <a:cxn ang="0">
                <a:pos x="134" y="54"/>
              </a:cxn>
              <a:cxn ang="0">
                <a:pos x="133" y="61"/>
              </a:cxn>
              <a:cxn ang="0">
                <a:pos x="77" y="71"/>
              </a:cxn>
              <a:cxn ang="0">
                <a:pos x="49" y="70"/>
              </a:cxn>
              <a:cxn ang="0">
                <a:pos x="77" y="26"/>
              </a:cxn>
              <a:cxn ang="0">
                <a:pos x="83" y="26"/>
              </a:cxn>
              <a:cxn ang="0">
                <a:pos x="110" y="70"/>
              </a:cxn>
              <a:cxn ang="0">
                <a:pos x="83" y="71"/>
              </a:cxn>
              <a:cxn ang="0">
                <a:pos x="26" y="61"/>
              </a:cxn>
              <a:cxn ang="0">
                <a:pos x="25" y="54"/>
              </a:cxn>
              <a:cxn ang="0">
                <a:pos x="44" y="68"/>
              </a:cxn>
              <a:cxn ang="0">
                <a:pos x="40" y="73"/>
              </a:cxn>
              <a:cxn ang="0">
                <a:pos x="23" y="67"/>
              </a:cxn>
              <a:cxn ang="0">
                <a:pos x="18" y="71"/>
              </a:cxn>
              <a:cxn ang="0">
                <a:pos x="17" y="113"/>
              </a:cxn>
              <a:cxn ang="0">
                <a:pos x="16" y="71"/>
              </a:cxn>
              <a:cxn ang="0">
                <a:pos x="22" y="116"/>
              </a:cxn>
              <a:cxn ang="0">
                <a:pos x="41" y="106"/>
              </a:cxn>
              <a:cxn ang="0">
                <a:pos x="22" y="116"/>
              </a:cxn>
              <a:cxn ang="0">
                <a:pos x="46" y="76"/>
              </a:cxn>
              <a:cxn ang="0">
                <a:pos x="64" y="86"/>
              </a:cxn>
              <a:cxn ang="0">
                <a:pos x="46" y="103"/>
              </a:cxn>
              <a:cxn ang="0">
                <a:pos x="68" y="97"/>
              </a:cxn>
              <a:cxn ang="0">
                <a:pos x="77" y="147"/>
              </a:cxn>
              <a:cxn ang="0">
                <a:pos x="49" y="108"/>
              </a:cxn>
              <a:cxn ang="0">
                <a:pos x="84" y="147"/>
              </a:cxn>
              <a:cxn ang="0">
                <a:pos x="83" y="101"/>
              </a:cxn>
              <a:cxn ang="0">
                <a:pos x="110" y="108"/>
              </a:cxn>
              <a:cxn ang="0">
                <a:pos x="94" y="91"/>
              </a:cxn>
              <a:cxn ang="0">
                <a:pos x="94" y="83"/>
              </a:cxn>
              <a:cxn ang="0">
                <a:pos x="122" y="90"/>
              </a:cxn>
              <a:cxn ang="0">
                <a:pos x="94" y="91"/>
              </a:cxn>
              <a:cxn ang="0">
                <a:pos x="137" y="116"/>
              </a:cxn>
              <a:cxn ang="0">
                <a:pos x="118" y="106"/>
              </a:cxn>
              <a:cxn ang="0">
                <a:pos x="26" y="129"/>
              </a:cxn>
              <a:cxn ang="0">
                <a:pos x="25" y="122"/>
              </a:cxn>
              <a:cxn ang="0">
                <a:pos x="70" y="150"/>
              </a:cxn>
              <a:cxn ang="0">
                <a:pos x="26" y="129"/>
              </a:cxn>
              <a:cxn ang="0">
                <a:pos x="89" y="150"/>
              </a:cxn>
              <a:cxn ang="0">
                <a:pos x="134" y="122"/>
              </a:cxn>
              <a:cxn ang="0">
                <a:pos x="133" y="129"/>
              </a:cxn>
            </a:cxnLst>
            <a:rect l="0" t="0" r="r" b="b"/>
            <a:pathLst>
              <a:path w="159" h="173">
                <a:moveTo>
                  <a:pt x="149" y="113"/>
                </a:moveTo>
                <a:cubicBezTo>
                  <a:pt x="149" y="71"/>
                  <a:pt x="149" y="71"/>
                  <a:pt x="149" y="71"/>
                </a:cubicBezTo>
                <a:cubicBezTo>
                  <a:pt x="155" y="70"/>
                  <a:pt x="159" y="65"/>
                  <a:pt x="159" y="58"/>
                </a:cubicBezTo>
                <a:cubicBezTo>
                  <a:pt x="159" y="51"/>
                  <a:pt x="153" y="45"/>
                  <a:pt x="146" y="45"/>
                </a:cubicBezTo>
                <a:cubicBezTo>
                  <a:pt x="143" y="45"/>
                  <a:pt x="140" y="47"/>
                  <a:pt x="137" y="49"/>
                </a:cubicBezTo>
                <a:cubicBezTo>
                  <a:pt x="92" y="18"/>
                  <a:pt x="92" y="18"/>
                  <a:pt x="92" y="18"/>
                </a:cubicBezTo>
                <a:cubicBezTo>
                  <a:pt x="92" y="16"/>
                  <a:pt x="93" y="15"/>
                  <a:pt x="93" y="13"/>
                </a:cubicBezTo>
                <a:cubicBezTo>
                  <a:pt x="93" y="6"/>
                  <a:pt x="87" y="0"/>
                  <a:pt x="80" y="0"/>
                </a:cubicBezTo>
                <a:cubicBezTo>
                  <a:pt x="72" y="0"/>
                  <a:pt x="66" y="6"/>
                  <a:pt x="66" y="13"/>
                </a:cubicBezTo>
                <a:cubicBezTo>
                  <a:pt x="66" y="15"/>
                  <a:pt x="67" y="16"/>
                  <a:pt x="67" y="18"/>
                </a:cubicBezTo>
                <a:cubicBezTo>
                  <a:pt x="22" y="49"/>
                  <a:pt x="22" y="49"/>
                  <a:pt x="22" y="49"/>
                </a:cubicBezTo>
                <a:cubicBezTo>
                  <a:pt x="19" y="47"/>
                  <a:pt x="16" y="45"/>
                  <a:pt x="13" y="45"/>
                </a:cubicBezTo>
                <a:cubicBezTo>
                  <a:pt x="6" y="45"/>
                  <a:pt x="0" y="51"/>
                  <a:pt x="0" y="58"/>
                </a:cubicBezTo>
                <a:cubicBezTo>
                  <a:pt x="0" y="65"/>
                  <a:pt x="4" y="70"/>
                  <a:pt x="10" y="71"/>
                </a:cubicBezTo>
                <a:cubicBezTo>
                  <a:pt x="10" y="113"/>
                  <a:pt x="10" y="113"/>
                  <a:pt x="10" y="113"/>
                </a:cubicBezTo>
                <a:cubicBezTo>
                  <a:pt x="4" y="115"/>
                  <a:pt x="0" y="120"/>
                  <a:pt x="0" y="126"/>
                </a:cubicBezTo>
                <a:cubicBezTo>
                  <a:pt x="0" y="133"/>
                  <a:pt x="6" y="139"/>
                  <a:pt x="13" y="139"/>
                </a:cubicBezTo>
                <a:cubicBezTo>
                  <a:pt x="17" y="139"/>
                  <a:pt x="21" y="137"/>
                  <a:pt x="23" y="134"/>
                </a:cubicBezTo>
                <a:cubicBezTo>
                  <a:pt x="67" y="157"/>
                  <a:pt x="67" y="157"/>
                  <a:pt x="67" y="157"/>
                </a:cubicBezTo>
                <a:cubicBezTo>
                  <a:pt x="67" y="158"/>
                  <a:pt x="66" y="159"/>
                  <a:pt x="66" y="160"/>
                </a:cubicBezTo>
                <a:cubicBezTo>
                  <a:pt x="66" y="167"/>
                  <a:pt x="72" y="173"/>
                  <a:pt x="80" y="173"/>
                </a:cubicBezTo>
                <a:cubicBezTo>
                  <a:pt x="87" y="173"/>
                  <a:pt x="93" y="167"/>
                  <a:pt x="93" y="160"/>
                </a:cubicBezTo>
                <a:cubicBezTo>
                  <a:pt x="93" y="159"/>
                  <a:pt x="92" y="158"/>
                  <a:pt x="92" y="157"/>
                </a:cubicBezTo>
                <a:cubicBezTo>
                  <a:pt x="136" y="134"/>
                  <a:pt x="136" y="134"/>
                  <a:pt x="136" y="134"/>
                </a:cubicBezTo>
                <a:cubicBezTo>
                  <a:pt x="138" y="137"/>
                  <a:pt x="142" y="139"/>
                  <a:pt x="146" y="139"/>
                </a:cubicBezTo>
                <a:cubicBezTo>
                  <a:pt x="153" y="139"/>
                  <a:pt x="159" y="133"/>
                  <a:pt x="159" y="126"/>
                </a:cubicBezTo>
                <a:cubicBezTo>
                  <a:pt x="159" y="120"/>
                  <a:pt x="155" y="115"/>
                  <a:pt x="149" y="113"/>
                </a:cubicBezTo>
                <a:moveTo>
                  <a:pt x="142" y="113"/>
                </a:moveTo>
                <a:cubicBezTo>
                  <a:pt x="129" y="90"/>
                  <a:pt x="129" y="90"/>
                  <a:pt x="129" y="90"/>
                </a:cubicBezTo>
                <a:cubicBezTo>
                  <a:pt x="142" y="71"/>
                  <a:pt x="142" y="71"/>
                  <a:pt x="142" y="71"/>
                </a:cubicBezTo>
                <a:cubicBezTo>
                  <a:pt x="142" y="71"/>
                  <a:pt x="143" y="71"/>
                  <a:pt x="143" y="71"/>
                </a:cubicBezTo>
                <a:cubicBezTo>
                  <a:pt x="143" y="113"/>
                  <a:pt x="143" y="113"/>
                  <a:pt x="143" y="113"/>
                </a:cubicBezTo>
                <a:cubicBezTo>
                  <a:pt x="142" y="113"/>
                  <a:pt x="142" y="113"/>
                  <a:pt x="142" y="113"/>
                </a:cubicBezTo>
                <a:moveTo>
                  <a:pt x="137" y="67"/>
                </a:moveTo>
                <a:cubicBezTo>
                  <a:pt x="125" y="84"/>
                  <a:pt x="125" y="84"/>
                  <a:pt x="125" y="84"/>
                </a:cubicBezTo>
                <a:cubicBezTo>
                  <a:pt x="119" y="73"/>
                  <a:pt x="119" y="73"/>
                  <a:pt x="119" y="73"/>
                </a:cubicBezTo>
                <a:cubicBezTo>
                  <a:pt x="136" y="66"/>
                  <a:pt x="136" y="66"/>
                  <a:pt x="136" y="66"/>
                </a:cubicBezTo>
                <a:cubicBezTo>
                  <a:pt x="136" y="67"/>
                  <a:pt x="136" y="67"/>
                  <a:pt x="137" y="67"/>
                </a:cubicBezTo>
                <a:moveTo>
                  <a:pt x="133" y="61"/>
                </a:moveTo>
                <a:cubicBezTo>
                  <a:pt x="116" y="68"/>
                  <a:pt x="116" y="68"/>
                  <a:pt x="116" y="68"/>
                </a:cubicBezTo>
                <a:cubicBezTo>
                  <a:pt x="89" y="23"/>
                  <a:pt x="89" y="23"/>
                  <a:pt x="89" y="23"/>
                </a:cubicBezTo>
                <a:cubicBezTo>
                  <a:pt x="134" y="54"/>
                  <a:pt x="134" y="54"/>
                  <a:pt x="134" y="54"/>
                </a:cubicBezTo>
                <a:cubicBezTo>
                  <a:pt x="133" y="55"/>
                  <a:pt x="133" y="57"/>
                  <a:pt x="133" y="58"/>
                </a:cubicBezTo>
                <a:cubicBezTo>
                  <a:pt x="133" y="59"/>
                  <a:pt x="133" y="60"/>
                  <a:pt x="133" y="61"/>
                </a:cubicBezTo>
                <a:moveTo>
                  <a:pt x="77" y="26"/>
                </a:moveTo>
                <a:cubicBezTo>
                  <a:pt x="77" y="71"/>
                  <a:pt x="77" y="71"/>
                  <a:pt x="77" y="71"/>
                </a:cubicBezTo>
                <a:cubicBezTo>
                  <a:pt x="73" y="72"/>
                  <a:pt x="69" y="74"/>
                  <a:pt x="67" y="78"/>
                </a:cubicBezTo>
                <a:cubicBezTo>
                  <a:pt x="49" y="70"/>
                  <a:pt x="49" y="70"/>
                  <a:pt x="49" y="70"/>
                </a:cubicBezTo>
                <a:cubicBezTo>
                  <a:pt x="76" y="25"/>
                  <a:pt x="76" y="25"/>
                  <a:pt x="76" y="25"/>
                </a:cubicBezTo>
                <a:cubicBezTo>
                  <a:pt x="77" y="26"/>
                  <a:pt x="77" y="26"/>
                  <a:pt x="77" y="26"/>
                </a:cubicBezTo>
                <a:moveTo>
                  <a:pt x="83" y="71"/>
                </a:moveTo>
                <a:cubicBezTo>
                  <a:pt x="83" y="26"/>
                  <a:pt x="83" y="26"/>
                  <a:pt x="83" y="26"/>
                </a:cubicBezTo>
                <a:cubicBezTo>
                  <a:pt x="84" y="25"/>
                  <a:pt x="84" y="25"/>
                  <a:pt x="84" y="25"/>
                </a:cubicBezTo>
                <a:cubicBezTo>
                  <a:pt x="110" y="70"/>
                  <a:pt x="110" y="70"/>
                  <a:pt x="110" y="70"/>
                </a:cubicBezTo>
                <a:cubicBezTo>
                  <a:pt x="92" y="78"/>
                  <a:pt x="92" y="78"/>
                  <a:pt x="92" y="78"/>
                </a:cubicBezTo>
                <a:cubicBezTo>
                  <a:pt x="90" y="74"/>
                  <a:pt x="87" y="72"/>
                  <a:pt x="83" y="71"/>
                </a:cubicBezTo>
                <a:moveTo>
                  <a:pt x="44" y="68"/>
                </a:moveTo>
                <a:cubicBezTo>
                  <a:pt x="26" y="61"/>
                  <a:pt x="26" y="61"/>
                  <a:pt x="26" y="61"/>
                </a:cubicBezTo>
                <a:cubicBezTo>
                  <a:pt x="26" y="60"/>
                  <a:pt x="26" y="59"/>
                  <a:pt x="26" y="58"/>
                </a:cubicBezTo>
                <a:cubicBezTo>
                  <a:pt x="26" y="57"/>
                  <a:pt x="26" y="55"/>
                  <a:pt x="25" y="54"/>
                </a:cubicBezTo>
                <a:cubicBezTo>
                  <a:pt x="70" y="23"/>
                  <a:pt x="70" y="23"/>
                  <a:pt x="70" y="23"/>
                </a:cubicBezTo>
                <a:lnTo>
                  <a:pt x="44" y="68"/>
                </a:lnTo>
                <a:close/>
                <a:moveTo>
                  <a:pt x="24" y="66"/>
                </a:moveTo>
                <a:cubicBezTo>
                  <a:pt x="40" y="73"/>
                  <a:pt x="40" y="73"/>
                  <a:pt x="40" y="73"/>
                </a:cubicBezTo>
                <a:cubicBezTo>
                  <a:pt x="34" y="84"/>
                  <a:pt x="34" y="84"/>
                  <a:pt x="34" y="84"/>
                </a:cubicBezTo>
                <a:cubicBezTo>
                  <a:pt x="23" y="67"/>
                  <a:pt x="23" y="67"/>
                  <a:pt x="23" y="67"/>
                </a:cubicBezTo>
                <a:cubicBezTo>
                  <a:pt x="23" y="67"/>
                  <a:pt x="23" y="67"/>
                  <a:pt x="24" y="66"/>
                </a:cubicBezTo>
                <a:moveTo>
                  <a:pt x="18" y="71"/>
                </a:moveTo>
                <a:cubicBezTo>
                  <a:pt x="30" y="90"/>
                  <a:pt x="30" y="90"/>
                  <a:pt x="30" y="90"/>
                </a:cubicBezTo>
                <a:cubicBezTo>
                  <a:pt x="17" y="113"/>
                  <a:pt x="17" y="113"/>
                  <a:pt x="17" y="113"/>
                </a:cubicBezTo>
                <a:cubicBezTo>
                  <a:pt x="16" y="113"/>
                  <a:pt x="16" y="113"/>
                  <a:pt x="16" y="113"/>
                </a:cubicBezTo>
                <a:cubicBezTo>
                  <a:pt x="16" y="71"/>
                  <a:pt x="16" y="71"/>
                  <a:pt x="16" y="71"/>
                </a:cubicBezTo>
                <a:cubicBezTo>
                  <a:pt x="17" y="71"/>
                  <a:pt x="17" y="71"/>
                  <a:pt x="18" y="71"/>
                </a:cubicBezTo>
                <a:moveTo>
                  <a:pt x="22" y="116"/>
                </a:moveTo>
                <a:cubicBezTo>
                  <a:pt x="34" y="96"/>
                  <a:pt x="34" y="96"/>
                  <a:pt x="34" y="96"/>
                </a:cubicBezTo>
                <a:cubicBezTo>
                  <a:pt x="41" y="106"/>
                  <a:pt x="41" y="106"/>
                  <a:pt x="41" y="106"/>
                </a:cubicBezTo>
                <a:cubicBezTo>
                  <a:pt x="22" y="117"/>
                  <a:pt x="22" y="117"/>
                  <a:pt x="22" y="117"/>
                </a:cubicBezTo>
                <a:cubicBezTo>
                  <a:pt x="22" y="116"/>
                  <a:pt x="22" y="116"/>
                  <a:pt x="22" y="116"/>
                </a:cubicBezTo>
                <a:moveTo>
                  <a:pt x="38" y="90"/>
                </a:moveTo>
                <a:cubicBezTo>
                  <a:pt x="46" y="76"/>
                  <a:pt x="46" y="76"/>
                  <a:pt x="46" y="76"/>
                </a:cubicBezTo>
                <a:cubicBezTo>
                  <a:pt x="65" y="83"/>
                  <a:pt x="65" y="83"/>
                  <a:pt x="65" y="83"/>
                </a:cubicBezTo>
                <a:cubicBezTo>
                  <a:pt x="64" y="84"/>
                  <a:pt x="64" y="85"/>
                  <a:pt x="64" y="86"/>
                </a:cubicBezTo>
                <a:cubicBezTo>
                  <a:pt x="64" y="88"/>
                  <a:pt x="65" y="90"/>
                  <a:pt x="65" y="91"/>
                </a:cubicBezTo>
                <a:cubicBezTo>
                  <a:pt x="46" y="103"/>
                  <a:pt x="46" y="103"/>
                  <a:pt x="46" y="103"/>
                </a:cubicBezTo>
                <a:lnTo>
                  <a:pt x="38" y="90"/>
                </a:lnTo>
                <a:close/>
                <a:moveTo>
                  <a:pt x="68" y="97"/>
                </a:moveTo>
                <a:cubicBezTo>
                  <a:pt x="70" y="99"/>
                  <a:pt x="73" y="101"/>
                  <a:pt x="77" y="101"/>
                </a:cubicBezTo>
                <a:cubicBezTo>
                  <a:pt x="77" y="147"/>
                  <a:pt x="77" y="147"/>
                  <a:pt x="77" y="147"/>
                </a:cubicBezTo>
                <a:cubicBezTo>
                  <a:pt x="76" y="147"/>
                  <a:pt x="76" y="147"/>
                  <a:pt x="75" y="147"/>
                </a:cubicBezTo>
                <a:cubicBezTo>
                  <a:pt x="49" y="108"/>
                  <a:pt x="49" y="108"/>
                  <a:pt x="49" y="108"/>
                </a:cubicBezTo>
                <a:lnTo>
                  <a:pt x="68" y="97"/>
                </a:lnTo>
                <a:close/>
                <a:moveTo>
                  <a:pt x="84" y="147"/>
                </a:moveTo>
                <a:cubicBezTo>
                  <a:pt x="83" y="147"/>
                  <a:pt x="83" y="147"/>
                  <a:pt x="83" y="147"/>
                </a:cubicBezTo>
                <a:cubicBezTo>
                  <a:pt x="83" y="101"/>
                  <a:pt x="83" y="101"/>
                  <a:pt x="83" y="101"/>
                </a:cubicBezTo>
                <a:cubicBezTo>
                  <a:pt x="86" y="101"/>
                  <a:pt x="89" y="99"/>
                  <a:pt x="91" y="97"/>
                </a:cubicBezTo>
                <a:cubicBezTo>
                  <a:pt x="110" y="108"/>
                  <a:pt x="110" y="108"/>
                  <a:pt x="110" y="108"/>
                </a:cubicBezTo>
                <a:lnTo>
                  <a:pt x="84" y="147"/>
                </a:lnTo>
                <a:close/>
                <a:moveTo>
                  <a:pt x="94" y="91"/>
                </a:moveTo>
                <a:cubicBezTo>
                  <a:pt x="94" y="90"/>
                  <a:pt x="95" y="88"/>
                  <a:pt x="95" y="86"/>
                </a:cubicBezTo>
                <a:cubicBezTo>
                  <a:pt x="95" y="85"/>
                  <a:pt x="95" y="84"/>
                  <a:pt x="94" y="83"/>
                </a:cubicBezTo>
                <a:cubicBezTo>
                  <a:pt x="113" y="76"/>
                  <a:pt x="113" y="76"/>
                  <a:pt x="113" y="76"/>
                </a:cubicBezTo>
                <a:cubicBezTo>
                  <a:pt x="122" y="90"/>
                  <a:pt x="122" y="90"/>
                  <a:pt x="122" y="90"/>
                </a:cubicBezTo>
                <a:cubicBezTo>
                  <a:pt x="113" y="103"/>
                  <a:pt x="113" y="103"/>
                  <a:pt x="113" y="103"/>
                </a:cubicBezTo>
                <a:lnTo>
                  <a:pt x="94" y="91"/>
                </a:lnTo>
                <a:close/>
                <a:moveTo>
                  <a:pt x="125" y="96"/>
                </a:moveTo>
                <a:cubicBezTo>
                  <a:pt x="137" y="116"/>
                  <a:pt x="137" y="116"/>
                  <a:pt x="137" y="116"/>
                </a:cubicBezTo>
                <a:cubicBezTo>
                  <a:pt x="137" y="117"/>
                  <a:pt x="137" y="117"/>
                  <a:pt x="137" y="117"/>
                </a:cubicBezTo>
                <a:cubicBezTo>
                  <a:pt x="118" y="106"/>
                  <a:pt x="118" y="106"/>
                  <a:pt x="118" y="106"/>
                </a:cubicBezTo>
                <a:lnTo>
                  <a:pt x="125" y="96"/>
                </a:lnTo>
                <a:close/>
                <a:moveTo>
                  <a:pt x="26" y="129"/>
                </a:moveTo>
                <a:cubicBezTo>
                  <a:pt x="26" y="128"/>
                  <a:pt x="26" y="127"/>
                  <a:pt x="26" y="126"/>
                </a:cubicBezTo>
                <a:cubicBezTo>
                  <a:pt x="26" y="125"/>
                  <a:pt x="26" y="123"/>
                  <a:pt x="25" y="122"/>
                </a:cubicBezTo>
                <a:cubicBezTo>
                  <a:pt x="44" y="111"/>
                  <a:pt x="44" y="111"/>
                  <a:pt x="44" y="111"/>
                </a:cubicBezTo>
                <a:cubicBezTo>
                  <a:pt x="70" y="150"/>
                  <a:pt x="70" y="150"/>
                  <a:pt x="70" y="150"/>
                </a:cubicBezTo>
                <a:cubicBezTo>
                  <a:pt x="70" y="151"/>
                  <a:pt x="70" y="151"/>
                  <a:pt x="70" y="151"/>
                </a:cubicBezTo>
                <a:lnTo>
                  <a:pt x="26" y="129"/>
                </a:lnTo>
                <a:close/>
                <a:moveTo>
                  <a:pt x="89" y="151"/>
                </a:moveTo>
                <a:cubicBezTo>
                  <a:pt x="89" y="150"/>
                  <a:pt x="89" y="150"/>
                  <a:pt x="89" y="150"/>
                </a:cubicBezTo>
                <a:cubicBezTo>
                  <a:pt x="115" y="111"/>
                  <a:pt x="115" y="111"/>
                  <a:pt x="115" y="111"/>
                </a:cubicBezTo>
                <a:cubicBezTo>
                  <a:pt x="134" y="122"/>
                  <a:pt x="134" y="122"/>
                  <a:pt x="134" y="122"/>
                </a:cubicBezTo>
                <a:cubicBezTo>
                  <a:pt x="133" y="123"/>
                  <a:pt x="133" y="125"/>
                  <a:pt x="133" y="126"/>
                </a:cubicBezTo>
                <a:cubicBezTo>
                  <a:pt x="133" y="127"/>
                  <a:pt x="133" y="128"/>
                  <a:pt x="133" y="129"/>
                </a:cubicBezTo>
                <a:lnTo>
                  <a:pt x="89" y="1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sz="600"/>
          </a:p>
        </p:txBody>
      </p:sp>
      <p:sp>
        <p:nvSpPr>
          <p:cNvPr id="17" name="Oval 16"/>
          <p:cNvSpPr/>
          <p:nvPr/>
        </p:nvSpPr>
        <p:spPr>
          <a:xfrm>
            <a:off x="668059" y="4900554"/>
            <a:ext cx="1069383" cy="80203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8" name="Group 149"/>
          <p:cNvGrpSpPr/>
          <p:nvPr/>
        </p:nvGrpSpPr>
        <p:grpSpPr>
          <a:xfrm>
            <a:off x="938143" y="5102298"/>
            <a:ext cx="529215" cy="398549"/>
            <a:chOff x="7871714" y="1606982"/>
            <a:chExt cx="529215" cy="531398"/>
          </a:xfrm>
        </p:grpSpPr>
        <p:sp>
          <p:nvSpPr>
            <p:cNvPr id="19" name="Freeform 476"/>
            <p:cNvSpPr>
              <a:spLocks/>
            </p:cNvSpPr>
            <p:nvPr/>
          </p:nvSpPr>
          <p:spPr bwMode="auto">
            <a:xfrm>
              <a:off x="8162358" y="1904793"/>
              <a:ext cx="116851" cy="111927"/>
            </a:xfrm>
            <a:custGeom>
              <a:avLst/>
              <a:gdLst>
                <a:gd name="T0" fmla="*/ 0 w 508"/>
                <a:gd name="T1" fmla="*/ 4 h 480"/>
                <a:gd name="T2" fmla="*/ 1 w 508"/>
                <a:gd name="T3" fmla="*/ 4 h 480"/>
                <a:gd name="T4" fmla="*/ 1 w 508"/>
                <a:gd name="T5" fmla="*/ 4 h 480"/>
                <a:gd name="T6" fmla="*/ 2 w 508"/>
                <a:gd name="T7" fmla="*/ 4 h 480"/>
                <a:gd name="T8" fmla="*/ 2 w 508"/>
                <a:gd name="T9" fmla="*/ 4 h 480"/>
                <a:gd name="T10" fmla="*/ 3 w 508"/>
                <a:gd name="T11" fmla="*/ 3 h 480"/>
                <a:gd name="T12" fmla="*/ 3 w 508"/>
                <a:gd name="T13" fmla="*/ 3 h 480"/>
                <a:gd name="T14" fmla="*/ 3 w 508"/>
                <a:gd name="T15" fmla="*/ 3 h 480"/>
                <a:gd name="T16" fmla="*/ 4 w 508"/>
                <a:gd name="T17" fmla="*/ 2 h 480"/>
                <a:gd name="T18" fmla="*/ 4 w 508"/>
                <a:gd name="T19" fmla="*/ 2 h 480"/>
                <a:gd name="T20" fmla="*/ 4 w 508"/>
                <a:gd name="T21" fmla="*/ 1 h 480"/>
                <a:gd name="T22" fmla="*/ 4 w 508"/>
                <a:gd name="T23" fmla="*/ 1 h 480"/>
                <a:gd name="T24" fmla="*/ 5 w 508"/>
                <a:gd name="T25" fmla="*/ 0 h 480"/>
                <a:gd name="T26" fmla="*/ 0 w 508"/>
                <a:gd name="T27" fmla="*/ 0 h 480"/>
                <a:gd name="T28" fmla="*/ 0 w 508"/>
                <a:gd name="T29" fmla="*/ 4 h 4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8"/>
                <a:gd name="T46" fmla="*/ 0 h 480"/>
                <a:gd name="T47" fmla="*/ 508 w 508"/>
                <a:gd name="T48" fmla="*/ 480 h 4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8" h="480">
                  <a:moveTo>
                    <a:pt x="0" y="480"/>
                  </a:moveTo>
                  <a:lnTo>
                    <a:pt x="64" y="470"/>
                  </a:lnTo>
                  <a:lnTo>
                    <a:pt x="125" y="453"/>
                  </a:lnTo>
                  <a:lnTo>
                    <a:pt x="183" y="429"/>
                  </a:lnTo>
                  <a:lnTo>
                    <a:pt x="238" y="400"/>
                  </a:lnTo>
                  <a:lnTo>
                    <a:pt x="288" y="365"/>
                  </a:lnTo>
                  <a:lnTo>
                    <a:pt x="335" y="325"/>
                  </a:lnTo>
                  <a:lnTo>
                    <a:pt x="378" y="280"/>
                  </a:lnTo>
                  <a:lnTo>
                    <a:pt x="415" y="231"/>
                  </a:lnTo>
                  <a:lnTo>
                    <a:pt x="448" y="178"/>
                  </a:lnTo>
                  <a:lnTo>
                    <a:pt x="474" y="122"/>
                  </a:lnTo>
                  <a:lnTo>
                    <a:pt x="493" y="62"/>
                  </a:lnTo>
                  <a:lnTo>
                    <a:pt x="508" y="0"/>
                  </a:lnTo>
                  <a:lnTo>
                    <a:pt x="0" y="0"/>
                  </a:lnTo>
                  <a:lnTo>
                    <a:pt x="0" y="480"/>
                  </a:lnTo>
                  <a:close/>
                </a:path>
              </a:pathLst>
            </a:custGeom>
            <a:solidFill>
              <a:srgbClr val="00000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20" name="Freeform 477"/>
            <p:cNvSpPr>
              <a:spLocks/>
            </p:cNvSpPr>
            <p:nvPr/>
          </p:nvSpPr>
          <p:spPr bwMode="auto">
            <a:xfrm>
              <a:off x="8162358" y="1728642"/>
              <a:ext cx="116851" cy="126526"/>
            </a:xfrm>
            <a:custGeom>
              <a:avLst/>
              <a:gdLst>
                <a:gd name="T0" fmla="*/ 0 w 514"/>
                <a:gd name="T1" fmla="*/ 0 h 543"/>
                <a:gd name="T2" fmla="*/ 0 w 514"/>
                <a:gd name="T3" fmla="*/ 5 h 543"/>
                <a:gd name="T4" fmla="*/ 5 w 514"/>
                <a:gd name="T5" fmla="*/ 5 h 543"/>
                <a:gd name="T6" fmla="*/ 5 w 514"/>
                <a:gd name="T7" fmla="*/ 4 h 543"/>
                <a:gd name="T8" fmla="*/ 4 w 514"/>
                <a:gd name="T9" fmla="*/ 4 h 543"/>
                <a:gd name="T10" fmla="*/ 4 w 514"/>
                <a:gd name="T11" fmla="*/ 3 h 543"/>
                <a:gd name="T12" fmla="*/ 4 w 514"/>
                <a:gd name="T13" fmla="*/ 3 h 543"/>
                <a:gd name="T14" fmla="*/ 4 w 514"/>
                <a:gd name="T15" fmla="*/ 2 h 543"/>
                <a:gd name="T16" fmla="*/ 3 w 514"/>
                <a:gd name="T17" fmla="*/ 2 h 543"/>
                <a:gd name="T18" fmla="*/ 3 w 514"/>
                <a:gd name="T19" fmla="*/ 1 h 543"/>
                <a:gd name="T20" fmla="*/ 3 w 514"/>
                <a:gd name="T21" fmla="*/ 1 h 543"/>
                <a:gd name="T22" fmla="*/ 2 w 514"/>
                <a:gd name="T23" fmla="*/ 1 h 543"/>
                <a:gd name="T24" fmla="*/ 2 w 514"/>
                <a:gd name="T25" fmla="*/ 0 h 543"/>
                <a:gd name="T26" fmla="*/ 1 w 514"/>
                <a:gd name="T27" fmla="*/ 0 h 543"/>
                <a:gd name="T28" fmla="*/ 1 w 514"/>
                <a:gd name="T29" fmla="*/ 0 h 543"/>
                <a:gd name="T30" fmla="*/ 0 w 514"/>
                <a:gd name="T31" fmla="*/ 0 h 5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4"/>
                <a:gd name="T49" fmla="*/ 0 h 543"/>
                <a:gd name="T50" fmla="*/ 514 w 514"/>
                <a:gd name="T51" fmla="*/ 543 h 5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4" h="543">
                  <a:moveTo>
                    <a:pt x="0" y="0"/>
                  </a:moveTo>
                  <a:lnTo>
                    <a:pt x="0" y="543"/>
                  </a:lnTo>
                  <a:lnTo>
                    <a:pt x="514" y="543"/>
                  </a:lnTo>
                  <a:lnTo>
                    <a:pt x="508" y="478"/>
                  </a:lnTo>
                  <a:lnTo>
                    <a:pt x="493" y="416"/>
                  </a:lnTo>
                  <a:lnTo>
                    <a:pt x="473" y="356"/>
                  </a:lnTo>
                  <a:lnTo>
                    <a:pt x="447" y="301"/>
                  </a:lnTo>
                  <a:lnTo>
                    <a:pt x="414" y="247"/>
                  </a:lnTo>
                  <a:lnTo>
                    <a:pt x="377" y="199"/>
                  </a:lnTo>
                  <a:lnTo>
                    <a:pt x="335" y="155"/>
                  </a:lnTo>
                  <a:lnTo>
                    <a:pt x="288" y="114"/>
                  </a:lnTo>
                  <a:lnTo>
                    <a:pt x="237" y="79"/>
                  </a:lnTo>
                  <a:lnTo>
                    <a:pt x="183" y="50"/>
                  </a:lnTo>
                  <a:lnTo>
                    <a:pt x="125" y="26"/>
                  </a:lnTo>
                  <a:lnTo>
                    <a:pt x="64" y="10"/>
                  </a:lnTo>
                  <a:lnTo>
                    <a:pt x="0" y="0"/>
                  </a:lnTo>
                  <a:close/>
                </a:path>
              </a:pathLst>
            </a:custGeom>
            <a:solidFill>
              <a:srgbClr val="00000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21" name="Freeform 478"/>
            <p:cNvSpPr>
              <a:spLocks/>
            </p:cNvSpPr>
            <p:nvPr/>
          </p:nvSpPr>
          <p:spPr bwMode="auto">
            <a:xfrm>
              <a:off x="7993434" y="1904793"/>
              <a:ext cx="116851" cy="111927"/>
            </a:xfrm>
            <a:custGeom>
              <a:avLst/>
              <a:gdLst>
                <a:gd name="T0" fmla="*/ 5 w 508"/>
                <a:gd name="T1" fmla="*/ 4 h 480"/>
                <a:gd name="T2" fmla="*/ 5 w 508"/>
                <a:gd name="T3" fmla="*/ 0 h 480"/>
                <a:gd name="T4" fmla="*/ 0 w 508"/>
                <a:gd name="T5" fmla="*/ 0 h 480"/>
                <a:gd name="T6" fmla="*/ 0 w 508"/>
                <a:gd name="T7" fmla="*/ 1 h 480"/>
                <a:gd name="T8" fmla="*/ 0 w 508"/>
                <a:gd name="T9" fmla="*/ 1 h 480"/>
                <a:gd name="T10" fmla="*/ 1 w 508"/>
                <a:gd name="T11" fmla="*/ 2 h 480"/>
                <a:gd name="T12" fmla="*/ 1 w 508"/>
                <a:gd name="T13" fmla="*/ 2 h 480"/>
                <a:gd name="T14" fmla="*/ 1 w 508"/>
                <a:gd name="T15" fmla="*/ 3 h 480"/>
                <a:gd name="T16" fmla="*/ 2 w 508"/>
                <a:gd name="T17" fmla="*/ 3 h 480"/>
                <a:gd name="T18" fmla="*/ 2 w 508"/>
                <a:gd name="T19" fmla="*/ 3 h 480"/>
                <a:gd name="T20" fmla="*/ 2 w 508"/>
                <a:gd name="T21" fmla="*/ 4 h 480"/>
                <a:gd name="T22" fmla="*/ 3 w 508"/>
                <a:gd name="T23" fmla="*/ 4 h 480"/>
                <a:gd name="T24" fmla="*/ 3 w 508"/>
                <a:gd name="T25" fmla="*/ 4 h 480"/>
                <a:gd name="T26" fmla="*/ 4 w 508"/>
                <a:gd name="T27" fmla="*/ 4 h 480"/>
                <a:gd name="T28" fmla="*/ 5 w 508"/>
                <a:gd name="T29" fmla="*/ 4 h 4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8"/>
                <a:gd name="T46" fmla="*/ 0 h 480"/>
                <a:gd name="T47" fmla="*/ 508 w 508"/>
                <a:gd name="T48" fmla="*/ 480 h 4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8" h="480">
                  <a:moveTo>
                    <a:pt x="508" y="480"/>
                  </a:moveTo>
                  <a:lnTo>
                    <a:pt x="508" y="0"/>
                  </a:lnTo>
                  <a:lnTo>
                    <a:pt x="0" y="0"/>
                  </a:lnTo>
                  <a:lnTo>
                    <a:pt x="13" y="62"/>
                  </a:lnTo>
                  <a:lnTo>
                    <a:pt x="34" y="122"/>
                  </a:lnTo>
                  <a:lnTo>
                    <a:pt x="60" y="178"/>
                  </a:lnTo>
                  <a:lnTo>
                    <a:pt x="93" y="231"/>
                  </a:lnTo>
                  <a:lnTo>
                    <a:pt x="130" y="280"/>
                  </a:lnTo>
                  <a:lnTo>
                    <a:pt x="172" y="325"/>
                  </a:lnTo>
                  <a:lnTo>
                    <a:pt x="219" y="365"/>
                  </a:lnTo>
                  <a:lnTo>
                    <a:pt x="270" y="400"/>
                  </a:lnTo>
                  <a:lnTo>
                    <a:pt x="324" y="429"/>
                  </a:lnTo>
                  <a:lnTo>
                    <a:pt x="383" y="453"/>
                  </a:lnTo>
                  <a:lnTo>
                    <a:pt x="444" y="470"/>
                  </a:lnTo>
                  <a:lnTo>
                    <a:pt x="508" y="480"/>
                  </a:lnTo>
                  <a:close/>
                </a:path>
              </a:pathLst>
            </a:custGeom>
            <a:solidFill>
              <a:srgbClr val="00000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22" name="Freeform 479"/>
            <p:cNvSpPr>
              <a:spLocks/>
            </p:cNvSpPr>
            <p:nvPr/>
          </p:nvSpPr>
          <p:spPr bwMode="auto">
            <a:xfrm>
              <a:off x="7991000" y="1728642"/>
              <a:ext cx="116851" cy="126526"/>
            </a:xfrm>
            <a:custGeom>
              <a:avLst/>
              <a:gdLst>
                <a:gd name="T0" fmla="*/ 5 w 515"/>
                <a:gd name="T1" fmla="*/ 0 h 543"/>
                <a:gd name="T2" fmla="*/ 4 w 515"/>
                <a:gd name="T3" fmla="*/ 0 h 543"/>
                <a:gd name="T4" fmla="*/ 4 w 515"/>
                <a:gd name="T5" fmla="*/ 0 h 543"/>
                <a:gd name="T6" fmla="*/ 3 w 515"/>
                <a:gd name="T7" fmla="*/ 0 h 543"/>
                <a:gd name="T8" fmla="*/ 2 w 515"/>
                <a:gd name="T9" fmla="*/ 1 h 543"/>
                <a:gd name="T10" fmla="*/ 2 w 515"/>
                <a:gd name="T11" fmla="*/ 1 h 543"/>
                <a:gd name="T12" fmla="*/ 2 w 515"/>
                <a:gd name="T13" fmla="*/ 1 h 543"/>
                <a:gd name="T14" fmla="*/ 1 w 515"/>
                <a:gd name="T15" fmla="*/ 2 h 543"/>
                <a:gd name="T16" fmla="*/ 1 w 515"/>
                <a:gd name="T17" fmla="*/ 2 h 543"/>
                <a:gd name="T18" fmla="*/ 1 w 515"/>
                <a:gd name="T19" fmla="*/ 3 h 543"/>
                <a:gd name="T20" fmla="*/ 0 w 515"/>
                <a:gd name="T21" fmla="*/ 3 h 543"/>
                <a:gd name="T22" fmla="*/ 0 w 515"/>
                <a:gd name="T23" fmla="*/ 4 h 543"/>
                <a:gd name="T24" fmla="*/ 0 w 515"/>
                <a:gd name="T25" fmla="*/ 4 h 543"/>
                <a:gd name="T26" fmla="*/ 0 w 515"/>
                <a:gd name="T27" fmla="*/ 5 h 543"/>
                <a:gd name="T28" fmla="*/ 5 w 515"/>
                <a:gd name="T29" fmla="*/ 5 h 543"/>
                <a:gd name="T30" fmla="*/ 5 w 515"/>
                <a:gd name="T31" fmla="*/ 0 h 5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543"/>
                <a:gd name="T50" fmla="*/ 515 w 515"/>
                <a:gd name="T51" fmla="*/ 543 h 5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543">
                  <a:moveTo>
                    <a:pt x="515" y="0"/>
                  </a:moveTo>
                  <a:lnTo>
                    <a:pt x="451" y="10"/>
                  </a:lnTo>
                  <a:lnTo>
                    <a:pt x="390" y="26"/>
                  </a:lnTo>
                  <a:lnTo>
                    <a:pt x="332" y="50"/>
                  </a:lnTo>
                  <a:lnTo>
                    <a:pt x="277" y="79"/>
                  </a:lnTo>
                  <a:lnTo>
                    <a:pt x="227" y="114"/>
                  </a:lnTo>
                  <a:lnTo>
                    <a:pt x="180" y="155"/>
                  </a:lnTo>
                  <a:lnTo>
                    <a:pt x="137" y="199"/>
                  </a:lnTo>
                  <a:lnTo>
                    <a:pt x="100" y="247"/>
                  </a:lnTo>
                  <a:lnTo>
                    <a:pt x="67" y="301"/>
                  </a:lnTo>
                  <a:lnTo>
                    <a:pt x="41" y="356"/>
                  </a:lnTo>
                  <a:lnTo>
                    <a:pt x="20" y="416"/>
                  </a:lnTo>
                  <a:lnTo>
                    <a:pt x="7" y="478"/>
                  </a:lnTo>
                  <a:lnTo>
                    <a:pt x="0" y="543"/>
                  </a:lnTo>
                  <a:lnTo>
                    <a:pt x="515" y="543"/>
                  </a:lnTo>
                  <a:lnTo>
                    <a:pt x="515" y="0"/>
                  </a:lnTo>
                  <a:close/>
                </a:path>
              </a:pathLst>
            </a:custGeom>
            <a:solidFill>
              <a:srgbClr val="00000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23" name="Freeform 480"/>
            <p:cNvSpPr>
              <a:spLocks/>
            </p:cNvSpPr>
            <p:nvPr/>
          </p:nvSpPr>
          <p:spPr bwMode="auto">
            <a:xfrm>
              <a:off x="8196439" y="1931558"/>
              <a:ext cx="204490" cy="206822"/>
            </a:xfrm>
            <a:custGeom>
              <a:avLst/>
              <a:gdLst>
                <a:gd name="T0" fmla="*/ 8 w 885"/>
                <a:gd name="T1" fmla="*/ 7 h 896"/>
                <a:gd name="T2" fmla="*/ 1 w 885"/>
                <a:gd name="T3" fmla="*/ 0 h 896"/>
                <a:gd name="T4" fmla="*/ 1 w 885"/>
                <a:gd name="T5" fmla="*/ 0 h 896"/>
                <a:gd name="T6" fmla="*/ 0 w 885"/>
                <a:gd name="T7" fmla="*/ 1 h 896"/>
                <a:gd name="T8" fmla="*/ 0 w 885"/>
                <a:gd name="T9" fmla="*/ 1 h 896"/>
                <a:gd name="T10" fmla="*/ 7 w 885"/>
                <a:gd name="T11" fmla="*/ 8 h 896"/>
                <a:gd name="T12" fmla="*/ 8 w 885"/>
                <a:gd name="T13" fmla="*/ 7 h 896"/>
                <a:gd name="T14" fmla="*/ 0 60000 65536"/>
                <a:gd name="T15" fmla="*/ 0 60000 65536"/>
                <a:gd name="T16" fmla="*/ 0 60000 65536"/>
                <a:gd name="T17" fmla="*/ 0 60000 65536"/>
                <a:gd name="T18" fmla="*/ 0 60000 65536"/>
                <a:gd name="T19" fmla="*/ 0 60000 65536"/>
                <a:gd name="T20" fmla="*/ 0 60000 65536"/>
                <a:gd name="T21" fmla="*/ 0 w 885"/>
                <a:gd name="T22" fmla="*/ 0 h 896"/>
                <a:gd name="T23" fmla="*/ 885 w 885"/>
                <a:gd name="T24" fmla="*/ 896 h 8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5" h="896">
                  <a:moveTo>
                    <a:pt x="885" y="801"/>
                  </a:moveTo>
                  <a:lnTo>
                    <a:pt x="89" y="0"/>
                  </a:lnTo>
                  <a:lnTo>
                    <a:pt x="64" y="37"/>
                  </a:lnTo>
                  <a:lnTo>
                    <a:pt x="34" y="71"/>
                  </a:lnTo>
                  <a:lnTo>
                    <a:pt x="0" y="99"/>
                  </a:lnTo>
                  <a:lnTo>
                    <a:pt x="790" y="896"/>
                  </a:lnTo>
                  <a:lnTo>
                    <a:pt x="885" y="801"/>
                  </a:lnTo>
                  <a:close/>
                </a:path>
              </a:pathLst>
            </a:custGeom>
            <a:solidFill>
              <a:srgbClr val="00000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24" name="Freeform 481"/>
            <p:cNvSpPr>
              <a:spLocks/>
            </p:cNvSpPr>
            <p:nvPr/>
          </p:nvSpPr>
          <p:spPr bwMode="auto">
            <a:xfrm>
              <a:off x="7871714" y="1606982"/>
              <a:ext cx="214227" cy="214121"/>
            </a:xfrm>
            <a:custGeom>
              <a:avLst/>
              <a:gdLst>
                <a:gd name="T0" fmla="*/ 8 w 923"/>
                <a:gd name="T1" fmla="*/ 8 h 921"/>
                <a:gd name="T2" fmla="*/ 1 w 923"/>
                <a:gd name="T3" fmla="*/ 0 h 921"/>
                <a:gd name="T4" fmla="*/ 0 w 923"/>
                <a:gd name="T5" fmla="*/ 1 h 921"/>
                <a:gd name="T6" fmla="*/ 7 w 923"/>
                <a:gd name="T7" fmla="*/ 8 h 921"/>
                <a:gd name="T8" fmla="*/ 8 w 923"/>
                <a:gd name="T9" fmla="*/ 8 h 921"/>
                <a:gd name="T10" fmla="*/ 8 w 923"/>
                <a:gd name="T11" fmla="*/ 8 h 921"/>
                <a:gd name="T12" fmla="*/ 8 w 923"/>
                <a:gd name="T13" fmla="*/ 8 h 921"/>
                <a:gd name="T14" fmla="*/ 0 60000 65536"/>
                <a:gd name="T15" fmla="*/ 0 60000 65536"/>
                <a:gd name="T16" fmla="*/ 0 60000 65536"/>
                <a:gd name="T17" fmla="*/ 0 60000 65536"/>
                <a:gd name="T18" fmla="*/ 0 60000 65536"/>
                <a:gd name="T19" fmla="*/ 0 60000 65536"/>
                <a:gd name="T20" fmla="*/ 0 60000 65536"/>
                <a:gd name="T21" fmla="*/ 0 w 923"/>
                <a:gd name="T22" fmla="*/ 0 h 921"/>
                <a:gd name="T23" fmla="*/ 923 w 923"/>
                <a:gd name="T24" fmla="*/ 921 h 9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3" h="921">
                  <a:moveTo>
                    <a:pt x="923" y="833"/>
                  </a:moveTo>
                  <a:lnTo>
                    <a:pt x="95" y="0"/>
                  </a:lnTo>
                  <a:lnTo>
                    <a:pt x="0" y="93"/>
                  </a:lnTo>
                  <a:lnTo>
                    <a:pt x="822" y="921"/>
                  </a:lnTo>
                  <a:lnTo>
                    <a:pt x="851" y="887"/>
                  </a:lnTo>
                  <a:lnTo>
                    <a:pt x="886" y="857"/>
                  </a:lnTo>
                  <a:lnTo>
                    <a:pt x="923" y="833"/>
                  </a:lnTo>
                  <a:close/>
                </a:path>
              </a:pathLst>
            </a:custGeom>
            <a:solidFill>
              <a:srgbClr val="00000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25" name="Freeform 482"/>
            <p:cNvSpPr>
              <a:spLocks/>
            </p:cNvSpPr>
            <p:nvPr/>
          </p:nvSpPr>
          <p:spPr bwMode="auto">
            <a:xfrm>
              <a:off x="8186702" y="1606982"/>
              <a:ext cx="214227" cy="214121"/>
            </a:xfrm>
            <a:custGeom>
              <a:avLst/>
              <a:gdLst>
                <a:gd name="T0" fmla="*/ 1 w 923"/>
                <a:gd name="T1" fmla="*/ 8 h 921"/>
                <a:gd name="T2" fmla="*/ 8 w 923"/>
                <a:gd name="T3" fmla="*/ 1 h 921"/>
                <a:gd name="T4" fmla="*/ 8 w 923"/>
                <a:gd name="T5" fmla="*/ 0 h 921"/>
                <a:gd name="T6" fmla="*/ 0 w 923"/>
                <a:gd name="T7" fmla="*/ 8 h 921"/>
                <a:gd name="T8" fmla="*/ 0 w 923"/>
                <a:gd name="T9" fmla="*/ 8 h 921"/>
                <a:gd name="T10" fmla="*/ 1 w 923"/>
                <a:gd name="T11" fmla="*/ 8 h 921"/>
                <a:gd name="T12" fmla="*/ 1 w 923"/>
                <a:gd name="T13" fmla="*/ 8 h 921"/>
                <a:gd name="T14" fmla="*/ 0 60000 65536"/>
                <a:gd name="T15" fmla="*/ 0 60000 65536"/>
                <a:gd name="T16" fmla="*/ 0 60000 65536"/>
                <a:gd name="T17" fmla="*/ 0 60000 65536"/>
                <a:gd name="T18" fmla="*/ 0 60000 65536"/>
                <a:gd name="T19" fmla="*/ 0 60000 65536"/>
                <a:gd name="T20" fmla="*/ 0 60000 65536"/>
                <a:gd name="T21" fmla="*/ 0 w 923"/>
                <a:gd name="T22" fmla="*/ 0 h 921"/>
                <a:gd name="T23" fmla="*/ 923 w 923"/>
                <a:gd name="T24" fmla="*/ 921 h 9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3" h="921">
                  <a:moveTo>
                    <a:pt x="102" y="921"/>
                  </a:moveTo>
                  <a:lnTo>
                    <a:pt x="923" y="93"/>
                  </a:lnTo>
                  <a:lnTo>
                    <a:pt x="828" y="0"/>
                  </a:lnTo>
                  <a:lnTo>
                    <a:pt x="0" y="833"/>
                  </a:lnTo>
                  <a:lnTo>
                    <a:pt x="38" y="857"/>
                  </a:lnTo>
                  <a:lnTo>
                    <a:pt x="72" y="887"/>
                  </a:lnTo>
                  <a:lnTo>
                    <a:pt x="102" y="921"/>
                  </a:lnTo>
                  <a:close/>
                </a:path>
              </a:pathLst>
            </a:custGeom>
            <a:solidFill>
              <a:srgbClr val="00000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26" name="Freeform 483"/>
            <p:cNvSpPr>
              <a:spLocks/>
            </p:cNvSpPr>
            <p:nvPr/>
          </p:nvSpPr>
          <p:spPr bwMode="auto">
            <a:xfrm>
              <a:off x="7871714" y="1931558"/>
              <a:ext cx="204490" cy="206822"/>
            </a:xfrm>
            <a:custGeom>
              <a:avLst/>
              <a:gdLst>
                <a:gd name="T0" fmla="*/ 7 w 886"/>
                <a:gd name="T1" fmla="*/ 0 h 897"/>
                <a:gd name="T2" fmla="*/ 0 w 886"/>
                <a:gd name="T3" fmla="*/ 7 h 897"/>
                <a:gd name="T4" fmla="*/ 1 w 886"/>
                <a:gd name="T5" fmla="*/ 8 h 897"/>
                <a:gd name="T6" fmla="*/ 8 w 886"/>
                <a:gd name="T7" fmla="*/ 1 h 897"/>
                <a:gd name="T8" fmla="*/ 8 w 886"/>
                <a:gd name="T9" fmla="*/ 1 h 897"/>
                <a:gd name="T10" fmla="*/ 7 w 886"/>
                <a:gd name="T11" fmla="*/ 0 h 897"/>
                <a:gd name="T12" fmla="*/ 7 w 886"/>
                <a:gd name="T13" fmla="*/ 0 h 897"/>
                <a:gd name="T14" fmla="*/ 0 60000 65536"/>
                <a:gd name="T15" fmla="*/ 0 60000 65536"/>
                <a:gd name="T16" fmla="*/ 0 60000 65536"/>
                <a:gd name="T17" fmla="*/ 0 60000 65536"/>
                <a:gd name="T18" fmla="*/ 0 60000 65536"/>
                <a:gd name="T19" fmla="*/ 0 60000 65536"/>
                <a:gd name="T20" fmla="*/ 0 60000 65536"/>
                <a:gd name="T21" fmla="*/ 0 w 886"/>
                <a:gd name="T22" fmla="*/ 0 h 897"/>
                <a:gd name="T23" fmla="*/ 886 w 886"/>
                <a:gd name="T24" fmla="*/ 897 h 8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6" h="897">
                  <a:moveTo>
                    <a:pt x="797" y="0"/>
                  </a:moveTo>
                  <a:lnTo>
                    <a:pt x="0" y="802"/>
                  </a:lnTo>
                  <a:lnTo>
                    <a:pt x="95" y="897"/>
                  </a:lnTo>
                  <a:lnTo>
                    <a:pt x="886" y="100"/>
                  </a:lnTo>
                  <a:lnTo>
                    <a:pt x="851" y="72"/>
                  </a:lnTo>
                  <a:lnTo>
                    <a:pt x="822" y="38"/>
                  </a:lnTo>
                  <a:lnTo>
                    <a:pt x="797" y="0"/>
                  </a:lnTo>
                  <a:close/>
                </a:path>
              </a:pathLst>
            </a:custGeom>
            <a:solidFill>
              <a:srgbClr val="000000"/>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grpSp>
      <p:grpSp>
        <p:nvGrpSpPr>
          <p:cNvPr id="27" name="Group 404"/>
          <p:cNvGrpSpPr>
            <a:grpSpLocks/>
          </p:cNvGrpSpPr>
          <p:nvPr/>
        </p:nvGrpSpPr>
        <p:grpSpPr bwMode="auto">
          <a:xfrm>
            <a:off x="8466366" y="5146910"/>
            <a:ext cx="867163" cy="381524"/>
            <a:chOff x="1730" y="2018"/>
            <a:chExt cx="329" cy="193"/>
          </a:xfrm>
        </p:grpSpPr>
        <p:sp>
          <p:nvSpPr>
            <p:cNvPr id="28" name="Freeform 405"/>
            <p:cNvSpPr>
              <a:spLocks/>
            </p:cNvSpPr>
            <p:nvPr/>
          </p:nvSpPr>
          <p:spPr bwMode="auto">
            <a:xfrm>
              <a:off x="1755" y="2018"/>
              <a:ext cx="31" cy="30"/>
            </a:xfrm>
            <a:custGeom>
              <a:avLst/>
              <a:gdLst>
                <a:gd name="T0" fmla="*/ 31 w 31"/>
                <a:gd name="T1" fmla="*/ 16 h 30"/>
                <a:gd name="T2" fmla="*/ 30 w 31"/>
                <a:gd name="T3" fmla="*/ 21 h 30"/>
                <a:gd name="T4" fmla="*/ 26 w 31"/>
                <a:gd name="T5" fmla="*/ 25 h 30"/>
                <a:gd name="T6" fmla="*/ 21 w 31"/>
                <a:gd name="T7" fmla="*/ 29 h 30"/>
                <a:gd name="T8" fmla="*/ 15 w 31"/>
                <a:gd name="T9" fmla="*/ 30 h 30"/>
                <a:gd name="T10" fmla="*/ 9 w 31"/>
                <a:gd name="T11" fmla="*/ 29 h 30"/>
                <a:gd name="T12" fmla="*/ 4 w 31"/>
                <a:gd name="T13" fmla="*/ 25 h 30"/>
                <a:gd name="T14" fmla="*/ 0 w 31"/>
                <a:gd name="T15" fmla="*/ 21 h 30"/>
                <a:gd name="T16" fmla="*/ 0 w 31"/>
                <a:gd name="T17" fmla="*/ 16 h 30"/>
                <a:gd name="T18" fmla="*/ 0 w 31"/>
                <a:gd name="T19" fmla="*/ 9 h 30"/>
                <a:gd name="T20" fmla="*/ 4 w 31"/>
                <a:gd name="T21" fmla="*/ 4 h 30"/>
                <a:gd name="T22" fmla="*/ 9 w 31"/>
                <a:gd name="T23" fmla="*/ 1 h 30"/>
                <a:gd name="T24" fmla="*/ 15 w 31"/>
                <a:gd name="T25" fmla="*/ 0 h 30"/>
                <a:gd name="T26" fmla="*/ 21 w 31"/>
                <a:gd name="T27" fmla="*/ 1 h 30"/>
                <a:gd name="T28" fmla="*/ 26 w 31"/>
                <a:gd name="T29" fmla="*/ 4 h 30"/>
                <a:gd name="T30" fmla="*/ 30 w 31"/>
                <a:gd name="T31" fmla="*/ 9 h 30"/>
                <a:gd name="T32" fmla="*/ 31 w 31"/>
                <a:gd name="T33" fmla="*/ 16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0"/>
                <a:gd name="T53" fmla="*/ 31 w 31"/>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0">
                  <a:moveTo>
                    <a:pt x="31" y="16"/>
                  </a:moveTo>
                  <a:lnTo>
                    <a:pt x="30" y="21"/>
                  </a:lnTo>
                  <a:lnTo>
                    <a:pt x="26" y="25"/>
                  </a:lnTo>
                  <a:lnTo>
                    <a:pt x="21" y="29"/>
                  </a:lnTo>
                  <a:lnTo>
                    <a:pt x="15" y="30"/>
                  </a:lnTo>
                  <a:lnTo>
                    <a:pt x="9" y="29"/>
                  </a:lnTo>
                  <a:lnTo>
                    <a:pt x="4" y="25"/>
                  </a:lnTo>
                  <a:lnTo>
                    <a:pt x="0" y="21"/>
                  </a:lnTo>
                  <a:lnTo>
                    <a:pt x="0" y="16"/>
                  </a:lnTo>
                  <a:lnTo>
                    <a:pt x="0" y="9"/>
                  </a:lnTo>
                  <a:lnTo>
                    <a:pt x="4" y="4"/>
                  </a:lnTo>
                  <a:lnTo>
                    <a:pt x="9" y="1"/>
                  </a:lnTo>
                  <a:lnTo>
                    <a:pt x="15" y="0"/>
                  </a:lnTo>
                  <a:lnTo>
                    <a:pt x="21" y="1"/>
                  </a:lnTo>
                  <a:lnTo>
                    <a:pt x="26" y="4"/>
                  </a:lnTo>
                  <a:lnTo>
                    <a:pt x="30" y="9"/>
                  </a:lnTo>
                  <a:lnTo>
                    <a:pt x="31" y="16"/>
                  </a:lnTo>
                  <a:close/>
                </a:path>
              </a:pathLst>
            </a:custGeom>
            <a:ln/>
            <a:extLst>
              <a:ext uri="{91240B29-F687-4f45-9708-019B960494DF}">
                <a14:hiddenLine xmlns:a14="http://schemas.microsoft.com/office/drawing/2010/main" xmlns="" w="0">
                  <a:solidFill>
                    <a:srgbClr val="000000"/>
                  </a:solidFill>
                  <a:prstDash val="solid"/>
                  <a:round/>
                  <a:headEnd/>
                  <a:tailEnd/>
                </a14:hiddenLine>
              </a:ext>
            </a:extLst>
          </p:spPr>
          <p:style>
            <a:lnRef idx="1">
              <a:schemeClr val="dk1"/>
            </a:lnRef>
            <a:fillRef idx="2">
              <a:schemeClr val="dk1"/>
            </a:fillRef>
            <a:effectRef idx="1">
              <a:schemeClr val="dk1"/>
            </a:effectRef>
            <a:fontRef idx="minor">
              <a:schemeClr val="dk1"/>
            </a:fontRef>
          </p:style>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29" name="Freeform 406"/>
            <p:cNvSpPr>
              <a:spLocks/>
            </p:cNvSpPr>
            <p:nvPr/>
          </p:nvSpPr>
          <p:spPr bwMode="auto">
            <a:xfrm>
              <a:off x="1730" y="2053"/>
              <a:ext cx="82" cy="158"/>
            </a:xfrm>
            <a:custGeom>
              <a:avLst/>
              <a:gdLst>
                <a:gd name="T0" fmla="*/ 76 w 82"/>
                <a:gd name="T1" fmla="*/ 21 h 158"/>
                <a:gd name="T2" fmla="*/ 72 w 82"/>
                <a:gd name="T3" fmla="*/ 10 h 158"/>
                <a:gd name="T4" fmla="*/ 63 w 82"/>
                <a:gd name="T5" fmla="*/ 2 h 158"/>
                <a:gd name="T6" fmla="*/ 50 w 82"/>
                <a:gd name="T7" fmla="*/ 0 h 158"/>
                <a:gd name="T8" fmla="*/ 30 w 82"/>
                <a:gd name="T9" fmla="*/ 0 h 158"/>
                <a:gd name="T10" fmla="*/ 17 w 82"/>
                <a:gd name="T11" fmla="*/ 2 h 158"/>
                <a:gd name="T12" fmla="*/ 8 w 82"/>
                <a:gd name="T13" fmla="*/ 10 h 158"/>
                <a:gd name="T14" fmla="*/ 4 w 82"/>
                <a:gd name="T15" fmla="*/ 21 h 158"/>
                <a:gd name="T16" fmla="*/ 0 w 82"/>
                <a:gd name="T17" fmla="*/ 79 h 158"/>
                <a:gd name="T18" fmla="*/ 4 w 82"/>
                <a:gd name="T19" fmla="*/ 82 h 158"/>
                <a:gd name="T20" fmla="*/ 11 w 82"/>
                <a:gd name="T21" fmla="*/ 81 h 158"/>
                <a:gd name="T22" fmla="*/ 19 w 82"/>
                <a:gd name="T23" fmla="*/ 23 h 158"/>
                <a:gd name="T24" fmla="*/ 19 w 82"/>
                <a:gd name="T25" fmla="*/ 21 h 158"/>
                <a:gd name="T26" fmla="*/ 19 w 82"/>
                <a:gd name="T27" fmla="*/ 19 h 158"/>
                <a:gd name="T28" fmla="*/ 21 w 82"/>
                <a:gd name="T29" fmla="*/ 31 h 158"/>
                <a:gd name="T30" fmla="*/ 19 w 82"/>
                <a:gd name="T31" fmla="*/ 58 h 158"/>
                <a:gd name="T32" fmla="*/ 13 w 82"/>
                <a:gd name="T33" fmla="*/ 148 h 158"/>
                <a:gd name="T34" fmla="*/ 16 w 82"/>
                <a:gd name="T35" fmla="*/ 155 h 158"/>
                <a:gd name="T36" fmla="*/ 22 w 82"/>
                <a:gd name="T37" fmla="*/ 158 h 158"/>
                <a:gd name="T38" fmla="*/ 29 w 82"/>
                <a:gd name="T39" fmla="*/ 157 h 158"/>
                <a:gd name="T40" fmla="*/ 32 w 82"/>
                <a:gd name="T41" fmla="*/ 150 h 158"/>
                <a:gd name="T42" fmla="*/ 40 w 82"/>
                <a:gd name="T43" fmla="*/ 73 h 158"/>
                <a:gd name="T44" fmla="*/ 48 w 82"/>
                <a:gd name="T45" fmla="*/ 150 h 158"/>
                <a:gd name="T46" fmla="*/ 51 w 82"/>
                <a:gd name="T47" fmla="*/ 157 h 158"/>
                <a:gd name="T48" fmla="*/ 58 w 82"/>
                <a:gd name="T49" fmla="*/ 158 h 158"/>
                <a:gd name="T50" fmla="*/ 64 w 82"/>
                <a:gd name="T51" fmla="*/ 155 h 158"/>
                <a:gd name="T52" fmla="*/ 67 w 82"/>
                <a:gd name="T53" fmla="*/ 148 h 158"/>
                <a:gd name="T54" fmla="*/ 61 w 82"/>
                <a:gd name="T55" fmla="*/ 58 h 158"/>
                <a:gd name="T56" fmla="*/ 59 w 82"/>
                <a:gd name="T57" fmla="*/ 31 h 158"/>
                <a:gd name="T58" fmla="*/ 61 w 82"/>
                <a:gd name="T59" fmla="*/ 19 h 158"/>
                <a:gd name="T60" fmla="*/ 61 w 82"/>
                <a:gd name="T61" fmla="*/ 21 h 158"/>
                <a:gd name="T62" fmla="*/ 61 w 82"/>
                <a:gd name="T63" fmla="*/ 23 h 158"/>
                <a:gd name="T64" fmla="*/ 69 w 82"/>
                <a:gd name="T65" fmla="*/ 81 h 158"/>
                <a:gd name="T66" fmla="*/ 76 w 82"/>
                <a:gd name="T67" fmla="*/ 82 h 158"/>
                <a:gd name="T68" fmla="*/ 80 w 82"/>
                <a:gd name="T69" fmla="*/ 79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
                <a:gd name="T106" fmla="*/ 0 h 158"/>
                <a:gd name="T107" fmla="*/ 82 w 82"/>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 h="158">
                  <a:moveTo>
                    <a:pt x="82" y="76"/>
                  </a:moveTo>
                  <a:lnTo>
                    <a:pt x="76" y="21"/>
                  </a:lnTo>
                  <a:lnTo>
                    <a:pt x="74" y="15"/>
                  </a:lnTo>
                  <a:lnTo>
                    <a:pt x="72" y="10"/>
                  </a:lnTo>
                  <a:lnTo>
                    <a:pt x="67" y="5"/>
                  </a:lnTo>
                  <a:lnTo>
                    <a:pt x="63" y="2"/>
                  </a:lnTo>
                  <a:lnTo>
                    <a:pt x="56" y="0"/>
                  </a:lnTo>
                  <a:lnTo>
                    <a:pt x="50" y="0"/>
                  </a:lnTo>
                  <a:lnTo>
                    <a:pt x="40" y="0"/>
                  </a:lnTo>
                  <a:lnTo>
                    <a:pt x="30" y="0"/>
                  </a:lnTo>
                  <a:lnTo>
                    <a:pt x="24" y="0"/>
                  </a:lnTo>
                  <a:lnTo>
                    <a:pt x="17" y="2"/>
                  </a:lnTo>
                  <a:lnTo>
                    <a:pt x="13" y="5"/>
                  </a:lnTo>
                  <a:lnTo>
                    <a:pt x="8" y="10"/>
                  </a:lnTo>
                  <a:lnTo>
                    <a:pt x="6" y="15"/>
                  </a:lnTo>
                  <a:lnTo>
                    <a:pt x="4" y="21"/>
                  </a:lnTo>
                  <a:lnTo>
                    <a:pt x="0" y="76"/>
                  </a:lnTo>
                  <a:lnTo>
                    <a:pt x="0" y="79"/>
                  </a:lnTo>
                  <a:lnTo>
                    <a:pt x="1" y="81"/>
                  </a:lnTo>
                  <a:lnTo>
                    <a:pt x="4" y="82"/>
                  </a:lnTo>
                  <a:lnTo>
                    <a:pt x="9" y="82"/>
                  </a:lnTo>
                  <a:lnTo>
                    <a:pt x="11" y="81"/>
                  </a:lnTo>
                  <a:lnTo>
                    <a:pt x="13" y="78"/>
                  </a:lnTo>
                  <a:lnTo>
                    <a:pt x="19" y="23"/>
                  </a:lnTo>
                  <a:lnTo>
                    <a:pt x="19" y="21"/>
                  </a:lnTo>
                  <a:lnTo>
                    <a:pt x="19" y="19"/>
                  </a:lnTo>
                  <a:lnTo>
                    <a:pt x="21" y="19"/>
                  </a:lnTo>
                  <a:lnTo>
                    <a:pt x="21" y="31"/>
                  </a:lnTo>
                  <a:lnTo>
                    <a:pt x="21" y="45"/>
                  </a:lnTo>
                  <a:lnTo>
                    <a:pt x="19" y="58"/>
                  </a:lnTo>
                  <a:lnTo>
                    <a:pt x="19" y="63"/>
                  </a:lnTo>
                  <a:lnTo>
                    <a:pt x="13" y="148"/>
                  </a:lnTo>
                  <a:lnTo>
                    <a:pt x="14" y="153"/>
                  </a:lnTo>
                  <a:lnTo>
                    <a:pt x="16" y="155"/>
                  </a:lnTo>
                  <a:lnTo>
                    <a:pt x="19" y="158"/>
                  </a:lnTo>
                  <a:lnTo>
                    <a:pt x="22" y="158"/>
                  </a:lnTo>
                  <a:lnTo>
                    <a:pt x="25" y="158"/>
                  </a:lnTo>
                  <a:lnTo>
                    <a:pt x="29" y="157"/>
                  </a:lnTo>
                  <a:lnTo>
                    <a:pt x="32" y="153"/>
                  </a:lnTo>
                  <a:lnTo>
                    <a:pt x="32" y="150"/>
                  </a:lnTo>
                  <a:lnTo>
                    <a:pt x="38" y="73"/>
                  </a:lnTo>
                  <a:lnTo>
                    <a:pt x="40" y="73"/>
                  </a:lnTo>
                  <a:lnTo>
                    <a:pt x="43" y="73"/>
                  </a:lnTo>
                  <a:lnTo>
                    <a:pt x="48" y="150"/>
                  </a:lnTo>
                  <a:lnTo>
                    <a:pt x="50" y="153"/>
                  </a:lnTo>
                  <a:lnTo>
                    <a:pt x="51" y="157"/>
                  </a:lnTo>
                  <a:lnTo>
                    <a:pt x="55" y="158"/>
                  </a:lnTo>
                  <a:lnTo>
                    <a:pt x="58" y="158"/>
                  </a:lnTo>
                  <a:lnTo>
                    <a:pt x="63" y="158"/>
                  </a:lnTo>
                  <a:lnTo>
                    <a:pt x="64" y="155"/>
                  </a:lnTo>
                  <a:lnTo>
                    <a:pt x="67" y="153"/>
                  </a:lnTo>
                  <a:lnTo>
                    <a:pt x="67" y="148"/>
                  </a:lnTo>
                  <a:lnTo>
                    <a:pt x="61" y="63"/>
                  </a:lnTo>
                  <a:lnTo>
                    <a:pt x="61" y="58"/>
                  </a:lnTo>
                  <a:lnTo>
                    <a:pt x="61" y="45"/>
                  </a:lnTo>
                  <a:lnTo>
                    <a:pt x="59" y="31"/>
                  </a:lnTo>
                  <a:lnTo>
                    <a:pt x="59" y="19"/>
                  </a:lnTo>
                  <a:lnTo>
                    <a:pt x="61" y="19"/>
                  </a:lnTo>
                  <a:lnTo>
                    <a:pt x="61" y="21"/>
                  </a:lnTo>
                  <a:lnTo>
                    <a:pt x="61" y="23"/>
                  </a:lnTo>
                  <a:lnTo>
                    <a:pt x="67" y="78"/>
                  </a:lnTo>
                  <a:lnTo>
                    <a:pt x="69" y="81"/>
                  </a:lnTo>
                  <a:lnTo>
                    <a:pt x="72" y="82"/>
                  </a:lnTo>
                  <a:lnTo>
                    <a:pt x="76" y="82"/>
                  </a:lnTo>
                  <a:lnTo>
                    <a:pt x="79" y="81"/>
                  </a:lnTo>
                  <a:lnTo>
                    <a:pt x="80" y="79"/>
                  </a:lnTo>
                  <a:lnTo>
                    <a:pt x="82" y="76"/>
                  </a:lnTo>
                  <a:close/>
                </a:path>
              </a:pathLst>
            </a:custGeom>
            <a:ln/>
            <a:extLst>
              <a:ext uri="{91240B29-F687-4f45-9708-019B960494DF}">
                <a14:hiddenLine xmlns:a14="http://schemas.microsoft.com/office/drawing/2010/main" xmlns="" w="0">
                  <a:solidFill>
                    <a:srgbClr val="000000"/>
                  </a:solidFill>
                  <a:prstDash val="solid"/>
                  <a:round/>
                  <a:headEnd/>
                  <a:tailEnd/>
                </a14:hiddenLine>
              </a:ext>
            </a:extLst>
          </p:spPr>
          <p:style>
            <a:lnRef idx="1">
              <a:schemeClr val="dk1"/>
            </a:lnRef>
            <a:fillRef idx="2">
              <a:schemeClr val="dk1"/>
            </a:fillRef>
            <a:effectRef idx="1">
              <a:schemeClr val="dk1"/>
            </a:effectRef>
            <a:fontRef idx="minor">
              <a:schemeClr val="dk1"/>
            </a:fontRef>
          </p:style>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30" name="Freeform 407"/>
            <p:cNvSpPr>
              <a:spLocks/>
            </p:cNvSpPr>
            <p:nvPr/>
          </p:nvSpPr>
          <p:spPr bwMode="auto">
            <a:xfrm>
              <a:off x="1878" y="2018"/>
              <a:ext cx="31" cy="30"/>
            </a:xfrm>
            <a:custGeom>
              <a:avLst/>
              <a:gdLst>
                <a:gd name="T0" fmla="*/ 31 w 31"/>
                <a:gd name="T1" fmla="*/ 16 h 30"/>
                <a:gd name="T2" fmla="*/ 31 w 31"/>
                <a:gd name="T3" fmla="*/ 21 h 30"/>
                <a:gd name="T4" fmla="*/ 26 w 31"/>
                <a:gd name="T5" fmla="*/ 25 h 30"/>
                <a:gd name="T6" fmla="*/ 21 w 31"/>
                <a:gd name="T7" fmla="*/ 29 h 30"/>
                <a:gd name="T8" fmla="*/ 16 w 31"/>
                <a:gd name="T9" fmla="*/ 30 h 30"/>
                <a:gd name="T10" fmla="*/ 10 w 31"/>
                <a:gd name="T11" fmla="*/ 29 h 30"/>
                <a:gd name="T12" fmla="*/ 5 w 31"/>
                <a:gd name="T13" fmla="*/ 25 h 30"/>
                <a:gd name="T14" fmla="*/ 2 w 31"/>
                <a:gd name="T15" fmla="*/ 21 h 30"/>
                <a:gd name="T16" fmla="*/ 0 w 31"/>
                <a:gd name="T17" fmla="*/ 16 h 30"/>
                <a:gd name="T18" fmla="*/ 2 w 31"/>
                <a:gd name="T19" fmla="*/ 9 h 30"/>
                <a:gd name="T20" fmla="*/ 5 w 31"/>
                <a:gd name="T21" fmla="*/ 4 h 30"/>
                <a:gd name="T22" fmla="*/ 10 w 31"/>
                <a:gd name="T23" fmla="*/ 1 h 30"/>
                <a:gd name="T24" fmla="*/ 16 w 31"/>
                <a:gd name="T25" fmla="*/ 0 h 30"/>
                <a:gd name="T26" fmla="*/ 21 w 31"/>
                <a:gd name="T27" fmla="*/ 1 h 30"/>
                <a:gd name="T28" fmla="*/ 26 w 31"/>
                <a:gd name="T29" fmla="*/ 4 h 30"/>
                <a:gd name="T30" fmla="*/ 31 w 31"/>
                <a:gd name="T31" fmla="*/ 9 h 30"/>
                <a:gd name="T32" fmla="*/ 31 w 31"/>
                <a:gd name="T33" fmla="*/ 16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0"/>
                <a:gd name="T53" fmla="*/ 31 w 31"/>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0">
                  <a:moveTo>
                    <a:pt x="31" y="16"/>
                  </a:moveTo>
                  <a:lnTo>
                    <a:pt x="31" y="21"/>
                  </a:lnTo>
                  <a:lnTo>
                    <a:pt x="26" y="25"/>
                  </a:lnTo>
                  <a:lnTo>
                    <a:pt x="21" y="29"/>
                  </a:lnTo>
                  <a:lnTo>
                    <a:pt x="16" y="30"/>
                  </a:lnTo>
                  <a:lnTo>
                    <a:pt x="10" y="29"/>
                  </a:lnTo>
                  <a:lnTo>
                    <a:pt x="5" y="25"/>
                  </a:lnTo>
                  <a:lnTo>
                    <a:pt x="2" y="21"/>
                  </a:lnTo>
                  <a:lnTo>
                    <a:pt x="0" y="16"/>
                  </a:lnTo>
                  <a:lnTo>
                    <a:pt x="2" y="9"/>
                  </a:lnTo>
                  <a:lnTo>
                    <a:pt x="5" y="4"/>
                  </a:lnTo>
                  <a:lnTo>
                    <a:pt x="10" y="1"/>
                  </a:lnTo>
                  <a:lnTo>
                    <a:pt x="16" y="0"/>
                  </a:lnTo>
                  <a:lnTo>
                    <a:pt x="21" y="1"/>
                  </a:lnTo>
                  <a:lnTo>
                    <a:pt x="26" y="4"/>
                  </a:lnTo>
                  <a:lnTo>
                    <a:pt x="31" y="9"/>
                  </a:lnTo>
                  <a:lnTo>
                    <a:pt x="31" y="16"/>
                  </a:lnTo>
                  <a:close/>
                </a:path>
              </a:pathLst>
            </a:custGeom>
            <a:ln/>
            <a:extLst>
              <a:ext uri="{91240B29-F687-4f45-9708-019B960494DF}">
                <a14:hiddenLine xmlns:a14="http://schemas.microsoft.com/office/drawing/2010/main" xmlns="" w="0">
                  <a:solidFill>
                    <a:srgbClr val="000000"/>
                  </a:solidFill>
                  <a:prstDash val="solid"/>
                  <a:round/>
                  <a:headEnd/>
                  <a:tailEnd/>
                </a14:hiddenLine>
              </a:ext>
            </a:extLst>
          </p:spPr>
          <p:style>
            <a:lnRef idx="1">
              <a:schemeClr val="dk1"/>
            </a:lnRef>
            <a:fillRef idx="2">
              <a:schemeClr val="dk1"/>
            </a:fillRef>
            <a:effectRef idx="1">
              <a:schemeClr val="dk1"/>
            </a:effectRef>
            <a:fontRef idx="minor">
              <a:schemeClr val="dk1"/>
            </a:fontRef>
          </p:style>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31" name="Freeform 408"/>
            <p:cNvSpPr>
              <a:spLocks/>
            </p:cNvSpPr>
            <p:nvPr/>
          </p:nvSpPr>
          <p:spPr bwMode="auto">
            <a:xfrm>
              <a:off x="1852" y="2053"/>
              <a:ext cx="83" cy="158"/>
            </a:xfrm>
            <a:custGeom>
              <a:avLst/>
              <a:gdLst>
                <a:gd name="T0" fmla="*/ 78 w 83"/>
                <a:gd name="T1" fmla="*/ 21 h 158"/>
                <a:gd name="T2" fmla="*/ 73 w 83"/>
                <a:gd name="T3" fmla="*/ 10 h 158"/>
                <a:gd name="T4" fmla="*/ 65 w 83"/>
                <a:gd name="T5" fmla="*/ 2 h 158"/>
                <a:gd name="T6" fmla="*/ 52 w 83"/>
                <a:gd name="T7" fmla="*/ 0 h 158"/>
                <a:gd name="T8" fmla="*/ 33 w 83"/>
                <a:gd name="T9" fmla="*/ 0 h 158"/>
                <a:gd name="T10" fmla="*/ 20 w 83"/>
                <a:gd name="T11" fmla="*/ 2 h 158"/>
                <a:gd name="T12" fmla="*/ 10 w 83"/>
                <a:gd name="T13" fmla="*/ 10 h 158"/>
                <a:gd name="T14" fmla="*/ 7 w 83"/>
                <a:gd name="T15" fmla="*/ 21 h 158"/>
                <a:gd name="T16" fmla="*/ 2 w 83"/>
                <a:gd name="T17" fmla="*/ 79 h 158"/>
                <a:gd name="T18" fmla="*/ 7 w 83"/>
                <a:gd name="T19" fmla="*/ 82 h 158"/>
                <a:gd name="T20" fmla="*/ 13 w 83"/>
                <a:gd name="T21" fmla="*/ 81 h 158"/>
                <a:gd name="T22" fmla="*/ 20 w 83"/>
                <a:gd name="T23" fmla="*/ 23 h 158"/>
                <a:gd name="T24" fmla="*/ 20 w 83"/>
                <a:gd name="T25" fmla="*/ 21 h 158"/>
                <a:gd name="T26" fmla="*/ 21 w 83"/>
                <a:gd name="T27" fmla="*/ 19 h 158"/>
                <a:gd name="T28" fmla="*/ 21 w 83"/>
                <a:gd name="T29" fmla="*/ 31 h 158"/>
                <a:gd name="T30" fmla="*/ 21 w 83"/>
                <a:gd name="T31" fmla="*/ 58 h 158"/>
                <a:gd name="T32" fmla="*/ 15 w 83"/>
                <a:gd name="T33" fmla="*/ 148 h 158"/>
                <a:gd name="T34" fmla="*/ 17 w 83"/>
                <a:gd name="T35" fmla="*/ 155 h 158"/>
                <a:gd name="T36" fmla="*/ 23 w 83"/>
                <a:gd name="T37" fmla="*/ 158 h 158"/>
                <a:gd name="T38" fmla="*/ 31 w 83"/>
                <a:gd name="T39" fmla="*/ 157 h 158"/>
                <a:gd name="T40" fmla="*/ 34 w 83"/>
                <a:gd name="T41" fmla="*/ 150 h 158"/>
                <a:gd name="T42" fmla="*/ 42 w 83"/>
                <a:gd name="T43" fmla="*/ 73 h 158"/>
                <a:gd name="T44" fmla="*/ 50 w 83"/>
                <a:gd name="T45" fmla="*/ 150 h 158"/>
                <a:gd name="T46" fmla="*/ 54 w 83"/>
                <a:gd name="T47" fmla="*/ 157 h 158"/>
                <a:gd name="T48" fmla="*/ 60 w 83"/>
                <a:gd name="T49" fmla="*/ 158 h 158"/>
                <a:gd name="T50" fmla="*/ 67 w 83"/>
                <a:gd name="T51" fmla="*/ 155 h 158"/>
                <a:gd name="T52" fmla="*/ 68 w 83"/>
                <a:gd name="T53" fmla="*/ 148 h 158"/>
                <a:gd name="T54" fmla="*/ 63 w 83"/>
                <a:gd name="T55" fmla="*/ 58 h 158"/>
                <a:gd name="T56" fmla="*/ 62 w 83"/>
                <a:gd name="T57" fmla="*/ 31 h 158"/>
                <a:gd name="T58" fmla="*/ 63 w 83"/>
                <a:gd name="T59" fmla="*/ 19 h 158"/>
                <a:gd name="T60" fmla="*/ 63 w 83"/>
                <a:gd name="T61" fmla="*/ 21 h 158"/>
                <a:gd name="T62" fmla="*/ 63 w 83"/>
                <a:gd name="T63" fmla="*/ 23 h 158"/>
                <a:gd name="T64" fmla="*/ 70 w 83"/>
                <a:gd name="T65" fmla="*/ 81 h 158"/>
                <a:gd name="T66" fmla="*/ 76 w 83"/>
                <a:gd name="T67" fmla="*/ 82 h 158"/>
                <a:gd name="T68" fmla="*/ 83 w 83"/>
                <a:gd name="T69" fmla="*/ 79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
                <a:gd name="T106" fmla="*/ 0 h 158"/>
                <a:gd name="T107" fmla="*/ 83 w 8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 h="158">
                  <a:moveTo>
                    <a:pt x="83" y="76"/>
                  </a:moveTo>
                  <a:lnTo>
                    <a:pt x="78" y="21"/>
                  </a:lnTo>
                  <a:lnTo>
                    <a:pt x="76" y="15"/>
                  </a:lnTo>
                  <a:lnTo>
                    <a:pt x="73" y="10"/>
                  </a:lnTo>
                  <a:lnTo>
                    <a:pt x="70" y="5"/>
                  </a:lnTo>
                  <a:lnTo>
                    <a:pt x="65" y="2"/>
                  </a:lnTo>
                  <a:lnTo>
                    <a:pt x="59" y="0"/>
                  </a:lnTo>
                  <a:lnTo>
                    <a:pt x="52" y="0"/>
                  </a:lnTo>
                  <a:lnTo>
                    <a:pt x="42" y="0"/>
                  </a:lnTo>
                  <a:lnTo>
                    <a:pt x="33" y="0"/>
                  </a:lnTo>
                  <a:lnTo>
                    <a:pt x="25" y="0"/>
                  </a:lnTo>
                  <a:lnTo>
                    <a:pt x="20" y="2"/>
                  </a:lnTo>
                  <a:lnTo>
                    <a:pt x="13" y="5"/>
                  </a:lnTo>
                  <a:lnTo>
                    <a:pt x="10" y="10"/>
                  </a:lnTo>
                  <a:lnTo>
                    <a:pt x="7" y="15"/>
                  </a:lnTo>
                  <a:lnTo>
                    <a:pt x="7" y="21"/>
                  </a:lnTo>
                  <a:lnTo>
                    <a:pt x="0" y="76"/>
                  </a:lnTo>
                  <a:lnTo>
                    <a:pt x="2" y="79"/>
                  </a:lnTo>
                  <a:lnTo>
                    <a:pt x="4" y="81"/>
                  </a:lnTo>
                  <a:lnTo>
                    <a:pt x="7" y="82"/>
                  </a:lnTo>
                  <a:lnTo>
                    <a:pt x="10" y="82"/>
                  </a:lnTo>
                  <a:lnTo>
                    <a:pt x="13" y="81"/>
                  </a:lnTo>
                  <a:lnTo>
                    <a:pt x="15" y="78"/>
                  </a:lnTo>
                  <a:lnTo>
                    <a:pt x="20" y="23"/>
                  </a:lnTo>
                  <a:lnTo>
                    <a:pt x="20" y="21"/>
                  </a:lnTo>
                  <a:lnTo>
                    <a:pt x="21" y="19"/>
                  </a:lnTo>
                  <a:lnTo>
                    <a:pt x="23" y="19"/>
                  </a:lnTo>
                  <a:lnTo>
                    <a:pt x="21" y="31"/>
                  </a:lnTo>
                  <a:lnTo>
                    <a:pt x="21" y="45"/>
                  </a:lnTo>
                  <a:lnTo>
                    <a:pt x="21" y="58"/>
                  </a:lnTo>
                  <a:lnTo>
                    <a:pt x="21" y="63"/>
                  </a:lnTo>
                  <a:lnTo>
                    <a:pt x="15" y="148"/>
                  </a:lnTo>
                  <a:lnTo>
                    <a:pt x="15" y="153"/>
                  </a:lnTo>
                  <a:lnTo>
                    <a:pt x="17" y="155"/>
                  </a:lnTo>
                  <a:lnTo>
                    <a:pt x="20" y="158"/>
                  </a:lnTo>
                  <a:lnTo>
                    <a:pt x="23" y="158"/>
                  </a:lnTo>
                  <a:lnTo>
                    <a:pt x="28" y="158"/>
                  </a:lnTo>
                  <a:lnTo>
                    <a:pt x="31" y="157"/>
                  </a:lnTo>
                  <a:lnTo>
                    <a:pt x="33" y="153"/>
                  </a:lnTo>
                  <a:lnTo>
                    <a:pt x="34" y="150"/>
                  </a:lnTo>
                  <a:lnTo>
                    <a:pt x="39" y="73"/>
                  </a:lnTo>
                  <a:lnTo>
                    <a:pt x="42" y="73"/>
                  </a:lnTo>
                  <a:lnTo>
                    <a:pt x="44" y="73"/>
                  </a:lnTo>
                  <a:lnTo>
                    <a:pt x="50" y="150"/>
                  </a:lnTo>
                  <a:lnTo>
                    <a:pt x="50" y="153"/>
                  </a:lnTo>
                  <a:lnTo>
                    <a:pt x="54" y="157"/>
                  </a:lnTo>
                  <a:lnTo>
                    <a:pt x="57" y="158"/>
                  </a:lnTo>
                  <a:lnTo>
                    <a:pt x="60" y="158"/>
                  </a:lnTo>
                  <a:lnTo>
                    <a:pt x="63" y="158"/>
                  </a:lnTo>
                  <a:lnTo>
                    <a:pt x="67" y="155"/>
                  </a:lnTo>
                  <a:lnTo>
                    <a:pt x="68" y="153"/>
                  </a:lnTo>
                  <a:lnTo>
                    <a:pt x="68" y="148"/>
                  </a:lnTo>
                  <a:lnTo>
                    <a:pt x="63" y="63"/>
                  </a:lnTo>
                  <a:lnTo>
                    <a:pt x="63" y="58"/>
                  </a:lnTo>
                  <a:lnTo>
                    <a:pt x="62" y="45"/>
                  </a:lnTo>
                  <a:lnTo>
                    <a:pt x="62" y="31"/>
                  </a:lnTo>
                  <a:lnTo>
                    <a:pt x="62" y="19"/>
                  </a:lnTo>
                  <a:lnTo>
                    <a:pt x="63" y="19"/>
                  </a:lnTo>
                  <a:lnTo>
                    <a:pt x="63" y="21"/>
                  </a:lnTo>
                  <a:lnTo>
                    <a:pt x="63" y="23"/>
                  </a:lnTo>
                  <a:lnTo>
                    <a:pt x="70" y="78"/>
                  </a:lnTo>
                  <a:lnTo>
                    <a:pt x="70" y="81"/>
                  </a:lnTo>
                  <a:lnTo>
                    <a:pt x="73" y="82"/>
                  </a:lnTo>
                  <a:lnTo>
                    <a:pt x="76" y="82"/>
                  </a:lnTo>
                  <a:lnTo>
                    <a:pt x="80" y="81"/>
                  </a:lnTo>
                  <a:lnTo>
                    <a:pt x="83" y="79"/>
                  </a:lnTo>
                  <a:lnTo>
                    <a:pt x="83" y="76"/>
                  </a:lnTo>
                  <a:close/>
                </a:path>
              </a:pathLst>
            </a:custGeom>
            <a:ln/>
            <a:extLst>
              <a:ext uri="{91240B29-F687-4f45-9708-019B960494DF}">
                <a14:hiddenLine xmlns:a14="http://schemas.microsoft.com/office/drawing/2010/main" xmlns="" w="0">
                  <a:solidFill>
                    <a:srgbClr val="000000"/>
                  </a:solidFill>
                  <a:prstDash val="solid"/>
                  <a:round/>
                  <a:headEnd/>
                  <a:tailEnd/>
                </a14:hiddenLine>
              </a:ext>
            </a:extLst>
          </p:spPr>
          <p:style>
            <a:lnRef idx="1">
              <a:schemeClr val="dk1"/>
            </a:lnRef>
            <a:fillRef idx="2">
              <a:schemeClr val="dk1"/>
            </a:fillRef>
            <a:effectRef idx="1">
              <a:schemeClr val="dk1"/>
            </a:effectRef>
            <a:fontRef idx="minor">
              <a:schemeClr val="dk1"/>
            </a:fontRef>
          </p:style>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32" name="Freeform 409"/>
            <p:cNvSpPr>
              <a:spLocks/>
            </p:cNvSpPr>
            <p:nvPr/>
          </p:nvSpPr>
          <p:spPr bwMode="auto">
            <a:xfrm>
              <a:off x="2003" y="2018"/>
              <a:ext cx="30" cy="30"/>
            </a:xfrm>
            <a:custGeom>
              <a:avLst/>
              <a:gdLst>
                <a:gd name="T0" fmla="*/ 30 w 30"/>
                <a:gd name="T1" fmla="*/ 16 h 30"/>
                <a:gd name="T2" fmla="*/ 29 w 30"/>
                <a:gd name="T3" fmla="*/ 21 h 30"/>
                <a:gd name="T4" fmla="*/ 25 w 30"/>
                <a:gd name="T5" fmla="*/ 25 h 30"/>
                <a:gd name="T6" fmla="*/ 21 w 30"/>
                <a:gd name="T7" fmla="*/ 29 h 30"/>
                <a:gd name="T8" fmla="*/ 14 w 30"/>
                <a:gd name="T9" fmla="*/ 30 h 30"/>
                <a:gd name="T10" fmla="*/ 9 w 30"/>
                <a:gd name="T11" fmla="*/ 29 h 30"/>
                <a:gd name="T12" fmla="*/ 4 w 30"/>
                <a:gd name="T13" fmla="*/ 25 h 30"/>
                <a:gd name="T14" fmla="*/ 1 w 30"/>
                <a:gd name="T15" fmla="*/ 21 h 30"/>
                <a:gd name="T16" fmla="*/ 0 w 30"/>
                <a:gd name="T17" fmla="*/ 16 h 30"/>
                <a:gd name="T18" fmla="*/ 1 w 30"/>
                <a:gd name="T19" fmla="*/ 9 h 30"/>
                <a:gd name="T20" fmla="*/ 4 w 30"/>
                <a:gd name="T21" fmla="*/ 4 h 30"/>
                <a:gd name="T22" fmla="*/ 9 w 30"/>
                <a:gd name="T23" fmla="*/ 1 h 30"/>
                <a:gd name="T24" fmla="*/ 14 w 30"/>
                <a:gd name="T25" fmla="*/ 0 h 30"/>
                <a:gd name="T26" fmla="*/ 21 w 30"/>
                <a:gd name="T27" fmla="*/ 1 h 30"/>
                <a:gd name="T28" fmla="*/ 25 w 30"/>
                <a:gd name="T29" fmla="*/ 4 h 30"/>
                <a:gd name="T30" fmla="*/ 29 w 30"/>
                <a:gd name="T31" fmla="*/ 9 h 30"/>
                <a:gd name="T32" fmla="*/ 30 w 30"/>
                <a:gd name="T33" fmla="*/ 16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30"/>
                <a:gd name="T53" fmla="*/ 30 w 3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30">
                  <a:moveTo>
                    <a:pt x="30" y="16"/>
                  </a:moveTo>
                  <a:lnTo>
                    <a:pt x="29" y="21"/>
                  </a:lnTo>
                  <a:lnTo>
                    <a:pt x="25" y="25"/>
                  </a:lnTo>
                  <a:lnTo>
                    <a:pt x="21" y="29"/>
                  </a:lnTo>
                  <a:lnTo>
                    <a:pt x="14" y="30"/>
                  </a:lnTo>
                  <a:lnTo>
                    <a:pt x="9" y="29"/>
                  </a:lnTo>
                  <a:lnTo>
                    <a:pt x="4" y="25"/>
                  </a:lnTo>
                  <a:lnTo>
                    <a:pt x="1" y="21"/>
                  </a:lnTo>
                  <a:lnTo>
                    <a:pt x="0" y="16"/>
                  </a:lnTo>
                  <a:lnTo>
                    <a:pt x="1" y="9"/>
                  </a:lnTo>
                  <a:lnTo>
                    <a:pt x="4" y="4"/>
                  </a:lnTo>
                  <a:lnTo>
                    <a:pt x="9" y="1"/>
                  </a:lnTo>
                  <a:lnTo>
                    <a:pt x="14" y="0"/>
                  </a:lnTo>
                  <a:lnTo>
                    <a:pt x="21" y="1"/>
                  </a:lnTo>
                  <a:lnTo>
                    <a:pt x="25" y="4"/>
                  </a:lnTo>
                  <a:lnTo>
                    <a:pt x="29" y="9"/>
                  </a:lnTo>
                  <a:lnTo>
                    <a:pt x="30" y="16"/>
                  </a:lnTo>
                  <a:close/>
                </a:path>
              </a:pathLst>
            </a:custGeom>
            <a:ln/>
            <a:extLst>
              <a:ext uri="{91240B29-F687-4f45-9708-019B960494DF}">
                <a14:hiddenLine xmlns:a14="http://schemas.microsoft.com/office/drawing/2010/main" xmlns="" w="0">
                  <a:solidFill>
                    <a:srgbClr val="000000"/>
                  </a:solidFill>
                  <a:prstDash val="solid"/>
                  <a:round/>
                  <a:headEnd/>
                  <a:tailEnd/>
                </a14:hiddenLine>
              </a:ext>
            </a:extLst>
          </p:spPr>
          <p:style>
            <a:lnRef idx="1">
              <a:schemeClr val="dk1"/>
            </a:lnRef>
            <a:fillRef idx="2">
              <a:schemeClr val="dk1"/>
            </a:fillRef>
            <a:effectRef idx="1">
              <a:schemeClr val="dk1"/>
            </a:effectRef>
            <a:fontRef idx="minor">
              <a:schemeClr val="dk1"/>
            </a:fontRef>
          </p:style>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sp>
          <p:nvSpPr>
            <p:cNvPr id="33" name="Freeform 410"/>
            <p:cNvSpPr>
              <a:spLocks/>
            </p:cNvSpPr>
            <p:nvPr/>
          </p:nvSpPr>
          <p:spPr bwMode="auto">
            <a:xfrm>
              <a:off x="1977" y="2053"/>
              <a:ext cx="82" cy="158"/>
            </a:xfrm>
            <a:custGeom>
              <a:avLst/>
              <a:gdLst>
                <a:gd name="T0" fmla="*/ 76 w 82"/>
                <a:gd name="T1" fmla="*/ 21 h 158"/>
                <a:gd name="T2" fmla="*/ 72 w 82"/>
                <a:gd name="T3" fmla="*/ 10 h 158"/>
                <a:gd name="T4" fmla="*/ 63 w 82"/>
                <a:gd name="T5" fmla="*/ 2 h 158"/>
                <a:gd name="T6" fmla="*/ 50 w 82"/>
                <a:gd name="T7" fmla="*/ 0 h 158"/>
                <a:gd name="T8" fmla="*/ 30 w 82"/>
                <a:gd name="T9" fmla="*/ 0 h 158"/>
                <a:gd name="T10" fmla="*/ 18 w 82"/>
                <a:gd name="T11" fmla="*/ 2 h 158"/>
                <a:gd name="T12" fmla="*/ 9 w 82"/>
                <a:gd name="T13" fmla="*/ 10 h 158"/>
                <a:gd name="T14" fmla="*/ 5 w 82"/>
                <a:gd name="T15" fmla="*/ 21 h 158"/>
                <a:gd name="T16" fmla="*/ 0 w 82"/>
                <a:gd name="T17" fmla="*/ 79 h 158"/>
                <a:gd name="T18" fmla="*/ 6 w 82"/>
                <a:gd name="T19" fmla="*/ 82 h 158"/>
                <a:gd name="T20" fmla="*/ 13 w 82"/>
                <a:gd name="T21" fmla="*/ 81 h 158"/>
                <a:gd name="T22" fmla="*/ 19 w 82"/>
                <a:gd name="T23" fmla="*/ 23 h 158"/>
                <a:gd name="T24" fmla="*/ 19 w 82"/>
                <a:gd name="T25" fmla="*/ 21 h 158"/>
                <a:gd name="T26" fmla="*/ 19 w 82"/>
                <a:gd name="T27" fmla="*/ 19 h 158"/>
                <a:gd name="T28" fmla="*/ 21 w 82"/>
                <a:gd name="T29" fmla="*/ 31 h 158"/>
                <a:gd name="T30" fmla="*/ 19 w 82"/>
                <a:gd name="T31" fmla="*/ 58 h 158"/>
                <a:gd name="T32" fmla="*/ 14 w 82"/>
                <a:gd name="T33" fmla="*/ 148 h 158"/>
                <a:gd name="T34" fmla="*/ 16 w 82"/>
                <a:gd name="T35" fmla="*/ 155 h 158"/>
                <a:gd name="T36" fmla="*/ 22 w 82"/>
                <a:gd name="T37" fmla="*/ 158 h 158"/>
                <a:gd name="T38" fmla="*/ 29 w 82"/>
                <a:gd name="T39" fmla="*/ 157 h 158"/>
                <a:gd name="T40" fmla="*/ 32 w 82"/>
                <a:gd name="T41" fmla="*/ 150 h 158"/>
                <a:gd name="T42" fmla="*/ 40 w 82"/>
                <a:gd name="T43" fmla="*/ 73 h 158"/>
                <a:gd name="T44" fmla="*/ 48 w 82"/>
                <a:gd name="T45" fmla="*/ 150 h 158"/>
                <a:gd name="T46" fmla="*/ 51 w 82"/>
                <a:gd name="T47" fmla="*/ 157 h 158"/>
                <a:gd name="T48" fmla="*/ 60 w 82"/>
                <a:gd name="T49" fmla="*/ 158 h 158"/>
                <a:gd name="T50" fmla="*/ 66 w 82"/>
                <a:gd name="T51" fmla="*/ 155 h 158"/>
                <a:gd name="T52" fmla="*/ 68 w 82"/>
                <a:gd name="T53" fmla="*/ 148 h 158"/>
                <a:gd name="T54" fmla="*/ 61 w 82"/>
                <a:gd name="T55" fmla="*/ 58 h 158"/>
                <a:gd name="T56" fmla="*/ 61 w 82"/>
                <a:gd name="T57" fmla="*/ 31 h 158"/>
                <a:gd name="T58" fmla="*/ 61 w 82"/>
                <a:gd name="T59" fmla="*/ 19 h 158"/>
                <a:gd name="T60" fmla="*/ 63 w 82"/>
                <a:gd name="T61" fmla="*/ 21 h 158"/>
                <a:gd name="T62" fmla="*/ 63 w 82"/>
                <a:gd name="T63" fmla="*/ 23 h 158"/>
                <a:gd name="T64" fmla="*/ 69 w 82"/>
                <a:gd name="T65" fmla="*/ 81 h 158"/>
                <a:gd name="T66" fmla="*/ 76 w 82"/>
                <a:gd name="T67" fmla="*/ 82 h 158"/>
                <a:gd name="T68" fmla="*/ 81 w 82"/>
                <a:gd name="T69" fmla="*/ 79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
                <a:gd name="T106" fmla="*/ 0 h 158"/>
                <a:gd name="T107" fmla="*/ 82 w 82"/>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 h="158">
                  <a:moveTo>
                    <a:pt x="82" y="76"/>
                  </a:moveTo>
                  <a:lnTo>
                    <a:pt x="76" y="21"/>
                  </a:lnTo>
                  <a:lnTo>
                    <a:pt x="76" y="15"/>
                  </a:lnTo>
                  <a:lnTo>
                    <a:pt x="72" y="10"/>
                  </a:lnTo>
                  <a:lnTo>
                    <a:pt x="69" y="5"/>
                  </a:lnTo>
                  <a:lnTo>
                    <a:pt x="63" y="2"/>
                  </a:lnTo>
                  <a:lnTo>
                    <a:pt x="58" y="0"/>
                  </a:lnTo>
                  <a:lnTo>
                    <a:pt x="50" y="0"/>
                  </a:lnTo>
                  <a:lnTo>
                    <a:pt x="40" y="0"/>
                  </a:lnTo>
                  <a:lnTo>
                    <a:pt x="30" y="0"/>
                  </a:lnTo>
                  <a:lnTo>
                    <a:pt x="24" y="0"/>
                  </a:lnTo>
                  <a:lnTo>
                    <a:pt x="18" y="2"/>
                  </a:lnTo>
                  <a:lnTo>
                    <a:pt x="13" y="5"/>
                  </a:lnTo>
                  <a:lnTo>
                    <a:pt x="9" y="10"/>
                  </a:lnTo>
                  <a:lnTo>
                    <a:pt x="6" y="15"/>
                  </a:lnTo>
                  <a:lnTo>
                    <a:pt x="5" y="21"/>
                  </a:lnTo>
                  <a:lnTo>
                    <a:pt x="0" y="76"/>
                  </a:lnTo>
                  <a:lnTo>
                    <a:pt x="0" y="79"/>
                  </a:lnTo>
                  <a:lnTo>
                    <a:pt x="3" y="81"/>
                  </a:lnTo>
                  <a:lnTo>
                    <a:pt x="6" y="82"/>
                  </a:lnTo>
                  <a:lnTo>
                    <a:pt x="9" y="82"/>
                  </a:lnTo>
                  <a:lnTo>
                    <a:pt x="13" y="81"/>
                  </a:lnTo>
                  <a:lnTo>
                    <a:pt x="13" y="78"/>
                  </a:lnTo>
                  <a:lnTo>
                    <a:pt x="19" y="23"/>
                  </a:lnTo>
                  <a:lnTo>
                    <a:pt x="19" y="21"/>
                  </a:lnTo>
                  <a:lnTo>
                    <a:pt x="19" y="19"/>
                  </a:lnTo>
                  <a:lnTo>
                    <a:pt x="21" y="19"/>
                  </a:lnTo>
                  <a:lnTo>
                    <a:pt x="21" y="31"/>
                  </a:lnTo>
                  <a:lnTo>
                    <a:pt x="21" y="45"/>
                  </a:lnTo>
                  <a:lnTo>
                    <a:pt x="19" y="58"/>
                  </a:lnTo>
                  <a:lnTo>
                    <a:pt x="19" y="63"/>
                  </a:lnTo>
                  <a:lnTo>
                    <a:pt x="14" y="148"/>
                  </a:lnTo>
                  <a:lnTo>
                    <a:pt x="14" y="153"/>
                  </a:lnTo>
                  <a:lnTo>
                    <a:pt x="16" y="155"/>
                  </a:lnTo>
                  <a:lnTo>
                    <a:pt x="19" y="158"/>
                  </a:lnTo>
                  <a:lnTo>
                    <a:pt x="22" y="158"/>
                  </a:lnTo>
                  <a:lnTo>
                    <a:pt x="26" y="158"/>
                  </a:lnTo>
                  <a:lnTo>
                    <a:pt x="29" y="157"/>
                  </a:lnTo>
                  <a:lnTo>
                    <a:pt x="32" y="153"/>
                  </a:lnTo>
                  <a:lnTo>
                    <a:pt x="32" y="150"/>
                  </a:lnTo>
                  <a:lnTo>
                    <a:pt x="39" y="73"/>
                  </a:lnTo>
                  <a:lnTo>
                    <a:pt x="40" y="73"/>
                  </a:lnTo>
                  <a:lnTo>
                    <a:pt x="43" y="73"/>
                  </a:lnTo>
                  <a:lnTo>
                    <a:pt x="48" y="150"/>
                  </a:lnTo>
                  <a:lnTo>
                    <a:pt x="50" y="153"/>
                  </a:lnTo>
                  <a:lnTo>
                    <a:pt x="51" y="157"/>
                  </a:lnTo>
                  <a:lnTo>
                    <a:pt x="55" y="158"/>
                  </a:lnTo>
                  <a:lnTo>
                    <a:pt x="60" y="158"/>
                  </a:lnTo>
                  <a:lnTo>
                    <a:pt x="63" y="158"/>
                  </a:lnTo>
                  <a:lnTo>
                    <a:pt x="66" y="155"/>
                  </a:lnTo>
                  <a:lnTo>
                    <a:pt x="68" y="153"/>
                  </a:lnTo>
                  <a:lnTo>
                    <a:pt x="68" y="148"/>
                  </a:lnTo>
                  <a:lnTo>
                    <a:pt x="61" y="63"/>
                  </a:lnTo>
                  <a:lnTo>
                    <a:pt x="61" y="58"/>
                  </a:lnTo>
                  <a:lnTo>
                    <a:pt x="61" y="45"/>
                  </a:lnTo>
                  <a:lnTo>
                    <a:pt x="61" y="31"/>
                  </a:lnTo>
                  <a:lnTo>
                    <a:pt x="60" y="19"/>
                  </a:lnTo>
                  <a:lnTo>
                    <a:pt x="61" y="19"/>
                  </a:lnTo>
                  <a:lnTo>
                    <a:pt x="63" y="21"/>
                  </a:lnTo>
                  <a:lnTo>
                    <a:pt x="63" y="23"/>
                  </a:lnTo>
                  <a:lnTo>
                    <a:pt x="68" y="78"/>
                  </a:lnTo>
                  <a:lnTo>
                    <a:pt x="69" y="81"/>
                  </a:lnTo>
                  <a:lnTo>
                    <a:pt x="72" y="82"/>
                  </a:lnTo>
                  <a:lnTo>
                    <a:pt x="76" y="82"/>
                  </a:lnTo>
                  <a:lnTo>
                    <a:pt x="79" y="81"/>
                  </a:lnTo>
                  <a:lnTo>
                    <a:pt x="81" y="79"/>
                  </a:lnTo>
                  <a:lnTo>
                    <a:pt x="82" y="76"/>
                  </a:lnTo>
                  <a:close/>
                </a:path>
              </a:pathLst>
            </a:custGeom>
            <a:ln/>
            <a:extLst>
              <a:ext uri="{91240B29-F687-4f45-9708-019B960494DF}">
                <a14:hiddenLine xmlns:a14="http://schemas.microsoft.com/office/drawing/2010/main" xmlns="" w="0">
                  <a:solidFill>
                    <a:srgbClr val="000000"/>
                  </a:solidFill>
                  <a:prstDash val="solid"/>
                  <a:round/>
                  <a:headEnd/>
                  <a:tailEnd/>
                </a14:hiddenLine>
              </a:ext>
            </a:extLst>
          </p:spPr>
          <p:style>
            <a:lnRef idx="1">
              <a:schemeClr val="dk1"/>
            </a:lnRef>
            <a:fillRef idx="2">
              <a:schemeClr val="dk1"/>
            </a:fillRef>
            <a:effectRef idx="1">
              <a:schemeClr val="dk1"/>
            </a:effectRef>
            <a:fontRef idx="minor">
              <a:schemeClr val="dk1"/>
            </a:fontRef>
          </p:style>
          <p:txBody>
            <a:bodyPr/>
            <a:lstStyle/>
            <a:p>
              <a:pPr algn="ctr" eaLnBrk="1" hangingPunct="1">
                <a:defRPr/>
              </a:pPr>
              <a:endParaRPr lang="en-US" sz="1200" b="1">
                <a:solidFill>
                  <a:srgbClr val="000000"/>
                </a:solidFill>
                <a:latin typeface="Arial" charset="0"/>
                <a:ea typeface="ＭＳ Ｐゴシック" pitchFamily="34" charset="-128"/>
                <a:cs typeface="+mn-cs"/>
              </a:endParaRPr>
            </a:p>
          </p:txBody>
        </p:sp>
      </p:grpSp>
      <p:pic>
        <p:nvPicPr>
          <p:cNvPr id="34" name="Picture 33"/>
          <p:cNvPicPr>
            <a:picLocks noChangeAspect="1"/>
          </p:cNvPicPr>
          <p:nvPr/>
        </p:nvPicPr>
        <p:blipFill>
          <a:blip r:embed="rId4"/>
          <a:stretch>
            <a:fillRect/>
          </a:stretch>
        </p:blipFill>
        <p:spPr>
          <a:xfrm>
            <a:off x="7142480" y="972684"/>
            <a:ext cx="2516107" cy="1979805"/>
          </a:xfrm>
          <a:prstGeom prst="rect">
            <a:avLst/>
          </a:prstGeom>
        </p:spPr>
      </p:pic>
      <p:pic>
        <p:nvPicPr>
          <p:cNvPr id="35" name="Picture 34"/>
          <p:cNvPicPr>
            <a:picLocks noChangeAspect="1"/>
          </p:cNvPicPr>
          <p:nvPr/>
        </p:nvPicPr>
        <p:blipFill>
          <a:blip r:embed="rId5"/>
          <a:stretch>
            <a:fillRect/>
          </a:stretch>
        </p:blipFill>
        <p:spPr>
          <a:xfrm>
            <a:off x="9208427" y="1312318"/>
            <a:ext cx="2763233" cy="1516110"/>
          </a:xfrm>
          <a:prstGeom prst="rect">
            <a:avLst/>
          </a:prstGeom>
        </p:spPr>
      </p:pic>
      <p:grpSp>
        <p:nvGrpSpPr>
          <p:cNvPr id="36" name="Group 35"/>
          <p:cNvGrpSpPr/>
          <p:nvPr/>
        </p:nvGrpSpPr>
        <p:grpSpPr>
          <a:xfrm>
            <a:off x="7727645" y="2658935"/>
            <a:ext cx="3211768" cy="1978095"/>
            <a:chOff x="3351409" y="1165170"/>
            <a:chExt cx="4431051" cy="2481025"/>
          </a:xfrm>
        </p:grpSpPr>
        <p:pic>
          <p:nvPicPr>
            <p:cNvPr id="37" name="Picture 36"/>
            <p:cNvPicPr>
              <a:picLocks noChangeAspect="1"/>
            </p:cNvPicPr>
            <p:nvPr/>
          </p:nvPicPr>
          <p:blipFill>
            <a:blip r:embed="rId6"/>
            <a:stretch>
              <a:fillRect/>
            </a:stretch>
          </p:blipFill>
          <p:spPr>
            <a:xfrm>
              <a:off x="3766935" y="1165170"/>
              <a:ext cx="3600000" cy="20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TextBox 37"/>
            <p:cNvSpPr txBox="1"/>
            <p:nvPr/>
          </p:nvSpPr>
          <p:spPr>
            <a:xfrm>
              <a:off x="3351409" y="3222368"/>
              <a:ext cx="4431051" cy="423827"/>
            </a:xfrm>
            <a:prstGeom prst="rect">
              <a:avLst/>
            </a:prstGeom>
            <a:noFill/>
          </p:spPr>
          <p:txBody>
            <a:bodyPr wrap="square" rtlCol="0">
              <a:spAutoFit/>
            </a:bodyPr>
            <a:lstStyle/>
            <a:p>
              <a:pPr algn="ctr" eaLnBrk="1" fontAlgn="auto" hangingPunct="1">
                <a:lnSpc>
                  <a:spcPct val="114000"/>
                </a:lnSpc>
                <a:spcBef>
                  <a:spcPts val="0"/>
                </a:spcBef>
                <a:spcAft>
                  <a:spcPts val="600"/>
                </a:spcAft>
              </a:pPr>
              <a:r>
                <a:rPr lang="en-US" altLang="zh-CN" sz="1400" kern="0" dirty="0">
                  <a:solidFill>
                    <a:schemeClr val="tx1"/>
                  </a:solidFill>
                  <a:latin typeface="Segoe UI" panose="020B0502040204020203" pitchFamily="34" charset="0"/>
                  <a:ea typeface="Segoe UI" panose="020B0502040204020203" pitchFamily="34" charset="0"/>
                  <a:cs typeface="Segoe UI" panose="020B0502040204020203" pitchFamily="34" charset="0"/>
                </a:rPr>
                <a:t>315</a:t>
              </a:r>
              <a:r>
                <a:rPr lang="zh-CN" altLang="en-US" sz="1400" kern="0" dirty="0">
                  <a:solidFill>
                    <a:schemeClr val="tx1"/>
                  </a:solidFill>
                  <a:latin typeface="Segoe UI" panose="020B0502040204020203" pitchFamily="34" charset="0"/>
                  <a:ea typeface="Segoe UI" panose="020B0502040204020203" pitchFamily="34" charset="0"/>
                  <a:cs typeface="Segoe UI" panose="020B0502040204020203" pitchFamily="34" charset="0"/>
                </a:rPr>
                <a:t>曝光“饿了么“事件</a:t>
              </a:r>
            </a:p>
          </p:txBody>
        </p:sp>
      </p:grpSp>
    </p:spTree>
    <p:extLst>
      <p:ext uri="{BB962C8B-B14F-4D97-AF65-F5344CB8AC3E}">
        <p14:creationId xmlns:p14="http://schemas.microsoft.com/office/powerpoint/2010/main" val="1272101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ood Safety Temp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4_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0">
          <a:gsLst>
            <a:gs pos="11000">
              <a:srgbClr val="336699"/>
            </a:gs>
            <a:gs pos="0">
              <a:srgbClr val="577AC1">
                <a:alpha val="89000"/>
              </a:srgbClr>
            </a:gs>
            <a:gs pos="77000">
              <a:srgbClr val="D4DEFF"/>
            </a:gs>
            <a:gs pos="73000">
              <a:srgbClr val="D4DEFF"/>
            </a:gs>
            <a:gs pos="100000">
              <a:schemeClr val="bg1"/>
            </a:gs>
          </a:gsLst>
          <a:lin ang="16200000" scaled="1"/>
          <a:tileRect/>
        </a:gradFill>
        <a:ln w="19050">
          <a:noFill/>
        </a:ln>
        <a:effectLst/>
        <a:extLst/>
      </a:spPr>
      <a:bodyPr/>
      <a:lstStyle>
        <a:defPPr algn="ctr">
          <a:lnSpc>
            <a:spcPct val="80000"/>
          </a:lnSpc>
          <a:spcBef>
            <a:spcPct val="50000"/>
          </a:spcBef>
          <a:buClr>
            <a:srgbClr val="4D4D4D"/>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b="1">
            <a:solidFill>
              <a:srgbClr val="0000FF"/>
            </a:solidFill>
            <a:latin typeface="Arial" pitchFamily="34" charset="0"/>
            <a:ea typeface="Arial Unicode MS" pitchFamily="34" charset="-128"/>
            <a:cs typeface="Arial Unicode MS" pitchFamily="34" charset="-128"/>
          </a:defRPr>
        </a:defPPr>
      </a:lstStyle>
    </a:spDef>
    <a:lnDef>
      <a:spPr bwMode="auto">
        <a:noFill/>
        <a:ln w="9525" cap="flat" cmpd="sng" algn="ctr">
          <a:solidFill>
            <a:srgbClr val="0F6FC6"/>
          </a:solidFill>
          <a:prstDash val="solid"/>
          <a:round/>
          <a:headEnd type="none" w="med" len="med"/>
          <a:tailEnd type="triangle"/>
        </a:ln>
        <a:effectLst/>
      </a:spPr>
      <a:bodyPr/>
      <a:lstStyle/>
    </a:lnDef>
    <a:txDef>
      <a:spPr>
        <a:noFill/>
      </a:spPr>
      <a:bodyPr wrap="square" rtlCol="0">
        <a:spAutoFit/>
      </a:bodyPr>
      <a:lstStyle>
        <a:defPPr marL="171450" indent="-171450" eaLnBrk="1" fontAlgn="auto" hangingPunct="1">
          <a:lnSpc>
            <a:spcPct val="114000"/>
          </a:lnSpc>
          <a:spcBef>
            <a:spcPts val="0"/>
          </a:spcBef>
          <a:spcAft>
            <a:spcPts val="600"/>
          </a:spcAft>
          <a:buFont typeface="Arial" panose="020B0604020202020204" pitchFamily="34" charset="0"/>
          <a:buChar char="•"/>
          <a:defRPr sz="1600" kern="0" dirty="0">
            <a:solidFill>
              <a:schemeClr val="tx1"/>
            </a:solidFill>
            <a:latin typeface="Segoe UI" panose="020B0502040204020203" pitchFamily="34" charset="0"/>
            <a:ea typeface="Segoe UI" panose="020B0502040204020203" pitchFamily="34" charset="0"/>
            <a:cs typeface="Segoe UI" panose="020B0502040204020203" pitchFamily="34" charset="0"/>
          </a:defRPr>
        </a:defPPr>
      </a:lstStyle>
    </a:txDef>
  </a:objectDefaults>
  <a:extraClrSchemeLst>
    <a:extraClrScheme>
      <a:clrScheme name="4_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17750</TotalTime>
  <Words>600</Words>
  <Application>Microsoft Macintosh PowerPoint</Application>
  <PresentationFormat>自定义</PresentationFormat>
  <Paragraphs>126</Paragraphs>
  <Slides>5</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 Unicode MS</vt:lpstr>
      <vt:lpstr>Calibri</vt:lpstr>
      <vt:lpstr>MS PGothic</vt:lpstr>
      <vt:lpstr>ＭＳ Ｐゴシック</vt:lpstr>
      <vt:lpstr>Segoe UI</vt:lpstr>
      <vt:lpstr>SimSun</vt:lpstr>
      <vt:lpstr>Wingdings</vt:lpstr>
      <vt:lpstr>宋体</vt:lpstr>
      <vt:lpstr>微软雅黑</vt:lpstr>
      <vt:lpstr>Arial</vt:lpstr>
      <vt:lpstr>Food Safety Template</vt:lpstr>
      <vt:lpstr>PowerPoint 演示文稿</vt:lpstr>
      <vt:lpstr>IBM、沃尔玛和清华大学在食品安全领域合作，计划共同探索基于区块链技术的创新型的食品供应链可追溯性与可信性解决方案，引领食品供应链协作模式与安全监管方式转型</vt:lpstr>
      <vt:lpstr>试点项目初步实现思路</vt:lpstr>
      <vt:lpstr>试点项目企业用户平台界面及功能初步描述</vt:lpstr>
      <vt:lpstr>基于传统技术建设追溯体系存在诸多挑战</vt:lpstr>
    </vt:vector>
  </TitlesOfParts>
  <Company>IBM</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Food: Fundamental Need of EVERYONE &lt;Author Names&gt;  &lt;Advocate Names&gt;</dc:title>
  <dc:subject>GTO 2016 Template</dc:subject>
  <dc:creator>Ning Sun;Bo Zhang</dc:creator>
  <cp:keywords>GTO Global Technology Outlook 2016</cp:keywords>
  <dc:description>This template should only be used for the GTO 2016 project</dc:description>
  <cp:lastModifiedBy>Microsoft Office 用户</cp:lastModifiedBy>
  <cp:revision>2190</cp:revision>
  <cp:lastPrinted>2016-11-16T08:22:42Z</cp:lastPrinted>
  <dcterms:created xsi:type="dcterms:W3CDTF">2015-03-25T06:39:55Z</dcterms:created>
  <dcterms:modified xsi:type="dcterms:W3CDTF">2017-12-18T05:28:59Z</dcterms:modified>
  <cp:category>GTO 2016 - Doc. Ctl num:   AEL!247$dvq-87</cp:category>
</cp:coreProperties>
</file>