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9" r:id="rId21"/>
    <p:sldId id="280" r:id="rId22"/>
    <p:sldId id="281" r:id="rId23"/>
    <p:sldId id="283" r:id="rId24"/>
    <p:sldId id="284" r:id="rId25"/>
    <p:sldId id="285" r:id="rId26"/>
    <p:sldId id="276" r:id="rId27"/>
    <p:sldId id="286" r:id="rId28"/>
    <p:sldId id="287" r:id="rId29"/>
    <p:sldId id="288" r:id="rId30"/>
    <p:sldId id="257" r:id="rId31"/>
    <p:sldId id="277"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71201" autoAdjust="0"/>
  </p:normalViewPr>
  <p:slideViewPr>
    <p:cSldViewPr snapToGrid="0" snapToObjects="1">
      <p:cViewPr>
        <p:scale>
          <a:sx n="79" d="100"/>
          <a:sy n="79" d="100"/>
        </p:scale>
        <p:origin x="5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7FEEB1-A5B6-2A49-8F8A-C210F1620CCB}" type="datetimeFigureOut">
              <a:rPr kumimoji="1" lang="zh-CN" altLang="en-US" smtClean="0"/>
              <a:t>2017/12/18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03C3D2-5284-FB45-A721-9B09171F6DC9}" type="slidenum">
              <a:rPr kumimoji="1" lang="zh-CN" altLang="en-US" smtClean="0"/>
              <a:t>‹#›</a:t>
            </a:fld>
            <a:endParaRPr kumimoji="1" lang="zh-CN" altLang="en-US"/>
          </a:p>
        </p:txBody>
      </p:sp>
    </p:spTree>
    <p:extLst>
      <p:ext uri="{BB962C8B-B14F-4D97-AF65-F5344CB8AC3E}">
        <p14:creationId xmlns:p14="http://schemas.microsoft.com/office/powerpoint/2010/main" val="1233840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807082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61272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追踪的</a:t>
            </a:r>
            <a:r>
              <a:rPr kumimoji="1" lang="zh-CN" altLang="en-US" dirty="0" smtClean="0"/>
              <a:t>目标是跟踪上一步中确定的与需求规格相关的变更，以确定可能受到影响的需求。</a:t>
            </a:r>
            <a:endParaRPr kumimoji="1" lang="en-US" altLang="zh-CN" dirty="0" smtClean="0"/>
          </a:p>
          <a:p>
            <a:endParaRPr kumimoji="1" lang="en-US" altLang="zh-CN" dirty="0" smtClean="0"/>
          </a:p>
          <a:p>
            <a:r>
              <a:rPr kumimoji="1" lang="zh-CN" altLang="en-US" dirty="0" smtClean="0"/>
              <a:t>第一</a:t>
            </a:r>
            <a:r>
              <a:rPr kumimoji="1" lang="zh-CN" altLang="en-US" dirty="0" smtClean="0"/>
              <a:t>部分旨在</a:t>
            </a:r>
            <a:r>
              <a:rPr kumimoji="1" lang="zh-CN" altLang="en-US" dirty="0" smtClean="0"/>
              <a:t>通过从代码中改变的元素中提取条件来收集关于变化及其上下文的相关关键字。</a:t>
            </a:r>
            <a:endParaRPr kumimoji="1" lang="en-US" altLang="zh-CN" dirty="0" smtClean="0"/>
          </a:p>
          <a:p>
            <a:endParaRPr kumimoji="1" lang="en-US" altLang="zh-CN" dirty="0" smtClean="0"/>
          </a:p>
          <a:p>
            <a:r>
              <a:rPr kumimoji="1" lang="zh-CN" altLang="en-US" dirty="0" smtClean="0"/>
              <a:t>第二部分关键字追踪</a:t>
            </a:r>
            <a:r>
              <a:rPr kumimoji="1" lang="zh-CN" altLang="en-US" dirty="0" smtClean="0"/>
              <a:t>到需求</a:t>
            </a:r>
            <a:r>
              <a:rPr kumimoji="1" lang="zh-CN" altLang="en-US" dirty="0" smtClean="0"/>
              <a:t>，并生成可能受到影响的要求列表。 </a:t>
            </a:r>
            <a:endParaRPr kumimoji="1" lang="en-US" altLang="zh-CN" dirty="0" smtClean="0"/>
          </a:p>
          <a:p>
            <a:r>
              <a:rPr kumimoji="1" lang="zh-CN" altLang="en-US" dirty="0" smtClean="0"/>
              <a:t>列表中的每个要求都与一个值相关联，该值表示需求受变更影响的可能性。</a:t>
            </a:r>
            <a:endParaRPr kumimoji="1" lang="zh-CN" altLang="en-US" dirty="0"/>
          </a:p>
        </p:txBody>
      </p:sp>
    </p:spTree>
    <p:extLst>
      <p:ext uri="{BB962C8B-B14F-4D97-AF65-F5344CB8AC3E}">
        <p14:creationId xmlns:p14="http://schemas.microsoft.com/office/powerpoint/2010/main" val="38610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展示的方法很多样，结果也不尽相同</a:t>
            </a:r>
            <a:endParaRPr kumimoji="1" lang="en-US" altLang="zh-CN" dirty="0" smtClean="0"/>
          </a:p>
          <a:p>
            <a:endParaRPr kumimoji="1" lang="en-US" altLang="zh-CN" dirty="0" smtClean="0"/>
          </a:p>
          <a:p>
            <a:r>
              <a:rPr kumimoji="1" lang="zh-CN" altLang="en-US" dirty="0" smtClean="0"/>
              <a:t>以排名表的形式提出要求</a:t>
            </a:r>
            <a:endParaRPr kumimoji="1" lang="en-US" altLang="zh-CN" dirty="0" smtClean="0"/>
          </a:p>
          <a:p>
            <a:r>
              <a:rPr kumimoji="1" lang="zh-CN" altLang="en-US" dirty="0" smtClean="0"/>
              <a:t>第二个选项是显示完整的需求规格并使用颜色突出显示可能受影响的部件。</a:t>
            </a:r>
            <a:endParaRPr kumimoji="1" lang="zh-CN" altLang="en-US" dirty="0"/>
          </a:p>
        </p:txBody>
      </p:sp>
    </p:spTree>
    <p:extLst>
      <p:ext uri="{BB962C8B-B14F-4D97-AF65-F5344CB8AC3E}">
        <p14:creationId xmlns:p14="http://schemas.microsoft.com/office/powerpoint/2010/main" val="196160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97493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err="1" smtClean="0"/>
              <a:t>SEAgle</a:t>
            </a:r>
            <a:r>
              <a:rPr lang="zh-CN" altLang="en-US" sz="1200" dirty="0" smtClean="0">
                <a:latin typeface="+mj-lt"/>
                <a:ea typeface="+mj-ea"/>
                <a:cs typeface="+mj-cs"/>
                <a:sym typeface="Calibri"/>
              </a:rPr>
              <a:t>该平台应该易于使用。为此，我们选择了一个基于</a:t>
            </a:r>
            <a:r>
              <a:rPr lang="en-US" altLang="zh-CN" sz="1200" dirty="0" smtClean="0">
                <a:latin typeface="+mj-lt"/>
                <a:ea typeface="+mj-ea"/>
                <a:cs typeface="+mj-cs"/>
                <a:sym typeface="Calibri"/>
              </a:rPr>
              <a:t>Web</a:t>
            </a:r>
            <a:r>
              <a:rPr lang="zh-CN" altLang="en-US" sz="1200" dirty="0" smtClean="0">
                <a:latin typeface="+mj-lt"/>
                <a:ea typeface="+mj-ea"/>
                <a:cs typeface="+mj-cs"/>
                <a:sym typeface="Calibri"/>
              </a:rPr>
              <a:t>的平台，使用户能够通过一次点击（选择已经分析的项目或通过提供</a:t>
            </a:r>
            <a:r>
              <a:rPr lang="en-US" altLang="zh-CN" sz="1200" dirty="0" err="1" smtClean="0">
                <a:latin typeface="+mj-lt"/>
                <a:ea typeface="+mj-ea"/>
                <a:cs typeface="+mj-cs"/>
                <a:sym typeface="Calibri"/>
              </a:rPr>
              <a:t>git</a:t>
            </a:r>
            <a:r>
              <a:rPr lang="zh-CN" altLang="en-US" sz="1200" dirty="0" smtClean="0">
                <a:latin typeface="+mj-lt"/>
                <a:ea typeface="+mj-ea"/>
                <a:cs typeface="+mj-cs"/>
                <a:sym typeface="Calibri"/>
              </a:rPr>
              <a:t>存储库</a:t>
            </a:r>
            <a:r>
              <a:rPr lang="en-US" altLang="zh-CN" sz="1200" dirty="0" smtClean="0">
                <a:latin typeface="+mj-lt"/>
                <a:ea typeface="+mj-ea"/>
                <a:cs typeface="+mj-cs"/>
                <a:sym typeface="Calibri"/>
              </a:rPr>
              <a:t>URI</a:t>
            </a:r>
            <a:r>
              <a:rPr lang="zh-CN" altLang="en-US" sz="1200" dirty="0" smtClean="0">
                <a:latin typeface="+mj-lt"/>
                <a:ea typeface="+mj-ea"/>
                <a:cs typeface="+mj-cs"/>
                <a:sym typeface="Calibri"/>
              </a:rPr>
              <a:t>）来分析存储库。</a:t>
            </a:r>
          </a:p>
          <a:p>
            <a:r>
              <a:rPr lang="zh-CN" altLang="en-US" sz="1200" dirty="0" smtClean="0">
                <a:latin typeface="+mj-lt"/>
                <a:ea typeface="+mj-ea"/>
                <a:cs typeface="+mj-cs"/>
                <a:sym typeface="Calibri"/>
              </a:rPr>
              <a:t>软件库包含项目的历史。因此，所有报告的信息跨越所有可用版本，即构成软件进化分析的一种形式。</a:t>
            </a:r>
          </a:p>
          <a:p>
            <a:endParaRPr lang="en-US" altLang="zh-CN" sz="1200" dirty="0" smtClean="0">
              <a:latin typeface="+mj-lt"/>
              <a:ea typeface="+mj-ea"/>
              <a:cs typeface="+mj-cs"/>
              <a:sym typeface="Calibri"/>
            </a:endParaRPr>
          </a:p>
          <a:p>
            <a:r>
              <a:rPr lang="zh-CN" altLang="en-US" sz="1200" dirty="0" smtClean="0">
                <a:latin typeface="+mj-lt"/>
                <a:ea typeface="+mj-ea"/>
                <a:cs typeface="+mj-cs"/>
                <a:sym typeface="Calibri"/>
              </a:rPr>
              <a:t>任何软件系统都有几个方面。因此，我们提供了与提交相关度量，源代码度量和基于图度量的度量有关的多个视图。</a:t>
            </a:r>
          </a:p>
          <a:p>
            <a:endParaRPr lang="en-US" altLang="zh-CN" sz="1200" dirty="0" smtClean="0">
              <a:latin typeface="+mj-lt"/>
              <a:ea typeface="+mj-ea"/>
              <a:cs typeface="+mj-cs"/>
              <a:sym typeface="Calibri"/>
            </a:endParaRPr>
          </a:p>
          <a:p>
            <a:r>
              <a:rPr lang="zh-CN" altLang="en-US" sz="1200" dirty="0" smtClean="0">
                <a:latin typeface="+mj-lt"/>
                <a:ea typeface="+mj-ea"/>
                <a:cs typeface="+mj-cs"/>
                <a:sym typeface="Calibri"/>
              </a:rPr>
              <a:t>实证研究往往侧重于调查变量之间的关系。为了满足这种需求，我们提供了两个监测变量之间的直接相关分析。 （因为这个原因，</a:t>
            </a:r>
            <a:r>
              <a:rPr lang="en-US" altLang="zh-CN" sz="1200" dirty="0" smtClean="0">
                <a:latin typeface="+mj-lt"/>
                <a:ea typeface="+mj-ea"/>
                <a:cs typeface="+mj-cs"/>
                <a:sym typeface="Calibri"/>
              </a:rPr>
              <a:t>x</a:t>
            </a:r>
            <a:r>
              <a:rPr lang="zh-CN" altLang="en-US" sz="1200" dirty="0" smtClean="0">
                <a:latin typeface="+mj-lt"/>
                <a:ea typeface="+mj-ea"/>
                <a:cs typeface="+mj-cs"/>
                <a:sym typeface="Calibri"/>
              </a:rPr>
              <a:t>轴在所有图上都是通用的，代表软件版本）</a:t>
            </a:r>
          </a:p>
          <a:p>
            <a:endParaRPr lang="en-US" altLang="zh-CN" sz="1200" dirty="0" smtClean="0">
              <a:latin typeface="+mj-lt"/>
              <a:ea typeface="+mj-ea"/>
              <a:cs typeface="+mj-cs"/>
              <a:sym typeface="Calibri"/>
            </a:endParaRPr>
          </a:p>
          <a:p>
            <a:r>
              <a:rPr lang="zh-CN" altLang="en-US" sz="1200" dirty="0" smtClean="0">
                <a:latin typeface="+mj-lt"/>
                <a:ea typeface="+mj-ea"/>
                <a:cs typeface="+mj-cs"/>
                <a:sym typeface="Calibri"/>
              </a:rPr>
              <a:t>当代软件库的规模非常大。为了应对这一挑战，我们优化了提取提交相关指标的过程，这些指标由于涉及到数千个提交的分析而要求很高。</a:t>
            </a:r>
            <a:endParaRPr kumimoji="1" lang="zh-CN" altLang="en-US" dirty="0"/>
          </a:p>
        </p:txBody>
      </p:sp>
    </p:spTree>
    <p:extLst>
      <p:ext uri="{BB962C8B-B14F-4D97-AF65-F5344CB8AC3E}">
        <p14:creationId xmlns:p14="http://schemas.microsoft.com/office/powerpoint/2010/main" val="1460593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err="1" smtClean="0"/>
              <a:t>SEAgle</a:t>
            </a:r>
            <a:r>
              <a:rPr kumimoji="1" lang="zh-CN" altLang="en-US" dirty="0" smtClean="0"/>
              <a:t>的体系结构如图</a:t>
            </a:r>
            <a:r>
              <a:rPr kumimoji="1" lang="en-US" altLang="zh-CN" dirty="0" smtClean="0"/>
              <a:t>1</a:t>
            </a:r>
            <a:r>
              <a:rPr kumimoji="1" lang="zh-CN" altLang="en-US" dirty="0" smtClean="0"/>
              <a:t>所示。在左侧显示了提供核心服务的组件，比如</a:t>
            </a:r>
            <a:r>
              <a:rPr kumimoji="1" lang="en-US" altLang="zh-CN" dirty="0" smtClean="0"/>
              <a:t>API</a:t>
            </a:r>
            <a:r>
              <a:rPr kumimoji="1" lang="zh-CN" altLang="en-US" dirty="0" smtClean="0"/>
              <a:t>负责与</a:t>
            </a:r>
            <a:r>
              <a:rPr kumimoji="1" lang="en-US" altLang="zh-CN" dirty="0" smtClean="0"/>
              <a:t>VCS</a:t>
            </a:r>
            <a:r>
              <a:rPr kumimoji="1" lang="zh-CN" altLang="en-US" dirty="0" smtClean="0"/>
              <a:t>通信以及负责度量的</a:t>
            </a:r>
            <a:r>
              <a:rPr kumimoji="1" lang="en-US" altLang="zh-CN" dirty="0" smtClean="0"/>
              <a:t>API</a:t>
            </a:r>
            <a:r>
              <a:rPr kumimoji="1" lang="zh-CN" altLang="en-US" dirty="0" smtClean="0"/>
              <a:t>。 </a:t>
            </a:r>
            <a:endParaRPr kumimoji="1" lang="en-US" altLang="zh-CN" dirty="0" smtClean="0"/>
          </a:p>
          <a:p>
            <a:r>
              <a:rPr kumimoji="1" lang="zh-CN" altLang="en-US" dirty="0" smtClean="0"/>
              <a:t>对于后两个组件，架构是高度可扩展的，因为抽象和实现之间已经有明确的分离。 </a:t>
            </a:r>
            <a:endParaRPr kumimoji="1" lang="en-US" altLang="zh-CN" dirty="0" smtClean="0"/>
          </a:p>
          <a:p>
            <a:r>
              <a:rPr kumimoji="1" lang="zh-CN" altLang="en-US" dirty="0" smtClean="0"/>
              <a:t>在</a:t>
            </a:r>
            <a:r>
              <a:rPr kumimoji="1" lang="en-US" altLang="zh-CN" dirty="0" smtClean="0"/>
              <a:t>Java EE</a:t>
            </a:r>
            <a:r>
              <a:rPr kumimoji="1" lang="zh-CN" altLang="en-US" dirty="0" smtClean="0"/>
              <a:t>中运行的</a:t>
            </a:r>
            <a:r>
              <a:rPr kumimoji="1" lang="en-US" altLang="zh-CN" dirty="0" smtClean="0"/>
              <a:t>Software Evolution Analysis Engine</a:t>
            </a:r>
            <a:r>
              <a:rPr kumimoji="1" lang="zh-CN" altLang="en-US" dirty="0" smtClean="0"/>
              <a:t>利用各个组件提供的服务，并将计算结果存储在</a:t>
            </a:r>
            <a:r>
              <a:rPr kumimoji="1" lang="en-US" altLang="zh-CN" dirty="0" err="1" smtClean="0"/>
              <a:t>MySql</a:t>
            </a:r>
            <a:r>
              <a:rPr kumimoji="1" lang="zh-CN" altLang="en-US" dirty="0" smtClean="0"/>
              <a:t>数据库中。 此外，引擎还提供</a:t>
            </a:r>
            <a:r>
              <a:rPr kumimoji="1" lang="en-US" altLang="zh-CN" dirty="0" smtClean="0"/>
              <a:t>Web</a:t>
            </a:r>
            <a:r>
              <a:rPr kumimoji="1" lang="zh-CN" altLang="en-US" dirty="0" smtClean="0"/>
              <a:t>服务（</a:t>
            </a:r>
            <a:r>
              <a:rPr kumimoji="1" lang="en-US" altLang="zh-CN" dirty="0" smtClean="0"/>
              <a:t>SOAP / REST</a:t>
            </a:r>
            <a:r>
              <a:rPr kumimoji="1" lang="zh-CN" altLang="en-US" dirty="0" smtClean="0"/>
              <a:t>），这些</a:t>
            </a:r>
            <a:r>
              <a:rPr kumimoji="1" lang="en-US" altLang="zh-CN" dirty="0" smtClean="0"/>
              <a:t>Web</a:t>
            </a:r>
            <a:r>
              <a:rPr kumimoji="1" lang="zh-CN" altLang="en-US" dirty="0" smtClean="0"/>
              <a:t>服务通过表示层访问，以触发分析并检索结果，然后以图表和表格的形式显示结果。</a:t>
            </a:r>
            <a:endParaRPr kumimoji="1" lang="zh-CN" altLang="en-US" dirty="0"/>
          </a:p>
        </p:txBody>
      </p:sp>
    </p:spTree>
    <p:extLst>
      <p:ext uri="{BB962C8B-B14F-4D97-AF65-F5344CB8AC3E}">
        <p14:creationId xmlns:p14="http://schemas.microsoft.com/office/powerpoint/2010/main" val="31710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再输入了</a:t>
            </a:r>
            <a:r>
              <a:rPr kumimoji="1" lang="en-US" altLang="zh-CN" dirty="0" err="1" smtClean="0"/>
              <a:t>giturl</a:t>
            </a:r>
            <a:r>
              <a:rPr kumimoji="1" lang="zh-CN" altLang="en-US" dirty="0" smtClean="0"/>
              <a:t> 之后，主页提供了了分析项目的时间线概览，各分析项目的分析结果。</a:t>
            </a:r>
            <a:endParaRPr kumimoji="1" lang="en-US" altLang="zh-CN" dirty="0" smtClean="0"/>
          </a:p>
          <a:p>
            <a:r>
              <a:rPr kumimoji="1" lang="zh-CN" altLang="en-US" dirty="0" smtClean="0"/>
              <a:t>结果包涵的指标有：节点数、边数、稠密度和</a:t>
            </a:r>
            <a:r>
              <a:rPr kumimoji="1" lang="zh-CN" altLang="en-US" baseline="0" dirty="0" smtClean="0"/>
              <a:t> </a:t>
            </a:r>
            <a:r>
              <a:rPr kumimoji="1" lang="en-US" altLang="zh-CN" baseline="0" dirty="0" smtClean="0"/>
              <a:t>Diameter</a:t>
            </a:r>
            <a:r>
              <a:rPr kumimoji="1" lang="zh-CN" altLang="en-US" baseline="0" dirty="0" smtClean="0"/>
              <a:t>协议簇的数量</a:t>
            </a:r>
            <a:endParaRPr kumimoji="1" lang="en-US" altLang="zh-CN" dirty="0" smtClean="0"/>
          </a:p>
        </p:txBody>
      </p:sp>
    </p:spTree>
    <p:extLst>
      <p:ext uri="{BB962C8B-B14F-4D97-AF65-F5344CB8AC3E}">
        <p14:creationId xmlns:p14="http://schemas.microsoft.com/office/powerpoint/2010/main" val="30121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交付指标</a:t>
            </a:r>
            <a:endParaRPr kumimoji="1" lang="en-US" altLang="zh-CN" dirty="0" smtClean="0"/>
          </a:p>
          <a:p>
            <a:r>
              <a:rPr kumimoji="1" lang="zh-CN" altLang="en-US" dirty="0" smtClean="0"/>
              <a:t>源代码指标</a:t>
            </a:r>
            <a:endParaRPr kumimoji="1" lang="en-US" altLang="zh-CN" dirty="0" smtClean="0"/>
          </a:p>
          <a:p>
            <a:r>
              <a:rPr kumimoji="1" lang="zh-CN" altLang="en-US" dirty="0" smtClean="0"/>
              <a:t>基于图形的指标</a:t>
            </a:r>
            <a:endParaRPr kumimoji="1" lang="zh-CN" altLang="en-US" dirty="0"/>
          </a:p>
        </p:txBody>
      </p:sp>
    </p:spTree>
    <p:extLst>
      <p:ext uri="{BB962C8B-B14F-4D97-AF65-F5344CB8AC3E}">
        <p14:creationId xmlns:p14="http://schemas.microsoft.com/office/powerpoint/2010/main" val="368148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33511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766392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zh-CN" altLang="en-US" dirty="0" smtClean="0"/>
              <a:t>主要场景假定用户有兴趣分析面向对象的软件项目的演变，其中各种版本可用作本地工作空间中的源代码。用户遵循以下步骤：</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1.</a:t>
            </a:r>
            <a:r>
              <a:rPr lang="zh-CN" altLang="en-US" dirty="0" smtClean="0"/>
              <a:t>用户</a:t>
            </a:r>
            <a:r>
              <a:rPr lang="zh-CN" altLang="en-US" dirty="0" smtClean="0"/>
              <a:t>将他希望分析的</a:t>
            </a:r>
            <a:r>
              <a:rPr lang="en-US" altLang="zh-CN" dirty="0" smtClean="0"/>
              <a:t>Eclipse</a:t>
            </a:r>
            <a:r>
              <a:rPr lang="zh-CN" altLang="en-US" dirty="0" smtClean="0"/>
              <a:t>项目的版本导入到</a:t>
            </a:r>
            <a:r>
              <a:rPr lang="en-US" altLang="zh-CN" dirty="0" smtClean="0"/>
              <a:t>Eclipse</a:t>
            </a:r>
            <a:endParaRPr lang="zh-CN" altLang="en-US" dirty="0" smtClean="0"/>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2.</a:t>
            </a:r>
            <a:r>
              <a:rPr lang="zh-CN" altLang="en-US" dirty="0" smtClean="0"/>
              <a:t>用户点击“</a:t>
            </a:r>
            <a:r>
              <a:rPr lang="en-US" altLang="zh-CN" dirty="0" smtClean="0"/>
              <a:t>Project Evolution Analysis”</a:t>
            </a:r>
            <a:r>
              <a:rPr lang="zh-CN" altLang="en-US" dirty="0" smtClean="0"/>
              <a:t>按钮以启动分析过程。</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3.</a:t>
            </a:r>
            <a:r>
              <a:rPr lang="zh-CN" altLang="en-US" dirty="0" smtClean="0"/>
              <a:t>成功完成分析后，结果将自动保存到数据库中，并显示结果浏览器。</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4.</a:t>
            </a:r>
            <a:r>
              <a:rPr lang="zh-CN" altLang="en-US" dirty="0" smtClean="0"/>
              <a:t>用户从项目选择器中选择他的项目。出现总览表。</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5.</a:t>
            </a:r>
            <a:r>
              <a:rPr lang="zh-CN" altLang="en-US" dirty="0" smtClean="0"/>
              <a:t>用户从总览表中选择一个或多个（取决于所需的分析）版本。</a:t>
            </a:r>
          </a:p>
          <a:p>
            <a:pPr defTabSz="16933">
              <a:tabLst>
                <a:tab pos="609600" algn="l"/>
                <a:tab pos="1219200" algn="l"/>
                <a:tab pos="1828800" algn="l"/>
                <a:tab pos="2438400" algn="l"/>
                <a:tab pos="3048000" algn="l"/>
                <a:tab pos="3657600" algn="l"/>
                <a:tab pos="4267200" algn="l"/>
                <a:tab pos="4876800" algn="l"/>
                <a:tab pos="5486400" algn="l"/>
                <a:tab pos="6096000" algn="l"/>
                <a:tab pos="6705600" algn="l"/>
                <a:tab pos="7315200" algn="l"/>
              </a:tabLst>
              <a:defRPr sz="1600">
                <a:latin typeface="PingFang SC Regular"/>
                <a:ea typeface="PingFang SC Regular"/>
                <a:cs typeface="PingFang SC Regular"/>
                <a:sym typeface="PingFang SC Regular"/>
              </a:defRPr>
            </a:pPr>
            <a:r>
              <a:rPr lang="en-US" altLang="zh-CN" dirty="0" smtClean="0"/>
              <a:t>6.</a:t>
            </a:r>
            <a:r>
              <a:rPr lang="zh-CN" altLang="en-US" dirty="0" smtClean="0"/>
              <a:t>系统显示所需的图表。 （通过鼠标跳过用户可以看到多个图表上的其他数据）。</a:t>
            </a:r>
          </a:p>
          <a:p>
            <a:endParaRPr kumimoji="1" lang="zh-CN" altLang="en-US" dirty="0"/>
          </a:p>
        </p:txBody>
      </p:sp>
    </p:spTree>
    <p:extLst>
      <p:ext uri="{BB962C8B-B14F-4D97-AF65-F5344CB8AC3E}">
        <p14:creationId xmlns:p14="http://schemas.microsoft.com/office/powerpoint/2010/main" val="148308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4797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83083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r>
              <a:rPr lang="zh-CN" altLang="en-US" sz="1200" b="0" i="0" dirty="0" smtClean="0">
                <a:effectLst/>
                <a:latin typeface="+mj-lt"/>
                <a:ea typeface="+mj-ea"/>
                <a:cs typeface="+mj-cs"/>
                <a:sym typeface="Calibri"/>
              </a:rPr>
              <a:t>对信息集（历史数据、模型和假设在给定时间内可用）的分析，每个预测都基于此信息。</a:t>
            </a:r>
            <a:endParaRPr lang="en-US" altLang="zh-CN" sz="1200" b="0" i="0" dirty="0" smtClean="0">
              <a:effectLst/>
              <a:latin typeface="+mj-lt"/>
              <a:ea typeface="+mj-ea"/>
              <a:cs typeface="+mj-cs"/>
              <a:sym typeface="Calibri"/>
            </a:endParaRPr>
          </a:p>
          <a:p>
            <a:pPr rtl="0"/>
            <a:endParaRPr lang="en-US" altLang="zh-CN" sz="1200" b="0" i="0" dirty="0" smtClean="0">
              <a:effectLst/>
              <a:latin typeface="+mj-lt"/>
              <a:ea typeface="+mj-ea"/>
              <a:cs typeface="+mj-cs"/>
              <a:sym typeface="Calibri"/>
            </a:endParaRPr>
          </a:p>
          <a:p>
            <a:pPr rtl="0"/>
            <a:r>
              <a:rPr lang="zh-CN" altLang="en-US" sz="1200" b="0" i="0" dirty="0" smtClean="0">
                <a:effectLst/>
                <a:latin typeface="+mj-lt"/>
                <a:ea typeface="+mj-ea"/>
                <a:cs typeface="+mj-cs"/>
                <a:sym typeface="Calibri"/>
              </a:rPr>
              <a:t>两大类（预测方法）：</a:t>
            </a:r>
            <a:endParaRPr lang="en-US" altLang="zh-CN" sz="1200" b="0" i="0" dirty="0" smtClean="0">
              <a:effectLst/>
              <a:latin typeface="+mj-lt"/>
              <a:ea typeface="+mj-ea"/>
              <a:cs typeface="+mj-cs"/>
              <a:sym typeface="Calibri"/>
            </a:endParaRPr>
          </a:p>
          <a:p>
            <a:pPr rtl="0"/>
            <a:r>
              <a:rPr lang="en-US" altLang="zh-CN" sz="1200" b="0" i="0" dirty="0" smtClean="0">
                <a:effectLst/>
                <a:latin typeface="+mj-lt"/>
                <a:ea typeface="+mj-ea"/>
                <a:cs typeface="+mj-cs"/>
                <a:sym typeface="Calibri"/>
              </a:rPr>
              <a:t>1</a:t>
            </a:r>
            <a:r>
              <a:rPr lang="zh-CN" altLang="en-US" sz="1200" b="0" i="0" dirty="0" smtClean="0">
                <a:effectLst/>
                <a:latin typeface="+mj-lt"/>
                <a:ea typeface="+mj-ea"/>
                <a:cs typeface="+mj-cs"/>
                <a:sym typeface="Calibri"/>
              </a:rPr>
              <a:t>。解释性的（或因果性的）</a:t>
            </a:r>
            <a:endParaRPr lang="en-US" altLang="zh-CN" sz="1200" b="0" i="0" dirty="0" smtClean="0">
              <a:effectLst/>
              <a:latin typeface="+mj-lt"/>
              <a:ea typeface="+mj-ea"/>
              <a:cs typeface="+mj-cs"/>
              <a:sym typeface="Calibri"/>
            </a:endParaRPr>
          </a:p>
          <a:p>
            <a:pPr rtl="0"/>
            <a:r>
              <a:rPr lang="en-US" altLang="zh-CN" sz="1200" b="0" i="0" dirty="0" smtClean="0">
                <a:effectLst/>
                <a:latin typeface="+mj-lt"/>
                <a:ea typeface="+mj-ea"/>
                <a:cs typeface="+mj-cs"/>
                <a:sym typeface="Calibri"/>
              </a:rPr>
              <a:t>2</a:t>
            </a:r>
            <a:r>
              <a:rPr lang="zh-CN" altLang="en-US" sz="1200" b="0" i="0" dirty="0" smtClean="0">
                <a:effectLst/>
                <a:latin typeface="+mj-lt"/>
                <a:ea typeface="+mj-ea"/>
                <a:cs typeface="+mj-cs"/>
                <a:sym typeface="Calibri"/>
              </a:rPr>
              <a:t>。时间序列模型。</a:t>
            </a:r>
          </a:p>
        </p:txBody>
      </p:sp>
    </p:spTree>
    <p:extLst>
      <p:ext uri="{BB962C8B-B14F-4D97-AF65-F5344CB8AC3E}">
        <p14:creationId xmlns:p14="http://schemas.microsoft.com/office/powerpoint/2010/main" val="148308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楷体" pitchFamily="49" charset="-122"/>
                <a:ea typeface="楷体" pitchFamily="49" charset="-122"/>
              </a:rPr>
              <a:t>为了提高边缘和节点创建过程的准确性，我们已经考虑了源节点</a:t>
            </a:r>
            <a:r>
              <a:rPr lang="en-US" altLang="zh-CN" sz="1200" dirty="0" smtClean="0">
                <a:latin typeface="楷体" pitchFamily="49" charset="-122"/>
                <a:ea typeface="楷体" pitchFamily="49" charset="-122"/>
              </a:rPr>
              <a:t>/</a:t>
            </a:r>
            <a:r>
              <a:rPr lang="zh-CN" altLang="en-US" sz="1200" dirty="0" smtClean="0">
                <a:latin typeface="楷体" pitchFamily="49" charset="-122"/>
                <a:ea typeface="楷体" pitchFamily="49" charset="-122"/>
              </a:rPr>
              <a:t>目的节点年龄的影响，因为我们已经观察到这个属性在检查系统的演化过程中表现出规律性，而其他属性没有显示任何值得注意的点。</a:t>
            </a:r>
            <a:endPar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endParaRPr>
          </a:p>
          <a:p>
            <a:pPr rtl="0"/>
            <a:endParaRPr lang="en-US" altLang="zh-CN" sz="1200" b="0" i="0" dirty="0" smtClean="0">
              <a:effectLst/>
              <a:latin typeface="+mj-lt"/>
              <a:ea typeface="+mj-ea"/>
              <a:cs typeface="+mj-cs"/>
              <a:sym typeface="Calibri"/>
            </a:endParaRPr>
          </a:p>
          <a:p>
            <a:r>
              <a:rPr lang="zh-CN" altLang="en-US" sz="1200" dirty="0" smtClean="0">
                <a:latin typeface="楷体" pitchFamily="49" charset="-122"/>
                <a:ea typeface="楷体" pitchFamily="49" charset="-122"/>
              </a:rPr>
              <a:t>该模型还进一步改进了与被检查网络的软件性质有关的另外两个功能：</a:t>
            </a:r>
          </a:p>
          <a:p>
            <a:r>
              <a:rPr lang="zh-CN" altLang="en-US" sz="1200" dirty="0" smtClean="0">
                <a:latin typeface="楷体" pitchFamily="49" charset="-122"/>
                <a:ea typeface="楷体" pitchFamily="49" charset="-122"/>
              </a:rPr>
              <a:t>（</a:t>
            </a:r>
            <a:r>
              <a:rPr lang="en-US" altLang="zh-CN" sz="1200" dirty="0" smtClean="0">
                <a:latin typeface="楷体" pitchFamily="49" charset="-122"/>
                <a:ea typeface="楷体" pitchFamily="49" charset="-122"/>
              </a:rPr>
              <a:t>a</a:t>
            </a:r>
            <a:r>
              <a:rPr lang="zh-CN" altLang="en-US" sz="1200" dirty="0" smtClean="0">
                <a:latin typeface="楷体" pitchFamily="49" charset="-122"/>
                <a:ea typeface="楷体" pitchFamily="49" charset="-122"/>
              </a:rPr>
              <a:t>）复制机制，以反映每个系统的包级结构</a:t>
            </a:r>
          </a:p>
          <a:p>
            <a:r>
              <a:rPr lang="zh-CN" altLang="en-US" sz="1200" dirty="0" smtClean="0">
                <a:latin typeface="楷体" pitchFamily="49" charset="-122"/>
                <a:ea typeface="楷体" pitchFamily="49" charset="-122"/>
              </a:rPr>
              <a:t>（</a:t>
            </a:r>
            <a:r>
              <a:rPr lang="en-US" altLang="zh-CN" sz="1200" dirty="0" smtClean="0">
                <a:latin typeface="楷体" pitchFamily="49" charset="-122"/>
                <a:ea typeface="楷体" pitchFamily="49" charset="-122"/>
              </a:rPr>
              <a:t>b</a:t>
            </a:r>
            <a:r>
              <a:rPr lang="zh-CN" altLang="en-US" sz="1200" dirty="0" smtClean="0">
                <a:latin typeface="楷体" pitchFamily="49" charset="-122"/>
                <a:ea typeface="楷体" pitchFamily="49" charset="-122"/>
              </a:rPr>
              <a:t>）由域规则决定的节点行为限制。</a:t>
            </a:r>
            <a:endParaRPr lang="en-US" altLang="zh-CN" sz="1200" dirty="0" smtClean="0">
              <a:latin typeface="楷体" pitchFamily="49" charset="-122"/>
              <a:ea typeface="楷体" pitchFamily="49" charset="-122"/>
            </a:endParaRPr>
          </a:p>
          <a:p>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c</a:t>
            </a:r>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）年纪</a:t>
            </a:r>
            <a:endPar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endParaRPr>
          </a:p>
          <a:p>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kumimoji="0" lang="en-US" altLang="zh-CN"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d</a:t>
            </a:r>
            <a:r>
              <a:rPr kumimoji="0" lang="zh-CN" altLang="en-US" sz="1200" b="0" i="0" u="none" strike="noStrike" cap="none" spc="0" normalizeH="0" baseline="0" dirty="0" smtClean="0">
                <a:ln>
                  <a:noFill/>
                </a:ln>
                <a:solidFill>
                  <a:srgbClr val="000000"/>
                </a:solidFill>
                <a:effectLst/>
                <a:uFillTx/>
                <a:latin typeface="楷体" pitchFamily="49" charset="-122"/>
                <a:ea typeface="楷体" pitchFamily="49" charset="-122"/>
                <a:sym typeface="Calibri"/>
              </a:rPr>
              <a:t>）边的变化</a:t>
            </a:r>
          </a:p>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r>
              <a:rPr lang="zh-CN" altLang="en-US" sz="1200" b="0" i="0" dirty="0" smtClean="0">
                <a:effectLst/>
                <a:latin typeface="+mj-lt"/>
                <a:ea typeface="+mj-ea"/>
                <a:cs typeface="+mj-cs"/>
                <a:sym typeface="Calibri"/>
              </a:rPr>
              <a:t>要分析的源码 </a:t>
            </a:r>
            <a:r>
              <a:rPr lang="en-US" altLang="zh-CN" sz="1200" b="0" i="0" dirty="0" smtClean="0">
                <a:effectLst/>
                <a:latin typeface="+mj-lt"/>
                <a:ea typeface="+mj-ea"/>
                <a:cs typeface="+mj-cs"/>
                <a:sym typeface="Calibri"/>
              </a:rPr>
              <a:t>-&gt;</a:t>
            </a:r>
            <a:r>
              <a:rPr lang="en-US" altLang="zh-CN" sz="1200" b="0" i="0" baseline="0" dirty="0" smtClean="0">
                <a:effectLst/>
                <a:latin typeface="+mj-lt"/>
                <a:ea typeface="+mj-ea"/>
                <a:cs typeface="+mj-cs"/>
                <a:sym typeface="Calibri"/>
              </a:rPr>
              <a:t> </a:t>
            </a:r>
            <a:r>
              <a:rPr lang="zh-CN" altLang="en-US" sz="1200" b="0" i="0" baseline="0" dirty="0" smtClean="0">
                <a:effectLst/>
                <a:latin typeface="+mj-lt"/>
                <a:ea typeface="+mj-ea"/>
                <a:cs typeface="+mj-cs"/>
                <a:sym typeface="Calibri"/>
              </a:rPr>
              <a:t>提取节点网络分布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分析其过去的网络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插入新节点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创建新节点之间的边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创建存在节点之间的边 </a:t>
            </a:r>
            <a:r>
              <a:rPr lang="en-US" altLang="zh-CN" sz="1200" b="0" i="0" baseline="0" dirty="0" smtClean="0">
                <a:effectLst/>
                <a:latin typeface="+mj-lt"/>
                <a:ea typeface="+mj-ea"/>
                <a:cs typeface="+mj-cs"/>
                <a:sym typeface="Calibri"/>
              </a:rPr>
              <a:t>-&gt; </a:t>
            </a:r>
            <a:r>
              <a:rPr lang="zh-CN" altLang="en-US" sz="1200" b="0" i="0" baseline="0" dirty="0" smtClean="0">
                <a:effectLst/>
                <a:latin typeface="+mj-lt"/>
                <a:ea typeface="+mj-ea"/>
                <a:cs typeface="+mj-cs"/>
                <a:sym typeface="Calibri"/>
              </a:rPr>
              <a:t>删除边</a:t>
            </a:r>
            <a:endParaRPr lang="en-US" altLang="zh-CN" sz="1200" b="0" i="0" baseline="0" dirty="0" smtClean="0">
              <a:effectLst/>
              <a:latin typeface="+mj-lt"/>
              <a:ea typeface="+mj-ea"/>
              <a:cs typeface="+mj-cs"/>
              <a:sym typeface="Calibri"/>
            </a:endParaRPr>
          </a:p>
          <a:p>
            <a:pPr rtl="0"/>
            <a:endParaRPr lang="en-US" altLang="zh-CN" sz="1200" b="0" i="0" baseline="0" dirty="0" smtClean="0">
              <a:effectLst/>
              <a:latin typeface="+mj-lt"/>
              <a:ea typeface="+mj-ea"/>
              <a:cs typeface="+mj-cs"/>
              <a:sym typeface="Calibri"/>
            </a:endParaRPr>
          </a:p>
          <a:p>
            <a:pPr rtl="0"/>
            <a:r>
              <a:rPr lang="en-US" altLang="zh-CN" sz="1200" b="0" i="0" baseline="0" dirty="0" smtClean="0">
                <a:effectLst/>
                <a:latin typeface="+mj-lt"/>
                <a:ea typeface="+mj-ea"/>
                <a:cs typeface="+mj-cs"/>
                <a:sym typeface="Calibri"/>
              </a:rPr>
              <a:t>12345</a:t>
            </a:r>
            <a:r>
              <a:rPr lang="zh-CN" altLang="en-US" sz="1200" b="0" i="0" baseline="0" dirty="0" smtClean="0">
                <a:effectLst/>
                <a:latin typeface="+mj-lt"/>
                <a:ea typeface="+mj-ea"/>
                <a:cs typeface="+mj-cs"/>
                <a:sym typeface="Calibri"/>
              </a:rPr>
              <a:t>：产生影响的参数</a:t>
            </a:r>
            <a:endParaRPr lang="en-US" altLang="zh-CN" sz="1200" b="0" i="0" baseline="0" dirty="0" smtClean="0">
              <a:effectLst/>
              <a:latin typeface="+mj-lt"/>
              <a:ea typeface="+mj-ea"/>
              <a:cs typeface="+mj-cs"/>
              <a:sym typeface="Calibri"/>
            </a:endParaRPr>
          </a:p>
          <a:p>
            <a:pPr rtl="0"/>
            <a:endParaRPr lang="en-US" altLang="zh-CN" sz="1200" b="0" i="0" baseline="0" dirty="0" smtClean="0">
              <a:effectLst/>
              <a:latin typeface="+mj-lt"/>
              <a:ea typeface="+mj-ea"/>
              <a:cs typeface="+mj-cs"/>
              <a:sym typeface="Calibri"/>
            </a:endParaRPr>
          </a:p>
          <a:p>
            <a:pPr rtl="0"/>
            <a:r>
              <a:rPr lang="zh-CN" altLang="en-US" sz="1200" b="0" i="0" baseline="0" dirty="0" smtClean="0">
                <a:effectLst/>
                <a:latin typeface="+mj-lt"/>
                <a:ea typeface="+mj-ea"/>
                <a:cs typeface="+mj-cs"/>
                <a:sym typeface="Calibri"/>
              </a:rPr>
              <a:t>循环 模拟的版本数</a:t>
            </a:r>
            <a:endParaRPr lang="en-US" altLang="zh-CN" sz="1200" b="0" i="0" baseline="0" dirty="0" smtClean="0">
              <a:effectLst/>
              <a:latin typeface="+mj-lt"/>
              <a:ea typeface="+mj-ea"/>
              <a:cs typeface="+mj-cs"/>
              <a:sym typeface="Calibri"/>
            </a:endParaRPr>
          </a:p>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1.</a:t>
            </a:r>
            <a:r>
              <a:rPr lang="zh-CN" altLang="en-US" sz="1200" b="0" i="0" dirty="0" smtClean="0">
                <a:effectLst/>
                <a:latin typeface="+mj-lt"/>
                <a:ea typeface="+mj-ea"/>
                <a:cs typeface="+mj-cs"/>
                <a:sym typeface="Calibri"/>
              </a:rPr>
              <a:t>属性：</a:t>
            </a:r>
            <a:endParaRPr lang="en-US" altLang="zh-CN" sz="1200" b="0" i="0" dirty="0" smtClean="0">
              <a:effectLst/>
              <a:latin typeface="+mj-lt"/>
              <a:ea typeface="+mj-ea"/>
              <a:cs typeface="+mj-cs"/>
              <a:sym typeface="Calibri"/>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a) the distribution of the distance between all class pairs (captured by the number of class pairs versus the distance in number of hops). For this analysis we employ the aforementioned hop plots.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b) the in-degree distribution of the corresponding graph expressed by the exponent (α) of the power function.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c) the diameter of the corresponding networks (i.e., the longest shortest path between any two nodes, where shortest paths are calculated according to </a:t>
            </a:r>
            <a:r>
              <a:rPr lang="zh-CN" altLang="en-US" sz="1200" b="0" i="0" dirty="0" smtClean="0">
                <a:effectLst/>
                <a:latin typeface="+mj-lt"/>
                <a:ea typeface="+mj-ea"/>
                <a:cs typeface="+mj-cs"/>
                <a:sym typeface="Calibri"/>
              </a:rPr>
              <a:t>迪杰斯特拉</a:t>
            </a:r>
            <a:r>
              <a:rPr lang="en-US" altLang="zh-CN" sz="1200" b="0" i="0" dirty="0" smtClean="0">
                <a:effectLst/>
                <a:latin typeface="+mj-lt"/>
                <a:ea typeface="+mj-ea"/>
                <a:cs typeface="+mj-cs"/>
                <a:sym typeface="Calibri"/>
              </a:rPr>
              <a:t> algorithm ). </a:t>
            </a: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d) size properties of the corresponding networks (number of nodes, edges and the resulting density) as representative for the accuracy of the proposed model to estimate the growth of the simulated software system. </a:t>
            </a:r>
          </a:p>
          <a:p>
            <a:pPr marL="0" marR="0" indent="0" defTabSz="914400" rtl="0" eaLnBrk="1" fontAlgn="auto" latinLnBrk="0" hangingPunct="1">
              <a:lnSpc>
                <a:spcPct val="100000"/>
              </a:lnSpc>
              <a:spcBef>
                <a:spcPts val="0"/>
              </a:spcBef>
              <a:spcAft>
                <a:spcPts val="0"/>
              </a:spcAft>
              <a:buClrTx/>
              <a:buSzTx/>
              <a:buFontTx/>
              <a:buNone/>
              <a:tabLst/>
              <a:defRPr/>
            </a:pPr>
            <a:endParaRPr lang="en-US" altLang="zh-CN" sz="1200" b="0" i="0" dirty="0" smtClean="0">
              <a:effectLst/>
              <a:latin typeface="+mj-lt"/>
              <a:ea typeface="+mj-ea"/>
              <a:cs typeface="+mj-cs"/>
              <a:sym typeface="Calibri"/>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j-lt"/>
                <a:ea typeface="+mj-ea"/>
                <a:cs typeface="+mj-cs"/>
                <a:sym typeface="Calibri"/>
              </a:rPr>
              <a:t>2.</a:t>
            </a:r>
            <a:r>
              <a:rPr lang="zh-CN" altLang="en-US" sz="1200" b="0" i="0" dirty="0" smtClean="0">
                <a:effectLst/>
                <a:latin typeface="+mj-lt"/>
                <a:ea typeface="+mj-ea"/>
                <a:cs typeface="+mj-cs"/>
                <a:sym typeface="Calibri"/>
              </a:rPr>
              <a:t>基于网络的代表软件预测模型的结果是有价值的如果可以由软件开发人员或维护人员利用，例如，对未来软件演化的预测可以指示哪些系统类可能过载（基于预测的度）</a:t>
            </a:r>
            <a:endParaRPr lang="en-US" altLang="zh-CN"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949601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a:endParaRPr lang="zh-CN" altLang="en-US" sz="1200" b="0" i="0" dirty="0" smtClean="0">
              <a:effectLst/>
              <a:latin typeface="+mj-lt"/>
              <a:ea typeface="+mj-ea"/>
              <a:cs typeface="+mj-cs"/>
              <a:sym typeface="Calibri"/>
            </a:endParaRPr>
          </a:p>
        </p:txBody>
      </p:sp>
    </p:spTree>
    <p:extLst>
      <p:ext uri="{BB962C8B-B14F-4D97-AF65-F5344CB8AC3E}">
        <p14:creationId xmlns:p14="http://schemas.microsoft.com/office/powerpoint/2010/main" val="1483083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3503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950210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99919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软件的开发、发布和维护是一个渐进变化的并且要达到预期目标的过程，是一种演化的过程。</a:t>
            </a:r>
            <a:endParaRPr kumimoji="1" lang="en-US" altLang="zh-CN" dirty="0" smtClean="0"/>
          </a:p>
          <a:p>
            <a:endParaRPr kumimoji="1" lang="en-US" altLang="zh-CN" dirty="0" smtClean="0"/>
          </a:p>
          <a:p>
            <a:r>
              <a:rPr kumimoji="1" lang="zh-CN" altLang="en-US" dirty="0" smtClean="0"/>
              <a:t>在软件系统开发完毕正式投入使用之后，用户的需求发生了改变，或者需要将该系统移植到另一个运行环境中，或在新环境中需求发生了变化，都需要对软件系统进行修改了完善。</a:t>
            </a:r>
            <a:endParaRPr kumimoji="1" lang="en-US" altLang="zh-CN" dirty="0" smtClean="0"/>
          </a:p>
          <a:p>
            <a:endParaRPr kumimoji="1" lang="en-US" altLang="zh-CN" dirty="0" smtClean="0"/>
          </a:p>
          <a:p>
            <a:r>
              <a:rPr kumimoji="1" lang="zh-CN" altLang="en-US" dirty="0" smtClean="0"/>
              <a:t>软件系统进行逐渐完善并且达到所希望的目标的过程就是软件演化。</a:t>
            </a:r>
            <a:endParaRPr kumimoji="1" lang="en-US" altLang="zh-CN" dirty="0" smtClean="0"/>
          </a:p>
          <a:p>
            <a:endParaRPr kumimoji="1" lang="en-US" altLang="zh-CN" dirty="0" smtClean="0"/>
          </a:p>
          <a:p>
            <a:r>
              <a:rPr kumimoji="1" lang="zh-CN" altLang="en-US" dirty="0" smtClean="0"/>
              <a:t>组织</a:t>
            </a:r>
            <a:r>
              <a:rPr kumimoji="1" lang="zh-CN" altLang="en-US" dirty="0" smtClean="0"/>
              <a:t>软件成本的</a:t>
            </a:r>
            <a:r>
              <a:rPr kumimoji="1" lang="en-US" altLang="zh-CN" dirty="0" smtClean="0"/>
              <a:t>85</a:t>
            </a:r>
            <a:r>
              <a:rPr kumimoji="1" lang="zh-CN" altLang="en-US" dirty="0" smtClean="0"/>
              <a:t>％</a:t>
            </a:r>
            <a:r>
              <a:rPr kumimoji="1" lang="en-US" altLang="zh-CN" dirty="0" smtClean="0"/>
              <a:t>-90</a:t>
            </a:r>
            <a:r>
              <a:rPr kumimoji="1" lang="zh-CN" altLang="en-US" dirty="0" smtClean="0"/>
              <a:t>％是演化成本。 当软件系统发展时更新</a:t>
            </a:r>
            <a:r>
              <a:rPr kumimoji="1" lang="zh-CN" altLang="en-US" dirty="0" smtClean="0"/>
              <a:t>需求说明</a:t>
            </a:r>
            <a:r>
              <a:rPr kumimoji="1" lang="zh-CN" altLang="en-US" dirty="0" smtClean="0"/>
              <a:t>是一项昂贵且费时的手动任务。</a:t>
            </a:r>
            <a:endParaRPr kumimoji="1" lang="en-US" altLang="zh-CN" dirty="0" smtClean="0"/>
          </a:p>
          <a:p>
            <a:endParaRPr kumimoji="1" lang="en-US" altLang="zh-CN" dirty="0" smtClean="0"/>
          </a:p>
          <a:p>
            <a:r>
              <a:rPr kumimoji="1" lang="zh-CN" altLang="en-US" dirty="0" smtClean="0"/>
              <a:t>维护人员通常直接将修改应用于代码</a:t>
            </a:r>
            <a:r>
              <a:rPr kumimoji="1" lang="zh-CN" altLang="en-US" dirty="0" smtClean="0"/>
              <a:t>，但又不修改功能需求。 </a:t>
            </a:r>
            <a:r>
              <a:rPr kumimoji="1" lang="zh-CN" altLang="en-US" dirty="0" smtClean="0"/>
              <a:t>这</a:t>
            </a:r>
            <a:r>
              <a:rPr kumimoji="1" lang="zh-CN" altLang="en-US" dirty="0" smtClean="0"/>
              <a:t>导致之前的需求迅速</a:t>
            </a:r>
            <a:r>
              <a:rPr kumimoji="1" lang="zh-CN" altLang="en-US" dirty="0" smtClean="0"/>
              <a:t>变得过时和无用</a:t>
            </a:r>
            <a:r>
              <a:rPr kumimoji="1" lang="zh-CN" altLang="en-US" dirty="0" smtClean="0"/>
              <a:t>。</a:t>
            </a:r>
            <a:endParaRPr kumimoji="1" lang="zh-CN" altLang="en-US" dirty="0"/>
          </a:p>
        </p:txBody>
      </p:sp>
    </p:spTree>
    <p:extLst>
      <p:ext uri="{BB962C8B-B14F-4D97-AF65-F5344CB8AC3E}">
        <p14:creationId xmlns:p14="http://schemas.microsoft.com/office/powerpoint/2010/main" val="16158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系统静态演化的过程大致包括： 从原系统 到软件的需求变更分析，软件的演化计划的发布，系统重构，系统测试，然后更新系统发布。。。形成一个循环迭代的过程</a:t>
            </a:r>
            <a:endParaRPr kumimoji="1" lang="en-US" altLang="zh-CN" dirty="0" smtClean="0"/>
          </a:p>
          <a:p>
            <a:endParaRPr kumimoji="1" lang="en-US" altLang="zh-CN" dirty="0" smtClean="0"/>
          </a:p>
          <a:p>
            <a:r>
              <a:rPr kumimoji="1" lang="zh-CN" altLang="en-US" dirty="0" smtClean="0"/>
              <a:t>软件演化分析，就是使用一些辅助工具来提高软件演化的效率，简化工作量。</a:t>
            </a:r>
            <a:endParaRPr kumimoji="1" lang="en-US" altLang="zh-CN" dirty="0" smtClean="0"/>
          </a:p>
          <a:p>
            <a:endParaRPr kumimoji="1" lang="en-US" altLang="zh-CN" dirty="0" smtClean="0"/>
          </a:p>
          <a:p>
            <a:r>
              <a:rPr kumimoji="1" lang="zh-CN" altLang="en-US" dirty="0" smtClean="0"/>
              <a:t>软件演化的大致流程包括：需求更改，变更</a:t>
            </a:r>
            <a:r>
              <a:rPr kumimoji="1" lang="zh-CN" altLang="en-US" dirty="0" smtClean="0"/>
              <a:t>分析，发布计划，系统实施和向客户发布系统的基本活动。 </a:t>
            </a:r>
            <a:endParaRPr kumimoji="1" lang="en-US" altLang="zh-CN" dirty="0" smtClean="0"/>
          </a:p>
          <a:p>
            <a:r>
              <a:rPr kumimoji="1" lang="zh-CN" altLang="en-US" dirty="0" smtClean="0"/>
              <a:t>这些</a:t>
            </a:r>
            <a:r>
              <a:rPr kumimoji="1" lang="zh-CN" altLang="en-US" dirty="0" smtClean="0"/>
              <a:t>变化的成本和影响进行评估，看看有多少系统受到变化的影响，以及实施变更可能花费多少。 这些更改将被执行和验证，并且系统的新版本将被发布。 然后，该过程将为下一个版本提供一组新的更改</a:t>
            </a:r>
            <a:r>
              <a:rPr kumimoji="1" lang="zh-CN" altLang="en-US" dirty="0" smtClean="0"/>
              <a:t>。</a:t>
            </a:r>
            <a:endParaRPr kumimoji="1" lang="en-US" altLang="zh-CN" dirty="0" smtClean="0"/>
          </a:p>
          <a:p>
            <a:pPr marL="0" marR="0" indent="0" defTabSz="914400" eaLnBrk="1" fontAlgn="auto" latinLnBrk="0" hangingPunct="1">
              <a:lnSpc>
                <a:spcPct val="100000"/>
              </a:lnSpc>
              <a:spcBef>
                <a:spcPts val="0"/>
              </a:spcBef>
              <a:spcAft>
                <a:spcPts val="0"/>
              </a:spcAft>
              <a:buClrTx/>
              <a:buSzTx/>
              <a:buFontTx/>
              <a:buNone/>
              <a:tabLst/>
              <a:defRPr/>
            </a:pPr>
            <a:r>
              <a:rPr lang="en-US" altLang="zh-CN" dirty="0" smtClean="0"/>
              <a:t>The cost and impact of these changes are assessed to see how much of the system is affected by the change and how much it might cost to implement the change. The changes are implemented and validated, and new version  of the system is released. The process then iterates with a new set of changes proposed for the next release.</a:t>
            </a:r>
          </a:p>
          <a:p>
            <a:endParaRPr kumimoji="1" lang="zh-CN" altLang="en-US" dirty="0"/>
          </a:p>
        </p:txBody>
      </p:sp>
    </p:spTree>
    <p:extLst>
      <p:ext uri="{BB962C8B-B14F-4D97-AF65-F5344CB8AC3E}">
        <p14:creationId xmlns:p14="http://schemas.microsoft.com/office/powerpoint/2010/main" val="190675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7668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基于源代码</a:t>
            </a:r>
            <a:r>
              <a:rPr kumimoji="1" lang="zh-CN" altLang="en-US" dirty="0" smtClean="0"/>
              <a:t>更改</a:t>
            </a:r>
            <a:r>
              <a:rPr kumimoji="1" lang="en-US" altLang="zh-CN" dirty="0" smtClean="0"/>
              <a:t>,</a:t>
            </a:r>
            <a:r>
              <a:rPr kumimoji="1" lang="zh-CN" altLang="en-US" dirty="0" smtClean="0"/>
              <a:t>识别</a:t>
            </a:r>
            <a:r>
              <a:rPr kumimoji="1" lang="zh-CN" altLang="en-US" dirty="0" smtClean="0"/>
              <a:t>受影响要求的方法。 </a:t>
            </a:r>
            <a:endParaRPr kumimoji="1" lang="en-US" altLang="zh-CN" dirty="0" smtClean="0"/>
          </a:p>
          <a:p>
            <a:r>
              <a:rPr kumimoji="1" lang="zh-CN" altLang="en-US" dirty="0" smtClean="0"/>
              <a:t>该</a:t>
            </a:r>
            <a:r>
              <a:rPr kumimoji="1" lang="zh-CN" altLang="en-US" dirty="0" smtClean="0"/>
              <a:t>方法旨在通过在每次代码提交后自动识别可能受影响的部分来支持维护人员更新需求规范</a:t>
            </a:r>
            <a:r>
              <a:rPr kumimoji="1" lang="zh-CN" altLang="en-US" dirty="0" smtClean="0"/>
              <a:t>。</a:t>
            </a:r>
            <a:endParaRPr kumimoji="1" lang="en-US" altLang="zh-CN" dirty="0" smtClean="0"/>
          </a:p>
          <a:p>
            <a:endParaRPr kumimoji="1" lang="en-US" altLang="zh-CN" dirty="0" smtClean="0"/>
          </a:p>
          <a:p>
            <a:pPr marL="0" marR="0" indent="0" defTabSz="914400" eaLnBrk="1" fontAlgn="auto" latinLnBrk="0" hangingPunct="1">
              <a:lnSpc>
                <a:spcPct val="100000"/>
              </a:lnSpc>
              <a:spcBef>
                <a:spcPts val="0"/>
              </a:spcBef>
              <a:spcAft>
                <a:spcPts val="0"/>
              </a:spcAft>
              <a:buClrTx/>
              <a:buSzTx/>
              <a:buFontTx/>
              <a:buNone/>
              <a:tabLst/>
              <a:defRPr/>
            </a:pPr>
            <a:r>
              <a:rPr lang="zh-CN" altLang="zh-CN" sz="1200" dirty="0" smtClean="0">
                <a:effectLst/>
                <a:latin typeface="+mj-lt"/>
                <a:ea typeface="+mj-ea"/>
                <a:cs typeface="+mj-cs"/>
                <a:sym typeface="Calibri"/>
              </a:rPr>
              <a:t>图中的活动图展示了使用我们的方法时的维护过程的概况。在实现代码中的更改</a:t>
            </a:r>
            <a:r>
              <a:rPr lang="en-US" altLang="zh-CN" sz="1200" dirty="0" smtClean="0">
                <a:effectLst/>
                <a:latin typeface="+mj-lt"/>
                <a:ea typeface="+mj-ea"/>
                <a:cs typeface="+mj-cs"/>
                <a:sym typeface="Calibri"/>
              </a:rPr>
              <a:t>(A1)</a:t>
            </a:r>
            <a:r>
              <a:rPr lang="zh-CN" altLang="zh-CN" sz="1200" dirty="0" smtClean="0">
                <a:effectLst/>
                <a:latin typeface="+mj-lt"/>
                <a:ea typeface="+mj-ea"/>
                <a:cs typeface="+mj-cs"/>
                <a:sym typeface="Calibri"/>
              </a:rPr>
              <a:t>并将这些更改提交到版本控制系统</a:t>
            </a:r>
            <a:r>
              <a:rPr lang="en-US" altLang="zh-CN" sz="1200" dirty="0" smtClean="0">
                <a:effectLst/>
                <a:latin typeface="+mj-lt"/>
                <a:ea typeface="+mj-ea"/>
                <a:cs typeface="+mj-cs"/>
                <a:sym typeface="Calibri"/>
              </a:rPr>
              <a:t>(A2)</a:t>
            </a:r>
            <a:r>
              <a:rPr lang="zh-CN" altLang="zh-CN" sz="1200" dirty="0" smtClean="0">
                <a:effectLst/>
                <a:latin typeface="+mj-lt"/>
                <a:ea typeface="+mj-ea"/>
                <a:cs typeface="+mj-cs"/>
                <a:sym typeface="Calibri"/>
              </a:rPr>
              <a:t>后，将自动分析更改，以检测它们是否影响需求</a:t>
            </a:r>
            <a:r>
              <a:rPr lang="en-US" altLang="zh-CN" sz="1200" dirty="0" smtClean="0">
                <a:effectLst/>
                <a:latin typeface="+mj-lt"/>
                <a:ea typeface="+mj-ea"/>
                <a:cs typeface="+mj-cs"/>
                <a:sym typeface="Calibri"/>
              </a:rPr>
              <a:t>(A3)</a:t>
            </a:r>
            <a:r>
              <a:rPr lang="zh-CN" altLang="zh-CN" sz="1200" dirty="0" smtClean="0">
                <a:effectLst/>
                <a:latin typeface="+mj-lt"/>
                <a:ea typeface="+mj-ea"/>
                <a:cs typeface="+mj-cs"/>
                <a:sym typeface="Calibri"/>
              </a:rPr>
              <a:t>。</a:t>
            </a:r>
            <a:endParaRPr lang="en-US" altLang="zh-CN" sz="1200" dirty="0" smtClean="0">
              <a:effectLst/>
              <a:latin typeface="+mj-lt"/>
              <a:ea typeface="+mj-ea"/>
              <a:cs typeface="+mj-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zh-CN" altLang="zh-CN" sz="1200" dirty="0" smtClean="0">
                <a:effectLst/>
                <a:latin typeface="+mj-lt"/>
                <a:ea typeface="+mj-ea"/>
                <a:cs typeface="+mj-cs"/>
                <a:sym typeface="Calibri"/>
              </a:rPr>
              <a:t>如果没有检测到需求影响的变更，则不会显示给维护者</a:t>
            </a:r>
            <a:r>
              <a:rPr lang="en-US" altLang="zh-CN" sz="1200" dirty="0" smtClean="0">
                <a:effectLst/>
                <a:latin typeface="+mj-lt"/>
                <a:ea typeface="+mj-ea"/>
                <a:cs typeface="+mj-cs"/>
                <a:sym typeface="Calibri"/>
              </a:rPr>
              <a:t>(E1)</a:t>
            </a:r>
            <a:r>
              <a:rPr lang="zh-CN" altLang="zh-CN" sz="1200" dirty="0" smtClean="0">
                <a:effectLst/>
                <a:latin typeface="+mj-lt"/>
                <a:ea typeface="+mj-ea"/>
                <a:cs typeface="+mj-cs"/>
                <a:sym typeface="Calibri"/>
              </a:rPr>
              <a:t>。</a:t>
            </a:r>
            <a:endParaRPr lang="en-US" altLang="zh-CN" sz="1200" dirty="0" smtClean="0">
              <a:effectLst/>
              <a:latin typeface="+mj-lt"/>
              <a:ea typeface="+mj-ea"/>
              <a:cs typeface="+mj-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zh-CN" altLang="zh-CN" sz="1200" dirty="0" smtClean="0">
                <a:effectLst/>
                <a:latin typeface="+mj-lt"/>
                <a:ea typeface="+mj-ea"/>
                <a:cs typeface="+mj-cs"/>
                <a:sym typeface="Calibri"/>
              </a:rPr>
              <a:t>但是，如果检测到需求影响的变化，那么这些变化就会追溯到需求规范</a:t>
            </a:r>
            <a:r>
              <a:rPr lang="en-US" altLang="zh-CN" sz="1200" dirty="0" smtClean="0">
                <a:effectLst/>
                <a:latin typeface="+mj-lt"/>
                <a:ea typeface="+mj-ea"/>
                <a:cs typeface="+mj-cs"/>
                <a:sym typeface="Calibri"/>
              </a:rPr>
              <a:t>(A4)</a:t>
            </a:r>
            <a:r>
              <a:rPr lang="zh-CN" altLang="zh-CN" sz="1200" dirty="0" smtClean="0">
                <a:effectLst/>
                <a:latin typeface="+mj-lt"/>
                <a:ea typeface="+mj-ea"/>
                <a:cs typeface="+mj-cs"/>
                <a:sym typeface="Calibri"/>
              </a:rPr>
              <a:t>，而相关的需求则会显示在一个排名列表</a:t>
            </a:r>
            <a:r>
              <a:rPr lang="en-US" altLang="zh-CN" sz="1200" dirty="0" smtClean="0">
                <a:effectLst/>
                <a:latin typeface="+mj-lt"/>
                <a:ea typeface="+mj-ea"/>
                <a:cs typeface="+mj-cs"/>
                <a:sym typeface="Calibri"/>
              </a:rPr>
              <a:t>(A5)</a:t>
            </a:r>
            <a:r>
              <a:rPr lang="zh-CN" altLang="zh-CN" sz="1200" dirty="0" smtClean="0">
                <a:effectLst/>
                <a:latin typeface="+mj-lt"/>
                <a:ea typeface="+mj-ea"/>
                <a:cs typeface="+mj-cs"/>
                <a:sym typeface="Calibri"/>
              </a:rPr>
              <a:t>的维护者中。</a:t>
            </a:r>
            <a:endParaRPr lang="en-US" altLang="zh-CN" sz="1200" dirty="0" smtClean="0">
              <a:effectLst/>
              <a:latin typeface="+mj-lt"/>
              <a:ea typeface="+mj-ea"/>
              <a:cs typeface="+mj-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zh-CN" altLang="zh-CN" sz="1200" dirty="0" smtClean="0">
                <a:effectLst/>
                <a:latin typeface="+mj-lt"/>
                <a:ea typeface="+mj-ea"/>
                <a:cs typeface="+mj-cs"/>
                <a:sym typeface="Calibri"/>
              </a:rPr>
              <a:t>然后，维护者将遍历这个列表，确定真正受影响的需求，相应地更新它们，并丢弃其余的</a:t>
            </a:r>
            <a:r>
              <a:rPr lang="en-US" altLang="zh-CN" sz="1200" dirty="0" smtClean="0">
                <a:effectLst/>
                <a:latin typeface="+mj-lt"/>
                <a:ea typeface="+mj-ea"/>
                <a:cs typeface="+mj-cs"/>
                <a:sym typeface="Calibri"/>
              </a:rPr>
              <a:t>(A6)</a:t>
            </a:r>
            <a:r>
              <a:rPr lang="zh-CN" altLang="zh-CN" sz="1200" dirty="0" smtClean="0">
                <a:effectLst/>
                <a:latin typeface="+mj-lt"/>
                <a:ea typeface="+mj-ea"/>
                <a:cs typeface="+mj-cs"/>
                <a:sym typeface="Calibri"/>
              </a:rPr>
              <a:t>。</a:t>
            </a:r>
          </a:p>
          <a:p>
            <a:endParaRPr kumimoji="1" lang="zh-CN" altLang="en-US" dirty="0"/>
          </a:p>
        </p:txBody>
      </p:sp>
    </p:spTree>
    <p:extLst>
      <p:ext uri="{BB962C8B-B14F-4D97-AF65-F5344CB8AC3E}">
        <p14:creationId xmlns:p14="http://schemas.microsoft.com/office/powerpoint/2010/main" val="214343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方法包含三个步骤</a:t>
            </a:r>
            <a:endParaRPr kumimoji="1" lang="en-US" altLang="zh-CN" dirty="0" smtClean="0"/>
          </a:p>
          <a:p>
            <a:endParaRPr kumimoji="1" lang="en-US" altLang="zh-CN" dirty="0" smtClean="0"/>
          </a:p>
          <a:p>
            <a:r>
              <a:rPr kumimoji="1" lang="zh-CN" altLang="en-US" dirty="0" smtClean="0"/>
              <a:t>识别</a:t>
            </a:r>
            <a:r>
              <a:rPr kumimoji="1" lang="zh-CN" altLang="en-US" dirty="0" smtClean="0"/>
              <a:t>提交的相关更改</a:t>
            </a:r>
            <a:endParaRPr kumimoji="1" lang="en-US" altLang="zh-CN" dirty="0" smtClean="0"/>
          </a:p>
          <a:p>
            <a:r>
              <a:rPr kumimoji="1" lang="zh-CN" altLang="en-US" dirty="0" smtClean="0"/>
              <a:t>识别受变化影响的需求</a:t>
            </a:r>
            <a:endParaRPr kumimoji="1" lang="en-US" altLang="zh-CN" dirty="0" smtClean="0"/>
          </a:p>
          <a:p>
            <a:r>
              <a:rPr kumimoji="1" lang="zh-CN" altLang="en-US" dirty="0" smtClean="0"/>
              <a:t>向用户演示受影响的需求</a:t>
            </a:r>
            <a:endParaRPr kumimoji="1" lang="zh-CN" altLang="en-US" dirty="0"/>
          </a:p>
        </p:txBody>
      </p:sp>
    </p:spTree>
    <p:extLst>
      <p:ext uri="{BB962C8B-B14F-4D97-AF65-F5344CB8AC3E}">
        <p14:creationId xmlns:p14="http://schemas.microsoft.com/office/powerpoint/2010/main" val="1340666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smtClean="0"/>
              <a:t>这部分的挑战是找到一种自动化的方法来检测那些影响需求的代码变更</a:t>
            </a:r>
            <a:r>
              <a:rPr kumimoji="1" lang="zh-CN" altLang="en-US" dirty="0" smtClean="0"/>
              <a:t>。</a:t>
            </a:r>
            <a:endParaRPr kumimoji="1" lang="en-US" altLang="zh-CN" dirty="0" smtClean="0"/>
          </a:p>
          <a:p>
            <a:endParaRPr kumimoji="1" lang="en-US" altLang="zh-CN" dirty="0" smtClean="0"/>
          </a:p>
          <a:p>
            <a:r>
              <a:rPr kumimoji="1" lang="zh-CN" altLang="en-US" dirty="0" smtClean="0"/>
              <a:t>检测相关变化的算法由两部分组成：</a:t>
            </a:r>
            <a:endParaRPr kumimoji="1" lang="en-US" altLang="zh-CN" dirty="0" smtClean="0"/>
          </a:p>
          <a:p>
            <a:endParaRPr kumimoji="1" lang="en-US" altLang="zh-CN" dirty="0" smtClean="0"/>
          </a:p>
          <a:p>
            <a:r>
              <a:rPr kumimoji="1" lang="zh-CN" altLang="en-US" dirty="0" smtClean="0"/>
              <a:t>比较</a:t>
            </a:r>
            <a:r>
              <a:rPr kumimoji="1" lang="zh-CN" altLang="en-US" dirty="0" smtClean="0"/>
              <a:t>部分我们比较代码中的所有元素来检测已添加和删除的元素。</a:t>
            </a:r>
            <a:endParaRPr kumimoji="1" lang="en-US" altLang="zh-CN" dirty="0" smtClean="0"/>
          </a:p>
          <a:p>
            <a:endParaRPr kumimoji="1" lang="en-US" altLang="zh-CN" dirty="0" smtClean="0"/>
          </a:p>
          <a:p>
            <a:r>
              <a:rPr kumimoji="1" lang="zh-CN" altLang="en-US" dirty="0" smtClean="0"/>
              <a:t>过滤</a:t>
            </a:r>
            <a:r>
              <a:rPr kumimoji="1" lang="zh-CN" altLang="en-US" dirty="0" smtClean="0"/>
              <a:t>部分我们过滤掉由于重命名而引起的添加和删除。</a:t>
            </a:r>
            <a:endParaRPr kumimoji="1" lang="en-US" altLang="zh-CN" dirty="0" smtClean="0"/>
          </a:p>
        </p:txBody>
      </p:sp>
    </p:spTree>
    <p:extLst>
      <p:ext uri="{BB962C8B-B14F-4D97-AF65-F5344CB8AC3E}">
        <p14:creationId xmlns:p14="http://schemas.microsoft.com/office/powerpoint/2010/main" val="445244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400" y="2130431"/>
            <a:ext cx="10363200"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9200" y="274639"/>
            <a:ext cx="2743200" cy="5851526"/>
          </a:xfrm>
          <a:prstGeom prst="rect">
            <a:avLst/>
          </a:prstGeom>
        </p:spPr>
        <p:txBody>
          <a:bodyPr/>
          <a:lstStyle/>
          <a:p>
            <a:r>
              <a:t>标题文本</a:t>
            </a:r>
          </a:p>
        </p:txBody>
      </p:sp>
      <p:sp>
        <p:nvSpPr>
          <p:cNvPr id="102" name="正文级别 1…"/>
          <p:cNvSpPr txBox="1">
            <a:spLocks noGrp="1"/>
          </p:cNvSpPr>
          <p:nvPr>
            <p:ph type="body" idx="1"/>
          </p:nvPr>
        </p:nvSpPr>
        <p:spPr>
          <a:xfrm>
            <a:off x="609600" y="274639"/>
            <a:ext cx="8026400"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3084" y="4406905"/>
            <a:ext cx="10363201"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600" y="1600203"/>
            <a:ext cx="53848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600" y="1535116"/>
            <a:ext cx="5386917" cy="639764"/>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3373" y="1535116"/>
            <a:ext cx="5389034" cy="639764"/>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603" y="273050"/>
            <a:ext cx="4011084" cy="1162051"/>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733" y="273053"/>
            <a:ext cx="6815667"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602" y="1435103"/>
            <a:ext cx="4011085"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716" y="4800605"/>
            <a:ext cx="7315201" cy="566740"/>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716" y="612775"/>
            <a:ext cx="7315201"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716" y="5367342"/>
            <a:ext cx="7315201" cy="804864"/>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57000"/>
          </a:srgb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274636"/>
            <a:ext cx="109728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600" y="1600203"/>
            <a:ext cx="10972800" cy="452596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23776" y="6404298"/>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261"/>
          <p:cNvSpPr/>
          <p:nvPr/>
        </p:nvSpPr>
        <p:spPr>
          <a:xfrm>
            <a:off x="794" y="2312989"/>
            <a:ext cx="12190415" cy="1389064"/>
          </a:xfrm>
          <a:prstGeom prst="rect">
            <a:avLst/>
          </a:prstGeom>
          <a:solidFill>
            <a:srgbClr val="26AADC"/>
          </a:solidFill>
          <a:ln w="12700">
            <a:miter lim="400000"/>
          </a:ln>
        </p:spPr>
        <p:txBody>
          <a:bodyPr lIns="45719" rIns="45719" anchor="ctr"/>
          <a:lstStyle/>
          <a:p>
            <a:pPr algn="ctr" defTabSz="914285">
              <a:defRPr sz="1400">
                <a:solidFill>
                  <a:srgbClr val="FFFFFF"/>
                </a:solidFill>
              </a:defRPr>
            </a:pPr>
            <a:endParaRPr/>
          </a:p>
        </p:txBody>
      </p:sp>
      <p:sp>
        <p:nvSpPr>
          <p:cNvPr id="113" name="TextBox 59"/>
          <p:cNvSpPr txBox="1"/>
          <p:nvPr/>
        </p:nvSpPr>
        <p:spPr>
          <a:xfrm>
            <a:off x="2265136" y="2619319"/>
            <a:ext cx="7309381" cy="833119"/>
          </a:xfrm>
          <a:prstGeom prst="rect">
            <a:avLst/>
          </a:prstGeom>
          <a:ln w="12700">
            <a:miter lim="400000"/>
          </a:ln>
          <a:extLst>
            <a:ext uri="{C572A759-6A51-4108-AA02-DFA0A04FC94B}">
              <ma14:wrappingTextBoxFlag xmlns:ma14="http://schemas.microsoft.com/office/mac/drawingml/2011/main" val="1"/>
            </a:ext>
          </a:extLst>
        </p:spPr>
        <p:txBody>
          <a:bodyPr wrap="none" lIns="60958" tIns="60958" rIns="60958" bIns="60958">
            <a:spAutoFit/>
          </a:bodyPr>
          <a:lstStyle>
            <a:lvl1pPr>
              <a:defRPr sz="4300">
                <a:latin typeface="Microsoft YaHei"/>
                <a:ea typeface="Microsoft YaHei"/>
                <a:cs typeface="Microsoft YaHei"/>
                <a:sym typeface="Microsoft YaHei"/>
              </a:defRPr>
            </a:lvl1pPr>
          </a:lstStyle>
          <a:p>
            <a:r>
              <a:t>Software Evolution Analysis</a:t>
            </a:r>
          </a:p>
        </p:txBody>
      </p:sp>
      <p:sp>
        <p:nvSpPr>
          <p:cNvPr id="114" name="直接连接符 263"/>
          <p:cNvSpPr/>
          <p:nvPr/>
        </p:nvSpPr>
        <p:spPr>
          <a:xfrm>
            <a:off x="2982118" y="4873625"/>
            <a:ext cx="6527801" cy="0"/>
          </a:xfrm>
          <a:prstGeom prst="line">
            <a:avLst/>
          </a:prstGeom>
          <a:ln w="19050">
            <a:solidFill>
              <a:srgbClr val="26AADC"/>
            </a:solidFill>
          </a:ln>
        </p:spPr>
        <p:txBody>
          <a:bodyPr lIns="45719" rIns="45719"/>
          <a:lstStyle/>
          <a:p>
            <a:endParaRPr/>
          </a:p>
        </p:txBody>
      </p:sp>
      <p:grpSp>
        <p:nvGrpSpPr>
          <p:cNvPr id="117" name="圆角矩形 264"/>
          <p:cNvGrpSpPr/>
          <p:nvPr/>
        </p:nvGrpSpPr>
        <p:grpSpPr>
          <a:xfrm>
            <a:off x="4614069" y="4672967"/>
            <a:ext cx="3455989" cy="401319"/>
            <a:chOff x="0" y="0"/>
            <a:chExt cx="3455987" cy="401317"/>
          </a:xfrm>
        </p:grpSpPr>
        <p:sp>
          <p:nvSpPr>
            <p:cNvPr id="115" name="圆角矩形"/>
            <p:cNvSpPr/>
            <p:nvPr/>
          </p:nvSpPr>
          <p:spPr>
            <a:xfrm>
              <a:off x="0" y="8571"/>
              <a:ext cx="3455988" cy="384176"/>
            </a:xfrm>
            <a:prstGeom prst="roundRect">
              <a:avLst>
                <a:gd name="adj" fmla="val 16667"/>
              </a:avLst>
            </a:prstGeom>
            <a:solidFill>
              <a:srgbClr val="26AADC"/>
            </a:solidFill>
            <a:ln w="12700" cap="flat">
              <a:noFill/>
              <a:miter lim="400000"/>
            </a:ln>
            <a:effectLst/>
          </p:spPr>
          <p:txBody>
            <a:bodyPr wrap="square" lIns="45719" tIns="45719" rIns="45719" bIns="45719" numCol="1" anchor="ctr">
              <a:noAutofit/>
            </a:bodyPr>
            <a:lstStyle/>
            <a:p>
              <a:pPr algn="ctr" defTabSz="914285">
                <a:defRPr>
                  <a:solidFill>
                    <a:srgbClr val="FFFFFF"/>
                  </a:solidFill>
                  <a:latin typeface="Microsoft YaHei"/>
                  <a:ea typeface="Microsoft YaHei"/>
                  <a:cs typeface="Microsoft YaHei"/>
                  <a:sym typeface="Microsoft YaHei"/>
                </a:defRPr>
              </a:pPr>
              <a:endParaRPr/>
            </a:p>
          </p:txBody>
        </p:sp>
        <p:sp>
          <p:nvSpPr>
            <p:cNvPr id="116" name="Group members"/>
            <p:cNvSpPr txBox="1"/>
            <p:nvPr/>
          </p:nvSpPr>
          <p:spPr>
            <a:xfrm>
              <a:off x="18754" y="0"/>
              <a:ext cx="3418480" cy="401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58" tIns="60958" rIns="60958" bIns="60958" numCol="1" anchor="ctr">
              <a:spAutoFit/>
            </a:bodyPr>
            <a:lstStyle>
              <a:lvl1pPr algn="ctr" defTabSz="914285">
                <a:defRPr>
                  <a:solidFill>
                    <a:srgbClr val="FFFFFF"/>
                  </a:solidFill>
                </a:defRPr>
              </a:lvl1pPr>
            </a:lstStyle>
            <a:p>
              <a:r>
                <a:t>Group members </a:t>
              </a:r>
            </a:p>
          </p:txBody>
        </p:sp>
      </p:grpSp>
      <p:sp>
        <p:nvSpPr>
          <p:cNvPr id="118" name="TextBox 64"/>
          <p:cNvSpPr txBox="1"/>
          <p:nvPr/>
        </p:nvSpPr>
        <p:spPr>
          <a:xfrm>
            <a:off x="4532731" y="5209947"/>
            <a:ext cx="2784504" cy="426719"/>
          </a:xfrm>
          <a:prstGeom prst="rect">
            <a:avLst/>
          </a:prstGeom>
          <a:ln w="12700">
            <a:miter lim="400000"/>
          </a:ln>
          <a:extLst>
            <a:ext uri="{C572A759-6A51-4108-AA02-DFA0A04FC94B}">
              <ma14:wrappingTextBoxFlag xmlns:ma14="http://schemas.microsoft.com/office/mac/drawingml/2011/main" val="1"/>
            </a:ext>
          </a:extLst>
        </p:spPr>
        <p:txBody>
          <a:bodyPr wrap="none" lIns="60958" tIns="60958" rIns="60958" bIns="60958">
            <a:spAutoFit/>
          </a:bodyPr>
          <a:lstStyle/>
          <a:p>
            <a:pPr>
              <a:defRPr>
                <a:latin typeface="Microsoft YaHei"/>
                <a:ea typeface="Microsoft YaHei"/>
                <a:cs typeface="Microsoft YaHei"/>
                <a:sym typeface="Microsoft YaHei"/>
              </a:defRPr>
            </a:pPr>
            <a:r>
              <a:t>李长辉	   高健	  梁文杰</a:t>
            </a:r>
          </a:p>
        </p:txBody>
      </p:sp>
      <p:sp>
        <p:nvSpPr>
          <p:cNvPr id="119" name="直接连接符 11"/>
          <p:cNvSpPr/>
          <p:nvPr/>
        </p:nvSpPr>
        <p:spPr>
          <a:xfrm>
            <a:off x="1411324" y="692695"/>
            <a:ext cx="9180000" cy="1590"/>
          </a:xfrm>
          <a:prstGeom prst="line">
            <a:avLst/>
          </a:prstGeom>
          <a:ln w="15875">
            <a:solidFill>
              <a:srgbClr val="808080"/>
            </a:solidFill>
            <a:prstDash val="sysDash"/>
          </a:ln>
        </p:spPr>
        <p:txBody>
          <a:bodyPr lIns="45719" rIns="45719"/>
          <a:lstStyle/>
          <a:p>
            <a:endParaRPr/>
          </a:p>
        </p:txBody>
      </p:sp>
      <p:sp>
        <p:nvSpPr>
          <p:cNvPr id="120" name="椭圆 16"/>
          <p:cNvSpPr/>
          <p:nvPr/>
        </p:nvSpPr>
        <p:spPr>
          <a:xfrm>
            <a:off x="280747" y="157073"/>
            <a:ext cx="1143010" cy="1143010"/>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121" name="椭圆 17"/>
          <p:cNvSpPr/>
          <p:nvPr/>
        </p:nvSpPr>
        <p:spPr>
          <a:xfrm>
            <a:off x="419834" y="291142"/>
            <a:ext cx="864001" cy="864000"/>
          </a:xfrm>
          <a:prstGeom prst="ellipse">
            <a:avLst/>
          </a:prstGeom>
          <a:solidFill>
            <a:srgbClr val="6CAC00"/>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2" name="椭圆 18"/>
          <p:cNvSpPr/>
          <p:nvPr/>
        </p:nvSpPr>
        <p:spPr>
          <a:xfrm>
            <a:off x="337375" y="218469"/>
            <a:ext cx="1008001" cy="1008001"/>
          </a:xfrm>
          <a:prstGeom prst="ellipse">
            <a:avLst/>
          </a:prstGeom>
          <a:ln>
            <a:solidFill>
              <a:srgbClr val="808080"/>
            </a:solidFill>
            <a:prstDash val="sysDash"/>
          </a:ln>
        </p:spPr>
        <p:txBody>
          <a:bodyPr lIns="45719" rIns="45719" anchor="ctr"/>
          <a:lstStyle/>
          <a:p>
            <a:pPr algn="ctr"/>
            <a:endParaRPr/>
          </a:p>
        </p:txBody>
      </p:sp>
      <p:sp>
        <p:nvSpPr>
          <p:cNvPr id="123" name="椭圆 19"/>
          <p:cNvSpPr/>
          <p:nvPr/>
        </p:nvSpPr>
        <p:spPr>
          <a:xfrm>
            <a:off x="10637008" y="139947"/>
            <a:ext cx="1143009" cy="1143010"/>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124" name="椭圆 20"/>
          <p:cNvSpPr/>
          <p:nvPr/>
        </p:nvSpPr>
        <p:spPr>
          <a:xfrm>
            <a:off x="10781007" y="273343"/>
            <a:ext cx="864001" cy="864001"/>
          </a:xfrm>
          <a:prstGeom prst="ellipse">
            <a:avLst/>
          </a:prstGeom>
          <a:solidFill>
            <a:srgbClr val="39A3CD"/>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5" name="椭圆 21"/>
          <p:cNvSpPr/>
          <p:nvPr/>
        </p:nvSpPr>
        <p:spPr>
          <a:xfrm>
            <a:off x="10704511" y="201343"/>
            <a:ext cx="1008001" cy="1008001"/>
          </a:xfrm>
          <a:prstGeom prst="ellipse">
            <a:avLst/>
          </a:prstGeom>
          <a:ln>
            <a:solidFill>
              <a:srgbClr val="808080"/>
            </a:solidFill>
            <a:prstDash val="sysDash"/>
          </a:ln>
        </p:spPr>
        <p:txBody>
          <a:bodyPr lIns="45719" rIns="45719" anchor="ctr"/>
          <a:lstStyle/>
          <a:p>
            <a:pPr algn="ctr"/>
            <a:endParaRPr/>
          </a:p>
        </p:txBody>
      </p:sp>
      <p:sp>
        <p:nvSpPr>
          <p:cNvPr id="126" name="泪滴形 22"/>
          <p:cNvSpPr/>
          <p:nvPr/>
        </p:nvSpPr>
        <p:spPr>
          <a:xfrm flipV="1">
            <a:off x="1881160" y="357168"/>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28575">
            <a:solidFill>
              <a:srgbClr val="FFFFFF"/>
            </a:solidFill>
          </a:ln>
          <a:effectLst>
            <a:outerShdw blurRad="330200" dist="190500" dir="7800000" rotWithShape="0">
              <a:srgbClr val="000000">
                <a:alpha val="23000"/>
              </a:srgbClr>
            </a:outerShdw>
          </a:effectLst>
        </p:spPr>
        <p:txBody>
          <a:bodyPr lIns="45719" rIns="45719" anchor="ctr"/>
          <a:lstStyle/>
          <a:p>
            <a:pPr algn="ctr">
              <a:defRPr>
                <a:solidFill>
                  <a:srgbClr val="FFFFFF"/>
                </a:solidFill>
              </a:defRPr>
            </a:pPr>
            <a:endParaRPr/>
          </a:p>
        </p:txBody>
      </p:sp>
      <p:sp>
        <p:nvSpPr>
          <p:cNvPr id="127" name="泪滴形 23"/>
          <p:cNvSpPr/>
          <p:nvPr/>
        </p:nvSpPr>
        <p:spPr>
          <a:xfrm flipH="1" flipV="1">
            <a:off x="2357416" y="476232"/>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28575">
            <a:solidFill>
              <a:srgbClr val="FFFFFF"/>
            </a:solidFill>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28" name="泪滴形 24"/>
          <p:cNvSpPr/>
          <p:nvPr/>
        </p:nvSpPr>
        <p:spPr>
          <a:xfrm flipH="1">
            <a:off x="2357415" y="829249"/>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28575">
            <a:solidFill>
              <a:srgbClr val="FFFFFF"/>
            </a:solidFill>
          </a:ln>
          <a:effectLst>
            <a:outerShdw blurRad="330200" dist="190500" dir="9600000" rotWithShape="0">
              <a:srgbClr val="000000">
                <a:alpha val="31000"/>
              </a:srgbClr>
            </a:outerShdw>
          </a:effectLst>
        </p:spPr>
        <p:txBody>
          <a:bodyPr lIns="45719" rIns="45719" anchor="ctr"/>
          <a:lstStyle/>
          <a:p>
            <a:pPr algn="ctr">
              <a:defRPr sz="4400">
                <a:solidFill>
                  <a:srgbClr val="FFFFFF"/>
                </a:solidFill>
                <a:latin typeface="Microsoft YaHei"/>
                <a:ea typeface="Microsoft YaHei"/>
                <a:cs typeface="Microsoft YaHei"/>
                <a:sym typeface="Microsoft YaHei"/>
              </a:defRPr>
            </a:pPr>
            <a:endParaRPr/>
          </a:p>
        </p:txBody>
      </p:sp>
      <p:sp>
        <p:nvSpPr>
          <p:cNvPr id="129" name="泪滴形 25"/>
          <p:cNvSpPr/>
          <p:nvPr/>
        </p:nvSpPr>
        <p:spPr>
          <a:xfrm>
            <a:off x="2000224" y="829245"/>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BFBF"/>
          </a:solidFill>
          <a:ln w="28575">
            <a:solidFill>
              <a:srgbClr val="FFFFFF"/>
            </a:solidFill>
          </a:ln>
          <a:effectLst>
            <a:outerShdw blurRad="330200" dist="190500" dir="9000000" rotWithShape="0">
              <a:srgbClr val="000000">
                <a:alpha val="28000"/>
              </a:srgbClr>
            </a:outerShdw>
          </a:effectLst>
        </p:spPr>
        <p:txBody>
          <a:bodyPr lIns="45719" rIns="45719" anchor="ctr"/>
          <a:lstStyle/>
          <a:p>
            <a:pPr algn="ctr">
              <a:defRPr>
                <a:solidFill>
                  <a:srgbClr val="FFFFFF"/>
                </a:solidFill>
              </a:defRPr>
            </a:pPr>
            <a:endParaRPr/>
          </a:p>
        </p:txBody>
      </p:sp>
    </p:spTree>
  </p:cSld>
  <p:clrMapOvr>
    <a:masterClrMapping/>
  </p:clrMapOvr>
  <p:transition spd="med" advClick="0" advTm="3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par>
                          <p:cTn id="8" fill="hold">
                            <p:stCondLst>
                              <p:cond delay="500"/>
                            </p:stCondLst>
                            <p:childTnLst>
                              <p:par>
                                <p:cTn id="9" presetID="22" presetClass="entr" presetSubtype="8" fill="hold" grpId="2" nodeType="afterEffect">
                                  <p:stCondLst>
                                    <p:cond delay="0"/>
                                  </p:stCondLst>
                                  <p:iterate>
                                    <p:tmAbs val="0"/>
                                  </p:iterate>
                                  <p:childTnLst>
                                    <p:set>
                                      <p:cBhvr>
                                        <p:cTn id="10" fill="hold"/>
                                        <p:tgtEl>
                                          <p:spTgt spid="114"/>
                                        </p:tgtEl>
                                        <p:attrNameLst>
                                          <p:attrName>style.visibility</p:attrName>
                                        </p:attrNameLst>
                                      </p:cBhvr>
                                      <p:to>
                                        <p:strVal val="visible"/>
                                      </p:to>
                                    </p:set>
                                    <p:animEffect transition="in" filter="wipe(left)">
                                      <p:cBhvr>
                                        <p:cTn id="11" dur="500"/>
                                        <p:tgtEl>
                                          <p:spTgt spid="114"/>
                                        </p:tgtEl>
                                      </p:cBhvr>
                                    </p:animEffect>
                                  </p:childTnLst>
                                </p:cTn>
                              </p:par>
                            </p:childTnLst>
                          </p:cTn>
                        </p:par>
                        <p:par>
                          <p:cTn id="12" fill="hold">
                            <p:stCondLst>
                              <p:cond delay="1000"/>
                            </p:stCondLst>
                            <p:childTnLst>
                              <p:par>
                                <p:cTn id="13" presetID="22" presetClass="entr" presetSubtype="8" fill="hold" grpId="3" nodeType="afterEffect">
                                  <p:stCondLst>
                                    <p:cond delay="0"/>
                                  </p:stCondLst>
                                  <p:iterate>
                                    <p:tmAbs val="0"/>
                                  </p:iterate>
                                  <p:childTnLst>
                                    <p:set>
                                      <p:cBhvr>
                                        <p:cTn id="14" fill="hold"/>
                                        <p:tgtEl>
                                          <p:spTgt spid="117"/>
                                        </p:tgtEl>
                                        <p:attrNameLst>
                                          <p:attrName>style.visibility</p:attrName>
                                        </p:attrNameLst>
                                      </p:cBhvr>
                                      <p:to>
                                        <p:strVal val="visible"/>
                                      </p:to>
                                    </p:set>
                                    <p:animEffect transition="in" filter="wipe(left)">
                                      <p:cBhvr>
                                        <p:cTn id="15" dur="500"/>
                                        <p:tgtEl>
                                          <p:spTgt spid="117"/>
                                        </p:tgtEl>
                                      </p:cBhvr>
                                    </p:animEffect>
                                  </p:childTnLst>
                                </p:cTn>
                              </p:par>
                            </p:childTnLst>
                          </p:cTn>
                        </p:par>
                        <p:par>
                          <p:cTn id="16" fill="hold">
                            <p:stCondLst>
                              <p:cond delay="1500"/>
                            </p:stCondLst>
                            <p:childTnLst>
                              <p:par>
                                <p:cTn id="17" presetID="2" presetClass="entr" presetSubtype="4" fill="hold" grpId="4" nodeType="afterEffect">
                                  <p:stCondLst>
                                    <p:cond delay="0"/>
                                  </p:stCondLst>
                                  <p:iterate>
                                    <p:tmAbs val="0"/>
                                  </p:iterate>
                                  <p:childTnLst>
                                    <p:set>
                                      <p:cBhvr>
                                        <p:cTn id="18" fill="hold"/>
                                        <p:tgtEl>
                                          <p:spTgt spid="113"/>
                                        </p:tgtEl>
                                        <p:attrNameLst>
                                          <p:attrName>style.visibility</p:attrName>
                                        </p:attrNameLst>
                                      </p:cBhvr>
                                      <p:to>
                                        <p:strVal val="visible"/>
                                      </p:to>
                                    </p:set>
                                    <p:anim calcmode="lin" valueType="num">
                                      <p:cBhvr>
                                        <p:cTn id="19" dur="750" fill="hold"/>
                                        <p:tgtEl>
                                          <p:spTgt spid="113"/>
                                        </p:tgtEl>
                                        <p:attrNameLst>
                                          <p:attrName>ppt_x</p:attrName>
                                        </p:attrNameLst>
                                      </p:cBhvr>
                                      <p:tavLst>
                                        <p:tav tm="0">
                                          <p:val>
                                            <p:strVal val="#ppt_x"/>
                                          </p:val>
                                        </p:tav>
                                        <p:tav tm="100000">
                                          <p:val>
                                            <p:strVal val="#ppt_x"/>
                                          </p:val>
                                        </p:tav>
                                      </p:tavLst>
                                    </p:anim>
                                    <p:anim calcmode="lin" valueType="num">
                                      <p:cBhvr>
                                        <p:cTn id="20" dur="750" fill="hold"/>
                                        <p:tgtEl>
                                          <p:spTgt spid="113"/>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2" presetClass="entr" presetSubtype="4" fill="hold" grpId="5" nodeType="afterEffect">
                                  <p:stCondLst>
                                    <p:cond delay="0"/>
                                  </p:stCondLst>
                                  <p:iterate>
                                    <p:tmAbs val="0"/>
                                  </p:iterate>
                                  <p:childTnLst>
                                    <p:set>
                                      <p:cBhvr>
                                        <p:cTn id="23" fill="hold"/>
                                        <p:tgtEl>
                                          <p:spTgt spid="118"/>
                                        </p:tgtEl>
                                        <p:attrNameLst>
                                          <p:attrName>style.visibility</p:attrName>
                                        </p:attrNameLst>
                                      </p:cBhvr>
                                      <p:to>
                                        <p:strVal val="visible"/>
                                      </p:to>
                                    </p:set>
                                    <p:anim calcmode="lin" valueType="num">
                                      <p:cBhvr>
                                        <p:cTn id="24" dur="1000" fill="hold"/>
                                        <p:tgtEl>
                                          <p:spTgt spid="118"/>
                                        </p:tgtEl>
                                        <p:attrNameLst>
                                          <p:attrName>ppt_x</p:attrName>
                                        </p:attrNameLst>
                                      </p:cBhvr>
                                      <p:tavLst>
                                        <p:tav tm="0">
                                          <p:val>
                                            <p:strVal val="#ppt_x"/>
                                          </p:val>
                                        </p:tav>
                                        <p:tav tm="100000">
                                          <p:val>
                                            <p:strVal val="#ppt_x"/>
                                          </p:val>
                                        </p:tav>
                                      </p:tavLst>
                                    </p:anim>
                                    <p:anim calcmode="lin" valueType="num">
                                      <p:cBhvr>
                                        <p:cTn id="25" dur="10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1" animBg="1" advAuto="0"/>
      <p:bldP spid="113" grpId="4" animBg="1" advAuto="0"/>
      <p:bldP spid="114" grpId="2" animBg="1" advAuto="0"/>
      <p:bldP spid="117" grpId="3" animBg="1" advAuto="0"/>
      <p:bldP spid="118" grpId="5"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直接连接符 6"/>
          <p:cNvSpPr/>
          <p:nvPr/>
        </p:nvSpPr>
        <p:spPr>
          <a:xfrm>
            <a:off x="484658" y="752458"/>
            <a:ext cx="756001" cy="1590"/>
          </a:xfrm>
          <a:prstGeom prst="line">
            <a:avLst/>
          </a:prstGeom>
          <a:ln w="15875">
            <a:solidFill>
              <a:srgbClr val="A6A6A6"/>
            </a:solidFill>
            <a:prstDash val="sysDash"/>
          </a:ln>
        </p:spPr>
        <p:txBody>
          <a:bodyPr lIns="45719" rIns="45719"/>
          <a:lstStyle/>
          <a:p>
            <a:endParaRPr/>
          </a:p>
        </p:txBody>
      </p:sp>
      <p:sp>
        <p:nvSpPr>
          <p:cNvPr id="347" name="直接连接符 5"/>
          <p:cNvSpPr/>
          <p:nvPr/>
        </p:nvSpPr>
        <p:spPr>
          <a:xfrm flipH="1">
            <a:off x="1199037" y="-33335"/>
            <a:ext cx="1590" cy="756002"/>
          </a:xfrm>
          <a:prstGeom prst="line">
            <a:avLst/>
          </a:prstGeom>
          <a:ln w="15875">
            <a:solidFill>
              <a:srgbClr val="A6A6A6"/>
            </a:solidFill>
            <a:prstDash val="sysDash"/>
          </a:ln>
        </p:spPr>
        <p:txBody>
          <a:bodyPr lIns="45719" rIns="45719"/>
          <a:lstStyle/>
          <a:p>
            <a:endParaRPr/>
          </a:p>
        </p:txBody>
      </p:sp>
      <p:grpSp>
        <p:nvGrpSpPr>
          <p:cNvPr id="351" name="组合 4"/>
          <p:cNvGrpSpPr/>
          <p:nvPr/>
        </p:nvGrpSpPr>
        <p:grpSpPr>
          <a:xfrm>
            <a:off x="921223" y="466706"/>
            <a:ext cx="571506" cy="571505"/>
            <a:chOff x="0" y="0"/>
            <a:chExt cx="571504" cy="571504"/>
          </a:xfrm>
        </p:grpSpPr>
        <p:sp>
          <p:nvSpPr>
            <p:cNvPr id="348"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49" name="椭圆 2"/>
            <p:cNvSpPr/>
            <p:nvPr/>
          </p:nvSpPr>
          <p:spPr>
            <a:xfrm>
              <a:off x="69544" y="67034"/>
              <a:ext cx="432001" cy="432001"/>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50"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52" name="直接连接符 7"/>
          <p:cNvSpPr/>
          <p:nvPr/>
        </p:nvSpPr>
        <p:spPr>
          <a:xfrm flipH="1">
            <a:off x="479895" y="752459"/>
            <a:ext cx="1588" cy="5508001"/>
          </a:xfrm>
          <a:prstGeom prst="line">
            <a:avLst/>
          </a:prstGeom>
          <a:ln w="15875">
            <a:solidFill>
              <a:srgbClr val="A6A6A6"/>
            </a:solidFill>
            <a:prstDash val="sysDash"/>
          </a:ln>
        </p:spPr>
        <p:txBody>
          <a:bodyPr lIns="45719" rIns="45719"/>
          <a:lstStyle/>
          <a:p>
            <a:endParaRPr/>
          </a:p>
        </p:txBody>
      </p:sp>
      <p:sp>
        <p:nvSpPr>
          <p:cNvPr id="353" name="直接连接符 8"/>
          <p:cNvSpPr/>
          <p:nvPr/>
        </p:nvSpPr>
        <p:spPr>
          <a:xfrm>
            <a:off x="492595" y="6251596"/>
            <a:ext cx="684002" cy="1589"/>
          </a:xfrm>
          <a:prstGeom prst="line">
            <a:avLst/>
          </a:prstGeom>
          <a:ln w="15875">
            <a:solidFill>
              <a:srgbClr val="A6A6A6"/>
            </a:solidFill>
            <a:prstDash val="sysDash"/>
          </a:ln>
        </p:spPr>
        <p:txBody>
          <a:bodyPr lIns="45719" rIns="45719"/>
          <a:lstStyle/>
          <a:p>
            <a:endParaRPr/>
          </a:p>
        </p:txBody>
      </p:sp>
      <p:sp>
        <p:nvSpPr>
          <p:cNvPr id="354" name="直接连接符 9"/>
          <p:cNvSpPr/>
          <p:nvPr/>
        </p:nvSpPr>
        <p:spPr>
          <a:xfrm flipH="1">
            <a:off x="1205386" y="6258727"/>
            <a:ext cx="1590" cy="612001"/>
          </a:xfrm>
          <a:prstGeom prst="line">
            <a:avLst/>
          </a:prstGeom>
          <a:ln w="15875">
            <a:solidFill>
              <a:srgbClr val="A6A6A6"/>
            </a:solidFill>
            <a:prstDash val="sysDash"/>
          </a:ln>
        </p:spPr>
        <p:txBody>
          <a:bodyPr lIns="45719" rIns="45719"/>
          <a:lstStyle/>
          <a:p>
            <a:endParaRPr/>
          </a:p>
        </p:txBody>
      </p:sp>
      <p:sp>
        <p:nvSpPr>
          <p:cNvPr id="355" name="矩形 10"/>
          <p:cNvSpPr txBox="1"/>
          <p:nvPr/>
        </p:nvSpPr>
        <p:spPr>
          <a:xfrm>
            <a:off x="1631038" y="506300"/>
            <a:ext cx="4929224" cy="486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b="1">
                <a:latin typeface="Arial"/>
                <a:ea typeface="Arial"/>
                <a:cs typeface="Arial"/>
                <a:sym typeface="Arial"/>
              </a:defRPr>
            </a:lvl1pPr>
          </a:lstStyle>
          <a:p>
            <a:r>
              <a:t>Tracing step</a:t>
            </a:r>
          </a:p>
        </p:txBody>
      </p:sp>
      <p:grpSp>
        <p:nvGrpSpPr>
          <p:cNvPr id="360" name="组合 30"/>
          <p:cNvGrpSpPr/>
          <p:nvPr/>
        </p:nvGrpSpPr>
        <p:grpSpPr>
          <a:xfrm>
            <a:off x="1549038" y="2470641"/>
            <a:ext cx="1214122" cy="1287490"/>
            <a:chOff x="0" y="0"/>
            <a:chExt cx="1214120" cy="1287489"/>
          </a:xfrm>
        </p:grpSpPr>
        <p:grpSp>
          <p:nvGrpSpPr>
            <p:cNvPr id="358" name="弦形 27"/>
            <p:cNvGrpSpPr/>
            <p:nvPr/>
          </p:nvGrpSpPr>
          <p:grpSpPr>
            <a:xfrm>
              <a:off x="13030" y="21065"/>
              <a:ext cx="1201091" cy="1266425"/>
              <a:chOff x="0" y="0"/>
              <a:chExt cx="1201090" cy="1266424"/>
            </a:xfrm>
          </p:grpSpPr>
          <p:sp>
            <p:nvSpPr>
              <p:cNvPr id="356" name="形状"/>
              <p:cNvSpPr/>
              <p:nvPr/>
            </p:nvSpPr>
            <p:spPr>
              <a:xfrm>
                <a:off x="0" y="0"/>
                <a:ext cx="1201091" cy="1266425"/>
              </a:xfrm>
              <a:custGeom>
                <a:avLst/>
                <a:gdLst/>
                <a:ahLst/>
                <a:cxnLst>
                  <a:cxn ang="0">
                    <a:pos x="wd2" y="hd2"/>
                  </a:cxn>
                  <a:cxn ang="5400000">
                    <a:pos x="wd2" y="hd2"/>
                  </a:cxn>
                  <a:cxn ang="10800000">
                    <a:pos x="wd2" y="hd2"/>
                  </a:cxn>
                  <a:cxn ang="16200000">
                    <a:pos x="wd2" y="hd2"/>
                  </a:cxn>
                </a:cxnLst>
                <a:rect l="0" t="0" r="r" b="b"/>
                <a:pathLst>
                  <a:path w="21600" h="21600" extrusionOk="0">
                    <a:moveTo>
                      <a:pt x="10682" y="0"/>
                    </a:moveTo>
                    <a:cubicBezTo>
                      <a:pt x="16712" y="0"/>
                      <a:pt x="21600" y="4835"/>
                      <a:pt x="21600" y="10800"/>
                    </a:cubicBezTo>
                    <a:cubicBezTo>
                      <a:pt x="21600" y="16765"/>
                      <a:pt x="16712" y="21600"/>
                      <a:pt x="10682" y="21600"/>
                    </a:cubicBezTo>
                    <a:cubicBezTo>
                      <a:pt x="5522" y="21600"/>
                      <a:pt x="1066" y="18026"/>
                      <a:pt x="0" y="13032"/>
                    </a:cubicBezTo>
                    <a:close/>
                  </a:path>
                </a:pathLst>
              </a:custGeom>
              <a:solidFill>
                <a:srgbClr val="352F2F"/>
              </a:solidFill>
              <a:ln w="63500" cap="flat">
                <a:solidFill>
                  <a:srgbClr val="D9D9D9"/>
                </a:solidFill>
                <a:prstDash val="solid"/>
                <a:round/>
              </a:ln>
              <a:effectLst>
                <a:outerShdw blurRad="355600" dist="381000" dir="8100000" rotWithShape="0">
                  <a:srgbClr val="000000">
                    <a:alpha val="40000"/>
                  </a:srgbClr>
                </a:outerShdw>
              </a:effectLst>
            </p:spPr>
            <p:txBody>
              <a:bodyPr wrap="square" lIns="45719" tIns="45719" rIns="45719" bIns="45719" numCol="1" anchor="b">
                <a:noAutofit/>
              </a:bodyPr>
              <a:lstStyle/>
              <a:p>
                <a:pPr algn="ctr">
                  <a:defRPr sz="4400" b="1">
                    <a:solidFill>
                      <a:srgbClr val="FFFFFF"/>
                    </a:solidFill>
                    <a:latin typeface="Arial"/>
                    <a:ea typeface="Arial"/>
                    <a:cs typeface="Arial"/>
                    <a:sym typeface="Arial"/>
                  </a:defRPr>
                </a:pPr>
                <a:endParaRPr/>
              </a:p>
            </p:txBody>
          </p:sp>
          <p:sp>
            <p:nvSpPr>
              <p:cNvPr id="357" name="1"/>
              <p:cNvSpPr txBox="1"/>
              <p:nvPr/>
            </p:nvSpPr>
            <p:spPr>
              <a:xfrm>
                <a:off x="165994" y="464240"/>
                <a:ext cx="858567" cy="616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lgn="ctr">
                  <a:defRPr sz="4400" b="1">
                    <a:solidFill>
                      <a:srgbClr val="FFFFFF"/>
                    </a:solidFill>
                    <a:latin typeface="Arial"/>
                    <a:ea typeface="Arial"/>
                    <a:cs typeface="Arial"/>
                    <a:sym typeface="Arial"/>
                  </a:defRPr>
                </a:lvl1pPr>
              </a:lstStyle>
              <a:p>
                <a:r>
                  <a:t>1</a:t>
                </a:r>
              </a:p>
            </p:txBody>
          </p:sp>
        </p:grpSp>
        <p:sp>
          <p:nvSpPr>
            <p:cNvPr id="359" name="弦形 28"/>
            <p:cNvSpPr/>
            <p:nvPr/>
          </p:nvSpPr>
          <p:spPr>
            <a:xfrm>
              <a:off x="0" y="0"/>
              <a:ext cx="625804" cy="786549"/>
            </a:xfrm>
            <a:custGeom>
              <a:avLst/>
              <a:gdLst/>
              <a:ahLst/>
              <a:cxnLst>
                <a:cxn ang="0">
                  <a:pos x="wd2" y="hd2"/>
                </a:cxn>
                <a:cxn ang="5400000">
                  <a:pos x="wd2" y="hd2"/>
                </a:cxn>
                <a:cxn ang="10800000">
                  <a:pos x="wd2" y="hd2"/>
                </a:cxn>
                <a:cxn ang="16200000">
                  <a:pos x="wd2" y="hd2"/>
                </a:cxn>
              </a:cxnLst>
              <a:rect l="0" t="0" r="r" b="b"/>
              <a:pathLst>
                <a:path w="19541" h="21530" extrusionOk="0">
                  <a:moveTo>
                    <a:pt x="18865" y="0"/>
                  </a:moveTo>
                  <a:lnTo>
                    <a:pt x="18865" y="0"/>
                  </a:lnTo>
                  <a:cubicBezTo>
                    <a:pt x="21600" y="9051"/>
                    <a:pt x="15792" y="18415"/>
                    <a:pt x="5893" y="20916"/>
                  </a:cubicBezTo>
                  <a:cubicBezTo>
                    <a:pt x="3976" y="21400"/>
                    <a:pt x="1986" y="21600"/>
                    <a:pt x="0" y="21508"/>
                  </a:cubicBezTo>
                  <a:close/>
                </a:path>
              </a:pathLst>
            </a:custGeom>
            <a:solidFill>
              <a:srgbClr val="D9D9D9"/>
            </a:solidFill>
            <a:ln w="50800"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61" name="矩形 31"/>
          <p:cNvSpPr txBox="1"/>
          <p:nvPr/>
        </p:nvSpPr>
        <p:spPr>
          <a:xfrm>
            <a:off x="3243458" y="2669884"/>
            <a:ext cx="7811566" cy="13150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400" b="1">
                <a:latin typeface="Arial"/>
                <a:ea typeface="Arial"/>
                <a:cs typeface="Arial"/>
                <a:sym typeface="Arial"/>
              </a:defRPr>
            </a:pPr>
            <a:r>
              <a:rPr dirty="0"/>
              <a:t>The first part</a:t>
            </a:r>
          </a:p>
          <a:p>
            <a:pPr>
              <a:defRPr sz="2000">
                <a:latin typeface="Arial"/>
                <a:ea typeface="Arial"/>
                <a:cs typeface="Arial"/>
                <a:sym typeface="Arial"/>
              </a:defRPr>
            </a:pPr>
            <a:r>
              <a:rPr dirty="0"/>
              <a:t>The first part aims at gathering relevant keywords about the change and its context by extracting terms from the changed elements in the code.</a:t>
            </a:r>
          </a:p>
        </p:txBody>
      </p:sp>
      <p:grpSp>
        <p:nvGrpSpPr>
          <p:cNvPr id="366" name="组合 32"/>
          <p:cNvGrpSpPr/>
          <p:nvPr/>
        </p:nvGrpSpPr>
        <p:grpSpPr>
          <a:xfrm>
            <a:off x="9351291" y="4967624"/>
            <a:ext cx="1265108" cy="1294070"/>
            <a:chOff x="0" y="0"/>
            <a:chExt cx="1265107" cy="1294069"/>
          </a:xfrm>
        </p:grpSpPr>
        <p:grpSp>
          <p:nvGrpSpPr>
            <p:cNvPr id="364" name="弦形 33"/>
            <p:cNvGrpSpPr/>
            <p:nvPr/>
          </p:nvGrpSpPr>
          <p:grpSpPr>
            <a:xfrm>
              <a:off x="13511" y="27645"/>
              <a:ext cx="1251597" cy="1266425"/>
              <a:chOff x="0" y="0"/>
              <a:chExt cx="1251595" cy="1266424"/>
            </a:xfrm>
          </p:grpSpPr>
          <p:sp>
            <p:nvSpPr>
              <p:cNvPr id="362" name="形状"/>
              <p:cNvSpPr/>
              <p:nvPr/>
            </p:nvSpPr>
            <p:spPr>
              <a:xfrm>
                <a:off x="0" y="0"/>
                <a:ext cx="1251596" cy="1266425"/>
              </a:xfrm>
              <a:custGeom>
                <a:avLst/>
                <a:gdLst/>
                <a:ahLst/>
                <a:cxnLst>
                  <a:cxn ang="0">
                    <a:pos x="wd2" y="hd2"/>
                  </a:cxn>
                  <a:cxn ang="5400000">
                    <a:pos x="wd2" y="hd2"/>
                  </a:cxn>
                  <a:cxn ang="10800000">
                    <a:pos x="wd2" y="hd2"/>
                  </a:cxn>
                  <a:cxn ang="16200000">
                    <a:pos x="wd2" y="hd2"/>
                  </a:cxn>
                </a:cxnLst>
                <a:rect l="0" t="0" r="r" b="b"/>
                <a:pathLst>
                  <a:path w="21600" h="21600" extrusionOk="0">
                    <a:moveTo>
                      <a:pt x="10672" y="0"/>
                    </a:moveTo>
                    <a:cubicBezTo>
                      <a:pt x="16707" y="0"/>
                      <a:pt x="21600" y="4835"/>
                      <a:pt x="21600" y="10800"/>
                    </a:cubicBezTo>
                    <a:cubicBezTo>
                      <a:pt x="21600" y="16765"/>
                      <a:pt x="16707" y="21600"/>
                      <a:pt x="10672" y="21600"/>
                    </a:cubicBezTo>
                    <a:cubicBezTo>
                      <a:pt x="5543" y="21600"/>
                      <a:pt x="1104" y="18074"/>
                      <a:pt x="0" y="13124"/>
                    </a:cubicBezTo>
                    <a:close/>
                  </a:path>
                </a:pathLst>
              </a:custGeom>
              <a:solidFill>
                <a:srgbClr val="6CAC00"/>
              </a:solidFill>
              <a:ln w="63500" cap="flat">
                <a:solidFill>
                  <a:srgbClr val="D9D9D9"/>
                </a:solidFill>
                <a:prstDash val="solid"/>
                <a:round/>
              </a:ln>
              <a:effectLst>
                <a:outerShdw blurRad="355600" dist="381000" dir="8100000" rotWithShape="0">
                  <a:srgbClr val="000000">
                    <a:alpha val="40000"/>
                  </a:srgbClr>
                </a:outerShdw>
              </a:effectLst>
            </p:spPr>
            <p:txBody>
              <a:bodyPr wrap="square" lIns="45719" tIns="45719" rIns="45719" bIns="45719" numCol="1" anchor="b">
                <a:noAutofit/>
              </a:bodyPr>
              <a:lstStyle/>
              <a:p>
                <a:pPr algn="ctr">
                  <a:defRPr sz="4400" b="1">
                    <a:solidFill>
                      <a:srgbClr val="FFFFFF"/>
                    </a:solidFill>
                    <a:latin typeface="Arial"/>
                    <a:ea typeface="Arial"/>
                    <a:cs typeface="Arial"/>
                    <a:sym typeface="Arial"/>
                  </a:defRPr>
                </a:pPr>
                <a:endParaRPr/>
              </a:p>
            </p:txBody>
          </p:sp>
          <p:sp>
            <p:nvSpPr>
              <p:cNvPr id="363" name="2"/>
              <p:cNvSpPr txBox="1"/>
              <p:nvPr/>
            </p:nvSpPr>
            <p:spPr>
              <a:xfrm>
                <a:off x="171920" y="464240"/>
                <a:ext cx="895497" cy="616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lgn="ctr">
                  <a:defRPr sz="4400" b="1">
                    <a:solidFill>
                      <a:srgbClr val="FFFFFF"/>
                    </a:solidFill>
                    <a:latin typeface="Arial"/>
                    <a:ea typeface="Arial"/>
                    <a:cs typeface="Arial"/>
                    <a:sym typeface="Arial"/>
                  </a:defRPr>
                </a:lvl1pPr>
              </a:lstStyle>
              <a:p>
                <a:r>
                  <a:t>2</a:t>
                </a:r>
              </a:p>
            </p:txBody>
          </p:sp>
        </p:grpSp>
        <p:sp>
          <p:nvSpPr>
            <p:cNvPr id="365" name="弦形 34"/>
            <p:cNvSpPr/>
            <p:nvPr/>
          </p:nvSpPr>
          <p:spPr>
            <a:xfrm>
              <a:off x="0" y="0"/>
              <a:ext cx="651433" cy="793129"/>
            </a:xfrm>
            <a:custGeom>
              <a:avLst/>
              <a:gdLst/>
              <a:ahLst/>
              <a:cxnLst>
                <a:cxn ang="0">
                  <a:pos x="wd2" y="hd2"/>
                </a:cxn>
                <a:cxn ang="5400000">
                  <a:pos x="wd2" y="hd2"/>
                </a:cxn>
                <a:cxn ang="10800000">
                  <a:pos x="wd2" y="hd2"/>
                </a:cxn>
                <a:cxn ang="16200000">
                  <a:pos x="wd2" y="hd2"/>
                </a:cxn>
              </a:cxnLst>
              <a:rect l="0" t="0" r="r" b="b"/>
              <a:pathLst>
                <a:path w="19490" h="21530" extrusionOk="0">
                  <a:moveTo>
                    <a:pt x="18758" y="0"/>
                  </a:moveTo>
                  <a:cubicBezTo>
                    <a:pt x="21600" y="8948"/>
                    <a:pt x="15909" y="18292"/>
                    <a:pt x="6047" y="20871"/>
                  </a:cubicBezTo>
                  <a:cubicBezTo>
                    <a:pt x="4084" y="21384"/>
                    <a:pt x="2041" y="21600"/>
                    <a:pt x="0" y="21510"/>
                  </a:cubicBezTo>
                  <a:close/>
                </a:path>
              </a:pathLst>
            </a:custGeom>
            <a:solidFill>
              <a:srgbClr val="D9D9D9"/>
            </a:solidFill>
            <a:ln w="50800"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367" name="矩形 35"/>
          <p:cNvSpPr txBox="1"/>
          <p:nvPr/>
        </p:nvSpPr>
        <p:spPr>
          <a:xfrm>
            <a:off x="3882516" y="4281381"/>
            <a:ext cx="5355491" cy="219133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r">
              <a:defRPr sz="2400" b="1">
                <a:latin typeface="Arial"/>
                <a:ea typeface="Arial"/>
                <a:cs typeface="Arial"/>
                <a:sym typeface="Arial"/>
              </a:defRPr>
            </a:pPr>
            <a:r>
              <a:rPr dirty="0"/>
              <a:t>The second part</a:t>
            </a:r>
          </a:p>
          <a:p>
            <a:pPr>
              <a:defRPr sz="2000">
                <a:latin typeface="Arial"/>
                <a:ea typeface="Arial"/>
                <a:cs typeface="Arial"/>
                <a:sym typeface="Arial"/>
              </a:defRPr>
            </a:pPr>
            <a:r>
              <a:rPr dirty="0"/>
              <a:t>The keywords are traced to the requirements, and a list of likely impacted requirements is generated. Each requirement in the list is associated to a value that represents the likelihood of the requirements to be impacted by the change. </a:t>
            </a:r>
          </a:p>
        </p:txBody>
      </p:sp>
      <p:sp>
        <p:nvSpPr>
          <p:cNvPr id="368" name="矩形 11"/>
          <p:cNvSpPr txBox="1"/>
          <p:nvPr/>
        </p:nvSpPr>
        <p:spPr>
          <a:xfrm>
            <a:off x="834596" y="1185261"/>
            <a:ext cx="10951341"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atin typeface="Microsoft YaHei"/>
                <a:ea typeface="Microsoft YaHei"/>
                <a:cs typeface="Microsoft YaHei"/>
                <a:sym typeface="Microsoft YaHei"/>
              </a:defRPr>
            </a:lvl1pPr>
          </a:lstStyle>
          <a:p>
            <a:r>
              <a:rPr dirty="0"/>
              <a:t> The goal of this step is to trace the relevant changes that were identified in the previous step to the requirements specification in order to identify the requirements that are likely to be impacted.</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371"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375" name="组合 4"/>
          <p:cNvGrpSpPr/>
          <p:nvPr/>
        </p:nvGrpSpPr>
        <p:grpSpPr>
          <a:xfrm>
            <a:off x="761215" y="466706"/>
            <a:ext cx="571505" cy="571505"/>
            <a:chOff x="0" y="0"/>
            <a:chExt cx="571504" cy="571504"/>
          </a:xfrm>
        </p:grpSpPr>
        <p:sp>
          <p:nvSpPr>
            <p:cNvPr id="372"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73"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74"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76"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377" name="直接连接符 9"/>
          <p:cNvSpPr/>
          <p:nvPr/>
        </p:nvSpPr>
        <p:spPr>
          <a:xfrm flipH="1">
            <a:off x="1133300" y="6246000"/>
            <a:ext cx="1590" cy="612001"/>
          </a:xfrm>
          <a:prstGeom prst="line">
            <a:avLst/>
          </a:prstGeom>
          <a:ln w="15875">
            <a:solidFill>
              <a:srgbClr val="352F2F"/>
            </a:solidFill>
            <a:prstDash val="sysDash"/>
          </a:ln>
        </p:spPr>
        <p:txBody>
          <a:bodyPr lIns="45719" rIns="45719"/>
          <a:lstStyle/>
          <a:p>
            <a:endParaRPr/>
          </a:p>
        </p:txBody>
      </p:sp>
      <p:sp>
        <p:nvSpPr>
          <p:cNvPr id="378" name="矩形 10"/>
          <p:cNvSpPr txBox="1"/>
          <p:nvPr/>
        </p:nvSpPr>
        <p:spPr>
          <a:xfrm>
            <a:off x="1424595" y="508380"/>
            <a:ext cx="4929225"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b="1">
                <a:latin typeface="Arial"/>
                <a:ea typeface="Arial"/>
                <a:cs typeface="Arial"/>
                <a:sym typeface="Arial"/>
              </a:defRPr>
            </a:lvl1pPr>
          </a:lstStyle>
          <a:p>
            <a:r>
              <a:rPr dirty="0"/>
              <a:t>Displaying step</a:t>
            </a:r>
          </a:p>
        </p:txBody>
      </p:sp>
      <p:grpSp>
        <p:nvGrpSpPr>
          <p:cNvPr id="381" name="椭圆 15"/>
          <p:cNvGrpSpPr/>
          <p:nvPr/>
        </p:nvGrpSpPr>
        <p:grpSpPr>
          <a:xfrm>
            <a:off x="3791744" y="2924943"/>
            <a:ext cx="2143141" cy="2143141"/>
            <a:chOff x="0" y="0"/>
            <a:chExt cx="2143139" cy="2143139"/>
          </a:xfrm>
        </p:grpSpPr>
        <p:sp>
          <p:nvSpPr>
            <p:cNvPr id="379" name="圆形"/>
            <p:cNvSpPr/>
            <p:nvPr/>
          </p:nvSpPr>
          <p:spPr>
            <a:xfrm>
              <a:off x="0" y="0"/>
              <a:ext cx="2143140" cy="2143140"/>
            </a:xfrm>
            <a:prstGeom prst="ellipse">
              <a:avLst/>
            </a:prstGeom>
            <a:solidFill>
              <a:srgbClr val="352F2F"/>
            </a:solidFill>
            <a:ln w="12700" cap="flat">
              <a:noFill/>
              <a:miter lim="400000"/>
            </a:ln>
            <a:effectLst>
              <a:outerShdw blurRad="50800" dist="101600" dir="16200000" rotWithShape="0">
                <a:srgbClr val="000000">
                  <a:alpha val="35000"/>
                </a:srgbClr>
              </a:outerShdw>
            </a:effectLst>
          </p:spPr>
          <p:txBody>
            <a:bodyPr wrap="square" lIns="45719" tIns="45719" rIns="45719" bIns="45719" numCol="1" anchor="t">
              <a:noAutofit/>
            </a:bodyPr>
            <a:lstStyle/>
            <a:p>
              <a:pPr algn="ctr">
                <a:defRPr sz="6000" b="1">
                  <a:solidFill>
                    <a:srgbClr val="FFFFFF"/>
                  </a:solidFill>
                </a:defRPr>
              </a:pPr>
              <a:endParaRPr/>
            </a:p>
          </p:txBody>
        </p:sp>
        <p:sp>
          <p:nvSpPr>
            <p:cNvPr id="380" name="01"/>
            <p:cNvSpPr txBox="1"/>
            <p:nvPr/>
          </p:nvSpPr>
          <p:spPr>
            <a:xfrm>
              <a:off x="313856" y="313856"/>
              <a:ext cx="1515428"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defRPr sz="6000" b="1">
                  <a:solidFill>
                    <a:srgbClr val="FFFFFF"/>
                  </a:solidFill>
                </a:defRPr>
              </a:lvl1pPr>
            </a:lstStyle>
            <a:p>
              <a:r>
                <a:t>01</a:t>
              </a:r>
            </a:p>
          </p:txBody>
        </p:sp>
      </p:grpSp>
      <p:sp>
        <p:nvSpPr>
          <p:cNvPr id="382" name="矩形 19"/>
          <p:cNvSpPr/>
          <p:nvPr/>
        </p:nvSpPr>
        <p:spPr>
          <a:xfrm>
            <a:off x="3184518" y="4606418"/>
            <a:ext cx="3071836" cy="884063"/>
          </a:xfrm>
          <a:prstGeom prst="rect">
            <a:avLst/>
          </a:prstGeom>
          <a:solidFill>
            <a:srgbClr val="F8F8F8"/>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Arial"/>
                <a:ea typeface="Arial"/>
                <a:cs typeface="Arial"/>
                <a:sym typeface="Arial"/>
              </a:defRPr>
            </a:lvl1pPr>
          </a:lstStyle>
          <a:p>
            <a:r>
              <a:rPr dirty="0"/>
              <a:t>The first option is to present the requirements in the form of a ranked list.</a:t>
            </a:r>
          </a:p>
        </p:txBody>
      </p:sp>
      <p:grpSp>
        <p:nvGrpSpPr>
          <p:cNvPr id="385" name="椭圆 20"/>
          <p:cNvGrpSpPr/>
          <p:nvPr/>
        </p:nvGrpSpPr>
        <p:grpSpPr>
          <a:xfrm>
            <a:off x="6577824" y="3714420"/>
            <a:ext cx="2143141" cy="2143141"/>
            <a:chOff x="0" y="0"/>
            <a:chExt cx="2143139" cy="2143139"/>
          </a:xfrm>
        </p:grpSpPr>
        <p:sp>
          <p:nvSpPr>
            <p:cNvPr id="383" name="圆形"/>
            <p:cNvSpPr/>
            <p:nvPr/>
          </p:nvSpPr>
          <p:spPr>
            <a:xfrm>
              <a:off x="0" y="0"/>
              <a:ext cx="2143140" cy="2143140"/>
            </a:xfrm>
            <a:prstGeom prst="ellipse">
              <a:avLst/>
            </a:prstGeom>
            <a:solidFill>
              <a:srgbClr val="39A3CD"/>
            </a:solidFill>
            <a:ln w="12700" cap="flat">
              <a:noFill/>
              <a:miter lim="400000"/>
            </a:ln>
            <a:effectLst>
              <a:outerShdw blurRad="63500" dist="127000" dir="5400000" rotWithShape="0">
                <a:srgbClr val="000000">
                  <a:alpha val="40000"/>
                </a:srgbClr>
              </a:outerShdw>
            </a:effectLst>
          </p:spPr>
          <p:txBody>
            <a:bodyPr wrap="square" lIns="45719" tIns="45719" rIns="45719" bIns="45719" numCol="1" anchor="b">
              <a:noAutofit/>
            </a:bodyPr>
            <a:lstStyle/>
            <a:p>
              <a:pPr algn="ctr">
                <a:defRPr sz="6000" b="1">
                  <a:solidFill>
                    <a:srgbClr val="FFFFFF"/>
                  </a:solidFill>
                </a:defRPr>
              </a:pPr>
              <a:endParaRPr/>
            </a:p>
          </p:txBody>
        </p:sp>
        <p:sp>
          <p:nvSpPr>
            <p:cNvPr id="384" name="02"/>
            <p:cNvSpPr txBox="1"/>
            <p:nvPr/>
          </p:nvSpPr>
          <p:spPr>
            <a:xfrm>
              <a:off x="313856" y="902183"/>
              <a:ext cx="1515428"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b">
              <a:spAutoFit/>
            </a:bodyPr>
            <a:lstStyle>
              <a:lvl1pPr algn="ctr">
                <a:defRPr sz="6000" b="1">
                  <a:solidFill>
                    <a:srgbClr val="FFFFFF"/>
                  </a:solidFill>
                </a:defRPr>
              </a:lvl1pPr>
            </a:lstStyle>
            <a:p>
              <a:r>
                <a:t>02</a:t>
              </a:r>
            </a:p>
          </p:txBody>
        </p:sp>
      </p:grpSp>
      <p:sp>
        <p:nvSpPr>
          <p:cNvPr id="386" name="矩形 21"/>
          <p:cNvSpPr/>
          <p:nvPr/>
        </p:nvSpPr>
        <p:spPr>
          <a:xfrm>
            <a:off x="6362525" y="2413336"/>
            <a:ext cx="3071836" cy="1684163"/>
          </a:xfrm>
          <a:prstGeom prst="rect">
            <a:avLst/>
          </a:prstGeom>
          <a:solidFill>
            <a:srgbClr val="F8F8F8"/>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Arial"/>
                <a:ea typeface="Arial"/>
                <a:cs typeface="Arial"/>
                <a:sym typeface="Arial"/>
              </a:defRPr>
            </a:lvl1pPr>
          </a:lstStyle>
          <a:p>
            <a:r>
              <a:rPr dirty="0"/>
              <a:t>The second option is to display the complete requirements specification and use color to highlight the parts that are likely to be impacted.</a:t>
            </a:r>
          </a:p>
        </p:txBody>
      </p:sp>
      <p:sp>
        <p:nvSpPr>
          <p:cNvPr id="387"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88" name="矩形 11"/>
          <p:cNvSpPr txBox="1"/>
          <p:nvPr/>
        </p:nvSpPr>
        <p:spPr>
          <a:xfrm>
            <a:off x="1332719" y="1172489"/>
            <a:ext cx="879483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atin typeface="Microsoft YaHei"/>
                <a:ea typeface="Microsoft YaHei"/>
                <a:cs typeface="Microsoft YaHei"/>
                <a:sym typeface="Microsoft YaHei"/>
              </a:defRPr>
            </a:lvl1pPr>
          </a:lstStyle>
          <a:p>
            <a:r>
              <a:rPr dirty="0"/>
              <a:t>We propose two options for displaying the detected requirements.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直接连接符 9"/>
          <p:cNvSpPr/>
          <p:nvPr/>
        </p:nvSpPr>
        <p:spPr>
          <a:xfrm flipH="1">
            <a:off x="3952066" y="3858423"/>
            <a:ext cx="1590" cy="3000373"/>
          </a:xfrm>
          <a:prstGeom prst="line">
            <a:avLst/>
          </a:prstGeom>
          <a:ln w="15875">
            <a:solidFill>
              <a:srgbClr val="A6A6A6"/>
            </a:solidFill>
            <a:prstDash val="sysDash"/>
          </a:ln>
        </p:spPr>
        <p:txBody>
          <a:bodyPr lIns="45719" rIns="45719"/>
          <a:lstStyle/>
          <a:p>
            <a:endParaRPr/>
          </a:p>
        </p:txBody>
      </p:sp>
      <p:sp>
        <p:nvSpPr>
          <p:cNvPr id="391" name="直接连接符 5"/>
          <p:cNvSpPr/>
          <p:nvPr/>
        </p:nvSpPr>
        <p:spPr>
          <a:xfrm>
            <a:off x="4581752" y="3414713"/>
            <a:ext cx="6120001" cy="1588"/>
          </a:xfrm>
          <a:prstGeom prst="line">
            <a:avLst/>
          </a:prstGeom>
          <a:ln w="15875">
            <a:solidFill>
              <a:srgbClr val="A6A6A6"/>
            </a:solidFill>
            <a:prstDash val="sysDash"/>
          </a:ln>
        </p:spPr>
        <p:txBody>
          <a:bodyPr lIns="45719" rIns="45719"/>
          <a:lstStyle/>
          <a:p>
            <a:endParaRPr/>
          </a:p>
        </p:txBody>
      </p:sp>
      <p:sp>
        <p:nvSpPr>
          <p:cNvPr id="392" name="直接连接符 4"/>
          <p:cNvSpPr/>
          <p:nvPr/>
        </p:nvSpPr>
        <p:spPr>
          <a:xfrm>
            <a:off x="1499434" y="3420193"/>
            <a:ext cx="1800002" cy="1589"/>
          </a:xfrm>
          <a:prstGeom prst="line">
            <a:avLst/>
          </a:prstGeom>
          <a:ln w="15875">
            <a:solidFill>
              <a:srgbClr val="39A3CD"/>
            </a:solidFill>
            <a:prstDash val="sysDash"/>
          </a:ln>
        </p:spPr>
        <p:txBody>
          <a:bodyPr lIns="45719" rIns="45719"/>
          <a:lstStyle/>
          <a:p>
            <a:endParaRPr/>
          </a:p>
        </p:txBody>
      </p:sp>
      <p:sp>
        <p:nvSpPr>
          <p:cNvPr id="393"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396" name="椭圆 2"/>
          <p:cNvGrpSpPr/>
          <p:nvPr/>
        </p:nvGrpSpPr>
        <p:grpSpPr>
          <a:xfrm>
            <a:off x="3099750" y="2604212"/>
            <a:ext cx="1652401" cy="1651885"/>
            <a:chOff x="0" y="0"/>
            <a:chExt cx="1652400" cy="1651884"/>
          </a:xfrm>
        </p:grpSpPr>
        <p:sp>
          <p:nvSpPr>
            <p:cNvPr id="394" name="圆形"/>
            <p:cNvSpPr/>
            <p:nvPr/>
          </p:nvSpPr>
          <p:spPr>
            <a:xfrm>
              <a:off x="-1" y="-1"/>
              <a:ext cx="1652402" cy="1651886"/>
            </a:xfrm>
            <a:prstGeom prst="ellipse">
              <a:avLst/>
            </a:prstGeom>
            <a:solidFill>
              <a:srgbClr val="A6A6A6"/>
            </a:solidFill>
            <a:ln w="60325" cap="flat">
              <a:solidFill>
                <a:srgbClr val="D9D9D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95" name="03"/>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03</a:t>
              </a:r>
            </a:p>
          </p:txBody>
        </p:sp>
      </p:grpSp>
      <p:sp>
        <p:nvSpPr>
          <p:cNvPr id="397" name="矩形 6"/>
          <p:cNvSpPr txBox="1"/>
          <p:nvPr/>
        </p:nvSpPr>
        <p:spPr>
          <a:xfrm>
            <a:off x="5095868" y="2631612"/>
            <a:ext cx="4929224" cy="52322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b="1">
                <a:latin typeface="Arial"/>
                <a:ea typeface="Arial"/>
                <a:cs typeface="Arial"/>
                <a:sym typeface="Arial"/>
              </a:defRPr>
            </a:lvl1pPr>
          </a:lstStyle>
          <a:p>
            <a:r>
              <a:rPr dirty="0" smtClean="0"/>
              <a:t>Research</a:t>
            </a:r>
            <a:r>
              <a:rPr lang="zh-CN" altLang="en-US" dirty="0" smtClean="0"/>
              <a:t> </a:t>
            </a:r>
            <a:r>
              <a:rPr lang="en-US" altLang="zh-CN" dirty="0" smtClean="0"/>
              <a:t>Analysis</a:t>
            </a:r>
            <a:r>
              <a:rPr dirty="0" smtClean="0"/>
              <a:t> </a:t>
            </a:r>
            <a:r>
              <a:rPr dirty="0"/>
              <a:t>Example</a:t>
            </a:r>
          </a:p>
        </p:txBody>
      </p:sp>
      <p:sp>
        <p:nvSpPr>
          <p:cNvPr id="398" name="矩形 7"/>
          <p:cNvSpPr txBox="1"/>
          <p:nvPr/>
        </p:nvSpPr>
        <p:spPr>
          <a:xfrm>
            <a:off x="5095870" y="3513229"/>
            <a:ext cx="5286412" cy="6173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atin typeface="Arial"/>
                <a:ea typeface="Arial"/>
                <a:cs typeface="Arial"/>
                <a:sym typeface="Arial"/>
              </a:defRPr>
            </a:lvl1pPr>
          </a:lstStyle>
          <a:p>
            <a:r>
              <a:t>This is an example text. Go ahead and replace 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0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02" name="SEAgle is an easy-to- use Eclipse plug-in associated with a public repository, for the automated analysis of multiple versions of any object- oriented software written in Java."/>
          <p:cNvSpPr txBox="1"/>
          <p:nvPr/>
        </p:nvSpPr>
        <p:spPr>
          <a:xfrm>
            <a:off x="7713133" y="2184400"/>
            <a:ext cx="4044554" cy="318035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609600">
              <a:lnSpc>
                <a:spcPts val="4000"/>
              </a:lnSpc>
              <a:spcBef>
                <a:spcPts val="1600"/>
              </a:spcBef>
              <a:defRPr sz="1600">
                <a:latin typeface="Times New Roman"/>
                <a:ea typeface="Times New Roman"/>
                <a:cs typeface="Times New Roman"/>
                <a:sym typeface="Times New Roman"/>
              </a:defRPr>
            </a:lvl1pPr>
          </a:lstStyle>
          <a:p>
            <a:r>
              <a:rPr dirty="0" smtClean="0"/>
              <a:t>SEAgle</a:t>
            </a:r>
            <a:r>
              <a:rPr lang="zh-CN" altLang="en-US" dirty="0" smtClean="0"/>
              <a:t>：</a:t>
            </a:r>
            <a:endParaRPr lang="en-US" altLang="zh-CN" dirty="0" smtClean="0"/>
          </a:p>
          <a:p>
            <a:r>
              <a:rPr lang="zh-CN" altLang="en-US" dirty="0" smtClean="0">
                <a:latin typeface="Times"/>
                <a:ea typeface="Times"/>
                <a:cs typeface="Times"/>
                <a:sym typeface="Times"/>
              </a:rPr>
              <a:t>*基于</a:t>
            </a:r>
            <a:r>
              <a:rPr lang="en-US" altLang="zh-CN" dirty="0" smtClean="0">
                <a:latin typeface="Times"/>
                <a:ea typeface="Times"/>
                <a:cs typeface="Times"/>
                <a:sym typeface="Times"/>
              </a:rPr>
              <a:t>web</a:t>
            </a:r>
            <a:r>
              <a:rPr lang="zh-CN" altLang="en-US" dirty="0" smtClean="0">
                <a:latin typeface="Times"/>
                <a:ea typeface="Times"/>
                <a:cs typeface="Times"/>
                <a:sym typeface="Times"/>
              </a:rPr>
              <a:t>的平台，通过</a:t>
            </a:r>
            <a:r>
              <a:rPr lang="en-US" altLang="zh-CN" dirty="0" err="1" smtClean="0">
                <a:latin typeface="Times"/>
                <a:ea typeface="Times"/>
                <a:cs typeface="Times"/>
                <a:sym typeface="Times"/>
              </a:rPr>
              <a:t>git</a:t>
            </a:r>
            <a:r>
              <a:rPr lang="zh-CN" altLang="en-US" dirty="0" smtClean="0">
                <a:latin typeface="Times"/>
                <a:ea typeface="Times"/>
                <a:cs typeface="Times"/>
                <a:sym typeface="Times"/>
              </a:rPr>
              <a:t> 的 </a:t>
            </a:r>
            <a:r>
              <a:rPr lang="en-US" altLang="zh-CN" dirty="0" smtClean="0">
                <a:latin typeface="Times"/>
                <a:ea typeface="Times"/>
                <a:cs typeface="Times"/>
                <a:sym typeface="Times"/>
              </a:rPr>
              <a:t>URL</a:t>
            </a:r>
            <a:r>
              <a:rPr lang="zh-CN" altLang="en-US" dirty="0" smtClean="0">
                <a:latin typeface="Times"/>
                <a:ea typeface="Times"/>
                <a:cs typeface="Times"/>
                <a:sym typeface="Times"/>
              </a:rPr>
              <a:t> 就能够分析其存储库</a:t>
            </a:r>
            <a:endParaRPr lang="en-US" altLang="zh-CN" dirty="0" smtClean="0">
              <a:latin typeface="Times"/>
              <a:ea typeface="Times"/>
              <a:cs typeface="Times"/>
              <a:sym typeface="Times"/>
            </a:endParaRPr>
          </a:p>
          <a:p>
            <a:r>
              <a:rPr lang="zh-CN" altLang="en-US" dirty="0" smtClean="0">
                <a:latin typeface="Times"/>
                <a:ea typeface="Times"/>
                <a:cs typeface="Times"/>
                <a:sym typeface="Times"/>
              </a:rPr>
              <a:t>*提供了多重的度量方式，和不同的侧重点</a:t>
            </a:r>
            <a:endParaRPr lang="en-US" altLang="zh-CN" dirty="0" smtClean="0">
              <a:latin typeface="Times"/>
              <a:ea typeface="Times"/>
              <a:cs typeface="Times"/>
              <a:sym typeface="Times"/>
            </a:endParaRPr>
          </a:p>
          <a:p>
            <a:r>
              <a:rPr lang="zh-CN" altLang="en-US" dirty="0">
                <a:latin typeface="Times"/>
                <a:ea typeface="Times"/>
                <a:cs typeface="Times"/>
                <a:sym typeface="Times"/>
              </a:rPr>
              <a:t>*</a:t>
            </a:r>
            <a:endParaRPr dirty="0">
              <a:latin typeface="Times"/>
              <a:ea typeface="Times"/>
              <a:cs typeface="Times"/>
              <a:sym typeface="Times"/>
            </a:endParaRPr>
          </a:p>
        </p:txBody>
      </p:sp>
      <p:pic>
        <p:nvPicPr>
          <p:cNvPr id="403" name="屏幕快照 2017-12-17 下午6.37.59.png" descr="屏幕快照 2017-12-17 下午6.37.59.png"/>
          <p:cNvPicPr>
            <a:picLocks noChangeAspect="1"/>
          </p:cNvPicPr>
          <p:nvPr/>
        </p:nvPicPr>
        <p:blipFill>
          <a:blip r:embed="rId3">
            <a:extLst/>
          </a:blip>
          <a:stretch>
            <a:fillRect/>
          </a:stretch>
        </p:blipFill>
        <p:spPr>
          <a:xfrm>
            <a:off x="266253" y="1901806"/>
            <a:ext cx="7256391" cy="450990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06"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07" name="屏幕快照 2017-12-17 下午6.36.29.png" descr="屏幕快照 2017-12-17 下午6.36.29.png"/>
          <p:cNvPicPr>
            <a:picLocks noChangeAspect="1"/>
          </p:cNvPicPr>
          <p:nvPr/>
        </p:nvPicPr>
        <p:blipFill>
          <a:blip r:embed="rId3">
            <a:extLst/>
          </a:blip>
          <a:stretch>
            <a:fillRect/>
          </a:stretch>
        </p:blipFill>
        <p:spPr>
          <a:xfrm>
            <a:off x="1108191" y="1829684"/>
            <a:ext cx="6560772" cy="4428093"/>
          </a:xfrm>
          <a:prstGeom prst="rect">
            <a:avLst/>
          </a:prstGeom>
          <a:ln w="12700">
            <a:miter lim="400000"/>
          </a:ln>
        </p:spPr>
      </p:pic>
      <p:sp>
        <p:nvSpPr>
          <p:cNvPr id="408" name="The architecture of SEAgle is outlined in Fig. 1. In the left hand side components offering core services are shown, such as the API taking care of communication with VCS and the API responsible for metrics. For the latter two components the architecture is highly extendible in the sense that a clear separation between abstraction and implementation has been adopted. The Software Evolution Analysis Engine, running in Java EE, exploits services provided by individual components and stores the calculated results in a MySql database. Moreover, the engine provides Web Services (SOAP/REST), which are accessed by the presentation tier in order to trigger the analyses and retrieve the results which are then displayed in the form of charts and tables."/>
          <p:cNvSpPr txBox="1"/>
          <p:nvPr/>
        </p:nvSpPr>
        <p:spPr>
          <a:xfrm>
            <a:off x="7952303" y="1795779"/>
            <a:ext cx="3987890" cy="4898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3100"/>
              </a:lnSpc>
              <a:spcBef>
                <a:spcPts val="1200"/>
              </a:spcBef>
              <a:defRPr sz="1333">
                <a:latin typeface="Times New Roman"/>
                <a:ea typeface="Times New Roman"/>
                <a:cs typeface="Times New Roman"/>
                <a:sym typeface="Times New Roman"/>
              </a:defRPr>
            </a:lvl1pPr>
          </a:lstStyle>
          <a:p>
            <a:r>
              <a:rPr dirty="0"/>
              <a:t>The architecture of SEAgle is outlined in Fig. 1. </a:t>
            </a:r>
            <a:endParaRPr sz="1200" dirty="0">
              <a:latin typeface="Times"/>
              <a:ea typeface="Times"/>
              <a:cs typeface="Times"/>
              <a:sym typeface="Times"/>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1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12" name="page3image4160.jpg" descr="page3image4160.jpg"/>
          <p:cNvPicPr>
            <a:picLocks noChangeAspect="1"/>
          </p:cNvPicPr>
          <p:nvPr/>
        </p:nvPicPr>
        <p:blipFill>
          <a:blip r:embed="rId3">
            <a:extLst/>
          </a:blip>
          <a:stretch>
            <a:fillRect/>
          </a:stretch>
        </p:blipFill>
        <p:spPr>
          <a:xfrm>
            <a:off x="698500" y="1657350"/>
            <a:ext cx="3708400" cy="4762500"/>
          </a:xfrm>
          <a:prstGeom prst="rect">
            <a:avLst/>
          </a:prstGeom>
          <a:ln w="12700">
            <a:miter lim="400000"/>
          </a:ln>
        </p:spPr>
      </p:pic>
      <p:sp>
        <p:nvSpPr>
          <p:cNvPr id="413" name="文本"/>
          <p:cNvSpPr txBox="1"/>
          <p:nvPr/>
        </p:nvSpPr>
        <p:spPr>
          <a:xfrm>
            <a:off x="698500" y="165735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14" name="page3image4328.jpg" descr="page3image4328.jpg"/>
          <p:cNvPicPr>
            <a:picLocks noChangeAspect="1"/>
          </p:cNvPicPr>
          <p:nvPr/>
        </p:nvPicPr>
        <p:blipFill>
          <a:blip r:embed="rId4">
            <a:extLst/>
          </a:blip>
          <a:stretch>
            <a:fillRect/>
          </a:stretch>
        </p:blipFill>
        <p:spPr>
          <a:xfrm>
            <a:off x="4598658" y="1727200"/>
            <a:ext cx="7069758" cy="4762500"/>
          </a:xfrm>
          <a:prstGeom prst="rect">
            <a:avLst/>
          </a:prstGeom>
          <a:ln w="12700">
            <a:miter lim="400000"/>
          </a:ln>
        </p:spPr>
      </p:pic>
      <p:sp>
        <p:nvSpPr>
          <p:cNvPr id="415" name="文本"/>
          <p:cNvSpPr txBox="1"/>
          <p:nvPr/>
        </p:nvSpPr>
        <p:spPr>
          <a:xfrm>
            <a:off x="0" y="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 Box 18"/>
          <p:cNvSpPr txBox="1"/>
          <p:nvPr/>
        </p:nvSpPr>
        <p:spPr>
          <a:xfrm>
            <a:off x="2513988" y="1874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18"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19" name="文本"/>
          <p:cNvSpPr txBox="1"/>
          <p:nvPr/>
        </p:nvSpPr>
        <p:spPr>
          <a:xfrm>
            <a:off x="698500" y="165735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sp>
        <p:nvSpPr>
          <p:cNvPr id="420" name="文本"/>
          <p:cNvSpPr txBox="1"/>
          <p:nvPr/>
        </p:nvSpPr>
        <p:spPr>
          <a:xfrm>
            <a:off x="0" y="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21" name="page3image3992.jpg" descr="page3image3992.jpg"/>
          <p:cNvPicPr>
            <a:picLocks noChangeAspect="1"/>
          </p:cNvPicPr>
          <p:nvPr/>
        </p:nvPicPr>
        <p:blipFill>
          <a:blip r:embed="rId3">
            <a:extLst/>
          </a:blip>
          <a:stretch>
            <a:fillRect/>
          </a:stretch>
        </p:blipFill>
        <p:spPr>
          <a:xfrm>
            <a:off x="303296" y="1382926"/>
            <a:ext cx="4407017" cy="5347180"/>
          </a:xfrm>
          <a:prstGeom prst="rect">
            <a:avLst/>
          </a:prstGeom>
          <a:ln w="12700">
            <a:miter lim="400000"/>
          </a:ln>
        </p:spPr>
      </p:pic>
      <p:sp>
        <p:nvSpPr>
          <p:cNvPr id="422" name="文本"/>
          <p:cNvSpPr txBox="1"/>
          <p:nvPr/>
        </p:nvSpPr>
        <p:spPr>
          <a:xfrm>
            <a:off x="-1257300" y="-850900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latin typeface="Times"/>
                <a:ea typeface="Times"/>
                <a:cs typeface="Times"/>
                <a:sym typeface="Times"/>
              </a:defRPr>
            </a:lvl1pPr>
          </a:lstStyle>
          <a:p>
            <a:r>
              <a:t> </a:t>
            </a:r>
          </a:p>
        </p:txBody>
      </p:sp>
      <p:pic>
        <p:nvPicPr>
          <p:cNvPr id="423" name="屏幕快照 2017-12-17 下午7.28.52.png" descr="屏幕快照 2017-12-17 下午7.28.52.png"/>
          <p:cNvPicPr>
            <a:picLocks noChangeAspect="1"/>
          </p:cNvPicPr>
          <p:nvPr/>
        </p:nvPicPr>
        <p:blipFill>
          <a:blip r:embed="rId4">
            <a:extLst/>
          </a:blip>
          <a:stretch>
            <a:fillRect/>
          </a:stretch>
        </p:blipFill>
        <p:spPr>
          <a:xfrm>
            <a:off x="5613003" y="2057145"/>
            <a:ext cx="5881057" cy="3696001"/>
          </a:xfrm>
          <a:prstGeom prst="rect">
            <a:avLst/>
          </a:prstGeom>
          <a:ln w="12700">
            <a:miter lim="400000"/>
          </a:ln>
        </p:spPr>
      </p:pic>
      <p:sp>
        <p:nvSpPr>
          <p:cNvPr id="424" name="SEAgle 参考指标"/>
          <p:cNvSpPr txBox="1"/>
          <p:nvPr/>
        </p:nvSpPr>
        <p:spPr>
          <a:xfrm>
            <a:off x="5942329" y="1389649"/>
            <a:ext cx="2699307"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r>
              <a:t>SEAgle 参考指标</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dirty="0"/>
              <a:t>Software Evolution Analysis with Networks</a:t>
            </a:r>
          </a:p>
        </p:txBody>
      </p:sp>
      <p:sp>
        <p:nvSpPr>
          <p:cNvPr id="427"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pic>
        <p:nvPicPr>
          <p:cNvPr id="428" name="page2image43664.jp2" descr="page2image43664.jp2"/>
          <p:cNvPicPr>
            <a:picLocks noChangeAspect="1"/>
          </p:cNvPicPr>
          <p:nvPr/>
        </p:nvPicPr>
        <p:blipFill>
          <a:blip r:embed="rId3">
            <a:extLst/>
          </a:blip>
          <a:stretch>
            <a:fillRect/>
          </a:stretch>
        </p:blipFill>
        <p:spPr>
          <a:xfrm>
            <a:off x="2827866" y="1754510"/>
            <a:ext cx="6811288" cy="4815624"/>
          </a:xfrm>
          <a:prstGeom prst="rect">
            <a:avLst/>
          </a:prstGeom>
          <a:ln w="12700">
            <a:miter lim="400000"/>
          </a:ln>
        </p:spPr>
      </p:pic>
      <p:sp>
        <p:nvSpPr>
          <p:cNvPr id="429" name="一个开源游戏项目"/>
          <p:cNvSpPr txBox="1"/>
          <p:nvPr/>
        </p:nvSpPr>
        <p:spPr>
          <a:xfrm>
            <a:off x="8695266" y="1212300"/>
            <a:ext cx="2451101" cy="419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200">
              <a:defRPr sz="2400"/>
            </a:lvl1pPr>
          </a:lstStyle>
          <a:p>
            <a:r>
              <a:t>一个开源游戏项目</a:t>
            </a:r>
          </a:p>
        </p:txBody>
      </p:sp>
      <p:sp>
        <p:nvSpPr>
          <p:cNvPr id="430" name="节点数"/>
          <p:cNvSpPr/>
          <p:nvPr/>
        </p:nvSpPr>
        <p:spPr>
          <a:xfrm>
            <a:off x="9381198" y="5440812"/>
            <a:ext cx="2421336" cy="1205707"/>
          </a:xfrm>
          <a:custGeom>
            <a:avLst/>
            <a:gdLst/>
            <a:ahLst/>
            <a:cxnLst>
              <a:cxn ang="0">
                <a:pos x="wd2" y="hd2"/>
              </a:cxn>
              <a:cxn ang="5400000">
                <a:pos x="wd2" y="hd2"/>
              </a:cxn>
              <a:cxn ang="10800000">
                <a:pos x="wd2" y="hd2"/>
              </a:cxn>
              <a:cxn ang="16200000">
                <a:pos x="wd2" y="hd2"/>
              </a:cxn>
            </a:cxnLst>
            <a:rect l="0" t="0" r="r" b="b"/>
            <a:pathLst>
              <a:path w="21600" h="21600" extrusionOk="0">
                <a:moveTo>
                  <a:pt x="3774" y="0"/>
                </a:moveTo>
                <a:cubicBezTo>
                  <a:pt x="3357" y="0"/>
                  <a:pt x="3020" y="677"/>
                  <a:pt x="3020" y="1514"/>
                </a:cubicBezTo>
                <a:lnTo>
                  <a:pt x="3020" y="12137"/>
                </a:lnTo>
                <a:lnTo>
                  <a:pt x="0" y="15166"/>
                </a:lnTo>
                <a:lnTo>
                  <a:pt x="3020" y="18201"/>
                </a:lnTo>
                <a:lnTo>
                  <a:pt x="3020" y="20078"/>
                </a:lnTo>
                <a:cubicBezTo>
                  <a:pt x="3020" y="20916"/>
                  <a:pt x="3357" y="21600"/>
                  <a:pt x="3774" y="21600"/>
                </a:cubicBezTo>
                <a:lnTo>
                  <a:pt x="20842" y="21600"/>
                </a:lnTo>
                <a:cubicBezTo>
                  <a:pt x="21259" y="21600"/>
                  <a:pt x="21600" y="20916"/>
                  <a:pt x="21600" y="20078"/>
                </a:cubicBezTo>
                <a:lnTo>
                  <a:pt x="21600" y="1514"/>
                </a:lnTo>
                <a:cubicBezTo>
                  <a:pt x="21600" y="677"/>
                  <a:pt x="21259" y="0"/>
                  <a:pt x="20842" y="0"/>
                </a:cubicBezTo>
                <a:lnTo>
                  <a:pt x="3774" y="0"/>
                </a:lnTo>
                <a:close/>
              </a:path>
            </a:pathLst>
          </a:custGeom>
          <a:solidFill>
            <a:srgbClr val="26AADB"/>
          </a:solidFill>
          <a:ln w="25400">
            <a:solidFill>
              <a:srgbClr val="1C7CA0"/>
            </a:solidFill>
          </a:ln>
          <a:effectLst>
            <a:outerShdw blurRad="50800" dist="25400" dir="5400000" rotWithShape="0">
              <a:srgbClr val="000000">
                <a:alpha val="35000"/>
              </a:srgbClr>
            </a:outerShdw>
          </a:effectLst>
          <a:extLst>
            <a:ext uri="{C572A759-6A51-4108-AA02-DFA0A04FC94B}">
              <ma14:wrappingTextBoxFlag xmlns:ma14="http://schemas.microsoft.com/office/mac/drawingml/2011/main" val="1"/>
            </a:ext>
          </a:extLst>
        </p:spPr>
        <p:txBody>
          <a:bodyPr lIns="60959" tIns="60959" rIns="60959" bIns="60959" anchor="ctr"/>
          <a:lstStyle>
            <a:lvl1pPr algn="ctr" defTabSz="1219200">
              <a:defRPr sz="2400">
                <a:solidFill>
                  <a:srgbClr val="FFFFFF"/>
                </a:solidFill>
              </a:defRPr>
            </a:lvl1pPr>
          </a:lstStyle>
          <a:p>
            <a:r>
              <a:t>节点数</a:t>
            </a:r>
          </a:p>
        </p:txBody>
      </p:sp>
      <p:sp>
        <p:nvSpPr>
          <p:cNvPr id="431" name="边缘数"/>
          <p:cNvSpPr/>
          <p:nvPr/>
        </p:nvSpPr>
        <p:spPr>
          <a:xfrm>
            <a:off x="914201" y="1822979"/>
            <a:ext cx="2157810" cy="1050926"/>
          </a:xfrm>
          <a:custGeom>
            <a:avLst/>
            <a:gdLst/>
            <a:ahLst/>
            <a:cxnLst>
              <a:cxn ang="0">
                <a:pos x="wd2" y="hd2"/>
              </a:cxn>
              <a:cxn ang="5400000">
                <a:pos x="wd2" y="hd2"/>
              </a:cxn>
              <a:cxn ang="10800000">
                <a:pos x="wd2" y="hd2"/>
              </a:cxn>
              <a:cxn ang="16200000">
                <a:pos x="wd2" y="hd2"/>
              </a:cxn>
            </a:cxnLst>
            <a:rect l="0" t="0" r="r" b="b"/>
            <a:pathLst>
              <a:path w="21600" h="21600" extrusionOk="0">
                <a:moveTo>
                  <a:pt x="806" y="0"/>
                </a:moveTo>
                <a:cubicBezTo>
                  <a:pt x="361" y="0"/>
                  <a:pt x="0" y="741"/>
                  <a:pt x="0" y="1656"/>
                </a:cubicBezTo>
                <a:lnTo>
                  <a:pt x="0" y="19944"/>
                </a:lnTo>
                <a:cubicBezTo>
                  <a:pt x="0" y="20859"/>
                  <a:pt x="361" y="21600"/>
                  <a:pt x="806" y="21600"/>
                </a:cubicBezTo>
                <a:lnTo>
                  <a:pt x="15979" y="21600"/>
                </a:lnTo>
                <a:cubicBezTo>
                  <a:pt x="16424" y="21600"/>
                  <a:pt x="16785" y="20859"/>
                  <a:pt x="16785" y="19944"/>
                </a:cubicBezTo>
                <a:lnTo>
                  <a:pt x="16785" y="15743"/>
                </a:lnTo>
                <a:lnTo>
                  <a:pt x="21600" y="12431"/>
                </a:lnTo>
                <a:lnTo>
                  <a:pt x="16785" y="9120"/>
                </a:lnTo>
                <a:lnTo>
                  <a:pt x="16785" y="1656"/>
                </a:lnTo>
                <a:cubicBezTo>
                  <a:pt x="16785" y="741"/>
                  <a:pt x="16424" y="0"/>
                  <a:pt x="15979" y="0"/>
                </a:cubicBezTo>
                <a:lnTo>
                  <a:pt x="806" y="0"/>
                </a:lnTo>
                <a:close/>
              </a:path>
            </a:pathLst>
          </a:custGeom>
          <a:solidFill>
            <a:srgbClr val="26AADB"/>
          </a:solidFill>
          <a:ln w="25400">
            <a:solidFill>
              <a:srgbClr val="1C7CA0"/>
            </a:solidFill>
          </a:ln>
          <a:effectLst>
            <a:outerShdw blurRad="50800" dist="25400" dir="5400000" rotWithShape="0">
              <a:srgbClr val="000000">
                <a:alpha val="35000"/>
              </a:srgbClr>
            </a:outerShdw>
          </a:effectLst>
          <a:extLst>
            <a:ext uri="{C572A759-6A51-4108-AA02-DFA0A04FC94B}">
              <ma14:wrappingTextBoxFlag xmlns:ma14="http://schemas.microsoft.com/office/mac/drawingml/2011/main" val="1"/>
            </a:ext>
          </a:extLst>
        </p:spPr>
        <p:txBody>
          <a:bodyPr lIns="60959" tIns="60959" rIns="60959" bIns="60959" anchor="ctr"/>
          <a:lstStyle>
            <a:lvl1pPr algn="ctr" defTabSz="1219200">
              <a:defRPr sz="2400">
                <a:solidFill>
                  <a:srgbClr val="FFFFFF"/>
                </a:solidFill>
              </a:defRPr>
            </a:lvl1pPr>
          </a:lstStyle>
          <a:p>
            <a:r>
              <a:t>边缘数</a:t>
            </a:r>
          </a:p>
        </p:txBody>
      </p:sp>
      <p:sp>
        <p:nvSpPr>
          <p:cNvPr id="432" name="Basic Network Properties"/>
          <p:cNvSpPr txBox="1"/>
          <p:nvPr/>
        </p:nvSpPr>
        <p:spPr>
          <a:xfrm>
            <a:off x="465666" y="1148188"/>
            <a:ext cx="3130353"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200">
              <a:defRPr sz="2400"/>
            </a:lvl1pPr>
          </a:lstStyle>
          <a:p>
            <a:r>
              <a:t>Basic Network Properties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
        <p:nvSpPr>
          <p:cNvPr id="435"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36" name="Evolution of Edges"/>
          <p:cNvSpPr txBox="1"/>
          <p:nvPr/>
        </p:nvSpPr>
        <p:spPr>
          <a:xfrm>
            <a:off x="550333" y="1134533"/>
            <a:ext cx="2280841"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1219200">
              <a:defRPr sz="2400"/>
            </a:lvl1pPr>
          </a:lstStyle>
          <a:p>
            <a:r>
              <a:t>Evolution of Edges</a:t>
            </a:r>
          </a:p>
        </p:txBody>
      </p:sp>
      <p:pic>
        <p:nvPicPr>
          <p:cNvPr id="437" name="page2image43496.jp2" descr="page2image43496.jp2"/>
          <p:cNvPicPr>
            <a:picLocks noChangeAspect="1"/>
          </p:cNvPicPr>
          <p:nvPr/>
        </p:nvPicPr>
        <p:blipFill>
          <a:blip r:embed="rId3">
            <a:extLst/>
          </a:blip>
          <a:stretch>
            <a:fillRect/>
          </a:stretch>
        </p:blipFill>
        <p:spPr>
          <a:xfrm>
            <a:off x="516577" y="1715562"/>
            <a:ext cx="5090116" cy="3731856"/>
          </a:xfrm>
          <a:prstGeom prst="rect">
            <a:avLst/>
          </a:prstGeom>
          <a:ln w="12700">
            <a:miter lim="400000"/>
          </a:ln>
        </p:spPr>
      </p:pic>
      <p:pic>
        <p:nvPicPr>
          <p:cNvPr id="438" name="屏幕快照 2017-12-17 下午7.33.50.png" descr="屏幕快照 2017-12-17 下午7.33.50.png"/>
          <p:cNvPicPr>
            <a:picLocks noChangeAspect="1"/>
          </p:cNvPicPr>
          <p:nvPr/>
        </p:nvPicPr>
        <p:blipFill>
          <a:blip r:embed="rId4">
            <a:extLst/>
          </a:blip>
          <a:stretch>
            <a:fillRect/>
          </a:stretch>
        </p:blipFill>
        <p:spPr>
          <a:xfrm>
            <a:off x="6645974" y="1715407"/>
            <a:ext cx="3967903" cy="1222182"/>
          </a:xfrm>
          <a:prstGeom prst="rect">
            <a:avLst/>
          </a:prstGeom>
          <a:ln w="12700">
            <a:miter lim="400000"/>
          </a:ln>
        </p:spPr>
      </p:pic>
      <p:pic>
        <p:nvPicPr>
          <p:cNvPr id="439" name="屏幕快照 2017-12-17 下午7.34.05.png" descr="屏幕快照 2017-12-17 下午7.34.05.png"/>
          <p:cNvPicPr>
            <a:picLocks noChangeAspect="1"/>
          </p:cNvPicPr>
          <p:nvPr/>
        </p:nvPicPr>
        <p:blipFill>
          <a:blip r:embed="rId5">
            <a:extLst/>
          </a:blip>
          <a:stretch>
            <a:fillRect/>
          </a:stretch>
        </p:blipFill>
        <p:spPr>
          <a:xfrm>
            <a:off x="6385351" y="3293302"/>
            <a:ext cx="4489149" cy="308061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42" name="直接连接符 14"/>
          <p:cNvSpPr/>
          <p:nvPr/>
        </p:nvSpPr>
        <p:spPr>
          <a:xfrm>
            <a:off x="3254795" y="11247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43" name="任意多边形 3"/>
          <p:cNvSpPr/>
          <p:nvPr/>
        </p:nvSpPr>
        <p:spPr>
          <a:xfrm>
            <a:off x="1906802" y="2787201"/>
            <a:ext cx="8347403" cy="1514566"/>
          </a:xfrm>
          <a:custGeom>
            <a:avLst/>
            <a:gdLst/>
            <a:ahLst/>
            <a:cxnLst>
              <a:cxn ang="0">
                <a:pos x="wd2" y="hd2"/>
              </a:cxn>
              <a:cxn ang="5400000">
                <a:pos x="wd2" y="hd2"/>
              </a:cxn>
              <a:cxn ang="10800000">
                <a:pos x="wd2" y="hd2"/>
              </a:cxn>
              <a:cxn ang="16200000">
                <a:pos x="wd2" y="hd2"/>
              </a:cxn>
            </a:cxnLst>
            <a:rect l="0" t="0" r="r" b="b"/>
            <a:pathLst>
              <a:path w="21600" h="21566" extrusionOk="0">
                <a:moveTo>
                  <a:pt x="0" y="21406"/>
                </a:moveTo>
                <a:cubicBezTo>
                  <a:pt x="1631" y="21513"/>
                  <a:pt x="3424" y="1145"/>
                  <a:pt x="5199" y="1171"/>
                </a:cubicBezTo>
                <a:cubicBezTo>
                  <a:pt x="6974" y="1198"/>
                  <a:pt x="8938" y="21415"/>
                  <a:pt x="10649" y="21566"/>
                </a:cubicBezTo>
                <a:cubicBezTo>
                  <a:pt x="12437" y="21215"/>
                  <a:pt x="14437" y="205"/>
                  <a:pt x="16194" y="0"/>
                </a:cubicBezTo>
                <a:cubicBezTo>
                  <a:pt x="17892" y="-34"/>
                  <a:pt x="21596" y="20339"/>
                  <a:pt x="21600" y="20108"/>
                </a:cubicBezTo>
              </a:path>
            </a:pathLst>
          </a:custGeom>
          <a:ln w="101600">
            <a:solidFill>
              <a:srgbClr val="000000"/>
            </a:solidFill>
          </a:ln>
        </p:spPr>
        <p:txBody>
          <a:bodyPr lIns="60959" tIns="60959" rIns="60959" bIns="60959" anchor="ctr"/>
          <a:lstStyle/>
          <a:p>
            <a:pPr algn="ctr" defTabSz="1219200">
              <a:defRPr sz="2400">
                <a:latin typeface="Microsoft YaHei"/>
                <a:ea typeface="Microsoft YaHei"/>
                <a:cs typeface="Microsoft YaHei"/>
                <a:sym typeface="Microsoft YaHei"/>
              </a:defRPr>
            </a:pPr>
            <a:endParaRPr/>
          </a:p>
        </p:txBody>
      </p:sp>
      <p:grpSp>
        <p:nvGrpSpPr>
          <p:cNvPr id="448" name="组合 4"/>
          <p:cNvGrpSpPr/>
          <p:nvPr/>
        </p:nvGrpSpPr>
        <p:grpSpPr>
          <a:xfrm>
            <a:off x="9524241" y="3530556"/>
            <a:ext cx="1400406" cy="1400406"/>
            <a:chOff x="0" y="0"/>
            <a:chExt cx="1400405" cy="1400405"/>
          </a:xfrm>
        </p:grpSpPr>
        <p:grpSp>
          <p:nvGrpSpPr>
            <p:cNvPr id="446" name="组合 5"/>
            <p:cNvGrpSpPr/>
            <p:nvPr/>
          </p:nvGrpSpPr>
          <p:grpSpPr>
            <a:xfrm>
              <a:off x="-1" y="-1"/>
              <a:ext cx="1400407" cy="1400407"/>
              <a:chOff x="0" y="0"/>
              <a:chExt cx="1400405" cy="1400405"/>
            </a:xfrm>
          </p:grpSpPr>
          <p:sp>
            <p:nvSpPr>
              <p:cNvPr id="444" name="椭圆 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45" name="椭圆 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47" name="TextBox 77"/>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5</a:t>
              </a:r>
            </a:p>
          </p:txBody>
        </p:sp>
      </p:grpSp>
      <p:grpSp>
        <p:nvGrpSpPr>
          <p:cNvPr id="453" name="组合 9"/>
          <p:cNvGrpSpPr/>
          <p:nvPr/>
        </p:nvGrpSpPr>
        <p:grpSpPr>
          <a:xfrm>
            <a:off x="7467808" y="2086998"/>
            <a:ext cx="1400406" cy="1400406"/>
            <a:chOff x="0" y="0"/>
            <a:chExt cx="1400405" cy="1400405"/>
          </a:xfrm>
        </p:grpSpPr>
        <p:grpSp>
          <p:nvGrpSpPr>
            <p:cNvPr id="451" name="组合 10"/>
            <p:cNvGrpSpPr/>
            <p:nvPr/>
          </p:nvGrpSpPr>
          <p:grpSpPr>
            <a:xfrm>
              <a:off x="-1" y="-1"/>
              <a:ext cx="1400407" cy="1400407"/>
              <a:chOff x="0" y="0"/>
              <a:chExt cx="1400405" cy="1400405"/>
            </a:xfrm>
          </p:grpSpPr>
          <p:sp>
            <p:nvSpPr>
              <p:cNvPr id="449" name="椭圆 12"/>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50" name="椭圆 13"/>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52" name="TextBox 72"/>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4</a:t>
              </a:r>
            </a:p>
          </p:txBody>
        </p:sp>
      </p:grpSp>
      <p:grpSp>
        <p:nvGrpSpPr>
          <p:cNvPr id="458" name="组合 14"/>
          <p:cNvGrpSpPr/>
          <p:nvPr/>
        </p:nvGrpSpPr>
        <p:grpSpPr>
          <a:xfrm>
            <a:off x="5345050" y="3534361"/>
            <a:ext cx="1400406" cy="1400406"/>
            <a:chOff x="0" y="0"/>
            <a:chExt cx="1400405" cy="1400405"/>
          </a:xfrm>
        </p:grpSpPr>
        <p:grpSp>
          <p:nvGrpSpPr>
            <p:cNvPr id="456" name="组合 15"/>
            <p:cNvGrpSpPr/>
            <p:nvPr/>
          </p:nvGrpSpPr>
          <p:grpSpPr>
            <a:xfrm>
              <a:off x="-1" y="-1"/>
              <a:ext cx="1400407" cy="1400407"/>
              <a:chOff x="0" y="0"/>
              <a:chExt cx="1400405" cy="1400405"/>
            </a:xfrm>
          </p:grpSpPr>
          <p:sp>
            <p:nvSpPr>
              <p:cNvPr id="454" name="椭圆 1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55" name="椭圆 1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57" name="TextBox 67"/>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3</a:t>
              </a:r>
            </a:p>
          </p:txBody>
        </p:sp>
      </p:grpSp>
      <p:grpSp>
        <p:nvGrpSpPr>
          <p:cNvPr id="463" name="组合 19"/>
          <p:cNvGrpSpPr/>
          <p:nvPr/>
        </p:nvGrpSpPr>
        <p:grpSpPr>
          <a:xfrm>
            <a:off x="3193741" y="2173870"/>
            <a:ext cx="1400406" cy="1400407"/>
            <a:chOff x="0" y="0"/>
            <a:chExt cx="1400405" cy="1400405"/>
          </a:xfrm>
        </p:grpSpPr>
        <p:grpSp>
          <p:nvGrpSpPr>
            <p:cNvPr id="461" name="组合 20"/>
            <p:cNvGrpSpPr/>
            <p:nvPr/>
          </p:nvGrpSpPr>
          <p:grpSpPr>
            <a:xfrm>
              <a:off x="-1" y="-1"/>
              <a:ext cx="1400407" cy="1400407"/>
              <a:chOff x="0" y="0"/>
              <a:chExt cx="1400405" cy="1400405"/>
            </a:xfrm>
          </p:grpSpPr>
          <p:sp>
            <p:nvSpPr>
              <p:cNvPr id="459" name="椭圆 22"/>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60" name="椭圆 23"/>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62" name="TextBox 62"/>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2</a:t>
              </a:r>
            </a:p>
          </p:txBody>
        </p:sp>
      </p:grpSp>
      <p:grpSp>
        <p:nvGrpSpPr>
          <p:cNvPr id="468" name="组合 24"/>
          <p:cNvGrpSpPr/>
          <p:nvPr/>
        </p:nvGrpSpPr>
        <p:grpSpPr>
          <a:xfrm>
            <a:off x="1145775" y="3574274"/>
            <a:ext cx="1400407" cy="1400406"/>
            <a:chOff x="0" y="0"/>
            <a:chExt cx="1400405" cy="1400405"/>
          </a:xfrm>
        </p:grpSpPr>
        <p:grpSp>
          <p:nvGrpSpPr>
            <p:cNvPr id="466" name="组合 25"/>
            <p:cNvGrpSpPr/>
            <p:nvPr/>
          </p:nvGrpSpPr>
          <p:grpSpPr>
            <a:xfrm>
              <a:off x="-1" y="-1"/>
              <a:ext cx="1400407" cy="1400407"/>
              <a:chOff x="0" y="0"/>
              <a:chExt cx="1400405" cy="1400405"/>
            </a:xfrm>
          </p:grpSpPr>
          <p:sp>
            <p:nvSpPr>
              <p:cNvPr id="464" name="椭圆 27"/>
              <p:cNvSpPr/>
              <p:nvPr/>
            </p:nvSpPr>
            <p:spPr>
              <a:xfrm>
                <a:off x="-1" y="-1"/>
                <a:ext cx="1400407" cy="1400407"/>
              </a:xfrm>
              <a:prstGeom prst="ellipse">
                <a:avLst/>
              </a:prstGeom>
              <a:gradFill flip="none" rotWithShape="1">
                <a:gsLst>
                  <a:gs pos="0">
                    <a:srgbClr val="D9D9D9"/>
                  </a:gs>
                  <a:gs pos="100000">
                    <a:srgbClr val="FCFCFC"/>
                  </a:gs>
                </a:gsLst>
                <a:lin ang="7199999" scaled="0"/>
              </a:gradFill>
              <a:ln w="12700" cap="flat">
                <a:solidFill>
                  <a:srgbClr val="ECECEC"/>
                </a:solidFill>
                <a:prstDash val="solid"/>
                <a:round/>
              </a:ln>
              <a:effectLst>
                <a:outerShdw blurRad="165100" dist="50800" dir="8160000" rotWithShape="0">
                  <a:srgbClr val="000000">
                    <a:alpha val="34000"/>
                  </a:srgbClr>
                </a:outerShdw>
              </a:effectLst>
            </p:spPr>
            <p:txBody>
              <a:bodyPr wrap="square" lIns="60959" tIns="60959" rIns="60959" bIns="60959" numCol="1" anchor="ctr">
                <a:noAutofit/>
              </a:bodyPr>
              <a:lstStyle/>
              <a:p>
                <a:pPr algn="ctr" defTabSz="1219200">
                  <a:defRPr sz="2400">
                    <a:solidFill>
                      <a:srgbClr val="4BC1DC"/>
                    </a:solidFill>
                    <a:latin typeface="Microsoft YaHei"/>
                    <a:ea typeface="Microsoft YaHei"/>
                    <a:cs typeface="Microsoft YaHei"/>
                    <a:sym typeface="Microsoft YaHei"/>
                  </a:defRPr>
                </a:pPr>
                <a:endParaRPr/>
              </a:p>
            </p:txBody>
          </p:sp>
          <p:sp>
            <p:nvSpPr>
              <p:cNvPr id="465" name="椭圆 28"/>
              <p:cNvSpPr/>
              <p:nvPr/>
            </p:nvSpPr>
            <p:spPr>
              <a:xfrm>
                <a:off x="147469" y="147469"/>
                <a:ext cx="1105465" cy="1105465"/>
              </a:xfrm>
              <a:prstGeom prst="ellipse">
                <a:avLst/>
              </a:prstGeom>
              <a:solidFill>
                <a:srgbClr val="26AADB"/>
              </a:solidFill>
              <a:ln w="12700" cap="flat">
                <a:noFill/>
                <a:miter lim="400000"/>
              </a:ln>
              <a:effectLst/>
            </p:spPr>
            <p:txBody>
              <a:bodyPr wrap="square" lIns="60959" tIns="60959" rIns="60959" bIns="60959" numCol="1" anchor="ctr">
                <a:noAutofit/>
              </a:bodyPr>
              <a:lstStyle/>
              <a:p>
                <a:pPr algn="ctr" defTabSz="1219200">
                  <a:defRPr sz="2400">
                    <a:solidFill>
                      <a:srgbClr val="FFFFFF"/>
                    </a:solidFill>
                    <a:latin typeface="Microsoft YaHei"/>
                    <a:ea typeface="Microsoft YaHei"/>
                    <a:cs typeface="Microsoft YaHei"/>
                    <a:sym typeface="Microsoft YaHei"/>
                  </a:defRPr>
                </a:pPr>
                <a:endParaRPr/>
              </a:p>
            </p:txBody>
          </p:sp>
        </p:grpSp>
        <p:sp>
          <p:nvSpPr>
            <p:cNvPr id="467" name="TextBox 59"/>
            <p:cNvSpPr txBox="1"/>
            <p:nvPr/>
          </p:nvSpPr>
          <p:spPr>
            <a:xfrm>
              <a:off x="431842" y="248597"/>
              <a:ext cx="521897" cy="998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0959" tIns="60959" rIns="60959" bIns="60959" numCol="1" anchor="t">
              <a:spAutoFit/>
            </a:bodyPr>
            <a:lstStyle>
              <a:lvl1pPr algn="ctr" defTabSz="1219200">
                <a:defRPr sz="5200">
                  <a:solidFill>
                    <a:srgbClr val="FFFFFF"/>
                  </a:solidFill>
                  <a:latin typeface="Microsoft YaHei"/>
                  <a:ea typeface="Microsoft YaHei"/>
                  <a:cs typeface="Microsoft YaHei"/>
                  <a:sym typeface="Microsoft YaHei"/>
                </a:defRPr>
              </a:lvl1pPr>
            </a:lstStyle>
            <a:p>
              <a:r>
                <a:t>1</a:t>
              </a:r>
            </a:p>
          </p:txBody>
        </p:sp>
      </p:grpSp>
      <p:sp>
        <p:nvSpPr>
          <p:cNvPr id="469" name="TextBox 6"/>
          <p:cNvSpPr txBox="1"/>
          <p:nvPr/>
        </p:nvSpPr>
        <p:spPr>
          <a:xfrm>
            <a:off x="635149" y="2538622"/>
            <a:ext cx="2388509" cy="5664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导入</a:t>
            </a:r>
          </a:p>
        </p:txBody>
      </p:sp>
      <p:sp>
        <p:nvSpPr>
          <p:cNvPr id="470" name="TextBox 6"/>
          <p:cNvSpPr txBox="1"/>
          <p:nvPr/>
        </p:nvSpPr>
        <p:spPr>
          <a:xfrm>
            <a:off x="2747383" y="3872254"/>
            <a:ext cx="2388509" cy="5664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分析</a:t>
            </a:r>
          </a:p>
        </p:txBody>
      </p:sp>
      <p:sp>
        <p:nvSpPr>
          <p:cNvPr id="471" name="TextBox 6"/>
          <p:cNvSpPr txBox="1"/>
          <p:nvPr/>
        </p:nvSpPr>
        <p:spPr>
          <a:xfrm>
            <a:off x="4877767" y="2534817"/>
            <a:ext cx="2388509" cy="5664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保存数据库</a:t>
            </a:r>
          </a:p>
        </p:txBody>
      </p:sp>
      <p:sp>
        <p:nvSpPr>
          <p:cNvPr id="472" name="TextBox 6"/>
          <p:cNvSpPr txBox="1"/>
          <p:nvPr/>
        </p:nvSpPr>
        <p:spPr>
          <a:xfrm>
            <a:off x="6960096" y="3890842"/>
            <a:ext cx="2388509" cy="5664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选择版本</a:t>
            </a:r>
          </a:p>
        </p:txBody>
      </p:sp>
      <p:sp>
        <p:nvSpPr>
          <p:cNvPr id="473" name="TextBox 40"/>
          <p:cNvSpPr txBox="1"/>
          <p:nvPr/>
        </p:nvSpPr>
        <p:spPr>
          <a:xfrm>
            <a:off x="8976320" y="2511477"/>
            <a:ext cx="2388509" cy="5664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p>
            <a:pPr lvl="1" indent="0" algn="ctr" defTabSz="1219200">
              <a:defRPr sz="2600">
                <a:latin typeface="Microsoft YaHei"/>
                <a:ea typeface="Microsoft YaHei"/>
                <a:cs typeface="Microsoft YaHei"/>
                <a:sym typeface="Microsoft YaHei"/>
              </a:defRPr>
            </a:pPr>
            <a:r>
              <a:t>显示图表</a:t>
            </a:r>
          </a:p>
        </p:txBody>
      </p:sp>
      <p:sp>
        <p:nvSpPr>
          <p:cNvPr id="474" name="Text Box 18"/>
          <p:cNvSpPr txBox="1"/>
          <p:nvPr/>
        </p:nvSpPr>
        <p:spPr>
          <a:xfrm>
            <a:off x="2844188" y="504983"/>
            <a:ext cx="6503624" cy="1188721"/>
          </a:xfrm>
          <a:prstGeom prst="rect">
            <a:avLst/>
          </a:prstGeom>
          <a:ln w="12700">
            <a:miter lim="400000"/>
          </a:ln>
          <a:extLst>
            <a:ext uri="{C572A759-6A51-4108-AA02-DFA0A04FC94B}">
              <ma14:wrappingTextBoxFlag xmlns:ma14="http://schemas.microsoft.com/office/mac/drawingml/2011/main" val="1"/>
            </a:ext>
          </a:extLst>
        </p:spPr>
        <p:txBody>
          <a:bodyPr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t>Software Evolution Analysis with Networks</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500" fill="hold"/>
                                        <p:tgtEl>
                                          <p:spTgt spid="468"/>
                                        </p:tgtEl>
                                        <p:attrNameLst>
                                          <p:attrName>ppt_w</p:attrName>
                                        </p:attrNameLst>
                                      </p:cBhvr>
                                      <p:tavLst>
                                        <p:tav tm="0">
                                          <p:val>
                                            <p:fltVal val="0"/>
                                          </p:val>
                                        </p:tav>
                                        <p:tav tm="100000">
                                          <p:val>
                                            <p:strVal val="#ppt_w"/>
                                          </p:val>
                                        </p:tav>
                                      </p:tavLst>
                                    </p:anim>
                                    <p:anim calcmode="lin" valueType="num">
                                      <p:cBhvr>
                                        <p:cTn id="8" dur="500" fill="hold"/>
                                        <p:tgtEl>
                                          <p:spTgt spid="46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443"/>
                                        </p:tgtEl>
                                        <p:attrNameLst>
                                          <p:attrName>style.visibility</p:attrName>
                                        </p:attrNameLst>
                                      </p:cBhvr>
                                      <p:to>
                                        <p:strVal val="visible"/>
                                      </p:to>
                                    </p:set>
                                    <p:animEffect transition="in" filter="wipe(left)">
                                      <p:cBhvr>
                                        <p:cTn id="12" dur="2000"/>
                                        <p:tgtEl>
                                          <p:spTgt spid="443"/>
                                        </p:tgtEl>
                                      </p:cBhvr>
                                    </p:animEffect>
                                  </p:childTnLst>
                                </p:cTn>
                              </p:par>
                            </p:childTnLst>
                          </p:cTn>
                        </p:par>
                        <p:par>
                          <p:cTn id="13" fill="hold">
                            <p:stCondLst>
                              <p:cond delay="2500"/>
                            </p:stCondLst>
                            <p:childTnLst>
                              <p:par>
                                <p:cTn id="14" presetID="23" presetClass="entr" presetSubtype="16" fill="hold" grpId="3" nodeType="afterEffect">
                                  <p:stCondLst>
                                    <p:cond delay="0"/>
                                  </p:stCondLst>
                                  <p:iterate>
                                    <p:tmAbs val="0"/>
                                  </p:iterate>
                                  <p:childTnLst>
                                    <p:set>
                                      <p:cBhvr>
                                        <p:cTn id="15" fill="hold"/>
                                        <p:tgtEl>
                                          <p:spTgt spid="463"/>
                                        </p:tgtEl>
                                        <p:attrNameLst>
                                          <p:attrName>style.visibility</p:attrName>
                                        </p:attrNameLst>
                                      </p:cBhvr>
                                      <p:to>
                                        <p:strVal val="visible"/>
                                      </p:to>
                                    </p:set>
                                    <p:anim calcmode="lin" valueType="num">
                                      <p:cBhvr>
                                        <p:cTn id="16" dur="500" fill="hold"/>
                                        <p:tgtEl>
                                          <p:spTgt spid="463"/>
                                        </p:tgtEl>
                                        <p:attrNameLst>
                                          <p:attrName>ppt_w</p:attrName>
                                        </p:attrNameLst>
                                      </p:cBhvr>
                                      <p:tavLst>
                                        <p:tav tm="0">
                                          <p:val>
                                            <p:fltVal val="0"/>
                                          </p:val>
                                        </p:tav>
                                        <p:tav tm="100000">
                                          <p:val>
                                            <p:strVal val="#ppt_w"/>
                                          </p:val>
                                        </p:tav>
                                      </p:tavLst>
                                    </p:anim>
                                    <p:anim calcmode="lin" valueType="num">
                                      <p:cBhvr>
                                        <p:cTn id="17" dur="500" fill="hold"/>
                                        <p:tgtEl>
                                          <p:spTgt spid="463"/>
                                        </p:tgtEl>
                                        <p:attrNameLst>
                                          <p:attrName>ppt_h</p:attrName>
                                        </p:attrNameLst>
                                      </p:cBhvr>
                                      <p:tavLst>
                                        <p:tav tm="0">
                                          <p:val>
                                            <p:fltVal val="0"/>
                                          </p:val>
                                        </p:tav>
                                        <p:tav tm="100000">
                                          <p:val>
                                            <p:strVal val="#ppt_h"/>
                                          </p:val>
                                        </p:tav>
                                      </p:tavLst>
                                    </p:anim>
                                  </p:childTnLst>
                                </p:cTn>
                              </p:par>
                            </p:childTnLst>
                          </p:cTn>
                        </p:par>
                        <p:par>
                          <p:cTn id="18" fill="hold">
                            <p:stCondLst>
                              <p:cond delay="3000"/>
                            </p:stCondLst>
                            <p:childTnLst>
                              <p:par>
                                <p:cTn id="19" presetID="23" presetClass="entr" presetSubtype="16" fill="hold" grpId="4" nodeType="afterEffect">
                                  <p:stCondLst>
                                    <p:cond delay="0"/>
                                  </p:stCondLst>
                                  <p:iterate>
                                    <p:tmAbs val="0"/>
                                  </p:iterate>
                                  <p:childTnLst>
                                    <p:set>
                                      <p:cBhvr>
                                        <p:cTn id="20" fill="hold"/>
                                        <p:tgtEl>
                                          <p:spTgt spid="458"/>
                                        </p:tgtEl>
                                        <p:attrNameLst>
                                          <p:attrName>style.visibility</p:attrName>
                                        </p:attrNameLst>
                                      </p:cBhvr>
                                      <p:to>
                                        <p:strVal val="visible"/>
                                      </p:to>
                                    </p:set>
                                    <p:anim calcmode="lin" valueType="num">
                                      <p:cBhvr>
                                        <p:cTn id="21" dur="500" fill="hold"/>
                                        <p:tgtEl>
                                          <p:spTgt spid="458"/>
                                        </p:tgtEl>
                                        <p:attrNameLst>
                                          <p:attrName>ppt_w</p:attrName>
                                        </p:attrNameLst>
                                      </p:cBhvr>
                                      <p:tavLst>
                                        <p:tav tm="0">
                                          <p:val>
                                            <p:fltVal val="0"/>
                                          </p:val>
                                        </p:tav>
                                        <p:tav tm="100000">
                                          <p:val>
                                            <p:strVal val="#ppt_w"/>
                                          </p:val>
                                        </p:tav>
                                      </p:tavLst>
                                    </p:anim>
                                    <p:anim calcmode="lin" valueType="num">
                                      <p:cBhvr>
                                        <p:cTn id="22" dur="500" fill="hold"/>
                                        <p:tgtEl>
                                          <p:spTgt spid="458"/>
                                        </p:tgtEl>
                                        <p:attrNameLst>
                                          <p:attrName>ppt_h</p:attrName>
                                        </p:attrNameLst>
                                      </p:cBhvr>
                                      <p:tavLst>
                                        <p:tav tm="0">
                                          <p:val>
                                            <p:fltVal val="0"/>
                                          </p:val>
                                        </p:tav>
                                        <p:tav tm="100000">
                                          <p:val>
                                            <p:strVal val="#ppt_h"/>
                                          </p:val>
                                        </p:tav>
                                      </p:tavLst>
                                    </p:anim>
                                  </p:childTnLst>
                                </p:cTn>
                              </p:par>
                            </p:childTnLst>
                          </p:cTn>
                        </p:par>
                        <p:par>
                          <p:cTn id="23" fill="hold">
                            <p:stCondLst>
                              <p:cond delay="3500"/>
                            </p:stCondLst>
                            <p:childTnLst>
                              <p:par>
                                <p:cTn id="24" presetID="23" presetClass="entr" presetSubtype="16" fill="hold" grpId="5" nodeType="afterEffect">
                                  <p:stCondLst>
                                    <p:cond delay="0"/>
                                  </p:stCondLst>
                                  <p:iterate>
                                    <p:tmAbs val="0"/>
                                  </p:iterate>
                                  <p:childTnLst>
                                    <p:set>
                                      <p:cBhvr>
                                        <p:cTn id="25" fill="hold"/>
                                        <p:tgtEl>
                                          <p:spTgt spid="453"/>
                                        </p:tgtEl>
                                        <p:attrNameLst>
                                          <p:attrName>style.visibility</p:attrName>
                                        </p:attrNameLst>
                                      </p:cBhvr>
                                      <p:to>
                                        <p:strVal val="visible"/>
                                      </p:to>
                                    </p:set>
                                    <p:anim calcmode="lin" valueType="num">
                                      <p:cBhvr>
                                        <p:cTn id="26" dur="500" fill="hold"/>
                                        <p:tgtEl>
                                          <p:spTgt spid="453"/>
                                        </p:tgtEl>
                                        <p:attrNameLst>
                                          <p:attrName>ppt_w</p:attrName>
                                        </p:attrNameLst>
                                      </p:cBhvr>
                                      <p:tavLst>
                                        <p:tav tm="0">
                                          <p:val>
                                            <p:fltVal val="0"/>
                                          </p:val>
                                        </p:tav>
                                        <p:tav tm="100000">
                                          <p:val>
                                            <p:strVal val="#ppt_w"/>
                                          </p:val>
                                        </p:tav>
                                      </p:tavLst>
                                    </p:anim>
                                    <p:anim calcmode="lin" valueType="num">
                                      <p:cBhvr>
                                        <p:cTn id="27" dur="500" fill="hold"/>
                                        <p:tgtEl>
                                          <p:spTgt spid="453"/>
                                        </p:tgtEl>
                                        <p:attrNameLst>
                                          <p:attrName>ppt_h</p:attrName>
                                        </p:attrNameLst>
                                      </p:cBhvr>
                                      <p:tavLst>
                                        <p:tav tm="0">
                                          <p:val>
                                            <p:fltVal val="0"/>
                                          </p:val>
                                        </p:tav>
                                        <p:tav tm="100000">
                                          <p:val>
                                            <p:strVal val="#ppt_h"/>
                                          </p:val>
                                        </p:tav>
                                      </p:tavLst>
                                    </p:anim>
                                  </p:childTnLst>
                                </p:cTn>
                              </p:par>
                            </p:childTnLst>
                          </p:cTn>
                        </p:par>
                        <p:par>
                          <p:cTn id="28" fill="hold">
                            <p:stCondLst>
                              <p:cond delay="4000"/>
                            </p:stCondLst>
                            <p:childTnLst>
                              <p:par>
                                <p:cTn id="29" presetID="2" presetClass="entr" presetSubtype="4" fill="hold" grpId="6" nodeType="afterEffect">
                                  <p:stCondLst>
                                    <p:cond delay="0"/>
                                  </p:stCondLst>
                                  <p:iterate>
                                    <p:tmAbs val="0"/>
                                  </p:iterate>
                                  <p:childTnLst>
                                    <p:set>
                                      <p:cBhvr>
                                        <p:cTn id="30" fill="hold"/>
                                        <p:tgtEl>
                                          <p:spTgt spid="469"/>
                                        </p:tgtEl>
                                        <p:attrNameLst>
                                          <p:attrName>style.visibility</p:attrName>
                                        </p:attrNameLst>
                                      </p:cBhvr>
                                      <p:to>
                                        <p:strVal val="visible"/>
                                      </p:to>
                                    </p:set>
                                    <p:anim calcmode="lin" valueType="num">
                                      <p:cBhvr>
                                        <p:cTn id="31" dur="1000" fill="hold"/>
                                        <p:tgtEl>
                                          <p:spTgt spid="469"/>
                                        </p:tgtEl>
                                        <p:attrNameLst>
                                          <p:attrName>ppt_x</p:attrName>
                                        </p:attrNameLst>
                                      </p:cBhvr>
                                      <p:tavLst>
                                        <p:tav tm="0">
                                          <p:val>
                                            <p:strVal val="#ppt_x"/>
                                          </p:val>
                                        </p:tav>
                                        <p:tav tm="100000">
                                          <p:val>
                                            <p:strVal val="#ppt_x"/>
                                          </p:val>
                                        </p:tav>
                                      </p:tavLst>
                                    </p:anim>
                                    <p:anim calcmode="lin" valueType="num">
                                      <p:cBhvr>
                                        <p:cTn id="32" dur="1000" fill="hold"/>
                                        <p:tgtEl>
                                          <p:spTgt spid="469"/>
                                        </p:tgtEl>
                                        <p:attrNameLst>
                                          <p:attrName>ppt_y</p:attrName>
                                        </p:attrNameLst>
                                      </p:cBhvr>
                                      <p:tavLst>
                                        <p:tav tm="0">
                                          <p:val>
                                            <p:strVal val="1+#ppt_h/2"/>
                                          </p:val>
                                        </p:tav>
                                        <p:tav tm="100000">
                                          <p:val>
                                            <p:strVal val="#ppt_y"/>
                                          </p:val>
                                        </p:tav>
                                      </p:tavLst>
                                    </p:anim>
                                  </p:childTnLst>
                                </p:cTn>
                              </p:par>
                            </p:childTnLst>
                          </p:cTn>
                        </p:par>
                        <p:par>
                          <p:cTn id="33" fill="hold">
                            <p:stCondLst>
                              <p:cond delay="5000"/>
                            </p:stCondLst>
                            <p:childTnLst>
                              <p:par>
                                <p:cTn id="34" presetID="2" presetClass="entr" presetSubtype="1" fill="hold" grpId="7" nodeType="afterEffect">
                                  <p:stCondLst>
                                    <p:cond delay="800"/>
                                  </p:stCondLst>
                                  <p:iterate>
                                    <p:tmAbs val="0"/>
                                  </p:iterate>
                                  <p:childTnLst>
                                    <p:set>
                                      <p:cBhvr>
                                        <p:cTn id="35" fill="hold"/>
                                        <p:tgtEl>
                                          <p:spTgt spid="470"/>
                                        </p:tgtEl>
                                        <p:attrNameLst>
                                          <p:attrName>style.visibility</p:attrName>
                                        </p:attrNameLst>
                                      </p:cBhvr>
                                      <p:to>
                                        <p:strVal val="visible"/>
                                      </p:to>
                                    </p:set>
                                    <p:anim calcmode="lin" valueType="num">
                                      <p:cBhvr>
                                        <p:cTn id="36" dur="1000" fill="hold"/>
                                        <p:tgtEl>
                                          <p:spTgt spid="470"/>
                                        </p:tgtEl>
                                        <p:attrNameLst>
                                          <p:attrName>ppt_x</p:attrName>
                                        </p:attrNameLst>
                                      </p:cBhvr>
                                      <p:tavLst>
                                        <p:tav tm="0">
                                          <p:val>
                                            <p:strVal val="#ppt_x"/>
                                          </p:val>
                                        </p:tav>
                                        <p:tav tm="100000">
                                          <p:val>
                                            <p:strVal val="#ppt_x"/>
                                          </p:val>
                                        </p:tav>
                                      </p:tavLst>
                                    </p:anim>
                                    <p:anim calcmode="lin" valueType="num">
                                      <p:cBhvr>
                                        <p:cTn id="37" dur="1000" fill="hold"/>
                                        <p:tgtEl>
                                          <p:spTgt spid="470"/>
                                        </p:tgtEl>
                                        <p:attrNameLst>
                                          <p:attrName>ppt_y</p:attrName>
                                        </p:attrNameLst>
                                      </p:cBhvr>
                                      <p:tavLst>
                                        <p:tav tm="0">
                                          <p:val>
                                            <p:strVal val="0-#ppt_h/2"/>
                                          </p:val>
                                        </p:tav>
                                        <p:tav tm="100000">
                                          <p:val>
                                            <p:strVal val="#ppt_y"/>
                                          </p:val>
                                        </p:tav>
                                      </p:tavLst>
                                    </p:anim>
                                  </p:childTnLst>
                                </p:cTn>
                              </p:par>
                            </p:childTnLst>
                          </p:cTn>
                        </p:par>
                        <p:par>
                          <p:cTn id="38" fill="hold">
                            <p:stCondLst>
                              <p:cond delay="6800"/>
                            </p:stCondLst>
                            <p:childTnLst>
                              <p:par>
                                <p:cTn id="39" presetID="2" presetClass="entr" presetSubtype="4" fill="hold" grpId="8" nodeType="afterEffect">
                                  <p:stCondLst>
                                    <p:cond delay="1400"/>
                                  </p:stCondLst>
                                  <p:iterate>
                                    <p:tmAbs val="0"/>
                                  </p:iterate>
                                  <p:childTnLst>
                                    <p:set>
                                      <p:cBhvr>
                                        <p:cTn id="40" fill="hold"/>
                                        <p:tgtEl>
                                          <p:spTgt spid="471"/>
                                        </p:tgtEl>
                                        <p:attrNameLst>
                                          <p:attrName>style.visibility</p:attrName>
                                        </p:attrNameLst>
                                      </p:cBhvr>
                                      <p:to>
                                        <p:strVal val="visible"/>
                                      </p:to>
                                    </p:set>
                                    <p:anim calcmode="lin" valueType="num">
                                      <p:cBhvr>
                                        <p:cTn id="41" dur="1000" fill="hold"/>
                                        <p:tgtEl>
                                          <p:spTgt spid="471"/>
                                        </p:tgtEl>
                                        <p:attrNameLst>
                                          <p:attrName>ppt_x</p:attrName>
                                        </p:attrNameLst>
                                      </p:cBhvr>
                                      <p:tavLst>
                                        <p:tav tm="0">
                                          <p:val>
                                            <p:strVal val="#ppt_x"/>
                                          </p:val>
                                        </p:tav>
                                        <p:tav tm="100000">
                                          <p:val>
                                            <p:strVal val="#ppt_x"/>
                                          </p:val>
                                        </p:tav>
                                      </p:tavLst>
                                    </p:anim>
                                    <p:anim calcmode="lin" valueType="num">
                                      <p:cBhvr>
                                        <p:cTn id="42" dur="1000" fill="hold"/>
                                        <p:tgtEl>
                                          <p:spTgt spid="471"/>
                                        </p:tgtEl>
                                        <p:attrNameLst>
                                          <p:attrName>ppt_y</p:attrName>
                                        </p:attrNameLst>
                                      </p:cBhvr>
                                      <p:tavLst>
                                        <p:tav tm="0">
                                          <p:val>
                                            <p:strVal val="1+#ppt_h/2"/>
                                          </p:val>
                                        </p:tav>
                                        <p:tav tm="100000">
                                          <p:val>
                                            <p:strVal val="#ppt_y"/>
                                          </p:val>
                                        </p:tav>
                                      </p:tavLst>
                                    </p:anim>
                                  </p:childTnLst>
                                </p:cTn>
                              </p:par>
                            </p:childTnLst>
                          </p:cTn>
                        </p:par>
                        <p:par>
                          <p:cTn id="43" fill="hold">
                            <p:stCondLst>
                              <p:cond delay="9200"/>
                            </p:stCondLst>
                            <p:childTnLst>
                              <p:par>
                                <p:cTn id="44" presetID="2" presetClass="entr" presetSubtype="1" fill="hold" grpId="9" nodeType="afterEffect">
                                  <p:stCondLst>
                                    <p:cond delay="1900"/>
                                  </p:stCondLst>
                                  <p:iterate>
                                    <p:tmAbs val="0"/>
                                  </p:iterate>
                                  <p:childTnLst>
                                    <p:set>
                                      <p:cBhvr>
                                        <p:cTn id="45" fill="hold"/>
                                        <p:tgtEl>
                                          <p:spTgt spid="472"/>
                                        </p:tgtEl>
                                        <p:attrNameLst>
                                          <p:attrName>style.visibility</p:attrName>
                                        </p:attrNameLst>
                                      </p:cBhvr>
                                      <p:to>
                                        <p:strVal val="visible"/>
                                      </p:to>
                                    </p:set>
                                    <p:anim calcmode="lin" valueType="num">
                                      <p:cBhvr>
                                        <p:cTn id="46" dur="1000" fill="hold"/>
                                        <p:tgtEl>
                                          <p:spTgt spid="472"/>
                                        </p:tgtEl>
                                        <p:attrNameLst>
                                          <p:attrName>ppt_x</p:attrName>
                                        </p:attrNameLst>
                                      </p:cBhvr>
                                      <p:tavLst>
                                        <p:tav tm="0">
                                          <p:val>
                                            <p:strVal val="#ppt_x"/>
                                          </p:val>
                                        </p:tav>
                                        <p:tav tm="100000">
                                          <p:val>
                                            <p:strVal val="#ppt_x"/>
                                          </p:val>
                                        </p:tav>
                                      </p:tavLst>
                                    </p:anim>
                                    <p:anim calcmode="lin" valueType="num">
                                      <p:cBhvr>
                                        <p:cTn id="47" dur="1000" fill="hold"/>
                                        <p:tgtEl>
                                          <p:spTgt spid="472"/>
                                        </p:tgtEl>
                                        <p:attrNameLst>
                                          <p:attrName>ppt_y</p:attrName>
                                        </p:attrNameLst>
                                      </p:cBhvr>
                                      <p:tavLst>
                                        <p:tav tm="0">
                                          <p:val>
                                            <p:strVal val="0-#ppt_h/2"/>
                                          </p:val>
                                        </p:tav>
                                        <p:tav tm="100000">
                                          <p:val>
                                            <p:strVal val="#ppt_y"/>
                                          </p:val>
                                        </p:tav>
                                      </p:tavLst>
                                    </p:anim>
                                  </p:childTnLst>
                                </p:cTn>
                              </p:par>
                            </p:childTnLst>
                          </p:cTn>
                        </p:par>
                        <p:par>
                          <p:cTn id="48" fill="hold">
                            <p:stCondLst>
                              <p:cond delay="12100"/>
                            </p:stCondLst>
                            <p:childTnLst>
                              <p:par>
                                <p:cTn id="49" presetID="2" presetClass="entr" presetSubtype="1" fill="hold" grpId="10" nodeType="afterEffect">
                                  <p:stCondLst>
                                    <p:cond delay="1900"/>
                                  </p:stCondLst>
                                  <p:iterate>
                                    <p:tmAbs val="0"/>
                                  </p:iterate>
                                  <p:childTnLst>
                                    <p:set>
                                      <p:cBhvr>
                                        <p:cTn id="50" fill="hold"/>
                                        <p:tgtEl>
                                          <p:spTgt spid="473"/>
                                        </p:tgtEl>
                                        <p:attrNameLst>
                                          <p:attrName>style.visibility</p:attrName>
                                        </p:attrNameLst>
                                      </p:cBhvr>
                                      <p:to>
                                        <p:strVal val="visible"/>
                                      </p:to>
                                    </p:set>
                                    <p:anim calcmode="lin" valueType="num">
                                      <p:cBhvr>
                                        <p:cTn id="51" dur="1000" fill="hold"/>
                                        <p:tgtEl>
                                          <p:spTgt spid="473"/>
                                        </p:tgtEl>
                                        <p:attrNameLst>
                                          <p:attrName>ppt_x</p:attrName>
                                        </p:attrNameLst>
                                      </p:cBhvr>
                                      <p:tavLst>
                                        <p:tav tm="0">
                                          <p:val>
                                            <p:strVal val="#ppt_x"/>
                                          </p:val>
                                        </p:tav>
                                        <p:tav tm="100000">
                                          <p:val>
                                            <p:strVal val="#ppt_x"/>
                                          </p:val>
                                        </p:tav>
                                      </p:tavLst>
                                    </p:anim>
                                    <p:anim calcmode="lin" valueType="num">
                                      <p:cBhvr>
                                        <p:cTn id="52" dur="1000" fill="hold"/>
                                        <p:tgtEl>
                                          <p:spTgt spid="473"/>
                                        </p:tgtEl>
                                        <p:attrNameLst>
                                          <p:attrName>ppt_y</p:attrName>
                                        </p:attrNameLst>
                                      </p:cBhvr>
                                      <p:tavLst>
                                        <p:tav tm="0">
                                          <p:val>
                                            <p:strVal val="0-#ppt_h/2"/>
                                          </p:val>
                                        </p:tav>
                                        <p:tav tm="100000">
                                          <p:val>
                                            <p:strVal val="#ppt_y"/>
                                          </p:val>
                                        </p:tav>
                                      </p:tavLst>
                                    </p:anim>
                                  </p:childTnLst>
                                </p:cTn>
                              </p:par>
                            </p:childTnLst>
                          </p:cTn>
                        </p:par>
                        <p:par>
                          <p:cTn id="53" fill="hold">
                            <p:stCondLst>
                              <p:cond delay="15000"/>
                            </p:stCondLst>
                            <p:childTnLst>
                              <p:par>
                                <p:cTn id="54" presetID="23" presetClass="entr" presetSubtype="16" fill="hold" grpId="11" nodeType="afterEffect">
                                  <p:stCondLst>
                                    <p:cond delay="1900"/>
                                  </p:stCondLst>
                                  <p:iterate>
                                    <p:tmAbs val="0"/>
                                  </p:iterate>
                                  <p:childTnLst>
                                    <p:set>
                                      <p:cBhvr>
                                        <p:cTn id="55" fill="hold"/>
                                        <p:tgtEl>
                                          <p:spTgt spid="448"/>
                                        </p:tgtEl>
                                        <p:attrNameLst>
                                          <p:attrName>style.visibility</p:attrName>
                                        </p:attrNameLst>
                                      </p:cBhvr>
                                      <p:to>
                                        <p:strVal val="visible"/>
                                      </p:to>
                                    </p:set>
                                    <p:anim calcmode="lin" valueType="num">
                                      <p:cBhvr>
                                        <p:cTn id="56" dur="500" fill="hold"/>
                                        <p:tgtEl>
                                          <p:spTgt spid="448"/>
                                        </p:tgtEl>
                                        <p:attrNameLst>
                                          <p:attrName>ppt_w</p:attrName>
                                        </p:attrNameLst>
                                      </p:cBhvr>
                                      <p:tavLst>
                                        <p:tav tm="0">
                                          <p:val>
                                            <p:fltVal val="0"/>
                                          </p:val>
                                        </p:tav>
                                        <p:tav tm="100000">
                                          <p:val>
                                            <p:strVal val="#ppt_w"/>
                                          </p:val>
                                        </p:tav>
                                      </p:tavLst>
                                    </p:anim>
                                    <p:anim calcmode="lin" valueType="num">
                                      <p:cBhvr>
                                        <p:cTn id="57" dur="500" fill="hold"/>
                                        <p:tgtEl>
                                          <p:spTgt spid="4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2" animBg="1" advAuto="0"/>
      <p:bldP spid="448" grpId="11" animBg="1" advAuto="0"/>
      <p:bldP spid="453" grpId="5" animBg="1" advAuto="0"/>
      <p:bldP spid="458" grpId="4" animBg="1" advAuto="0"/>
      <p:bldP spid="463" grpId="3" animBg="1" advAuto="0"/>
      <p:bldP spid="468" grpId="1" animBg="1" advAuto="0"/>
      <p:bldP spid="469" grpId="6" animBg="1" advAuto="0"/>
      <p:bldP spid="470" grpId="7" animBg="1" advAuto="0"/>
      <p:bldP spid="471" grpId="8" animBg="1" advAuto="0"/>
      <p:bldP spid="472" grpId="9" animBg="1" advAuto="0"/>
      <p:bldP spid="473" grpId="1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组合 30"/>
          <p:cNvGrpSpPr/>
          <p:nvPr/>
        </p:nvGrpSpPr>
        <p:grpSpPr>
          <a:xfrm>
            <a:off x="1499435" y="2500307"/>
            <a:ext cx="9156041" cy="2286017"/>
            <a:chOff x="0" y="0"/>
            <a:chExt cx="9156040" cy="2286016"/>
          </a:xfrm>
        </p:grpSpPr>
        <p:sp>
          <p:nvSpPr>
            <p:cNvPr id="143" name="直接连接符 7"/>
            <p:cNvSpPr/>
            <p:nvPr/>
          </p:nvSpPr>
          <p:spPr>
            <a:xfrm>
              <a:off x="0" y="1135961"/>
              <a:ext cx="972001" cy="1271"/>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4" name="直接连接符 9"/>
            <p:cNvSpPr/>
            <p:nvPr/>
          </p:nvSpPr>
          <p:spPr>
            <a:xfrm flipV="1">
              <a:off x="953228" y="0"/>
              <a:ext cx="785819" cy="1143009"/>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5" name="直接连接符 11"/>
            <p:cNvSpPr/>
            <p:nvPr/>
          </p:nvSpPr>
          <p:spPr>
            <a:xfrm>
              <a:off x="1739045" y="0"/>
              <a:ext cx="2071704" cy="2286016"/>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6" name="直接连接符 18"/>
            <p:cNvSpPr/>
            <p:nvPr/>
          </p:nvSpPr>
          <p:spPr>
            <a:xfrm flipV="1">
              <a:off x="3810748" y="0"/>
              <a:ext cx="1785951" cy="2286017"/>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7" name="直接连接符 21"/>
            <p:cNvSpPr/>
            <p:nvPr/>
          </p:nvSpPr>
          <p:spPr>
            <a:xfrm>
              <a:off x="5596698" y="0"/>
              <a:ext cx="1857389" cy="2286016"/>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8" name="直接连接符 23"/>
            <p:cNvSpPr/>
            <p:nvPr/>
          </p:nvSpPr>
          <p:spPr>
            <a:xfrm flipV="1">
              <a:off x="7454086" y="1143007"/>
              <a:ext cx="714381" cy="1143010"/>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sp>
          <p:nvSpPr>
            <p:cNvPr id="149" name="直接连接符 29"/>
            <p:cNvSpPr/>
            <p:nvPr/>
          </p:nvSpPr>
          <p:spPr>
            <a:xfrm>
              <a:off x="8184040" y="1132987"/>
              <a:ext cx="972001" cy="1271"/>
            </a:xfrm>
            <a:prstGeom prst="line">
              <a:avLst/>
            </a:prstGeom>
            <a:noFill/>
            <a:ln w="15875" cap="flat">
              <a:solidFill>
                <a:srgbClr val="808080"/>
              </a:solidFill>
              <a:prstDash val="sysDash"/>
              <a:round/>
            </a:ln>
            <a:effectLst/>
          </p:spPr>
          <p:txBody>
            <a:bodyPr wrap="square" lIns="45719" tIns="45719" rIns="45719" bIns="45719" numCol="1" anchor="t">
              <a:noAutofit/>
            </a:bodyPr>
            <a:lstStyle/>
            <a:p>
              <a:endParaRPr/>
            </a:p>
          </p:txBody>
        </p:sp>
      </p:grpSp>
      <p:sp>
        <p:nvSpPr>
          <p:cNvPr id="151" name="泪滴形 2"/>
          <p:cNvSpPr/>
          <p:nvPr/>
        </p:nvSpPr>
        <p:spPr>
          <a:xfrm flipV="1">
            <a:off x="1881160" y="357168"/>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28575">
            <a:solidFill>
              <a:srgbClr val="FFFFFF"/>
            </a:solidFill>
          </a:ln>
          <a:effectLst>
            <a:outerShdw blurRad="330200" dist="190500" dir="7800000" rotWithShape="0">
              <a:srgbClr val="000000">
                <a:alpha val="23000"/>
              </a:srgbClr>
            </a:outerShdw>
          </a:effectLst>
        </p:spPr>
        <p:txBody>
          <a:bodyPr lIns="45719" rIns="45719" anchor="ctr"/>
          <a:lstStyle/>
          <a:p>
            <a:pPr algn="ctr">
              <a:defRPr>
                <a:solidFill>
                  <a:srgbClr val="FFFFFF"/>
                </a:solidFill>
              </a:defRPr>
            </a:pPr>
            <a:endParaRPr/>
          </a:p>
        </p:txBody>
      </p:sp>
      <p:sp>
        <p:nvSpPr>
          <p:cNvPr id="152" name="泪滴形 3"/>
          <p:cNvSpPr/>
          <p:nvPr/>
        </p:nvSpPr>
        <p:spPr>
          <a:xfrm flipH="1" flipV="1">
            <a:off x="2357416" y="476232"/>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28575">
            <a:solidFill>
              <a:srgbClr val="FFFFFF"/>
            </a:solidFill>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53" name="泪滴形 4"/>
          <p:cNvSpPr/>
          <p:nvPr/>
        </p:nvSpPr>
        <p:spPr>
          <a:xfrm flipH="1">
            <a:off x="2357415" y="829249"/>
            <a:ext cx="452443" cy="4524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28575">
            <a:solidFill>
              <a:srgbClr val="FFFFFF"/>
            </a:solidFill>
          </a:ln>
          <a:effectLst>
            <a:outerShdw blurRad="330200" dist="190500" dir="9600000" rotWithShape="0">
              <a:srgbClr val="000000">
                <a:alpha val="31000"/>
              </a:srgbClr>
            </a:outerShdw>
          </a:effectLst>
        </p:spPr>
        <p:txBody>
          <a:bodyPr lIns="45719" rIns="45719" anchor="ctr"/>
          <a:lstStyle/>
          <a:p>
            <a:pPr algn="ctr">
              <a:defRPr sz="4400">
                <a:solidFill>
                  <a:srgbClr val="FFFFFF"/>
                </a:solidFill>
                <a:latin typeface="Microsoft YaHei"/>
                <a:ea typeface="Microsoft YaHei"/>
                <a:cs typeface="Microsoft YaHei"/>
                <a:sym typeface="Microsoft YaHei"/>
              </a:defRPr>
            </a:pPr>
            <a:endParaRPr/>
          </a:p>
        </p:txBody>
      </p:sp>
      <p:sp>
        <p:nvSpPr>
          <p:cNvPr id="154" name="矩形 6"/>
          <p:cNvSpPr txBox="1"/>
          <p:nvPr/>
        </p:nvSpPr>
        <p:spPr>
          <a:xfrm>
            <a:off x="2581798" y="592733"/>
            <a:ext cx="2088709" cy="561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2800">
                <a:latin typeface="Microsoft YaHei"/>
                <a:ea typeface="Microsoft YaHei"/>
                <a:cs typeface="Microsoft YaHei"/>
                <a:sym typeface="Microsoft YaHei"/>
              </a:defRPr>
            </a:lvl1pPr>
          </a:lstStyle>
          <a:p>
            <a:r>
              <a:t>Content</a:t>
            </a:r>
          </a:p>
        </p:txBody>
      </p:sp>
      <p:sp>
        <p:nvSpPr>
          <p:cNvPr id="155" name="泪滴形 1"/>
          <p:cNvSpPr/>
          <p:nvPr/>
        </p:nvSpPr>
        <p:spPr>
          <a:xfrm>
            <a:off x="2000224" y="829245"/>
            <a:ext cx="333379" cy="3333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FBFBF"/>
          </a:solidFill>
          <a:ln w="28575">
            <a:solidFill>
              <a:srgbClr val="FFFFFF"/>
            </a:solidFill>
          </a:ln>
          <a:effectLst>
            <a:outerShdw blurRad="330200" dist="190500" dir="9000000" rotWithShape="0">
              <a:srgbClr val="000000">
                <a:alpha val="28000"/>
              </a:srgbClr>
            </a:outerShdw>
          </a:effectLst>
        </p:spPr>
        <p:txBody>
          <a:bodyPr lIns="45719" rIns="45719" anchor="ctr"/>
          <a:lstStyle/>
          <a:p>
            <a:pPr algn="ctr">
              <a:defRPr>
                <a:solidFill>
                  <a:srgbClr val="FFFFFF"/>
                </a:solidFill>
              </a:defRPr>
            </a:pPr>
            <a:endParaRPr/>
          </a:p>
        </p:txBody>
      </p:sp>
      <p:grpSp>
        <p:nvGrpSpPr>
          <p:cNvPr id="161" name="组合 61"/>
          <p:cNvGrpSpPr/>
          <p:nvPr/>
        </p:nvGrpSpPr>
        <p:grpSpPr>
          <a:xfrm>
            <a:off x="2952730" y="2439754"/>
            <a:ext cx="673424" cy="540001"/>
            <a:chOff x="0" y="0"/>
            <a:chExt cx="673422" cy="539999"/>
          </a:xfrm>
        </p:grpSpPr>
        <p:sp>
          <p:nvSpPr>
            <p:cNvPr id="156" name="椭圆 32"/>
            <p:cNvSpPr/>
            <p:nvPr/>
          </p:nvSpPr>
          <p:spPr>
            <a:xfrm>
              <a:off x="0" y="0"/>
              <a:ext cx="540000" cy="540000"/>
            </a:xfrm>
            <a:prstGeom prst="ellipse">
              <a:avLst/>
            </a:prstGeom>
            <a:solidFill>
              <a:srgbClr val="6CAC00"/>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7" name="等腰三角形 60"/>
            <p:cNvSpPr/>
            <p:nvPr/>
          </p:nvSpPr>
          <p:spPr>
            <a:xfrm rot="5400000">
              <a:off x="441963" y="159702"/>
              <a:ext cx="248606" cy="214316"/>
            </a:xfrm>
            <a:prstGeom prst="triangl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60" name="椭圆 59"/>
            <p:cNvGrpSpPr/>
            <p:nvPr/>
          </p:nvGrpSpPr>
          <p:grpSpPr>
            <a:xfrm>
              <a:off x="44766" y="21909"/>
              <a:ext cx="468001" cy="485141"/>
              <a:chOff x="0" y="0"/>
              <a:chExt cx="468000" cy="485140"/>
            </a:xfrm>
          </p:grpSpPr>
          <p:sp>
            <p:nvSpPr>
              <p:cNvPr id="158" name="圆形"/>
              <p:cNvSpPr/>
              <p:nvPr/>
            </p:nvSpPr>
            <p:spPr>
              <a:xfrm>
                <a:off x="0" y="8569"/>
                <a:ext cx="468001" cy="468002"/>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59" name="1"/>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1</a:t>
                </a:r>
              </a:p>
            </p:txBody>
          </p:sp>
        </p:grpSp>
      </p:grpSp>
      <p:sp>
        <p:nvSpPr>
          <p:cNvPr id="162" name="矩形 62"/>
          <p:cNvSpPr txBox="1"/>
          <p:nvPr/>
        </p:nvSpPr>
        <p:spPr>
          <a:xfrm>
            <a:off x="3595670" y="2529702"/>
            <a:ext cx="2857521"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atin typeface="Arial"/>
                <a:ea typeface="Arial"/>
                <a:cs typeface="Arial"/>
                <a:sym typeface="Arial"/>
              </a:defRPr>
            </a:lvl1pPr>
          </a:lstStyle>
          <a:p>
            <a:r>
              <a:t>Background </a:t>
            </a:r>
          </a:p>
        </p:txBody>
      </p:sp>
      <p:grpSp>
        <p:nvGrpSpPr>
          <p:cNvPr id="168" name="组合 63"/>
          <p:cNvGrpSpPr/>
          <p:nvPr/>
        </p:nvGrpSpPr>
        <p:grpSpPr>
          <a:xfrm>
            <a:off x="6867966" y="2431439"/>
            <a:ext cx="673424" cy="540001"/>
            <a:chOff x="0" y="0"/>
            <a:chExt cx="673422" cy="539999"/>
          </a:xfrm>
        </p:grpSpPr>
        <p:sp>
          <p:nvSpPr>
            <p:cNvPr id="163" name="椭圆 64"/>
            <p:cNvSpPr/>
            <p:nvPr/>
          </p:nvSpPr>
          <p:spPr>
            <a:xfrm>
              <a:off x="0" y="0"/>
              <a:ext cx="540000" cy="540000"/>
            </a:xfrm>
            <a:prstGeom prst="ellipse">
              <a:avLst/>
            </a:prstGeom>
            <a:solidFill>
              <a:srgbClr val="FFFFFF"/>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64" name="等腰三角形 65"/>
            <p:cNvSpPr/>
            <p:nvPr/>
          </p:nvSpPr>
          <p:spPr>
            <a:xfrm rot="5400000">
              <a:off x="441963" y="159702"/>
              <a:ext cx="248606" cy="214316"/>
            </a:xfrm>
            <a:prstGeom prst="triangle">
              <a:avLst/>
            </a:prstGeom>
            <a:solidFill>
              <a:srgbClr val="352F2F">
                <a:alpha val="48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67" name="椭圆 66"/>
            <p:cNvGrpSpPr/>
            <p:nvPr/>
          </p:nvGrpSpPr>
          <p:grpSpPr>
            <a:xfrm>
              <a:off x="37839" y="28836"/>
              <a:ext cx="468001" cy="485141"/>
              <a:chOff x="0" y="0"/>
              <a:chExt cx="468000" cy="485140"/>
            </a:xfrm>
          </p:grpSpPr>
          <p:sp>
            <p:nvSpPr>
              <p:cNvPr id="165" name="圆形"/>
              <p:cNvSpPr/>
              <p:nvPr/>
            </p:nvSpPr>
            <p:spPr>
              <a:xfrm>
                <a:off x="0" y="8569"/>
                <a:ext cx="468001" cy="468002"/>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66" name="3"/>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3</a:t>
                </a:r>
              </a:p>
            </p:txBody>
          </p:sp>
        </p:grpSp>
      </p:grpSp>
      <p:sp>
        <p:nvSpPr>
          <p:cNvPr id="169" name="矩形 67"/>
          <p:cNvSpPr txBox="1"/>
          <p:nvPr/>
        </p:nvSpPr>
        <p:spPr>
          <a:xfrm>
            <a:off x="7184580" y="4668114"/>
            <a:ext cx="2857521"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atin typeface="Arial"/>
                <a:ea typeface="Arial"/>
                <a:cs typeface="Arial"/>
                <a:sym typeface="Arial"/>
              </a:defRPr>
            </a:lvl1pPr>
          </a:lstStyle>
          <a:p>
            <a:r>
              <a:t>Conclusion</a:t>
            </a:r>
          </a:p>
        </p:txBody>
      </p:sp>
      <p:grpSp>
        <p:nvGrpSpPr>
          <p:cNvPr id="175" name="组合 68"/>
          <p:cNvGrpSpPr/>
          <p:nvPr/>
        </p:nvGrpSpPr>
        <p:grpSpPr>
          <a:xfrm>
            <a:off x="4898564" y="4556767"/>
            <a:ext cx="665870" cy="540001"/>
            <a:chOff x="0" y="0"/>
            <a:chExt cx="665869" cy="539999"/>
          </a:xfrm>
        </p:grpSpPr>
        <p:sp>
          <p:nvSpPr>
            <p:cNvPr id="170" name="椭圆 69"/>
            <p:cNvSpPr/>
            <p:nvPr/>
          </p:nvSpPr>
          <p:spPr>
            <a:xfrm>
              <a:off x="125869" y="0"/>
              <a:ext cx="540000" cy="540000"/>
            </a:xfrm>
            <a:prstGeom prst="ellipse">
              <a:avLst/>
            </a:prstGeom>
            <a:solidFill>
              <a:srgbClr val="FFFFFF"/>
            </a:solidFill>
            <a:ln w="76200" cap="flat">
              <a:solidFill>
                <a:srgbClr val="FFFFFF"/>
              </a:solidFill>
              <a:prstDash val="solid"/>
              <a:round/>
            </a:ln>
            <a:effectLst>
              <a:outerShdw blurRad="2794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71" name="等腰三角形 70"/>
            <p:cNvSpPr/>
            <p:nvPr/>
          </p:nvSpPr>
          <p:spPr>
            <a:xfrm rot="16200000" flipH="1">
              <a:off x="-17146" y="181475"/>
              <a:ext cx="248605" cy="214314"/>
            </a:xfrm>
            <a:prstGeom prst="triangle">
              <a:avLst/>
            </a:prstGeom>
            <a:solidFill>
              <a:srgbClr val="39A3CD">
                <a:alpha val="81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74" name="椭圆 71"/>
            <p:cNvGrpSpPr/>
            <p:nvPr/>
          </p:nvGrpSpPr>
          <p:grpSpPr>
            <a:xfrm>
              <a:off x="163707" y="29827"/>
              <a:ext cx="468002" cy="485141"/>
              <a:chOff x="0" y="0"/>
              <a:chExt cx="468000" cy="485140"/>
            </a:xfrm>
          </p:grpSpPr>
          <p:sp>
            <p:nvSpPr>
              <p:cNvPr id="172" name="圆形"/>
              <p:cNvSpPr/>
              <p:nvPr/>
            </p:nvSpPr>
            <p:spPr>
              <a:xfrm>
                <a:off x="0" y="8569"/>
                <a:ext cx="468001" cy="468002"/>
              </a:xfrm>
              <a:prstGeom prst="ellipse">
                <a:avLst/>
              </a:prstGeom>
              <a:solidFill>
                <a:srgbClr val="39A3CD"/>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73" name="2"/>
              <p:cNvSpPr txBox="1"/>
              <p:nvPr/>
            </p:nvSpPr>
            <p:spPr>
              <a:xfrm>
                <a:off x="68537" y="-1"/>
                <a:ext cx="33092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2</a:t>
                </a:r>
              </a:p>
            </p:txBody>
          </p:sp>
        </p:grpSp>
      </p:grpSp>
      <p:sp>
        <p:nvSpPr>
          <p:cNvPr id="176" name="矩形 72"/>
          <p:cNvSpPr txBox="1"/>
          <p:nvPr/>
        </p:nvSpPr>
        <p:spPr>
          <a:xfrm>
            <a:off x="5864678" y="2551828"/>
            <a:ext cx="2857521" cy="36933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b="1">
                <a:latin typeface="Arial"/>
                <a:ea typeface="Arial"/>
                <a:cs typeface="Arial"/>
                <a:sym typeface="Arial"/>
              </a:defRPr>
            </a:lvl1pPr>
          </a:lstStyle>
          <a:p>
            <a:r>
              <a:rPr lang="en-US" dirty="0" smtClean="0"/>
              <a:t>A</a:t>
            </a:r>
            <a:r>
              <a:rPr lang="en-US" altLang="zh-CN" dirty="0" smtClean="0"/>
              <a:t>nalysis</a:t>
            </a:r>
            <a:endParaRPr dirty="0"/>
          </a:p>
        </p:txBody>
      </p:sp>
      <p:grpSp>
        <p:nvGrpSpPr>
          <p:cNvPr id="182" name="组合 73"/>
          <p:cNvGrpSpPr/>
          <p:nvPr/>
        </p:nvGrpSpPr>
        <p:grpSpPr>
          <a:xfrm>
            <a:off x="8546664" y="4541527"/>
            <a:ext cx="661105" cy="540001"/>
            <a:chOff x="0" y="0"/>
            <a:chExt cx="661104" cy="539999"/>
          </a:xfrm>
        </p:grpSpPr>
        <p:sp>
          <p:nvSpPr>
            <p:cNvPr id="177" name="椭圆 74"/>
            <p:cNvSpPr/>
            <p:nvPr/>
          </p:nvSpPr>
          <p:spPr>
            <a:xfrm>
              <a:off x="121104" y="0"/>
              <a:ext cx="540001" cy="540000"/>
            </a:xfrm>
            <a:prstGeom prst="ellipse">
              <a:avLst/>
            </a:prstGeom>
            <a:solidFill>
              <a:srgbClr val="FFFFFF"/>
            </a:solidFill>
            <a:ln w="76200" cap="flat">
              <a:solidFill>
                <a:srgbClr val="FFFFFF"/>
              </a:solidFill>
              <a:prstDash val="solid"/>
              <a:round/>
            </a:ln>
            <a:effectLst>
              <a:outerShdw blurRad="139700" dist="101600" dir="7800000" rotWithShape="0">
                <a:srgbClr val="000000">
                  <a:alpha val="41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78" name="等腰三角形 75"/>
            <p:cNvSpPr/>
            <p:nvPr/>
          </p:nvSpPr>
          <p:spPr>
            <a:xfrm rot="16200000" flipH="1">
              <a:off x="-17146" y="170588"/>
              <a:ext cx="248605" cy="214316"/>
            </a:xfrm>
            <a:prstGeom prst="triangle">
              <a:avLst/>
            </a:prstGeom>
            <a:solidFill>
              <a:srgbClr val="BFBFBF">
                <a:alpha val="82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81" name="椭圆 76"/>
            <p:cNvGrpSpPr/>
            <p:nvPr/>
          </p:nvGrpSpPr>
          <p:grpSpPr>
            <a:xfrm>
              <a:off x="165869" y="32795"/>
              <a:ext cx="468002" cy="485141"/>
              <a:chOff x="0" y="0"/>
              <a:chExt cx="468000" cy="485140"/>
            </a:xfrm>
          </p:grpSpPr>
          <p:sp>
            <p:nvSpPr>
              <p:cNvPr id="179" name="圆形"/>
              <p:cNvSpPr/>
              <p:nvPr/>
            </p:nvSpPr>
            <p:spPr>
              <a:xfrm>
                <a:off x="0" y="8569"/>
                <a:ext cx="468001" cy="468002"/>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2400">
                    <a:solidFill>
                      <a:srgbClr val="FFFFFF"/>
                    </a:solidFill>
                    <a:latin typeface="Microsoft YaHei"/>
                    <a:ea typeface="Microsoft YaHei"/>
                    <a:cs typeface="Microsoft YaHei"/>
                    <a:sym typeface="Microsoft YaHei"/>
                  </a:defRPr>
                </a:pPr>
                <a:endParaRPr/>
              </a:p>
            </p:txBody>
          </p:sp>
          <p:sp>
            <p:nvSpPr>
              <p:cNvPr id="180" name="4"/>
              <p:cNvSpPr txBox="1"/>
              <p:nvPr/>
            </p:nvSpPr>
            <p:spPr>
              <a:xfrm>
                <a:off x="68537" y="-1"/>
                <a:ext cx="330926"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latin typeface="Microsoft YaHei"/>
                    <a:ea typeface="Microsoft YaHei"/>
                    <a:cs typeface="Microsoft YaHei"/>
                    <a:sym typeface="Microsoft YaHei"/>
                  </a:defRPr>
                </a:lvl1pPr>
              </a:lstStyle>
              <a:p>
                <a:r>
                  <a:t>4</a:t>
                </a:r>
              </a:p>
            </p:txBody>
          </p:sp>
        </p:grpSp>
      </p:grpSp>
      <p:sp>
        <p:nvSpPr>
          <p:cNvPr id="183" name="矩形 77"/>
          <p:cNvSpPr txBox="1"/>
          <p:nvPr/>
        </p:nvSpPr>
        <p:spPr>
          <a:xfrm>
            <a:off x="1952595" y="4679374"/>
            <a:ext cx="2857521"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b="1">
                <a:latin typeface="Arial"/>
                <a:ea typeface="Arial"/>
                <a:cs typeface="Arial"/>
                <a:sym typeface="Arial"/>
              </a:defRPr>
            </a:lvl1pPr>
          </a:lstStyle>
          <a:p>
            <a:r>
              <a:t>Research </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2541069"/>
            <a:ext cx="870123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    我们</a:t>
            </a:r>
            <a:r>
              <a:rPr lang="zh-CN" altLang="en-US" sz="2800" dirty="0">
                <a:latin typeface="楷体" pitchFamily="49" charset="-122"/>
                <a:ea typeface="楷体" pitchFamily="49" charset="-122"/>
              </a:rPr>
              <a:t>的目标是建立一个预测模型，考虑到：全局现象，如优先依恋；过去的演变趋势，如阶级随着</a:t>
            </a:r>
            <a:r>
              <a:rPr lang="en-US" altLang="zh-CN" sz="2800" dirty="0">
                <a:latin typeface="楷体" pitchFamily="49" charset="-122"/>
                <a:ea typeface="楷体" pitchFamily="49" charset="-122"/>
              </a:rPr>
              <a:t>class</a:t>
            </a:r>
            <a:r>
              <a:rPr lang="zh-CN" altLang="en-US" sz="2800" dirty="0">
                <a:latin typeface="楷体" pitchFamily="49" charset="-122"/>
                <a:ea typeface="楷体" pitchFamily="49" charset="-122"/>
              </a:rPr>
              <a:t>的年龄的增长而减少关系的倾向；以及</a:t>
            </a:r>
            <a:r>
              <a:rPr lang="en-US" altLang="zh-CN" sz="2800" dirty="0">
                <a:latin typeface="楷体" pitchFamily="49" charset="-122"/>
                <a:ea typeface="楷体" pitchFamily="49" charset="-122"/>
              </a:rPr>
              <a:t>domain</a:t>
            </a:r>
            <a:r>
              <a:rPr lang="zh-CN" altLang="en-US" sz="2800" dirty="0">
                <a:latin typeface="楷体" pitchFamily="49" charset="-122"/>
                <a:ea typeface="楷体" pitchFamily="49" charset="-122"/>
              </a:rPr>
              <a:t>知识的原则</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必须</a:t>
            </a:r>
            <a:r>
              <a:rPr lang="zh-CN" altLang="en-US" sz="2800" dirty="0">
                <a:latin typeface="楷体" pitchFamily="49" charset="-122"/>
                <a:ea typeface="楷体" pitchFamily="49" charset="-122"/>
              </a:rPr>
              <a:t>遵循的面向对象的设计原则。派生的模型可以洞察软件未来的发展趋势，并有可能得到软件演化的改进或新的软件演化规律。</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Tree>
    <p:extLst>
      <p:ext uri="{BB962C8B-B14F-4D97-AF65-F5344CB8AC3E}">
        <p14:creationId xmlns:p14="http://schemas.microsoft.com/office/powerpoint/2010/main" val="35759703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2102215"/>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dirty="0" smtClean="0"/>
              <a:t>     analysis </a:t>
            </a:r>
            <a:r>
              <a:rPr lang="en-US" altLang="zh-CN" sz="2800" dirty="0"/>
              <a:t>of an information set (historical data, models and assumptions available at a given time) and thus every forecast is conditional on this information.</a:t>
            </a:r>
            <a:endParaRPr kumimoji="0" lang="zh-CN" altLang="en-US" sz="2800" b="0" i="0" u="none" strike="noStrike" cap="none" spc="0" normalizeH="0" baseline="0" dirty="0">
              <a:ln>
                <a:noFill/>
              </a:ln>
              <a:solidFill>
                <a:srgbClr val="000000"/>
              </a:solidFill>
              <a:effectLst/>
              <a:uFillTx/>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2069431" y="3744227"/>
            <a:ext cx="6131292"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b="1" dirty="0"/>
              <a:t>two broad categories </a:t>
            </a:r>
            <a:r>
              <a:rPr lang="zh-CN" altLang="en-US" sz="2800" b="1" dirty="0" smtClean="0"/>
              <a:t>：</a:t>
            </a:r>
            <a:endParaRPr lang="en-US" altLang="zh-CN" sz="2800" b="1" dirty="0" smtClean="0"/>
          </a:p>
          <a:p>
            <a:endParaRPr lang="zh-CN" altLang="en-US" sz="2800" b="1" dirty="0"/>
          </a:p>
          <a:p>
            <a:r>
              <a:rPr lang="en-US" altLang="zh-CN" sz="2800" dirty="0" smtClean="0"/>
              <a:t>1. explanatory </a:t>
            </a:r>
            <a:r>
              <a:rPr lang="en-US" altLang="zh-CN" sz="2800" dirty="0"/>
              <a:t>(or causal) </a:t>
            </a:r>
            <a:endParaRPr lang="zh-CN" altLang="en-US" sz="2800" dirty="0"/>
          </a:p>
          <a:p>
            <a:r>
              <a:rPr lang="en-US" altLang="zh-CN" sz="2800" dirty="0" smtClean="0"/>
              <a:t>2. time </a:t>
            </a:r>
            <a:r>
              <a:rPr lang="en-US" altLang="zh-CN" sz="2800" dirty="0"/>
              <a:t>series models.</a:t>
            </a:r>
          </a:p>
          <a:p>
            <a:pPr marL="0" marR="0" indent="0" algn="l" defTabSz="914400" rtl="0" fontAlgn="auto" latinLnBrk="0" hangingPunct="0">
              <a:lnSpc>
                <a:spcPct val="100000"/>
              </a:lnSpc>
              <a:spcBef>
                <a:spcPts val="0"/>
              </a:spcBef>
              <a:spcAft>
                <a:spcPts val="0"/>
              </a:spcAft>
              <a:buClrTx/>
              <a:buSzTx/>
              <a:buFontTx/>
              <a:buNone/>
              <a:tabLst/>
            </a:pPr>
            <a:endParaRPr kumimoji="0" lang="zh-CN" altLang="en-US" sz="28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1925099465"/>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2069431" y="1948215"/>
            <a:ext cx="87012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节点</a:t>
            </a:r>
            <a:r>
              <a:rPr lang="zh-CN" altLang="en-US" sz="2800" dirty="0">
                <a:latin typeface="楷体" pitchFamily="49" charset="-122"/>
                <a:ea typeface="楷体" pitchFamily="49" charset="-122"/>
              </a:rPr>
              <a:t>对应类，包括抽象类和具体类。</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2069431" y="2640712"/>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在</a:t>
            </a:r>
            <a:r>
              <a:rPr lang="zh-CN" altLang="en-US" sz="2800" dirty="0">
                <a:latin typeface="楷体" pitchFamily="49" charset="-122"/>
                <a:ea typeface="楷体" pitchFamily="49" charset="-122"/>
              </a:rPr>
              <a:t>一些版本的面向对象设计的演变过程中，可能会在任何版本中添加新的节点（类）。所有其他类都被视为现有节点。</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4" name="TextBox 3"/>
          <p:cNvSpPr txBox="1"/>
          <p:nvPr/>
        </p:nvSpPr>
        <p:spPr>
          <a:xfrm>
            <a:off x="2069431" y="4158118"/>
            <a:ext cx="8701238"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smtClean="0">
                <a:latin typeface="楷体" pitchFamily="49" charset="-122"/>
                <a:ea typeface="楷体" pitchFamily="49" charset="-122"/>
              </a:rPr>
              <a:t>如果</a:t>
            </a:r>
            <a:r>
              <a:rPr lang="zh-CN" altLang="en-US" sz="2800" dirty="0">
                <a:latin typeface="楷体" pitchFamily="49" charset="-122"/>
                <a:ea typeface="楷体" pitchFamily="49" charset="-122"/>
              </a:rPr>
              <a:t>历史数据可以由不同类型的增长模型（例如对数或指数）更好地捕获，则可以相应地估计节点的数目</a:t>
            </a:r>
            <a:r>
              <a:rPr lang="zh-CN" altLang="en-US" sz="2800" dirty="0" smtClean="0">
                <a:latin typeface="楷体" pitchFamily="49" charset="-122"/>
                <a:ea typeface="楷体" pitchFamily="49" charset="-122"/>
              </a:rPr>
              <a:t>。但节点</a:t>
            </a:r>
            <a:r>
              <a:rPr lang="zh-CN" altLang="en-US" sz="2800" dirty="0">
                <a:latin typeface="楷体" pitchFamily="49" charset="-122"/>
                <a:ea typeface="楷体" pitchFamily="49" charset="-122"/>
              </a:rPr>
              <a:t>进化的线性拟合，有许多因素起作用，不能用简单的基于回归的模型来解释</a:t>
            </a:r>
            <a:r>
              <a:rPr lang="zh-CN" altLang="en-US" sz="2800" dirty="0" smtClean="0">
                <a:latin typeface="楷体" pitchFamily="49" charset="-122"/>
                <a:ea typeface="楷体" pitchFamily="49" charset="-122"/>
              </a:rPr>
              <a:t>。</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2724101504"/>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1745380" y="1900090"/>
            <a:ext cx="883278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latin typeface="楷体" pitchFamily="49" charset="-122"/>
                <a:ea typeface="楷体" pitchFamily="49" charset="-122"/>
              </a:rPr>
              <a:t>在预测模型的构建中考虑到</a:t>
            </a:r>
            <a:r>
              <a:rPr lang="zh-CN" altLang="en-US" sz="2800" dirty="0" smtClean="0">
                <a:latin typeface="楷体" pitchFamily="49" charset="-122"/>
                <a:ea typeface="楷体" pitchFamily="49" charset="-122"/>
              </a:rPr>
              <a:t>的参数有：</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1745381" y="2659445"/>
            <a:ext cx="8701238" cy="31085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Preferential </a:t>
            </a:r>
            <a:r>
              <a:rPr lang="en-US" altLang="zh-CN" sz="2800" dirty="0">
                <a:latin typeface="楷体" pitchFamily="49" charset="-122"/>
                <a:ea typeface="楷体" pitchFamily="49" charset="-122"/>
              </a:rPr>
              <a:t>Attachment and </a:t>
            </a:r>
            <a:r>
              <a:rPr lang="en-US" altLang="zh-CN" sz="2800" dirty="0" smtClean="0">
                <a:latin typeface="楷体" pitchFamily="49" charset="-122"/>
                <a:ea typeface="楷体" pitchFamily="49" charset="-122"/>
              </a:rPr>
              <a:t>Duplication</a:t>
            </a:r>
          </a:p>
          <a:p>
            <a:endParaRPr lang="en-US" altLang="zh-CN" sz="2800" dirty="0" smtClean="0">
              <a:latin typeface="楷体" pitchFamily="49" charset="-122"/>
              <a:ea typeface="楷体" pitchFamily="49" charset="-122"/>
            </a:endParaRPr>
          </a:p>
          <a:p>
            <a:r>
              <a:rPr kumimoji="0" lang="en-US" altLang="zh-CN"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2</a:t>
            </a:r>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lang="en-US" altLang="zh-CN" sz="2800" dirty="0">
                <a:latin typeface="楷体" pitchFamily="49" charset="-122"/>
                <a:ea typeface="楷体" pitchFamily="49" charset="-122"/>
              </a:rPr>
              <a:t>Modeling Node </a:t>
            </a:r>
            <a:r>
              <a:rPr lang="en-US" altLang="zh-CN" sz="2800" dirty="0" smtClean="0">
                <a:latin typeface="楷体" pitchFamily="49" charset="-122"/>
                <a:ea typeface="楷体" pitchFamily="49" charset="-122"/>
              </a:rPr>
              <a:t>Activity</a:t>
            </a:r>
          </a:p>
          <a:p>
            <a:endParaRPr lang="en-US" altLang="zh-CN" sz="2800" dirty="0" smtClean="0">
              <a:latin typeface="楷体" pitchFamily="49" charset="-122"/>
              <a:ea typeface="楷体" pitchFamily="49" charset="-122"/>
            </a:endParaRPr>
          </a:p>
          <a:p>
            <a:r>
              <a:rPr kumimoji="0" lang="en-US" altLang="zh-CN"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3</a:t>
            </a:r>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a:t>
            </a:r>
            <a:r>
              <a:rPr lang="en-US" altLang="zh-CN" sz="2800" dirty="0">
                <a:latin typeface="楷体" pitchFamily="49" charset="-122"/>
                <a:ea typeface="楷体" pitchFamily="49" charset="-122"/>
              </a:rPr>
              <a:t>Effect of Class </a:t>
            </a:r>
            <a:r>
              <a:rPr lang="en-US" altLang="zh-CN" sz="2800" dirty="0" smtClean="0">
                <a:latin typeface="楷体" pitchFamily="49" charset="-122"/>
                <a:ea typeface="楷体" pitchFamily="49" charset="-122"/>
              </a:rPr>
              <a:t>Age</a:t>
            </a:r>
          </a:p>
          <a:p>
            <a:endParaRPr lang="en-US" altLang="zh-CN" sz="2800" dirty="0" smtClean="0">
              <a:latin typeface="楷体" pitchFamily="49" charset="-122"/>
              <a:ea typeface="楷体" pitchFamily="49" charset="-122"/>
            </a:endParaRPr>
          </a:p>
          <a:p>
            <a:r>
              <a:rPr lang="en-US" altLang="zh-CN" sz="2800" dirty="0" smtClean="0">
                <a:latin typeface="楷体" pitchFamily="49" charset="-122"/>
                <a:ea typeface="楷体" pitchFamily="49" charset="-122"/>
              </a:rPr>
              <a:t>4</a:t>
            </a:r>
            <a:r>
              <a:rPr lang="zh-CN" altLang="en-US" sz="2800" dirty="0" smtClean="0">
                <a:latin typeface="楷体" pitchFamily="49" charset="-122"/>
                <a:ea typeface="楷体" pitchFamily="49" charset="-122"/>
              </a:rPr>
              <a:t>、</a:t>
            </a:r>
            <a:r>
              <a:rPr lang="en-US" altLang="zh-CN" sz="2800" dirty="0">
                <a:latin typeface="楷体" pitchFamily="49" charset="-122"/>
                <a:ea typeface="楷体" pitchFamily="49" charset="-122"/>
              </a:rPr>
              <a:t>Edge Removal</a:t>
            </a:r>
          </a:p>
        </p:txBody>
      </p:sp>
    </p:spTree>
    <p:extLst>
      <p:ext uri="{BB962C8B-B14F-4D97-AF65-F5344CB8AC3E}">
        <p14:creationId xmlns:p14="http://schemas.microsoft.com/office/powerpoint/2010/main" val="846381168"/>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2" name="TextBox 1"/>
          <p:cNvSpPr txBox="1"/>
          <p:nvPr/>
        </p:nvSpPr>
        <p:spPr>
          <a:xfrm>
            <a:off x="1745379" y="1875245"/>
            <a:ext cx="9756810"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000" dirty="0">
                <a:latin typeface="楷体" pitchFamily="49" charset="-122"/>
                <a:ea typeface="楷体" pitchFamily="49" charset="-122"/>
              </a:rPr>
              <a:t>（步骤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）首先，对正在调查的项目版本进行解析并映射到其相应</a:t>
            </a:r>
            <a:r>
              <a:rPr lang="zh-CN" altLang="en-US" sz="2000" dirty="0" smtClean="0">
                <a:latin typeface="楷体" pitchFamily="49" charset="-122"/>
                <a:ea typeface="楷体" pitchFamily="49" charset="-122"/>
              </a:rPr>
              <a:t>的节点网络</a:t>
            </a:r>
            <a:r>
              <a:rPr lang="zh-CN" altLang="en-US" sz="2000" dirty="0">
                <a:latin typeface="楷体" pitchFamily="49" charset="-122"/>
                <a:ea typeface="楷体" pitchFamily="49" charset="-122"/>
              </a:rPr>
              <a:t>表示。</a:t>
            </a:r>
          </a:p>
          <a:p>
            <a:r>
              <a:rPr lang="zh-CN" altLang="en-US" sz="2000" dirty="0">
                <a:latin typeface="楷体" pitchFamily="49" charset="-122"/>
                <a:ea typeface="楷体" pitchFamily="49" charset="-122"/>
              </a:rPr>
              <a:t>（步骤</a:t>
            </a:r>
            <a:r>
              <a:rPr lang="en-US" altLang="zh-CN" sz="2000" dirty="0">
                <a:latin typeface="楷体" pitchFamily="49" charset="-122"/>
                <a:ea typeface="楷体" pitchFamily="49" charset="-122"/>
              </a:rPr>
              <a:t>2</a:t>
            </a:r>
            <a:r>
              <a:rPr lang="zh-CN" altLang="en-US" sz="2000" dirty="0">
                <a:latin typeface="楷体" pitchFamily="49" charset="-122"/>
                <a:ea typeface="楷体" pitchFamily="49" charset="-122"/>
              </a:rPr>
              <a:t>）并对这些网络表示进行分析，以提取前述以前的分布。</a:t>
            </a:r>
          </a:p>
          <a:p>
            <a:r>
              <a:rPr lang="zh-CN" altLang="en-US" sz="2000" dirty="0">
                <a:latin typeface="楷体" pitchFamily="49" charset="-122"/>
                <a:ea typeface="楷体" pitchFamily="49" charset="-122"/>
              </a:rPr>
              <a:t>接下来，对所有要模拟的版本重复一系列步骤，以便对进化后的网络进行更改。必须执行的所有操作都在所示步骤中描述，以及必须考虑的参数。</a:t>
            </a:r>
            <a:endParaRPr kumimoji="0" lang="zh-CN" altLang="en-US" sz="20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pic>
        <p:nvPicPr>
          <p:cNvPr id="1026" name="Picture 2" descr="I:\记\a研一\node\angular\auction_Angular\高级软件工程\图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115" y="3506459"/>
            <a:ext cx="8027699" cy="257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880055"/>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1107994"/>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dirty="0" smtClean="0"/>
              <a:t>Forecasting Software Evolution Trends</a:t>
            </a:r>
          </a:p>
          <a:p>
            <a:r>
              <a:rPr lang="en-US" altLang="zh-CN" dirty="0"/>
              <a:t>with </a:t>
            </a:r>
            <a:r>
              <a:rPr lang="en-US" altLang="zh-CN" dirty="0" smtClean="0"/>
              <a:t>Networks</a:t>
            </a:r>
            <a:endParaRPr lang="en-US" altLang="zh-CN" dirty="0"/>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3" name="TextBox 2"/>
          <p:cNvSpPr txBox="1"/>
          <p:nvPr/>
        </p:nvSpPr>
        <p:spPr>
          <a:xfrm>
            <a:off x="1332721" y="1757943"/>
            <a:ext cx="1022203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latin typeface="楷体" pitchFamily="49" charset="-122"/>
                <a:ea typeface="楷体" pitchFamily="49" charset="-122"/>
              </a:rPr>
              <a:t>最终</a:t>
            </a:r>
            <a:r>
              <a:rPr lang="zh-CN" altLang="en-US" sz="2800" dirty="0" smtClean="0">
                <a:latin typeface="楷体" pitchFamily="49" charset="-122"/>
                <a:ea typeface="楷体" pitchFamily="49" charset="-122"/>
              </a:rPr>
              <a:t>我们按两</a:t>
            </a:r>
            <a:r>
              <a:rPr lang="zh-CN" altLang="en-US" sz="2800" dirty="0">
                <a:latin typeface="楷体" pitchFamily="49" charset="-122"/>
                <a:ea typeface="楷体" pitchFamily="49" charset="-122"/>
              </a:rPr>
              <a:t>个点执行评估</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endParaRPr lang="zh-CN" altLang="en-US" sz="2800" dirty="0">
              <a:latin typeface="楷体" pitchFamily="49" charset="-122"/>
              <a:ea typeface="楷体" pitchFamily="49" charset="-122"/>
            </a:endParaRPr>
          </a:p>
          <a:p>
            <a:r>
              <a:rPr lang="en-US" altLang="zh-CN" sz="2800" dirty="0">
                <a:latin typeface="楷体" pitchFamily="49" charset="-122"/>
                <a:ea typeface="楷体" pitchFamily="49" charset="-122"/>
              </a:rPr>
              <a:t>1</a:t>
            </a:r>
            <a:r>
              <a:rPr lang="zh-CN" altLang="en-US" sz="2800" dirty="0">
                <a:latin typeface="楷体" pitchFamily="49" charset="-122"/>
                <a:ea typeface="楷体" pitchFamily="49" charset="-122"/>
              </a:rPr>
              <a:t>：网络</a:t>
            </a:r>
            <a:r>
              <a:rPr lang="zh-CN" altLang="en-US" sz="2800" dirty="0" smtClean="0">
                <a:latin typeface="楷体" pitchFamily="49" charset="-122"/>
                <a:ea typeface="楷体" pitchFamily="49" charset="-122"/>
              </a:rPr>
              <a:t>视角：将</a:t>
            </a:r>
            <a:r>
              <a:rPr lang="zh-CN" altLang="en-US" sz="2800" dirty="0">
                <a:latin typeface="楷体" pitchFamily="49" charset="-122"/>
                <a:ea typeface="楷体" pitchFamily="49" charset="-122"/>
              </a:rPr>
              <a:t>在调查中提供相应的网络拓扑</a:t>
            </a:r>
            <a:r>
              <a:rPr lang="zh-CN" altLang="en-US" sz="2800" dirty="0" smtClean="0">
                <a:latin typeface="楷体" pitchFamily="49" charset="-122"/>
                <a:ea typeface="楷体" pitchFamily="49" charset="-122"/>
              </a:rPr>
              <a:t>图</a:t>
            </a:r>
            <a:r>
              <a:rPr lang="zh-CN" altLang="en-US" sz="2800" dirty="0">
                <a:latin typeface="楷体" pitchFamily="49" charset="-122"/>
                <a:ea typeface="楷体" pitchFamily="49" charset="-122"/>
              </a:rPr>
              <a:t>的性质</a:t>
            </a:r>
            <a:r>
              <a:rPr lang="zh-CN" altLang="en-US" sz="2800" dirty="0" smtClean="0">
                <a:latin typeface="楷体" pitchFamily="49" charset="-122"/>
                <a:ea typeface="楷体" pitchFamily="49" charset="-122"/>
              </a:rPr>
              <a:t>，</a:t>
            </a:r>
            <a:r>
              <a:rPr lang="zh-CN" altLang="en-US" sz="2800" dirty="0">
                <a:latin typeface="楷体" pitchFamily="49" charset="-122"/>
                <a:ea typeface="楷体" pitchFamily="49" charset="-122"/>
              </a:rPr>
              <a:t>因此可以作为</a:t>
            </a:r>
            <a:r>
              <a:rPr lang="zh-CN" altLang="en-US" sz="2800" dirty="0" smtClean="0">
                <a:latin typeface="楷体" pitchFamily="49" charset="-122"/>
                <a:ea typeface="楷体" pitchFamily="49" charset="-122"/>
              </a:rPr>
              <a:t>代表预测</a:t>
            </a:r>
            <a:r>
              <a:rPr lang="zh-CN" altLang="en-US" sz="2800" dirty="0">
                <a:latin typeface="楷体" pitchFamily="49" charset="-122"/>
                <a:ea typeface="楷体" pitchFamily="49" charset="-122"/>
              </a:rPr>
              <a:t>网络和相应</a:t>
            </a:r>
            <a:r>
              <a:rPr lang="zh-CN" altLang="en-US" sz="2800" dirty="0" smtClean="0">
                <a:latin typeface="楷体" pitchFamily="49" charset="-122"/>
                <a:ea typeface="楷体" pitchFamily="49" charset="-122"/>
              </a:rPr>
              <a:t>的最终版本实际</a:t>
            </a:r>
            <a:r>
              <a:rPr lang="zh-CN" altLang="en-US" sz="2800" dirty="0">
                <a:latin typeface="楷体" pitchFamily="49" charset="-122"/>
                <a:ea typeface="楷体" pitchFamily="49" charset="-122"/>
              </a:rPr>
              <a:t>软件系统</a:t>
            </a:r>
            <a:r>
              <a:rPr lang="zh-CN" altLang="en-US" sz="2800" dirty="0" smtClean="0">
                <a:latin typeface="楷体" pitchFamily="49" charset="-122"/>
                <a:ea typeface="楷体" pitchFamily="49" charset="-122"/>
              </a:rPr>
              <a:t>图形相似度的指标</a:t>
            </a:r>
            <a:r>
              <a:rPr lang="zh-CN" altLang="en-US" sz="2800" dirty="0">
                <a:latin typeface="楷体" pitchFamily="49" charset="-122"/>
                <a:ea typeface="楷体" pitchFamily="49" charset="-122"/>
              </a:rPr>
              <a:t>。</a:t>
            </a:r>
            <a:r>
              <a:rPr lang="zh-CN" altLang="en-US" sz="2800" dirty="0" smtClean="0">
                <a:latin typeface="楷体" pitchFamily="49" charset="-122"/>
                <a:ea typeface="楷体" pitchFamily="49" charset="-122"/>
              </a:rPr>
              <a:t>针对</a:t>
            </a:r>
            <a:r>
              <a:rPr lang="zh-CN" altLang="en-US" sz="2800" dirty="0">
                <a:latin typeface="楷体" pitchFamily="49" charset="-122"/>
                <a:ea typeface="楷体" pitchFamily="49" charset="-122"/>
              </a:rPr>
              <a:t>最终可用软件版本的相应属性的</a:t>
            </a:r>
            <a:r>
              <a:rPr lang="zh-CN" altLang="en-US" sz="2800" dirty="0" smtClean="0">
                <a:latin typeface="楷体" pitchFamily="49" charset="-122"/>
                <a:ea typeface="楷体" pitchFamily="49" charset="-122"/>
              </a:rPr>
              <a:t>值，我们</a:t>
            </a:r>
            <a:r>
              <a:rPr lang="zh-CN" altLang="en-US" sz="2800" dirty="0">
                <a:latin typeface="楷体" pitchFamily="49" charset="-122"/>
                <a:ea typeface="楷体" pitchFamily="49" charset="-122"/>
              </a:rPr>
              <a:t>测试</a:t>
            </a:r>
            <a:r>
              <a:rPr lang="zh-CN" altLang="en-US" sz="2800" dirty="0" smtClean="0">
                <a:latin typeface="楷体" pitchFamily="49" charset="-122"/>
                <a:ea typeface="楷体" pitchFamily="49" charset="-122"/>
              </a:rPr>
              <a:t>从</a:t>
            </a:r>
            <a:r>
              <a:rPr lang="zh-CN" altLang="en-US" sz="2800" dirty="0">
                <a:latin typeface="楷体" pitchFamily="49" charset="-122"/>
                <a:ea typeface="楷体" pitchFamily="49" charset="-122"/>
              </a:rPr>
              <a:t>应用</a:t>
            </a:r>
            <a:r>
              <a:rPr lang="zh-CN" altLang="en-US" sz="2800" dirty="0" smtClean="0">
                <a:latin typeface="楷体" pitchFamily="49" charset="-122"/>
                <a:ea typeface="楷体" pitchFamily="49" charset="-122"/>
              </a:rPr>
              <a:t>该模型推断</a:t>
            </a:r>
            <a:r>
              <a:rPr lang="zh-CN" altLang="en-US" sz="2800" dirty="0">
                <a:latin typeface="楷体" pitchFamily="49" charset="-122"/>
                <a:ea typeface="楷体" pitchFamily="49" charset="-122"/>
              </a:rPr>
              <a:t>出</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network</a:t>
            </a:r>
            <a:r>
              <a:rPr lang="zh-CN" altLang="en-US" sz="2800" dirty="0" smtClean="0">
                <a:latin typeface="楷体" pitchFamily="49" charset="-122"/>
                <a:ea typeface="楷体" pitchFamily="49" charset="-122"/>
              </a:rPr>
              <a:t>属性。</a:t>
            </a:r>
            <a:endParaRPr lang="en-US" altLang="zh-CN" sz="2800" dirty="0" smtClean="0">
              <a:latin typeface="楷体" pitchFamily="49" charset="-122"/>
              <a:ea typeface="楷体" pitchFamily="49" charset="-122"/>
            </a:endParaRPr>
          </a:p>
          <a:p>
            <a:endParaRPr lang="zh-CN" altLang="en-US" sz="2800" dirty="0">
              <a:latin typeface="楷体" pitchFamily="49" charset="-122"/>
              <a:ea typeface="楷体" pitchFamily="49" charset="-122"/>
            </a:endParaRPr>
          </a:p>
          <a:p>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：软件视角：</a:t>
            </a:r>
            <a:r>
              <a:rPr lang="zh-CN" altLang="en-US" sz="2800" dirty="0">
                <a:latin typeface="楷体" pitchFamily="49" charset="-122"/>
                <a:ea typeface="楷体" pitchFamily="49" charset="-122"/>
              </a:rPr>
              <a:t>如果可以由软件开发人员或维护人员利用，</a:t>
            </a:r>
            <a:r>
              <a:rPr lang="zh-CN" altLang="en-US" sz="2800" dirty="0" smtClean="0">
                <a:latin typeface="楷体" pitchFamily="49" charset="-122"/>
                <a:ea typeface="楷体" pitchFamily="49" charset="-122"/>
              </a:rPr>
              <a:t>基于</a:t>
            </a:r>
            <a:r>
              <a:rPr lang="zh-CN" altLang="en-US" sz="2800" dirty="0">
                <a:latin typeface="楷体" pitchFamily="49" charset="-122"/>
                <a:ea typeface="楷体" pitchFamily="49" charset="-122"/>
              </a:rPr>
              <a:t>网络的代表软件预测模型的结果是有价值</a:t>
            </a:r>
            <a:r>
              <a:rPr lang="zh-CN" altLang="en-US" sz="2800" dirty="0" smtClean="0">
                <a:latin typeface="楷体" pitchFamily="49" charset="-122"/>
                <a:ea typeface="楷体" pitchFamily="49" charset="-122"/>
              </a:rPr>
              <a:t>的。例如</a:t>
            </a:r>
            <a:r>
              <a:rPr lang="zh-CN" altLang="en-US" sz="2800" dirty="0">
                <a:latin typeface="楷体" pitchFamily="49" charset="-122"/>
                <a:ea typeface="楷体" pitchFamily="49" charset="-122"/>
              </a:rPr>
              <a:t>，对未来软件演化的预测可以指示哪些系统类可能过载（基于预测的度</a:t>
            </a:r>
            <a:r>
              <a:rPr lang="zh-CN" altLang="en-US" sz="2800" dirty="0" smtClean="0">
                <a:latin typeface="楷体" pitchFamily="49" charset="-122"/>
                <a:ea typeface="楷体" pitchFamily="49" charset="-122"/>
              </a:rPr>
              <a:t>）。</a:t>
            </a:r>
            <a:endParaRPr lang="en-US" altLang="zh-CN" sz="2800" dirty="0">
              <a:latin typeface="楷体" pitchFamily="49" charset="-122"/>
              <a:ea typeface="楷体" pitchFamily="49" charset="-122"/>
            </a:endParaRPr>
          </a:p>
        </p:txBody>
      </p:sp>
    </p:spTree>
    <p:extLst>
      <p:ext uri="{BB962C8B-B14F-4D97-AF65-F5344CB8AC3E}">
        <p14:creationId xmlns:p14="http://schemas.microsoft.com/office/powerpoint/2010/main" val="2114659428"/>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直接连接符 9"/>
          <p:cNvSpPr/>
          <p:nvPr/>
        </p:nvSpPr>
        <p:spPr>
          <a:xfrm flipH="1">
            <a:off x="3952066" y="3858423"/>
            <a:ext cx="1590" cy="3000373"/>
          </a:xfrm>
          <a:prstGeom prst="line">
            <a:avLst/>
          </a:prstGeom>
          <a:ln w="15875">
            <a:solidFill>
              <a:srgbClr val="352F2F"/>
            </a:solidFill>
            <a:prstDash val="sysDash"/>
          </a:ln>
        </p:spPr>
        <p:txBody>
          <a:bodyPr lIns="45719" rIns="45719"/>
          <a:lstStyle/>
          <a:p>
            <a:endParaRPr/>
          </a:p>
        </p:txBody>
      </p:sp>
      <p:sp>
        <p:nvSpPr>
          <p:cNvPr id="478" name="直接连接符 5"/>
          <p:cNvSpPr/>
          <p:nvPr/>
        </p:nvSpPr>
        <p:spPr>
          <a:xfrm>
            <a:off x="4581752" y="3414713"/>
            <a:ext cx="6120001" cy="1588"/>
          </a:xfrm>
          <a:prstGeom prst="line">
            <a:avLst/>
          </a:prstGeom>
          <a:ln w="15875">
            <a:solidFill>
              <a:srgbClr val="352F2F"/>
            </a:solidFill>
            <a:prstDash val="sysDash"/>
          </a:ln>
        </p:spPr>
        <p:txBody>
          <a:bodyPr lIns="45719" rIns="45719"/>
          <a:lstStyle/>
          <a:p>
            <a:endParaRPr/>
          </a:p>
        </p:txBody>
      </p:sp>
      <p:sp>
        <p:nvSpPr>
          <p:cNvPr id="479" name="直接连接符 4"/>
          <p:cNvSpPr/>
          <p:nvPr/>
        </p:nvSpPr>
        <p:spPr>
          <a:xfrm>
            <a:off x="1499434" y="3420193"/>
            <a:ext cx="1800002" cy="1589"/>
          </a:xfrm>
          <a:prstGeom prst="line">
            <a:avLst/>
          </a:prstGeom>
          <a:ln w="15875">
            <a:solidFill>
              <a:srgbClr val="A6A6A6"/>
            </a:solidFill>
            <a:prstDash val="sysDash"/>
          </a:ln>
        </p:spPr>
        <p:txBody>
          <a:bodyPr lIns="45719" rIns="45719"/>
          <a:lstStyle/>
          <a:p>
            <a:endParaRPr/>
          </a:p>
        </p:txBody>
      </p:sp>
      <p:sp>
        <p:nvSpPr>
          <p:cNvPr id="480"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483" name="椭圆 2"/>
          <p:cNvGrpSpPr/>
          <p:nvPr/>
        </p:nvGrpSpPr>
        <p:grpSpPr>
          <a:xfrm>
            <a:off x="3099750" y="2604212"/>
            <a:ext cx="1652401" cy="1651885"/>
            <a:chOff x="0" y="0"/>
            <a:chExt cx="1652400" cy="1651884"/>
          </a:xfrm>
        </p:grpSpPr>
        <p:sp>
          <p:nvSpPr>
            <p:cNvPr id="481" name="圆形"/>
            <p:cNvSpPr/>
            <p:nvPr/>
          </p:nvSpPr>
          <p:spPr>
            <a:xfrm>
              <a:off x="-1" y="-1"/>
              <a:ext cx="1652402" cy="1651886"/>
            </a:xfrm>
            <a:prstGeom prst="ellipse">
              <a:avLst/>
            </a:prstGeom>
            <a:solidFill>
              <a:srgbClr val="352F2F"/>
            </a:solidFill>
            <a:ln w="60325" cap="flat">
              <a:solidFill>
                <a:srgbClr val="595959"/>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82" name="04"/>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04</a:t>
              </a:r>
            </a:p>
          </p:txBody>
        </p:sp>
      </p:grpSp>
      <p:sp>
        <p:nvSpPr>
          <p:cNvPr id="484" name="矩形 6"/>
          <p:cNvSpPr txBox="1"/>
          <p:nvPr/>
        </p:nvSpPr>
        <p:spPr>
          <a:xfrm>
            <a:off x="5095868" y="2631612"/>
            <a:ext cx="4929224" cy="52322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b="1">
                <a:latin typeface="Arial"/>
                <a:ea typeface="Arial"/>
                <a:cs typeface="Arial"/>
                <a:sym typeface="Arial"/>
              </a:defRPr>
            </a:lvl1pPr>
          </a:lstStyle>
          <a:p>
            <a:r>
              <a:rPr lang="en-US" dirty="0"/>
              <a:t>CONCLUSIONS</a:t>
            </a:r>
            <a:endParaRPr dirty="0"/>
          </a:p>
        </p:txBody>
      </p:sp>
      <p:sp>
        <p:nvSpPr>
          <p:cNvPr id="485" name="矩形 7"/>
          <p:cNvSpPr txBox="1"/>
          <p:nvPr/>
        </p:nvSpPr>
        <p:spPr>
          <a:xfrm>
            <a:off x="5095870" y="3513229"/>
            <a:ext cx="5286412" cy="6173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a:latin typeface="Arial"/>
                <a:ea typeface="Arial"/>
                <a:cs typeface="Arial"/>
                <a:sym typeface="Arial"/>
              </a:defRPr>
            </a:lvl1pPr>
          </a:lstStyle>
          <a:p>
            <a:r>
              <a:rPr dirty="0"/>
              <a:t>This is an example text. Go ahead and replace 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p>
        </p:txBody>
      </p:sp>
      <p:sp>
        <p:nvSpPr>
          <p:cNvPr id="2" name="TextBox 1"/>
          <p:cNvSpPr txBox="1"/>
          <p:nvPr/>
        </p:nvSpPr>
        <p:spPr>
          <a:xfrm>
            <a:off x="2069431" y="1686607"/>
            <a:ext cx="8701238"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1" lang="zh-CN" altLang="en-US" sz="2800" dirty="0" smtClean="0">
                <a:latin typeface="楷体" pitchFamily="49" charset="-122"/>
                <a:ea typeface="楷体" pitchFamily="49" charset="-122"/>
              </a:rPr>
              <a:t>由于组织</a:t>
            </a:r>
            <a:r>
              <a:rPr kumimoji="1" lang="zh-CN" altLang="en-US" sz="2800" dirty="0">
                <a:latin typeface="楷体" pitchFamily="49" charset="-122"/>
                <a:ea typeface="楷体" pitchFamily="49" charset="-122"/>
              </a:rPr>
              <a:t>软件成本的</a:t>
            </a:r>
            <a:r>
              <a:rPr kumimoji="1" lang="en-US" altLang="zh-CN" sz="2800" dirty="0">
                <a:latin typeface="楷体" pitchFamily="49" charset="-122"/>
                <a:ea typeface="楷体" pitchFamily="49" charset="-122"/>
              </a:rPr>
              <a:t>85</a:t>
            </a:r>
            <a:r>
              <a:rPr kumimoji="1" lang="zh-CN" altLang="en-US" sz="2800" dirty="0">
                <a:latin typeface="楷体" pitchFamily="49" charset="-122"/>
                <a:ea typeface="楷体" pitchFamily="49" charset="-122"/>
              </a:rPr>
              <a:t>％</a:t>
            </a:r>
            <a:r>
              <a:rPr kumimoji="1" lang="en-US" altLang="zh-CN" sz="2800" dirty="0">
                <a:latin typeface="楷体" pitchFamily="49" charset="-122"/>
                <a:ea typeface="楷体" pitchFamily="49" charset="-122"/>
              </a:rPr>
              <a:t>-90</a:t>
            </a:r>
            <a:r>
              <a:rPr kumimoji="1" lang="zh-CN" altLang="en-US" sz="2800" dirty="0">
                <a:latin typeface="楷体" pitchFamily="49" charset="-122"/>
                <a:ea typeface="楷体" pitchFamily="49" charset="-122"/>
              </a:rPr>
              <a:t>％是演化成本。 当软件系统发展时更新需求规格说明是一项昂贵且费时的手动</a:t>
            </a:r>
            <a:r>
              <a:rPr kumimoji="1" lang="zh-CN" altLang="en-US" sz="2800" dirty="0" smtClean="0">
                <a:latin typeface="楷体" pitchFamily="49" charset="-122"/>
                <a:ea typeface="楷体" pitchFamily="49" charset="-122"/>
              </a:rPr>
              <a:t>任务，所以分析软件的演化有非常重要的意义。</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3214843"/>
            <a:ext cx="870123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ct val="150000"/>
              </a:lnSpc>
            </a:pPr>
            <a:r>
              <a:rPr lang="zh-CN" altLang="en-US" sz="2800" dirty="0" smtClean="0">
                <a:latin typeface="楷体" pitchFamily="49" charset="-122"/>
                <a:ea typeface="楷体" pitchFamily="49" charset="-122"/>
              </a:rPr>
              <a:t>例如：</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、可以使人们更高效地更新迭代软件。</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、预测软件结构的演化趋势，做出有利调整。</a:t>
            </a:r>
            <a:endParaRPr lang="en-US" altLang="zh-CN" sz="2800" dirty="0" smtClean="0">
              <a:latin typeface="楷体" pitchFamily="49" charset="-122"/>
              <a:ea typeface="楷体" pitchFamily="49" charset="-122"/>
            </a:endParaRPr>
          </a:p>
          <a:p>
            <a:pPr>
              <a:lnSpc>
                <a:spcPct val="150000"/>
              </a:lnSpc>
            </a:pPr>
            <a:r>
              <a:rPr lang="en-US" altLang="zh-CN" sz="2800" dirty="0" smtClean="0">
                <a:latin typeface="楷体" pitchFamily="49" charset="-122"/>
                <a:ea typeface="楷体" pitchFamily="49" charset="-122"/>
              </a:rPr>
              <a:t>3</a:t>
            </a:r>
            <a:r>
              <a:rPr lang="zh-CN" altLang="en-US" sz="2800" dirty="0" smtClean="0">
                <a:latin typeface="楷体" pitchFamily="49" charset="-122"/>
                <a:ea typeface="楷体" pitchFamily="49" charset="-122"/>
              </a:rPr>
              <a:t>、根据演化经验，在开发软件的时候避免一些问题。</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3484652227"/>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p>
        </p:txBody>
      </p:sp>
      <p:sp>
        <p:nvSpPr>
          <p:cNvPr id="2" name="TextBox 1"/>
          <p:cNvSpPr txBox="1"/>
          <p:nvPr/>
        </p:nvSpPr>
        <p:spPr>
          <a:xfrm>
            <a:off x="2069431" y="1561482"/>
            <a:ext cx="870123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但是，目前存在的一些分析模型还存在着各种的不足，不足以全方位的分析软件的演化。</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2752832"/>
            <a:ext cx="9018872"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ts val="3000"/>
              </a:lnSpc>
            </a:pPr>
            <a:r>
              <a:rPr lang="zh-CN" altLang="en-US" sz="2000" b="1" dirty="0">
                <a:latin typeface="楷体" pitchFamily="49" charset="-122"/>
                <a:ea typeface="楷体" pitchFamily="49" charset="-122"/>
              </a:rPr>
              <a:t>例如</a:t>
            </a:r>
            <a:r>
              <a:rPr lang="zh-CN" altLang="en-US" sz="2000" dirty="0">
                <a:latin typeface="楷体" pitchFamily="49" charset="-122"/>
                <a:ea typeface="楷体" pitchFamily="49" charset="-122"/>
              </a:rPr>
              <a:t>：刚才的预测分析中，所提出的方法基于过去版本数据的分布来获取几个模型参数。这种抽样假设所研究的系统将以类似的方式</a:t>
            </a:r>
            <a:r>
              <a:rPr lang="zh-CN" altLang="en-US" sz="2000" dirty="0" smtClean="0">
                <a:latin typeface="楷体" pitchFamily="49" charset="-122"/>
                <a:ea typeface="楷体" pitchFamily="49" charset="-122"/>
              </a:rPr>
              <a:t>在后续分析中继续</a:t>
            </a:r>
            <a:r>
              <a:rPr lang="zh-CN" altLang="en-US" sz="2000" dirty="0">
                <a:latin typeface="楷体" pitchFamily="49" charset="-122"/>
                <a:ea typeface="楷体" pitchFamily="49" charset="-122"/>
              </a:rPr>
              <a:t>发展。这意味着，如果由于主要的体系结构修改而发生网络拓扑的突然变化，则预测的未来网络演化可能是不准确的。</a:t>
            </a:r>
            <a:r>
              <a:rPr lang="zh-CN" altLang="en-US" sz="2000" dirty="0" smtClean="0">
                <a:latin typeface="楷体" pitchFamily="49" charset="-122"/>
                <a:ea typeface="楷体" pitchFamily="49" charset="-122"/>
              </a:rPr>
              <a:t>另一方面，</a:t>
            </a:r>
            <a:r>
              <a:rPr lang="zh-CN" altLang="en-US" sz="2000" dirty="0">
                <a:latin typeface="楷体" pitchFamily="49" charset="-122"/>
                <a:ea typeface="楷体" pitchFamily="49" charset="-122"/>
              </a:rPr>
              <a:t>如果一个软件项目的整个历史过程中节点和边数的趋势一直在增加，而对于最后一个版本（可能会下降），则该模型将无法预测节点和边数的突然减少。另一个不准确的来源与这样一个事实有关：为了获得模型参数，通过对实际数据的曲线拟合获得分布。相应的数学函数可能并不总是对实际数据点有理想的拟合，影响提取参数的准确性。</a:t>
            </a:r>
            <a:endParaRPr lang="en-US" altLang="zh-CN" sz="2000" dirty="0" smtClean="0">
              <a:latin typeface="楷体" pitchFamily="49" charset="-122"/>
              <a:ea typeface="楷体" pitchFamily="49" charset="-122"/>
            </a:endParaRPr>
          </a:p>
        </p:txBody>
      </p:sp>
    </p:spTree>
    <p:extLst>
      <p:ext uri="{BB962C8B-B14F-4D97-AF65-F5344CB8AC3E}">
        <p14:creationId xmlns:p14="http://schemas.microsoft.com/office/powerpoint/2010/main" val="388432288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直接连接符 14"/>
          <p:cNvSpPr/>
          <p:nvPr/>
        </p:nvSpPr>
        <p:spPr>
          <a:xfrm>
            <a:off x="3254795" y="1086243"/>
            <a:ext cx="5682411" cy="1"/>
          </a:xfrm>
          <a:prstGeom prst="line">
            <a:avLst/>
          </a:prstGeom>
          <a:ln w="12700">
            <a:solidFill>
              <a:srgbClr val="333333"/>
            </a:solidFill>
          </a:ln>
        </p:spPr>
        <p:txBody>
          <a:bodyPr lIns="60959" tIns="60959" rIns="60959" bIns="60959"/>
          <a:lstStyle/>
          <a:p>
            <a:pPr defTabSz="1219200">
              <a:defRPr sz="2400"/>
            </a:pPr>
            <a:endParaRPr/>
          </a:p>
        </p:txBody>
      </p:sp>
      <p:sp>
        <p:nvSpPr>
          <p:cNvPr id="474" name="Text Box 18"/>
          <p:cNvSpPr txBox="1"/>
          <p:nvPr/>
        </p:nvSpPr>
        <p:spPr>
          <a:xfrm>
            <a:off x="2069431" y="504983"/>
            <a:ext cx="7979342" cy="615551"/>
          </a:xfrm>
          <a:prstGeom prst="rect">
            <a:avLst/>
          </a:prstGeom>
          <a:ln w="12700">
            <a:miter lim="400000"/>
          </a:ln>
          <a:extLst>
            <a:ext uri="{C572A759-6A51-4108-AA02-DFA0A04FC94B}">
              <ma14:wrappingTextBoxFlag xmlns:ma14="http://schemas.microsoft.com/office/mac/drawingml/2011/main" val="1"/>
            </a:ext>
          </a:extLst>
        </p:spPr>
        <p:txBody>
          <a:bodyPr wrap="square" lIns="60959" tIns="60959" rIns="60959" bIns="60959">
            <a:spAutoFit/>
          </a:bodyPr>
          <a:lstStyle>
            <a:lvl1pPr algn="ctr" defTabSz="1219200">
              <a:defRPr sz="3200">
                <a:solidFill>
                  <a:srgbClr val="333333"/>
                </a:solidFill>
                <a:latin typeface="Microsoft YaHei"/>
                <a:ea typeface="Microsoft YaHei"/>
                <a:cs typeface="Microsoft YaHei"/>
                <a:sym typeface="Microsoft YaHei"/>
              </a:defRPr>
            </a:lvl1pPr>
          </a:lstStyle>
          <a:p>
            <a:r>
              <a:rPr lang="en-US" altLang="zh-CN" dirty="0"/>
              <a:t>CONCLUSIONS</a:t>
            </a:r>
          </a:p>
        </p:txBody>
      </p:sp>
      <p:sp>
        <p:nvSpPr>
          <p:cNvPr id="2" name="TextBox 1"/>
          <p:cNvSpPr txBox="1"/>
          <p:nvPr/>
        </p:nvSpPr>
        <p:spPr>
          <a:xfrm>
            <a:off x="2069431" y="1746550"/>
            <a:ext cx="87012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2800" b="0" i="0" u="none" strike="noStrike" cap="none" spc="0" normalizeH="0" baseline="0" dirty="0" smtClean="0">
                <a:ln>
                  <a:noFill/>
                </a:ln>
                <a:solidFill>
                  <a:srgbClr val="000000"/>
                </a:solidFill>
                <a:effectLst/>
                <a:uFillTx/>
                <a:latin typeface="楷体" pitchFamily="49" charset="-122"/>
                <a:ea typeface="楷体" pitchFamily="49" charset="-122"/>
                <a:sym typeface="Calibri"/>
              </a:rPr>
              <a:t>所以，对于未来我们还有很多可以期待改进的地方。</a:t>
            </a:r>
            <a:endParaRPr kumimoji="0" lang="zh-CN" altLang="en-US" sz="2800" b="0" i="0" u="none" strike="noStrike" cap="none" spc="0" normalizeH="0" baseline="0" dirty="0">
              <a:ln>
                <a:noFill/>
              </a:ln>
              <a:solidFill>
                <a:srgbClr val="000000"/>
              </a:solidFill>
              <a:effectLst/>
              <a:uFillTx/>
              <a:latin typeface="楷体" pitchFamily="49" charset="-122"/>
              <a:ea typeface="楷体" pitchFamily="49" charset="-122"/>
              <a:sym typeface="Calibri"/>
            </a:endParaRPr>
          </a:p>
        </p:txBody>
      </p:sp>
      <p:sp>
        <p:nvSpPr>
          <p:cNvPr id="6" name="直接连接符 6"/>
          <p:cNvSpPr/>
          <p:nvPr/>
        </p:nvSpPr>
        <p:spPr>
          <a:xfrm>
            <a:off x="430814" y="752458"/>
            <a:ext cx="756001" cy="1590"/>
          </a:xfrm>
          <a:prstGeom prst="line">
            <a:avLst/>
          </a:prstGeom>
          <a:ln w="15875">
            <a:solidFill>
              <a:srgbClr val="352F2F"/>
            </a:solidFill>
            <a:prstDash val="sysDash"/>
          </a:ln>
        </p:spPr>
        <p:txBody>
          <a:bodyPr lIns="45719" rIns="45719"/>
          <a:lstStyle/>
          <a:p>
            <a:endParaRPr/>
          </a:p>
        </p:txBody>
      </p:sp>
      <p:sp>
        <p:nvSpPr>
          <p:cNvPr id="7" name="直接连接符 5"/>
          <p:cNvSpPr/>
          <p:nvPr/>
        </p:nvSpPr>
        <p:spPr>
          <a:xfrm flipH="1">
            <a:off x="1145193" y="-33335"/>
            <a:ext cx="1590" cy="756002"/>
          </a:xfrm>
          <a:prstGeom prst="line">
            <a:avLst/>
          </a:prstGeom>
          <a:ln w="15875">
            <a:solidFill>
              <a:srgbClr val="352F2F"/>
            </a:solidFill>
            <a:prstDash val="sysDash"/>
          </a:ln>
        </p:spPr>
        <p:txBody>
          <a:bodyPr lIns="45719" rIns="45719"/>
          <a:lstStyle/>
          <a:p>
            <a:endParaRPr/>
          </a:p>
        </p:txBody>
      </p:sp>
      <p:grpSp>
        <p:nvGrpSpPr>
          <p:cNvPr id="8" name="组合 4"/>
          <p:cNvGrpSpPr/>
          <p:nvPr/>
        </p:nvGrpSpPr>
        <p:grpSpPr>
          <a:xfrm>
            <a:off x="761215" y="466706"/>
            <a:ext cx="571505" cy="571505"/>
            <a:chOff x="0" y="0"/>
            <a:chExt cx="571504" cy="571504"/>
          </a:xfrm>
        </p:grpSpPr>
        <p:sp>
          <p:nvSpPr>
            <p:cNvPr id="9"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0" name="椭圆 2"/>
            <p:cNvSpPr/>
            <p:nvPr/>
          </p:nvSpPr>
          <p:spPr>
            <a:xfrm>
              <a:off x="69544" y="67034"/>
              <a:ext cx="432001" cy="432001"/>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1"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2" name="直接连接符 8"/>
          <p:cNvSpPr/>
          <p:nvPr/>
        </p:nvSpPr>
        <p:spPr>
          <a:xfrm>
            <a:off x="438201" y="6229791"/>
            <a:ext cx="684001" cy="1589"/>
          </a:xfrm>
          <a:prstGeom prst="line">
            <a:avLst/>
          </a:prstGeom>
          <a:ln w="15875">
            <a:solidFill>
              <a:srgbClr val="352F2F"/>
            </a:solidFill>
            <a:prstDash val="sysDash"/>
          </a:ln>
        </p:spPr>
        <p:txBody>
          <a:bodyPr lIns="45719" rIns="45719"/>
          <a:lstStyle/>
          <a:p>
            <a:endParaRPr/>
          </a:p>
        </p:txBody>
      </p:sp>
      <p:sp>
        <p:nvSpPr>
          <p:cNvPr id="13" name="直接连接符 7"/>
          <p:cNvSpPr/>
          <p:nvPr/>
        </p:nvSpPr>
        <p:spPr>
          <a:xfrm flipH="1">
            <a:off x="426051" y="752459"/>
            <a:ext cx="1588" cy="5508001"/>
          </a:xfrm>
          <a:prstGeom prst="line">
            <a:avLst/>
          </a:prstGeom>
          <a:ln w="15875">
            <a:solidFill>
              <a:srgbClr val="352F2F"/>
            </a:solidFill>
            <a:prstDash val="sysDash"/>
          </a:ln>
        </p:spPr>
        <p:txBody>
          <a:bodyPr lIns="45719" rIns="45719"/>
          <a:lstStyle/>
          <a:p>
            <a:endParaRPr/>
          </a:p>
        </p:txBody>
      </p:sp>
      <p:sp>
        <p:nvSpPr>
          <p:cNvPr id="4" name="TextBox 3"/>
          <p:cNvSpPr txBox="1"/>
          <p:nvPr/>
        </p:nvSpPr>
        <p:spPr>
          <a:xfrm>
            <a:off x="2069431" y="2762459"/>
            <a:ext cx="9018872" cy="31700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nSpc>
                <a:spcPts val="3000"/>
              </a:lnSpc>
            </a:pPr>
            <a:r>
              <a:rPr lang="zh-CN" altLang="en-US" sz="2000" dirty="0" smtClean="0">
                <a:latin typeface="楷体" pitchFamily="49" charset="-122"/>
                <a:ea typeface="楷体" pitchFamily="49" charset="-122"/>
              </a:rPr>
              <a:t>比如直接</a:t>
            </a:r>
            <a:r>
              <a:rPr lang="zh-CN" altLang="en-US" sz="2000" dirty="0">
                <a:latin typeface="楷体" pitchFamily="49" charset="-122"/>
                <a:ea typeface="楷体" pitchFamily="49" charset="-122"/>
              </a:rPr>
              <a:t>从他们所在的仓库中对项目进行自动化分析。这将使对更大的项目和版本集的分析成为可能</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a:lnSpc>
                <a:spcPts val="3000"/>
              </a:lnSpc>
            </a:pPr>
            <a:endParaRPr lang="en-US" altLang="zh-CN" sz="2000" dirty="0">
              <a:latin typeface="楷体" pitchFamily="49" charset="-122"/>
              <a:ea typeface="楷体" pitchFamily="49" charset="-122"/>
            </a:endParaRPr>
          </a:p>
          <a:p>
            <a:pPr>
              <a:lnSpc>
                <a:spcPts val="3000"/>
              </a:lnSpc>
            </a:pPr>
            <a:r>
              <a:rPr lang="zh-CN" altLang="en-US" sz="2000" dirty="0" smtClean="0">
                <a:latin typeface="楷体" pitchFamily="49" charset="-122"/>
                <a:ea typeface="楷体" pitchFamily="49" charset="-122"/>
              </a:rPr>
              <a:t>此外</a:t>
            </a:r>
            <a:r>
              <a:rPr lang="zh-CN" altLang="en-US" sz="2000" dirty="0">
                <a:latin typeface="楷体" pitchFamily="49" charset="-122"/>
                <a:ea typeface="楷体" pitchFamily="49" charset="-122"/>
              </a:rPr>
              <a:t>，将额外的参数（如开发人员协作网络）的调查纳入，将提高模型的表达能力，使人们能够并行地研究软件构件和由人组成的网络之间的协同进化</a:t>
            </a:r>
            <a:r>
              <a:rPr lang="zh-CN" altLang="en-US" sz="2000" dirty="0" smtClean="0">
                <a:latin typeface="楷体" pitchFamily="49" charset="-122"/>
                <a:ea typeface="楷体" pitchFamily="49" charset="-122"/>
              </a:rPr>
              <a:t>。</a:t>
            </a:r>
            <a:endParaRPr lang="en-US" altLang="zh-CN" sz="2000" dirty="0" smtClean="0">
              <a:latin typeface="楷体" pitchFamily="49" charset="-122"/>
              <a:ea typeface="楷体" pitchFamily="49" charset="-122"/>
            </a:endParaRPr>
          </a:p>
          <a:p>
            <a:pPr>
              <a:lnSpc>
                <a:spcPts val="3000"/>
              </a:lnSpc>
            </a:pPr>
            <a:endParaRPr lang="en-US" altLang="zh-CN" sz="2000" dirty="0">
              <a:latin typeface="楷体" pitchFamily="49" charset="-122"/>
              <a:ea typeface="楷体" pitchFamily="49" charset="-122"/>
            </a:endParaRPr>
          </a:p>
          <a:p>
            <a:pPr>
              <a:lnSpc>
                <a:spcPts val="3000"/>
              </a:lnSpc>
            </a:pPr>
            <a:r>
              <a:rPr lang="zh-CN" altLang="en-US" sz="2000" dirty="0" smtClean="0">
                <a:latin typeface="楷体" pitchFamily="49" charset="-122"/>
                <a:ea typeface="楷体" pitchFamily="49" charset="-122"/>
              </a:rPr>
              <a:t>最后</a:t>
            </a:r>
            <a:r>
              <a:rPr lang="zh-CN" altLang="en-US" sz="2000" dirty="0">
                <a:latin typeface="楷体" pitchFamily="49" charset="-122"/>
                <a:ea typeface="楷体" pitchFamily="49" charset="-122"/>
              </a:rPr>
              <a:t>，考虑到软件系统经常发生重大变化，未来的另一项研究将是监控软件开发过程中的中断，以改进这些情况下的预测。</a:t>
            </a:r>
            <a:endParaRPr lang="en-US" altLang="zh-CN" sz="2000" dirty="0" smtClean="0">
              <a:latin typeface="楷体" pitchFamily="49" charset="-122"/>
              <a:ea typeface="楷体" pitchFamily="49" charset="-122"/>
            </a:endParaRPr>
          </a:p>
        </p:txBody>
      </p:sp>
    </p:spTree>
    <p:extLst>
      <p:ext uri="{BB962C8B-B14F-4D97-AF65-F5344CB8AC3E}">
        <p14:creationId xmlns:p14="http://schemas.microsoft.com/office/powerpoint/2010/main" val="2862281929"/>
      </p:ext>
    </p:extLst>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直接连接符 9"/>
          <p:cNvSpPr/>
          <p:nvPr/>
        </p:nvSpPr>
        <p:spPr>
          <a:xfrm flipH="1">
            <a:off x="3952066" y="3858423"/>
            <a:ext cx="1590" cy="3000373"/>
          </a:xfrm>
          <a:prstGeom prst="line">
            <a:avLst/>
          </a:prstGeom>
          <a:ln w="15875">
            <a:solidFill>
              <a:srgbClr val="6CAC00"/>
            </a:solidFill>
            <a:prstDash val="sysDash"/>
          </a:ln>
        </p:spPr>
        <p:txBody>
          <a:bodyPr lIns="45719" rIns="45719"/>
          <a:lstStyle/>
          <a:p>
            <a:endParaRPr/>
          </a:p>
        </p:txBody>
      </p:sp>
      <p:sp>
        <p:nvSpPr>
          <p:cNvPr id="186" name="直接连接符 5"/>
          <p:cNvSpPr/>
          <p:nvPr/>
        </p:nvSpPr>
        <p:spPr>
          <a:xfrm>
            <a:off x="4581752" y="3414713"/>
            <a:ext cx="6120001" cy="1588"/>
          </a:xfrm>
          <a:prstGeom prst="line">
            <a:avLst/>
          </a:prstGeom>
          <a:ln w="15875">
            <a:solidFill>
              <a:srgbClr val="6CAC00"/>
            </a:solidFill>
            <a:prstDash val="sysDash"/>
          </a:ln>
        </p:spPr>
        <p:txBody>
          <a:bodyPr lIns="45719" rIns="45719"/>
          <a:lstStyle/>
          <a:p>
            <a:endParaRPr/>
          </a:p>
        </p:txBody>
      </p:sp>
      <p:sp>
        <p:nvSpPr>
          <p:cNvPr id="187" name="直接连接符 4"/>
          <p:cNvSpPr/>
          <p:nvPr/>
        </p:nvSpPr>
        <p:spPr>
          <a:xfrm>
            <a:off x="1499434" y="3420193"/>
            <a:ext cx="1800002" cy="1589"/>
          </a:xfrm>
          <a:prstGeom prst="line">
            <a:avLst/>
          </a:prstGeom>
          <a:ln w="15875">
            <a:solidFill>
              <a:srgbClr val="808080"/>
            </a:solidFill>
            <a:prstDash val="sysDash"/>
          </a:ln>
        </p:spPr>
        <p:txBody>
          <a:bodyPr lIns="45719" rIns="45719"/>
          <a:lstStyle/>
          <a:p>
            <a:endParaRPr/>
          </a:p>
        </p:txBody>
      </p:sp>
      <p:sp>
        <p:nvSpPr>
          <p:cNvPr id="188"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191" name="椭圆 2"/>
          <p:cNvGrpSpPr/>
          <p:nvPr/>
        </p:nvGrpSpPr>
        <p:grpSpPr>
          <a:xfrm>
            <a:off x="3099750" y="2604212"/>
            <a:ext cx="1652401" cy="1651885"/>
            <a:chOff x="0" y="0"/>
            <a:chExt cx="1652400" cy="1651884"/>
          </a:xfrm>
        </p:grpSpPr>
        <p:sp>
          <p:nvSpPr>
            <p:cNvPr id="189" name="圆形"/>
            <p:cNvSpPr/>
            <p:nvPr/>
          </p:nvSpPr>
          <p:spPr>
            <a:xfrm>
              <a:off x="-1" y="-1"/>
              <a:ext cx="1652402" cy="1651886"/>
            </a:xfrm>
            <a:prstGeom prst="ellipse">
              <a:avLst/>
            </a:prstGeom>
            <a:solidFill>
              <a:srgbClr val="6CAC00"/>
            </a:solidFill>
            <a:ln w="60325" cap="flat">
              <a:solidFill>
                <a:srgbClr val="92D05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90" name="01"/>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01</a:t>
              </a:r>
            </a:p>
          </p:txBody>
        </p:sp>
      </p:grpSp>
      <p:sp>
        <p:nvSpPr>
          <p:cNvPr id="192" name="矩形 6"/>
          <p:cNvSpPr txBox="1"/>
          <p:nvPr/>
        </p:nvSpPr>
        <p:spPr>
          <a:xfrm>
            <a:off x="5095868" y="2619199"/>
            <a:ext cx="4929224" cy="5480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3200" b="1">
                <a:latin typeface="Arial"/>
                <a:ea typeface="Arial"/>
                <a:cs typeface="Arial"/>
                <a:sym typeface="Arial"/>
              </a:defRPr>
            </a:lvl1pPr>
          </a:lstStyle>
          <a:p>
            <a:r>
              <a:t>Background</a:t>
            </a:r>
          </a:p>
        </p:txBody>
      </p:sp>
      <p:sp>
        <p:nvSpPr>
          <p:cNvPr id="193" name="TextBox 24"/>
          <p:cNvSpPr txBox="1"/>
          <p:nvPr/>
        </p:nvSpPr>
        <p:spPr>
          <a:xfrm>
            <a:off x="5066836" y="3577161"/>
            <a:ext cx="6778688" cy="922835"/>
          </a:xfrm>
          <a:prstGeom prst="rect">
            <a:avLst/>
          </a:prstGeom>
          <a:ln w="12700">
            <a:miter lim="400000"/>
          </a:ln>
          <a:extLst>
            <a:ext uri="{C572A759-6A51-4108-AA02-DFA0A04FC94B}">
              <ma14:wrappingTextBoxFlag xmlns:ma14="http://schemas.microsoft.com/office/mac/drawingml/2011/main" val="1"/>
            </a:ext>
          </a:extLst>
        </p:spPr>
        <p:txBody>
          <a:bodyPr lIns="30235" tIns="30235" rIns="30235" bIns="30235">
            <a:spAutoFit/>
          </a:bodyPr>
          <a:lstStyle>
            <a:lvl1pPr>
              <a:defRPr sz="2800">
                <a:solidFill>
                  <a:srgbClr val="080808"/>
                </a:solidFill>
                <a:latin typeface="Microsoft YaHei"/>
                <a:ea typeface="Microsoft YaHei"/>
                <a:cs typeface="Microsoft YaHei"/>
                <a:sym typeface="Microsoft YaHei"/>
              </a:defRPr>
            </a:lvl1pPr>
          </a:lstStyle>
          <a:p>
            <a:r>
              <a:rPr dirty="0"/>
              <a:t>※ Why do we need software evolution </a:t>
            </a:r>
            <a:r>
              <a:rPr lang="en-US" dirty="0" smtClean="0"/>
              <a:t>analysis</a:t>
            </a:r>
            <a:r>
              <a:rPr dirty="0" smtClean="0"/>
              <a:t>?</a:t>
            </a:r>
            <a:endParaRPr dirty="0"/>
          </a:p>
        </p:txBody>
      </p:sp>
      <p:sp>
        <p:nvSpPr>
          <p:cNvPr id="194" name="TextBox 27"/>
          <p:cNvSpPr txBox="1"/>
          <p:nvPr/>
        </p:nvSpPr>
        <p:spPr>
          <a:xfrm>
            <a:off x="5059803" y="4730355"/>
            <a:ext cx="6341877" cy="530371"/>
          </a:xfrm>
          <a:prstGeom prst="rect">
            <a:avLst/>
          </a:prstGeom>
          <a:ln w="12700">
            <a:miter lim="400000"/>
          </a:ln>
          <a:extLst>
            <a:ext uri="{C572A759-6A51-4108-AA02-DFA0A04FC94B}">
              <ma14:wrappingTextBoxFlag xmlns:ma14="http://schemas.microsoft.com/office/mac/drawingml/2011/main" val="1"/>
            </a:ext>
          </a:extLst>
        </p:spPr>
        <p:txBody>
          <a:bodyPr lIns="30235" tIns="30235" rIns="30235" bIns="30235">
            <a:spAutoFit/>
          </a:bodyPr>
          <a:lstStyle>
            <a:lvl1pPr>
              <a:defRPr sz="2800">
                <a:solidFill>
                  <a:srgbClr val="080808"/>
                </a:solidFill>
                <a:latin typeface="Microsoft YaHei"/>
                <a:ea typeface="Microsoft YaHei"/>
                <a:cs typeface="Microsoft YaHei"/>
                <a:sym typeface="Microsoft YaHei"/>
              </a:defRPr>
            </a:lvl1pPr>
          </a:lstStyle>
          <a:p>
            <a:r>
              <a:rPr dirty="0"/>
              <a:t>※ Overview of software evolution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93"/>
                                        </p:tgtEl>
                                        <p:attrNameLst>
                                          <p:attrName>style.visibility</p:attrName>
                                        </p:attrNameLst>
                                      </p:cBhvr>
                                      <p:to>
                                        <p:strVal val="visible"/>
                                      </p:to>
                                    </p:set>
                                    <p:anim calcmode="lin" valueType="num">
                                      <p:cBhvr>
                                        <p:cTn id="7" dur="500" fill="hold"/>
                                        <p:tgtEl>
                                          <p:spTgt spid="193"/>
                                        </p:tgtEl>
                                        <p:attrNameLst>
                                          <p:attrName>ppt_x</p:attrName>
                                        </p:attrNameLst>
                                      </p:cBhvr>
                                      <p:tavLst>
                                        <p:tav tm="0">
                                          <p:val>
                                            <p:strVal val="#ppt_x"/>
                                          </p:val>
                                        </p:tav>
                                        <p:tav tm="100000">
                                          <p:val>
                                            <p:strVal val="#ppt_x"/>
                                          </p:val>
                                        </p:tav>
                                      </p:tavLst>
                                    </p:anim>
                                    <p:anim calcmode="lin" valueType="num">
                                      <p:cBhvr>
                                        <p:cTn id="8" dur="500" fill="hold"/>
                                        <p:tgtEl>
                                          <p:spTgt spid="1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600"/>
                                  </p:stCondLst>
                                  <p:iterate>
                                    <p:tmAbs val="0"/>
                                  </p:iterate>
                                  <p:childTnLst>
                                    <p:set>
                                      <p:cBhvr>
                                        <p:cTn id="11" fill="hold"/>
                                        <p:tgtEl>
                                          <p:spTgt spid="194"/>
                                        </p:tgtEl>
                                        <p:attrNameLst>
                                          <p:attrName>style.visibility</p:attrName>
                                        </p:attrNameLst>
                                      </p:cBhvr>
                                      <p:to>
                                        <p:strVal val="visible"/>
                                      </p:to>
                                    </p:set>
                                    <p:anim calcmode="lin" valueType="num">
                                      <p:cBhvr>
                                        <p:cTn id="12" dur="500" fill="hold"/>
                                        <p:tgtEl>
                                          <p:spTgt spid="194"/>
                                        </p:tgtEl>
                                        <p:attrNameLst>
                                          <p:attrName>ppt_x</p:attrName>
                                        </p:attrNameLst>
                                      </p:cBhvr>
                                      <p:tavLst>
                                        <p:tav tm="0">
                                          <p:val>
                                            <p:strVal val="#ppt_x"/>
                                          </p:val>
                                        </p:tav>
                                        <p:tav tm="100000">
                                          <p:val>
                                            <p:strVal val="#ppt_x"/>
                                          </p:val>
                                        </p:tav>
                                      </p:tavLst>
                                    </p:anim>
                                    <p:anim calcmode="lin" valueType="num">
                                      <p:cBhvr>
                                        <p:cTn id="13"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1" animBg="1" advAuto="0"/>
      <p:bldP spid="194"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直接连接符 6"/>
          <p:cNvSpPr/>
          <p:nvPr/>
        </p:nvSpPr>
        <p:spPr>
          <a:xfrm>
            <a:off x="1801783" y="785794"/>
            <a:ext cx="756001" cy="1590"/>
          </a:xfrm>
          <a:prstGeom prst="line">
            <a:avLst/>
          </a:prstGeom>
          <a:ln w="15875">
            <a:solidFill>
              <a:srgbClr val="6CAC00"/>
            </a:solidFill>
            <a:prstDash val="sysDash"/>
          </a:ln>
        </p:spPr>
        <p:txBody>
          <a:bodyPr lIns="45719" rIns="45719"/>
          <a:lstStyle/>
          <a:p>
            <a:endParaRPr/>
          </a:p>
        </p:txBody>
      </p:sp>
      <p:sp>
        <p:nvSpPr>
          <p:cNvPr id="132" name="直接连接符 5"/>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136" name="组合 4"/>
          <p:cNvGrpSpPr/>
          <p:nvPr/>
        </p:nvGrpSpPr>
        <p:grpSpPr>
          <a:xfrm>
            <a:off x="2238348" y="500042"/>
            <a:ext cx="571505" cy="571505"/>
            <a:chOff x="0" y="0"/>
            <a:chExt cx="571504" cy="571504"/>
          </a:xfrm>
        </p:grpSpPr>
        <p:sp>
          <p:nvSpPr>
            <p:cNvPr id="133"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4"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135"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137" name="直接连接符 7"/>
          <p:cNvSpPr/>
          <p:nvPr/>
        </p:nvSpPr>
        <p:spPr>
          <a:xfrm flipH="1">
            <a:off x="1797019" y="785795"/>
            <a:ext cx="1588" cy="5508001"/>
          </a:xfrm>
          <a:prstGeom prst="line">
            <a:avLst/>
          </a:prstGeom>
          <a:ln w="15875">
            <a:solidFill>
              <a:srgbClr val="6CAC00"/>
            </a:solidFill>
            <a:prstDash val="sysDash"/>
          </a:ln>
        </p:spPr>
        <p:txBody>
          <a:bodyPr lIns="45719" rIns="45719"/>
          <a:lstStyle/>
          <a:p>
            <a:endParaRPr/>
          </a:p>
        </p:txBody>
      </p:sp>
      <p:sp>
        <p:nvSpPr>
          <p:cNvPr id="138" name="直接连接符 8"/>
          <p:cNvSpPr/>
          <p:nvPr/>
        </p:nvSpPr>
        <p:spPr>
          <a:xfrm>
            <a:off x="1809719" y="6286521"/>
            <a:ext cx="684001" cy="1589"/>
          </a:xfrm>
          <a:prstGeom prst="line">
            <a:avLst/>
          </a:prstGeom>
          <a:ln w="15875">
            <a:solidFill>
              <a:srgbClr val="6CAC00"/>
            </a:solidFill>
            <a:prstDash val="sysDash"/>
          </a:ln>
        </p:spPr>
        <p:txBody>
          <a:bodyPr lIns="45719" rIns="45719"/>
          <a:lstStyle/>
          <a:p>
            <a:endParaRPr/>
          </a:p>
        </p:txBody>
      </p:sp>
      <p:sp>
        <p:nvSpPr>
          <p:cNvPr id="139" name="直接连接符 9"/>
          <p:cNvSpPr/>
          <p:nvPr/>
        </p:nvSpPr>
        <p:spPr>
          <a:xfrm flipH="1">
            <a:off x="2486000" y="6286521"/>
            <a:ext cx="1590" cy="612001"/>
          </a:xfrm>
          <a:prstGeom prst="line">
            <a:avLst/>
          </a:prstGeom>
          <a:ln w="15875">
            <a:solidFill>
              <a:srgbClr val="6CAC00"/>
            </a:solidFill>
            <a:prstDash val="sysDash"/>
          </a:ln>
        </p:spPr>
        <p:txBody>
          <a:bodyPr lIns="45719" rIns="45719"/>
          <a:lstStyle/>
          <a:p>
            <a:endParaRPr/>
          </a:p>
        </p:txBody>
      </p:sp>
      <p:sp>
        <p:nvSpPr>
          <p:cNvPr id="140" name="矩形 10"/>
          <p:cNvSpPr txBox="1"/>
          <p:nvPr/>
        </p:nvSpPr>
        <p:spPr>
          <a:xfrm>
            <a:off x="51549" y="583417"/>
            <a:ext cx="4929225"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2400" b="1">
                <a:latin typeface="Arial"/>
                <a:ea typeface="Arial"/>
                <a:cs typeface="Arial"/>
                <a:sym typeface="Arial"/>
              </a:defRPr>
            </a:lvl1pPr>
          </a:lstStyle>
          <a:p>
            <a:r>
              <a:t>Bibliography</a:t>
            </a:r>
          </a:p>
        </p:txBody>
      </p:sp>
      <p:sp>
        <p:nvSpPr>
          <p:cNvPr id="141" name="矩形 13"/>
          <p:cNvSpPr txBox="1"/>
          <p:nvPr/>
        </p:nvSpPr>
        <p:spPr>
          <a:xfrm>
            <a:off x="2423591" y="1340055"/>
            <a:ext cx="8487703" cy="50167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rPr dirty="0"/>
              <a:t>[1] Ben </a:t>
            </a:r>
            <a:r>
              <a:rPr dirty="0" err="1"/>
              <a:t>Charrada</a:t>
            </a:r>
            <a:r>
              <a:rPr dirty="0"/>
              <a:t> E, </a:t>
            </a:r>
            <a:r>
              <a:rPr dirty="0" err="1"/>
              <a:t>Koziolek</a:t>
            </a:r>
            <a:r>
              <a:rPr dirty="0"/>
              <a:t> A, </a:t>
            </a:r>
            <a:r>
              <a:rPr dirty="0" err="1"/>
              <a:t>Glinz</a:t>
            </a:r>
            <a:r>
              <a:rPr dirty="0"/>
              <a:t> M. Supporting requirements update during software evolution[J]. Journal of Software Evolution &amp; Process, 2015, 27(3):166-194. </a:t>
            </a:r>
            <a:endParaRPr lang="en-US" dirty="0" smtClean="0"/>
          </a:p>
          <a:p>
            <a:pPr>
              <a:defRPr sz="2000"/>
            </a:pPr>
            <a:r>
              <a:rPr lang="en-US" dirty="0" smtClean="0"/>
              <a:t>[2] </a:t>
            </a:r>
            <a:r>
              <a:rPr lang="en-US" altLang="zh-CN" sz="2000" dirty="0"/>
              <a:t>Souza V E S. Requirements-driven software evolution[J]. Computer Science - Research and Development, 2013, 28(4):311-329.</a:t>
            </a:r>
            <a:endParaRPr dirty="0"/>
          </a:p>
          <a:p>
            <a:pPr>
              <a:defRPr sz="2000"/>
            </a:pPr>
            <a:r>
              <a:rPr dirty="0" smtClean="0"/>
              <a:t>[</a:t>
            </a:r>
            <a:r>
              <a:rPr lang="en-US" dirty="0"/>
              <a:t>3</a:t>
            </a:r>
            <a:r>
              <a:rPr dirty="0" smtClean="0"/>
              <a:t>] </a:t>
            </a:r>
            <a:r>
              <a:rPr lang="en-US" altLang="zh-CN" sz="2000" dirty="0"/>
              <a:t>Chaikalis T, Ligu E, Melas G, et al. </a:t>
            </a:r>
            <a:r>
              <a:rPr lang="en-US" altLang="zh-CN" sz="2000" dirty="0" err="1"/>
              <a:t>SEAgle</a:t>
            </a:r>
            <a:r>
              <a:rPr lang="en-US" altLang="zh-CN" sz="2000" dirty="0"/>
              <a:t>: Effortless Software Evolution Analysis[J]. 2014:581-584.</a:t>
            </a:r>
            <a:endParaRPr lang="en-US" dirty="0" smtClean="0"/>
          </a:p>
          <a:p>
            <a:pPr>
              <a:defRPr sz="2000"/>
            </a:pPr>
            <a:r>
              <a:rPr dirty="0" smtClean="0"/>
              <a:t>[</a:t>
            </a:r>
            <a:r>
              <a:rPr lang="en-US" dirty="0"/>
              <a:t>4</a:t>
            </a:r>
            <a:r>
              <a:rPr lang="en-US" dirty="0" smtClean="0"/>
              <a:t>] </a:t>
            </a:r>
            <a:r>
              <a:rPr lang="en-US" altLang="zh-CN" sz="2000" dirty="0" smtClean="0"/>
              <a:t>Chaikalis </a:t>
            </a:r>
            <a:r>
              <a:rPr lang="en-US" altLang="zh-CN" sz="2000" dirty="0"/>
              <a:t>T, Melas G, Chatzigeorgiou A. </a:t>
            </a:r>
            <a:r>
              <a:rPr lang="en-US" altLang="zh-CN" sz="2000" dirty="0" err="1"/>
              <a:t>SEANets</a:t>
            </a:r>
            <a:r>
              <a:rPr lang="en-US" altLang="zh-CN" sz="2000" dirty="0"/>
              <a:t>: Software evolution analysis with networks[C]// IEEE International Conference on Software Maintenance. IEEE, 2013:634-637. </a:t>
            </a:r>
            <a:endParaRPr lang="en-US" altLang="zh-CN" sz="2000" dirty="0" smtClean="0"/>
          </a:p>
          <a:p>
            <a:pPr>
              <a:defRPr sz="2000"/>
            </a:pPr>
            <a:r>
              <a:rPr lang="en-US" altLang="zh-CN" dirty="0" smtClean="0"/>
              <a:t>[</a:t>
            </a:r>
            <a:r>
              <a:rPr lang="en-US" altLang="zh-CN" dirty="0"/>
              <a:t>5</a:t>
            </a:r>
            <a:r>
              <a:rPr lang="en-US" altLang="zh-CN" dirty="0" smtClean="0"/>
              <a:t>] </a:t>
            </a:r>
            <a:r>
              <a:rPr lang="en-US" altLang="zh-CN" sz="2000" dirty="0" err="1" smtClean="0"/>
              <a:t>Chaikalis</a:t>
            </a:r>
            <a:r>
              <a:rPr lang="en-US" altLang="zh-CN" sz="2000" dirty="0" smtClean="0"/>
              <a:t> </a:t>
            </a:r>
            <a:r>
              <a:rPr lang="en-US" altLang="zh-CN" sz="2000" dirty="0"/>
              <a:t>T, </a:t>
            </a:r>
            <a:r>
              <a:rPr lang="en-US" altLang="zh-CN" sz="2000" dirty="0" err="1"/>
              <a:t>Chatzigeorgiou</a:t>
            </a:r>
            <a:r>
              <a:rPr lang="en-US" altLang="zh-CN" sz="2000" dirty="0"/>
              <a:t> A. Forecasting Java Software Evolution Trends Employing Network Models[J]. IEEE Transactions on Software Engineering, 2015, 41(6):582-602.</a:t>
            </a:r>
            <a:endParaRPr dirty="0"/>
          </a:p>
          <a:p>
            <a:pPr>
              <a:defRPr sz="2000"/>
            </a:pPr>
            <a:endParaRPr dirty="0"/>
          </a:p>
          <a:p>
            <a:pPr>
              <a:defRPr sz="2000"/>
            </a:pPr>
            <a:endParaRPr dirty="0"/>
          </a:p>
          <a:p>
            <a:pPr>
              <a:defRPr sz="2000"/>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矩形 17"/>
          <p:cNvSpPr txBox="1"/>
          <p:nvPr/>
        </p:nvSpPr>
        <p:spPr>
          <a:xfrm>
            <a:off x="4943871" y="4653136"/>
            <a:ext cx="775137" cy="213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
                <a:solidFill>
                  <a:srgbClr val="FFFFFF"/>
                </a:solidFill>
              </a:defRPr>
            </a:pPr>
            <a:r>
              <a:t>PPT</a:t>
            </a:r>
            <a:r>
              <a:rPr>
                <a:latin typeface="+mn-lt"/>
                <a:ea typeface="+mn-ea"/>
                <a:cs typeface="+mn-cs"/>
                <a:sym typeface="Helvetica"/>
              </a:rPr>
              <a:t>模板下载：</a:t>
            </a:r>
            <a:r>
              <a:t>www.1ppt.com/moban/     </a:t>
            </a:r>
            <a:r>
              <a:rPr>
                <a:latin typeface="+mn-lt"/>
                <a:ea typeface="+mn-ea"/>
                <a:cs typeface="+mn-cs"/>
                <a:sym typeface="Helvetica"/>
              </a:rPr>
              <a:t>行业</a:t>
            </a:r>
            <a:r>
              <a:t>PPT</a:t>
            </a:r>
            <a:r>
              <a:rPr>
                <a:latin typeface="+mn-lt"/>
                <a:ea typeface="+mn-ea"/>
                <a:cs typeface="+mn-cs"/>
                <a:sym typeface="Helvetica"/>
              </a:rPr>
              <a:t>模板：</a:t>
            </a:r>
            <a:r>
              <a:t>www.1ppt.com/hangye/ </a:t>
            </a:r>
          </a:p>
          <a:p>
            <a:pPr>
              <a:defRPr sz="100">
                <a:solidFill>
                  <a:srgbClr val="FFFFFF"/>
                </a:solidFill>
              </a:defRPr>
            </a:pPr>
            <a:r>
              <a:rPr>
                <a:latin typeface="+mn-lt"/>
                <a:ea typeface="+mn-ea"/>
                <a:cs typeface="+mn-cs"/>
                <a:sym typeface="Helvetica"/>
              </a:rPr>
              <a:t>节日</a:t>
            </a:r>
            <a:r>
              <a:t>PPT</a:t>
            </a:r>
            <a:r>
              <a:rPr>
                <a:latin typeface="+mn-lt"/>
                <a:ea typeface="+mn-ea"/>
                <a:cs typeface="+mn-cs"/>
                <a:sym typeface="Helvetica"/>
              </a:rPr>
              <a:t>模板：</a:t>
            </a:r>
            <a:r>
              <a:t>www.1ppt.com/jieri/           PPT</a:t>
            </a:r>
            <a:r>
              <a:rPr>
                <a:latin typeface="+mn-lt"/>
                <a:ea typeface="+mn-ea"/>
                <a:cs typeface="+mn-cs"/>
                <a:sym typeface="Helvetica"/>
              </a:rPr>
              <a:t>素材下载：</a:t>
            </a:r>
            <a:r>
              <a:t>www.1ppt.com/sucai/</a:t>
            </a:r>
          </a:p>
          <a:p>
            <a:pPr>
              <a:defRPr sz="100">
                <a:solidFill>
                  <a:srgbClr val="FFFFFF"/>
                </a:solidFill>
              </a:defRPr>
            </a:pPr>
            <a:r>
              <a:t>PPT</a:t>
            </a:r>
            <a:r>
              <a:rPr>
                <a:latin typeface="+mn-lt"/>
                <a:ea typeface="+mn-ea"/>
                <a:cs typeface="+mn-cs"/>
                <a:sym typeface="Helvetica"/>
              </a:rPr>
              <a:t>背景图片：</a:t>
            </a:r>
            <a:r>
              <a:t>www.1ppt.com/beijing/      PPT</a:t>
            </a:r>
            <a:r>
              <a:rPr>
                <a:latin typeface="+mn-lt"/>
                <a:ea typeface="+mn-ea"/>
                <a:cs typeface="+mn-cs"/>
                <a:sym typeface="Helvetica"/>
              </a:rPr>
              <a:t>图表下载：</a:t>
            </a:r>
            <a:r>
              <a:t>www.1ppt.com/tubiao/      </a:t>
            </a:r>
          </a:p>
          <a:p>
            <a:pPr>
              <a:defRPr sz="100">
                <a:solidFill>
                  <a:srgbClr val="FFFFFF"/>
                </a:solidFill>
              </a:defRPr>
            </a:pPr>
            <a:r>
              <a:rPr>
                <a:latin typeface="+mn-lt"/>
                <a:ea typeface="+mn-ea"/>
                <a:cs typeface="+mn-cs"/>
                <a:sym typeface="Helvetica"/>
              </a:rPr>
              <a:t>优秀</a:t>
            </a:r>
            <a:r>
              <a:t>PPT</a:t>
            </a:r>
            <a:r>
              <a:rPr>
                <a:latin typeface="+mn-lt"/>
                <a:ea typeface="+mn-ea"/>
                <a:cs typeface="+mn-cs"/>
                <a:sym typeface="Helvetica"/>
              </a:rPr>
              <a:t>下载：</a:t>
            </a:r>
            <a:r>
              <a:t>www.1ppt.com/xiazai/        PPT</a:t>
            </a:r>
            <a:r>
              <a:rPr>
                <a:latin typeface="+mn-lt"/>
                <a:ea typeface="+mn-ea"/>
                <a:cs typeface="+mn-cs"/>
                <a:sym typeface="Helvetica"/>
              </a:rPr>
              <a:t>教程： </a:t>
            </a:r>
            <a:r>
              <a:t>www.1ppt.com/powerpoint/      </a:t>
            </a:r>
          </a:p>
          <a:p>
            <a:pPr>
              <a:defRPr sz="100">
                <a:solidFill>
                  <a:srgbClr val="FFFFFF"/>
                </a:solidFill>
              </a:defRPr>
            </a:pPr>
            <a:r>
              <a:t>Word</a:t>
            </a:r>
            <a:r>
              <a:rPr>
                <a:latin typeface="+mn-lt"/>
                <a:ea typeface="+mn-ea"/>
                <a:cs typeface="+mn-cs"/>
                <a:sym typeface="Helvetica"/>
              </a:rPr>
              <a:t>教程： </a:t>
            </a:r>
            <a:r>
              <a:t>www.1ppt.com/word/              Excel</a:t>
            </a:r>
            <a:r>
              <a:rPr>
                <a:latin typeface="+mn-lt"/>
                <a:ea typeface="+mn-ea"/>
                <a:cs typeface="+mn-cs"/>
                <a:sym typeface="Helvetica"/>
              </a:rPr>
              <a:t>教程：</a:t>
            </a:r>
            <a:r>
              <a:t>www.1ppt.com/excel/  </a:t>
            </a:r>
          </a:p>
          <a:p>
            <a:pPr>
              <a:defRPr sz="100">
                <a:solidFill>
                  <a:srgbClr val="FFFFFF"/>
                </a:solidFill>
              </a:defRPr>
            </a:pPr>
            <a:r>
              <a:rPr>
                <a:latin typeface="+mn-lt"/>
                <a:ea typeface="+mn-ea"/>
                <a:cs typeface="+mn-cs"/>
                <a:sym typeface="Helvetica"/>
              </a:rPr>
              <a:t>资料下载：</a:t>
            </a:r>
            <a:r>
              <a:t>www.1ppt.com/ziliao/                PPT</a:t>
            </a:r>
            <a:r>
              <a:rPr>
                <a:latin typeface="+mn-lt"/>
                <a:ea typeface="+mn-ea"/>
                <a:cs typeface="+mn-cs"/>
                <a:sym typeface="Helvetica"/>
              </a:rPr>
              <a:t>课件下载：</a:t>
            </a:r>
            <a:r>
              <a:t>www.1ppt.com/kejian/ </a:t>
            </a:r>
          </a:p>
          <a:p>
            <a:pPr>
              <a:defRPr sz="100">
                <a:solidFill>
                  <a:srgbClr val="FFFFFF"/>
                </a:solidFill>
              </a:defRPr>
            </a:pPr>
            <a:r>
              <a:rPr>
                <a:latin typeface="+mn-lt"/>
                <a:ea typeface="+mn-ea"/>
                <a:cs typeface="+mn-cs"/>
                <a:sym typeface="Helvetica"/>
              </a:rPr>
              <a:t>范文下载：</a:t>
            </a:r>
            <a:r>
              <a:t>www.1ppt.com/fanwen/             </a:t>
            </a:r>
            <a:r>
              <a:rPr>
                <a:latin typeface="+mn-lt"/>
                <a:ea typeface="+mn-ea"/>
                <a:cs typeface="+mn-cs"/>
                <a:sym typeface="Helvetica"/>
              </a:rPr>
              <a:t>试卷下载：</a:t>
            </a:r>
            <a:r>
              <a:t>www.1ppt.com/shiti/  </a:t>
            </a:r>
          </a:p>
          <a:p>
            <a:pPr>
              <a:defRPr sz="100">
                <a:solidFill>
                  <a:srgbClr val="FFFFFF"/>
                </a:solidFill>
              </a:defRPr>
            </a:pPr>
            <a:r>
              <a:rPr>
                <a:latin typeface="+mn-lt"/>
                <a:ea typeface="+mn-ea"/>
                <a:cs typeface="+mn-cs"/>
                <a:sym typeface="Helvetica"/>
              </a:rPr>
              <a:t>教案下载：</a:t>
            </a:r>
            <a:r>
              <a:t>www.1ppt.com/jiaoan/        PPT</a:t>
            </a:r>
            <a:r>
              <a:rPr>
                <a:latin typeface="+mn-lt"/>
                <a:ea typeface="+mn-ea"/>
                <a:cs typeface="+mn-cs"/>
                <a:sym typeface="Helvetica"/>
              </a:rPr>
              <a:t>论坛：</a:t>
            </a:r>
            <a:r>
              <a:t>www.1ppt.cn</a:t>
            </a:r>
          </a:p>
          <a:p>
            <a:pPr>
              <a:defRPr sz="100">
                <a:solidFill>
                  <a:srgbClr val="FFFFFF"/>
                </a:solidFill>
              </a:defRPr>
            </a:pPr>
            <a:r>
              <a:t> </a:t>
            </a:r>
          </a:p>
        </p:txBody>
      </p:sp>
      <p:sp>
        <p:nvSpPr>
          <p:cNvPr id="488" name="直接连接符 4"/>
          <p:cNvSpPr/>
          <p:nvPr/>
        </p:nvSpPr>
        <p:spPr>
          <a:xfrm>
            <a:off x="2488164" y="3420192"/>
            <a:ext cx="8244000" cy="1591"/>
          </a:xfrm>
          <a:prstGeom prst="line">
            <a:avLst/>
          </a:prstGeom>
          <a:ln w="15875">
            <a:solidFill>
              <a:srgbClr val="352F2F"/>
            </a:solidFill>
            <a:prstDash val="sysDash"/>
          </a:ln>
        </p:spPr>
        <p:txBody>
          <a:bodyPr lIns="45719" rIns="45719"/>
          <a:lstStyle/>
          <a:p>
            <a:endParaRPr/>
          </a:p>
        </p:txBody>
      </p:sp>
      <p:grpSp>
        <p:nvGrpSpPr>
          <p:cNvPr id="494" name="组合 8"/>
          <p:cNvGrpSpPr/>
          <p:nvPr/>
        </p:nvGrpSpPr>
        <p:grpSpPr>
          <a:xfrm>
            <a:off x="4310050" y="1462597"/>
            <a:ext cx="3895231" cy="3895232"/>
            <a:chOff x="0" y="0"/>
            <a:chExt cx="3895230" cy="3895230"/>
          </a:xfrm>
        </p:grpSpPr>
        <p:sp>
          <p:nvSpPr>
            <p:cNvPr id="489" name="椭圆 5"/>
            <p:cNvSpPr/>
            <p:nvPr/>
          </p:nvSpPr>
          <p:spPr>
            <a:xfrm>
              <a:off x="-1" y="-1"/>
              <a:ext cx="3895232" cy="3895232"/>
            </a:xfrm>
            <a:prstGeom prst="ellipse">
              <a:avLst/>
            </a:prstGeom>
            <a:solidFill>
              <a:srgbClr val="FFFFFF"/>
            </a:solidFill>
            <a:ln w="12700" cap="flat">
              <a:noFill/>
              <a:miter lim="400000"/>
            </a:ln>
            <a:effectLst>
              <a:outerShdw blurRad="3302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grpSp>
          <p:nvGrpSpPr>
            <p:cNvPr id="492" name="椭圆 6"/>
            <p:cNvGrpSpPr/>
            <p:nvPr/>
          </p:nvGrpSpPr>
          <p:grpSpPr>
            <a:xfrm>
              <a:off x="295667" y="316625"/>
              <a:ext cx="3305380" cy="3305380"/>
              <a:chOff x="0" y="0"/>
              <a:chExt cx="3305379" cy="3305379"/>
            </a:xfrm>
          </p:grpSpPr>
          <p:sp>
            <p:nvSpPr>
              <p:cNvPr id="490" name="圆形"/>
              <p:cNvSpPr/>
              <p:nvPr/>
            </p:nvSpPr>
            <p:spPr>
              <a:xfrm>
                <a:off x="0" y="0"/>
                <a:ext cx="3305380" cy="3305380"/>
              </a:xfrm>
              <a:prstGeom prst="ellipse">
                <a:avLst/>
              </a:prstGeom>
              <a:solidFill>
                <a:srgbClr val="352F2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91" name="THANKS"/>
              <p:cNvSpPr txBox="1"/>
              <p:nvPr/>
            </p:nvSpPr>
            <p:spPr>
              <a:xfrm>
                <a:off x="484062" y="1322489"/>
                <a:ext cx="2337255" cy="660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4000">
                    <a:solidFill>
                      <a:srgbClr val="FFFFFF"/>
                    </a:solidFill>
                    <a:latin typeface="Microsoft YaHei"/>
                    <a:ea typeface="Microsoft YaHei"/>
                    <a:cs typeface="Microsoft YaHei"/>
                    <a:sym typeface="Microsoft YaHei"/>
                  </a:defRPr>
                </a:lvl1pPr>
              </a:lstStyle>
              <a:p>
                <a:r>
                  <a:t>THANKS</a:t>
                </a:r>
              </a:p>
            </p:txBody>
          </p:sp>
        </p:grpSp>
        <p:sp>
          <p:nvSpPr>
            <p:cNvPr id="493" name="椭圆 7"/>
            <p:cNvSpPr/>
            <p:nvPr/>
          </p:nvSpPr>
          <p:spPr>
            <a:xfrm>
              <a:off x="192980" y="209223"/>
              <a:ext cx="3510809" cy="3510002"/>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495" name="椭圆 10"/>
          <p:cNvSpPr/>
          <p:nvPr/>
        </p:nvSpPr>
        <p:spPr>
          <a:xfrm>
            <a:off x="8810644" y="2857495"/>
            <a:ext cx="1143009" cy="1143009"/>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496" name="椭圆 11"/>
          <p:cNvSpPr/>
          <p:nvPr/>
        </p:nvSpPr>
        <p:spPr>
          <a:xfrm>
            <a:off x="8949731" y="2991563"/>
            <a:ext cx="864001" cy="864001"/>
          </a:xfrm>
          <a:prstGeom prst="ellipse">
            <a:avLst/>
          </a:prstGeom>
          <a:solidFill>
            <a:srgbClr val="6CAC00"/>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497" name="椭圆 12"/>
          <p:cNvSpPr/>
          <p:nvPr/>
        </p:nvSpPr>
        <p:spPr>
          <a:xfrm>
            <a:off x="8867271" y="2918891"/>
            <a:ext cx="1008001" cy="1008001"/>
          </a:xfrm>
          <a:prstGeom prst="ellipse">
            <a:avLst/>
          </a:prstGeom>
          <a:ln>
            <a:solidFill>
              <a:srgbClr val="808080"/>
            </a:solidFill>
            <a:prstDash val="sysDash"/>
          </a:ln>
        </p:spPr>
        <p:txBody>
          <a:bodyPr lIns="45719" rIns="45719" anchor="ctr"/>
          <a:lstStyle/>
          <a:p>
            <a:pPr algn="ctr"/>
            <a:endParaRPr/>
          </a:p>
        </p:txBody>
      </p:sp>
      <p:sp>
        <p:nvSpPr>
          <p:cNvPr id="498" name="椭圆 13"/>
          <p:cNvSpPr/>
          <p:nvPr/>
        </p:nvSpPr>
        <p:spPr>
          <a:xfrm>
            <a:off x="2595536" y="2857495"/>
            <a:ext cx="1143009" cy="1143009"/>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499" name="椭圆 14"/>
          <p:cNvSpPr/>
          <p:nvPr/>
        </p:nvSpPr>
        <p:spPr>
          <a:xfrm>
            <a:off x="2734624" y="2991563"/>
            <a:ext cx="864001" cy="864001"/>
          </a:xfrm>
          <a:prstGeom prst="ellipse">
            <a:avLst/>
          </a:prstGeom>
          <a:solidFill>
            <a:srgbClr val="39A3CD"/>
          </a:solidFill>
          <a:ln w="12700">
            <a:miter lim="400000"/>
          </a:ln>
        </p:spPr>
        <p:txBody>
          <a:bodyPr lIns="45719" rIns="45719" anchor="ct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500" name="椭圆 15"/>
          <p:cNvSpPr/>
          <p:nvPr/>
        </p:nvSpPr>
        <p:spPr>
          <a:xfrm>
            <a:off x="2652166" y="2918891"/>
            <a:ext cx="1008001" cy="1008001"/>
          </a:xfrm>
          <a:prstGeom prst="ellipse">
            <a:avLst/>
          </a:prstGeom>
          <a:ln>
            <a:solidFill>
              <a:srgbClr val="808080"/>
            </a:solidFill>
            <a:prstDash val="sysDash"/>
          </a:ln>
        </p:spPr>
        <p:txBody>
          <a:bodyPr lIns="45719" rIns="45719" anchor="ctr"/>
          <a:lstStyle/>
          <a:p>
            <a:pPr algn="ctr"/>
            <a:endParaRPr/>
          </a:p>
        </p:txBody>
      </p:sp>
      <p:sp>
        <p:nvSpPr>
          <p:cNvPr id="501" name="直接连接符 16"/>
          <p:cNvSpPr/>
          <p:nvPr/>
        </p:nvSpPr>
        <p:spPr>
          <a:xfrm flipH="1">
            <a:off x="2478061" y="-23"/>
            <a:ext cx="1590" cy="3420002"/>
          </a:xfrm>
          <a:prstGeom prst="line">
            <a:avLst/>
          </a:prstGeom>
          <a:ln w="15875">
            <a:solidFill>
              <a:srgbClr val="352F2F"/>
            </a:solidFill>
            <a:prstDash val="sysDash"/>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直接连接符 6"/>
          <p:cNvSpPr/>
          <p:nvPr/>
        </p:nvSpPr>
        <p:spPr>
          <a:xfrm>
            <a:off x="1801783" y="785794"/>
            <a:ext cx="756001" cy="1590"/>
          </a:xfrm>
          <a:prstGeom prst="line">
            <a:avLst/>
          </a:prstGeom>
          <a:ln w="15875">
            <a:solidFill>
              <a:srgbClr val="39A3CD"/>
            </a:solidFill>
            <a:prstDash val="sysDash"/>
          </a:ln>
        </p:spPr>
        <p:txBody>
          <a:bodyPr lIns="45719" rIns="45719"/>
          <a:lstStyle/>
          <a:p>
            <a:endParaRPr/>
          </a:p>
        </p:txBody>
      </p:sp>
      <p:sp>
        <p:nvSpPr>
          <p:cNvPr id="197" name="直接连接符 5"/>
          <p:cNvSpPr/>
          <p:nvPr/>
        </p:nvSpPr>
        <p:spPr>
          <a:xfrm flipH="1">
            <a:off x="2516162" y="1"/>
            <a:ext cx="1589" cy="756002"/>
          </a:xfrm>
          <a:prstGeom prst="line">
            <a:avLst/>
          </a:prstGeom>
          <a:ln w="15875">
            <a:solidFill>
              <a:srgbClr val="39A3CD"/>
            </a:solidFill>
            <a:prstDash val="sysDash"/>
          </a:ln>
        </p:spPr>
        <p:txBody>
          <a:bodyPr lIns="45719" rIns="45719"/>
          <a:lstStyle/>
          <a:p>
            <a:endParaRPr/>
          </a:p>
        </p:txBody>
      </p:sp>
      <p:grpSp>
        <p:nvGrpSpPr>
          <p:cNvPr id="201" name="组合 4"/>
          <p:cNvGrpSpPr/>
          <p:nvPr/>
        </p:nvGrpSpPr>
        <p:grpSpPr>
          <a:xfrm>
            <a:off x="2238348" y="500042"/>
            <a:ext cx="571505" cy="571505"/>
            <a:chOff x="0" y="0"/>
            <a:chExt cx="571504" cy="571504"/>
          </a:xfrm>
        </p:grpSpPr>
        <p:sp>
          <p:nvSpPr>
            <p:cNvPr id="198"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99" name="椭圆 2"/>
            <p:cNvSpPr/>
            <p:nvPr/>
          </p:nvSpPr>
          <p:spPr>
            <a:xfrm>
              <a:off x="69544" y="67034"/>
              <a:ext cx="432001" cy="432001"/>
            </a:xfrm>
            <a:prstGeom prst="ellipse">
              <a:avLst/>
            </a:prstGeom>
            <a:solidFill>
              <a:srgbClr val="39A3CD"/>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00"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02" name="直接连接符 7"/>
          <p:cNvSpPr/>
          <p:nvPr/>
        </p:nvSpPr>
        <p:spPr>
          <a:xfrm flipH="1">
            <a:off x="1797019" y="785795"/>
            <a:ext cx="1588" cy="5508001"/>
          </a:xfrm>
          <a:prstGeom prst="line">
            <a:avLst/>
          </a:prstGeom>
          <a:ln w="15875">
            <a:solidFill>
              <a:srgbClr val="39A3CD"/>
            </a:solidFill>
            <a:prstDash val="sysDash"/>
          </a:ln>
        </p:spPr>
        <p:txBody>
          <a:bodyPr lIns="45719" rIns="45719"/>
          <a:lstStyle/>
          <a:p>
            <a:endParaRPr/>
          </a:p>
        </p:txBody>
      </p:sp>
      <p:sp>
        <p:nvSpPr>
          <p:cNvPr id="203" name="直接连接符 8"/>
          <p:cNvSpPr/>
          <p:nvPr/>
        </p:nvSpPr>
        <p:spPr>
          <a:xfrm>
            <a:off x="1809719" y="6286521"/>
            <a:ext cx="684001" cy="1589"/>
          </a:xfrm>
          <a:prstGeom prst="line">
            <a:avLst/>
          </a:prstGeom>
          <a:ln w="15875">
            <a:solidFill>
              <a:srgbClr val="39A3CD"/>
            </a:solidFill>
            <a:prstDash val="sysDash"/>
          </a:ln>
        </p:spPr>
        <p:txBody>
          <a:bodyPr lIns="45719" rIns="45719"/>
          <a:lstStyle/>
          <a:p>
            <a:endParaRPr/>
          </a:p>
        </p:txBody>
      </p:sp>
      <p:sp>
        <p:nvSpPr>
          <p:cNvPr id="204" name="直接连接符 9"/>
          <p:cNvSpPr/>
          <p:nvPr/>
        </p:nvSpPr>
        <p:spPr>
          <a:xfrm flipH="1">
            <a:off x="2557437" y="6286521"/>
            <a:ext cx="1590" cy="612001"/>
          </a:xfrm>
          <a:prstGeom prst="line">
            <a:avLst/>
          </a:prstGeom>
          <a:ln w="15875">
            <a:solidFill>
              <a:srgbClr val="39A3CD"/>
            </a:solidFill>
            <a:prstDash val="sysDash"/>
          </a:ln>
        </p:spPr>
        <p:txBody>
          <a:bodyPr lIns="45719" rIns="45719"/>
          <a:lstStyle/>
          <a:p>
            <a:endParaRPr/>
          </a:p>
        </p:txBody>
      </p:sp>
      <p:sp>
        <p:nvSpPr>
          <p:cNvPr id="205" name="矩形 10"/>
          <p:cNvSpPr txBox="1"/>
          <p:nvPr/>
        </p:nvSpPr>
        <p:spPr>
          <a:xfrm>
            <a:off x="2952730" y="557346"/>
            <a:ext cx="7534170" cy="4616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b="1">
                <a:latin typeface="Arial"/>
                <a:ea typeface="Arial"/>
                <a:cs typeface="Arial"/>
                <a:sym typeface="Arial"/>
              </a:defRPr>
            </a:lvl1pPr>
          </a:lstStyle>
          <a:p>
            <a:r>
              <a:rPr dirty="0"/>
              <a:t>Why do we need </a:t>
            </a:r>
            <a:r>
              <a:rPr lang="en-US" altLang="zh-CN" dirty="0" smtClean="0"/>
              <a:t>S</a:t>
            </a:r>
            <a:r>
              <a:rPr dirty="0" smtClean="0"/>
              <a:t>oftware </a:t>
            </a:r>
            <a:r>
              <a:rPr lang="en-US" altLang="zh-CN" dirty="0" smtClean="0"/>
              <a:t>E</a:t>
            </a:r>
            <a:r>
              <a:rPr dirty="0" smtClean="0"/>
              <a:t>volution</a:t>
            </a:r>
            <a:r>
              <a:rPr lang="zh-CN" altLang="en-US" dirty="0" smtClean="0"/>
              <a:t> </a:t>
            </a:r>
            <a:r>
              <a:rPr lang="en-US" altLang="zh-CN" dirty="0" smtClean="0"/>
              <a:t>Analysis</a:t>
            </a:r>
            <a:r>
              <a:rPr dirty="0" smtClean="0"/>
              <a:t> </a:t>
            </a:r>
            <a:r>
              <a:rPr dirty="0"/>
              <a:t>?</a:t>
            </a:r>
          </a:p>
        </p:txBody>
      </p:sp>
      <p:sp>
        <p:nvSpPr>
          <p:cNvPr id="206" name="任意多边形 11"/>
          <p:cNvSpPr/>
          <p:nvPr/>
        </p:nvSpPr>
        <p:spPr>
          <a:xfrm>
            <a:off x="2524100" y="1500174"/>
            <a:ext cx="2786084" cy="3196671"/>
          </a:xfrm>
          <a:custGeom>
            <a:avLst/>
            <a:gdLst/>
            <a:ahLst/>
            <a:cxnLst>
              <a:cxn ang="0">
                <a:pos x="wd2" y="hd2"/>
              </a:cxn>
              <a:cxn ang="5400000">
                <a:pos x="wd2" y="hd2"/>
              </a:cxn>
              <a:cxn ang="10800000">
                <a:pos x="wd2" y="hd2"/>
              </a:cxn>
              <a:cxn ang="16200000">
                <a:pos x="wd2" y="hd2"/>
              </a:cxn>
            </a:cxnLst>
            <a:rect l="0" t="0" r="r" b="b"/>
            <a:pathLst>
              <a:path w="21600" h="21012" extrusionOk="0">
                <a:moveTo>
                  <a:pt x="0" y="8543"/>
                </a:moveTo>
                <a:cubicBezTo>
                  <a:pt x="0" y="6278"/>
                  <a:pt x="1138" y="4105"/>
                  <a:pt x="3163" y="2502"/>
                </a:cubicBezTo>
                <a:cubicBezTo>
                  <a:pt x="5189" y="900"/>
                  <a:pt x="7936" y="0"/>
                  <a:pt x="10800" y="0"/>
                </a:cubicBezTo>
                <a:cubicBezTo>
                  <a:pt x="13664" y="0"/>
                  <a:pt x="16411" y="900"/>
                  <a:pt x="18437" y="2502"/>
                </a:cubicBezTo>
                <a:cubicBezTo>
                  <a:pt x="20462" y="4105"/>
                  <a:pt x="21600" y="6278"/>
                  <a:pt x="21600" y="8543"/>
                </a:cubicBezTo>
                <a:cubicBezTo>
                  <a:pt x="21600" y="10809"/>
                  <a:pt x="19696" y="13036"/>
                  <a:pt x="17477" y="14865"/>
                </a:cubicBezTo>
                <a:cubicBezTo>
                  <a:pt x="15693" y="16932"/>
                  <a:pt x="16424" y="21600"/>
                  <a:pt x="10896" y="20950"/>
                </a:cubicBezTo>
                <a:cubicBezTo>
                  <a:pt x="4174" y="21529"/>
                  <a:pt x="5561" y="16804"/>
                  <a:pt x="3745" y="14737"/>
                </a:cubicBezTo>
                <a:cubicBezTo>
                  <a:pt x="1929" y="12669"/>
                  <a:pt x="0" y="10809"/>
                  <a:pt x="0" y="8543"/>
                </a:cubicBezTo>
                <a:cubicBezTo>
                  <a:pt x="0" y="8543"/>
                  <a:pt x="0" y="8543"/>
                  <a:pt x="0" y="8543"/>
                </a:cubicBezTo>
                <a:close/>
              </a:path>
            </a:pathLst>
          </a:custGeom>
          <a:solidFill>
            <a:srgbClr val="39A3CD"/>
          </a:solidFill>
          <a:ln w="12700">
            <a:miter lim="400000"/>
          </a:ln>
          <a:effectLst>
            <a:outerShdw blurRad="127000" dist="127000" dir="8400000" rotWithShape="0">
              <a:srgbClr val="000000">
                <a:alpha val="40000"/>
              </a:srgbClr>
            </a:outerShdw>
          </a:effectLst>
        </p:spPr>
        <p:txBody>
          <a:bodyPr lIns="45719" rIns="45719" anchor="ctr"/>
          <a:lstStyle/>
          <a:p>
            <a:pPr algn="ctr">
              <a:defRPr sz="3600" b="1">
                <a:solidFill>
                  <a:srgbClr val="FFFFFF"/>
                </a:solidFill>
                <a:latin typeface="Arial"/>
                <a:ea typeface="Arial"/>
                <a:cs typeface="Arial"/>
                <a:sym typeface="Arial"/>
              </a:defRPr>
            </a:pPr>
            <a:endParaRPr/>
          </a:p>
        </p:txBody>
      </p:sp>
      <p:sp>
        <p:nvSpPr>
          <p:cNvPr id="207" name="圆角矩形 12"/>
          <p:cNvSpPr/>
          <p:nvPr/>
        </p:nvSpPr>
        <p:spPr>
          <a:xfrm>
            <a:off x="3381357" y="4857758"/>
            <a:ext cx="1000133" cy="214315"/>
          </a:xfrm>
          <a:prstGeom prst="roundRect">
            <a:avLst>
              <a:gd name="adj" fmla="val 50000"/>
            </a:avLst>
          </a:prstGeom>
          <a:solidFill>
            <a:srgbClr val="A6A6A6"/>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08" name="圆角矩形 13"/>
          <p:cNvSpPr/>
          <p:nvPr/>
        </p:nvSpPr>
        <p:spPr>
          <a:xfrm>
            <a:off x="3264363" y="5143510"/>
            <a:ext cx="1260001" cy="214315"/>
          </a:xfrm>
          <a:prstGeom prst="roundRect">
            <a:avLst>
              <a:gd name="adj" fmla="val 50000"/>
            </a:avLst>
          </a:prstGeom>
          <a:solidFill>
            <a:srgbClr val="39A3CD"/>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09" name="圆角矩形 14"/>
          <p:cNvSpPr/>
          <p:nvPr/>
        </p:nvSpPr>
        <p:spPr>
          <a:xfrm>
            <a:off x="3381357" y="5429263"/>
            <a:ext cx="1000133" cy="214315"/>
          </a:xfrm>
          <a:prstGeom prst="roundRect">
            <a:avLst>
              <a:gd name="adj" fmla="val 50000"/>
            </a:avLst>
          </a:prstGeom>
          <a:solidFill>
            <a:srgbClr val="6CAC00"/>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10" name="圆角矩形 15"/>
          <p:cNvSpPr/>
          <p:nvPr/>
        </p:nvSpPr>
        <p:spPr>
          <a:xfrm>
            <a:off x="3554612" y="5715015"/>
            <a:ext cx="684001" cy="214315"/>
          </a:xfrm>
          <a:prstGeom prst="roundRect">
            <a:avLst>
              <a:gd name="adj" fmla="val 50000"/>
            </a:avLst>
          </a:prstGeom>
          <a:solidFill>
            <a:srgbClr val="352F2F"/>
          </a:solidFill>
          <a:ln w="12700">
            <a:miter lim="400000"/>
          </a:ln>
          <a:effectLst>
            <a:outerShdw blurRad="203200" dist="114300" dir="9000000" rotWithShape="0">
              <a:srgbClr val="000000">
                <a:alpha val="40000"/>
              </a:srgbClr>
            </a:outerShdw>
          </a:effectLst>
        </p:spPr>
        <p:txBody>
          <a:bodyPr lIns="45719" rIns="45719" anchor="ctr"/>
          <a:lstStyle/>
          <a:p>
            <a:pPr algn="ctr">
              <a:defRPr>
                <a:solidFill>
                  <a:srgbClr val="FFFFFF"/>
                </a:solidFill>
              </a:defRPr>
            </a:pPr>
            <a:endParaRPr/>
          </a:p>
        </p:txBody>
      </p:sp>
      <p:sp>
        <p:nvSpPr>
          <p:cNvPr id="211" name="矩形 18"/>
          <p:cNvSpPr txBox="1"/>
          <p:nvPr/>
        </p:nvSpPr>
        <p:spPr>
          <a:xfrm>
            <a:off x="6230416" y="1837983"/>
            <a:ext cx="5070018" cy="15436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latin typeface="Arial"/>
                <a:ea typeface="Arial"/>
                <a:cs typeface="Arial"/>
                <a:sym typeface="Arial"/>
              </a:defRPr>
            </a:lvl1pPr>
          </a:lstStyle>
          <a:p>
            <a:r>
              <a:rPr dirty="0"/>
              <a:t>85%-90% of organizational software cost are evolution costs. Updating the requirements specification when software systems evolve is a manual task that is expensive and time consuming. </a:t>
            </a:r>
          </a:p>
        </p:txBody>
      </p:sp>
      <p:grpSp>
        <p:nvGrpSpPr>
          <p:cNvPr id="215" name="组合 21"/>
          <p:cNvGrpSpPr/>
          <p:nvPr/>
        </p:nvGrpSpPr>
        <p:grpSpPr>
          <a:xfrm>
            <a:off x="4507813" y="2903215"/>
            <a:ext cx="2043572" cy="2311735"/>
            <a:chOff x="0" y="0"/>
            <a:chExt cx="2043570" cy="2311734"/>
          </a:xfrm>
        </p:grpSpPr>
        <p:sp>
          <p:nvSpPr>
            <p:cNvPr id="212" name="直接连接符 17"/>
            <p:cNvSpPr/>
            <p:nvPr/>
          </p:nvSpPr>
          <p:spPr>
            <a:xfrm>
              <a:off x="1071571" y="0"/>
              <a:ext cx="972000" cy="1588"/>
            </a:xfrm>
            <a:prstGeom prst="line">
              <a:avLst/>
            </a:prstGeom>
            <a:noFill/>
            <a:ln w="9525" cap="flat">
              <a:solidFill>
                <a:srgbClr val="39A3CD"/>
              </a:solidFill>
              <a:prstDash val="solid"/>
              <a:round/>
              <a:tailEnd type="stealth" w="med" len="med"/>
            </a:ln>
            <a:effectLst/>
          </p:spPr>
          <p:txBody>
            <a:bodyPr wrap="square" lIns="45719" tIns="45719" rIns="45719" bIns="45719" numCol="1" anchor="t">
              <a:noAutofit/>
            </a:bodyPr>
            <a:lstStyle/>
            <a:p>
              <a:endParaRPr/>
            </a:p>
          </p:txBody>
        </p:sp>
        <p:sp>
          <p:nvSpPr>
            <p:cNvPr id="213" name="直接连接符 19"/>
            <p:cNvSpPr/>
            <p:nvPr/>
          </p:nvSpPr>
          <p:spPr>
            <a:xfrm>
              <a:off x="0" y="2310146"/>
              <a:ext cx="1080000" cy="1589"/>
            </a:xfrm>
            <a:prstGeom prst="line">
              <a:avLst/>
            </a:prstGeom>
            <a:noFill/>
            <a:ln w="9525" cap="flat">
              <a:solidFill>
                <a:srgbClr val="39A3CD"/>
              </a:solidFill>
              <a:prstDash val="solid"/>
              <a:round/>
            </a:ln>
            <a:effectLst/>
          </p:spPr>
          <p:txBody>
            <a:bodyPr wrap="square" lIns="45719" tIns="45719" rIns="45719" bIns="45719" numCol="1" anchor="t">
              <a:noAutofit/>
            </a:bodyPr>
            <a:lstStyle/>
            <a:p>
              <a:endParaRPr/>
            </a:p>
          </p:txBody>
        </p:sp>
        <p:sp>
          <p:nvSpPr>
            <p:cNvPr id="214" name="直接连接符 20"/>
            <p:cNvSpPr/>
            <p:nvPr/>
          </p:nvSpPr>
          <p:spPr>
            <a:xfrm flipH="1">
              <a:off x="1084669" y="0"/>
              <a:ext cx="2140" cy="2304001"/>
            </a:xfrm>
            <a:prstGeom prst="line">
              <a:avLst/>
            </a:prstGeom>
            <a:noFill/>
            <a:ln w="9525" cap="flat">
              <a:solidFill>
                <a:srgbClr val="39A3CD"/>
              </a:solidFill>
              <a:prstDash val="solid"/>
              <a:round/>
            </a:ln>
            <a:effectLst/>
          </p:spPr>
          <p:txBody>
            <a:bodyPr wrap="square" lIns="45719" tIns="45719" rIns="45719" bIns="45719" numCol="1" anchor="t">
              <a:noAutofit/>
            </a:bodyPr>
            <a:lstStyle/>
            <a:p>
              <a:endParaRPr/>
            </a:p>
          </p:txBody>
        </p:sp>
      </p:grpSp>
      <p:grpSp>
        <p:nvGrpSpPr>
          <p:cNvPr id="219" name="组合 22"/>
          <p:cNvGrpSpPr/>
          <p:nvPr/>
        </p:nvGrpSpPr>
        <p:grpSpPr>
          <a:xfrm>
            <a:off x="4604334" y="4572013"/>
            <a:ext cx="2117545" cy="963936"/>
            <a:chOff x="0" y="0"/>
            <a:chExt cx="2117543" cy="963934"/>
          </a:xfrm>
        </p:grpSpPr>
        <p:sp>
          <p:nvSpPr>
            <p:cNvPr id="216" name="直接连接符 23"/>
            <p:cNvSpPr/>
            <p:nvPr/>
          </p:nvSpPr>
          <p:spPr>
            <a:xfrm>
              <a:off x="1585040" y="-1"/>
              <a:ext cx="532504" cy="663"/>
            </a:xfrm>
            <a:prstGeom prst="line">
              <a:avLst/>
            </a:prstGeom>
            <a:noFill/>
            <a:ln w="9525" cap="flat">
              <a:solidFill>
                <a:srgbClr val="6CAC00"/>
              </a:solidFill>
              <a:prstDash val="solid"/>
              <a:round/>
              <a:tailEnd type="stealth" w="med" len="med"/>
            </a:ln>
            <a:effectLst/>
          </p:spPr>
          <p:txBody>
            <a:bodyPr wrap="square" lIns="45719" tIns="45719" rIns="45719" bIns="45719" numCol="1" anchor="t">
              <a:noAutofit/>
            </a:bodyPr>
            <a:lstStyle/>
            <a:p>
              <a:endParaRPr/>
            </a:p>
          </p:txBody>
        </p:sp>
        <p:sp>
          <p:nvSpPr>
            <p:cNvPr id="217" name="直接连接符 24"/>
            <p:cNvSpPr/>
            <p:nvPr/>
          </p:nvSpPr>
          <p:spPr>
            <a:xfrm>
              <a:off x="-1" y="963272"/>
              <a:ext cx="1597511" cy="663"/>
            </a:xfrm>
            <a:prstGeom prst="line">
              <a:avLst/>
            </a:prstGeom>
            <a:noFill/>
            <a:ln w="9525" cap="flat">
              <a:solidFill>
                <a:srgbClr val="6CAC00"/>
              </a:solidFill>
              <a:prstDash val="solid"/>
              <a:round/>
            </a:ln>
            <a:effectLst/>
          </p:spPr>
          <p:txBody>
            <a:bodyPr wrap="square" lIns="45719" tIns="45719" rIns="45719" bIns="45719" numCol="1" anchor="t">
              <a:noAutofit/>
            </a:bodyPr>
            <a:lstStyle/>
            <a:p>
              <a:endParaRPr/>
            </a:p>
          </p:txBody>
        </p:sp>
        <p:sp>
          <p:nvSpPr>
            <p:cNvPr id="218" name="直接连接符 25"/>
            <p:cNvSpPr/>
            <p:nvPr/>
          </p:nvSpPr>
          <p:spPr>
            <a:xfrm flipH="1">
              <a:off x="1585041" y="-1"/>
              <a:ext cx="2349" cy="960712"/>
            </a:xfrm>
            <a:prstGeom prst="line">
              <a:avLst/>
            </a:prstGeom>
            <a:noFill/>
            <a:ln w="9525" cap="flat">
              <a:solidFill>
                <a:srgbClr val="6CAC00"/>
              </a:solidFill>
              <a:prstDash val="solid"/>
              <a:round/>
            </a:ln>
            <a:effectLst/>
          </p:spPr>
          <p:txBody>
            <a:bodyPr wrap="square" lIns="45719" tIns="45719" rIns="45719" bIns="45719" numCol="1" anchor="t">
              <a:noAutofit/>
            </a:bodyPr>
            <a:lstStyle/>
            <a:p>
              <a:endParaRPr/>
            </a:p>
          </p:txBody>
        </p:sp>
      </p:grpSp>
      <p:sp>
        <p:nvSpPr>
          <p:cNvPr id="220" name="矩形 26"/>
          <p:cNvSpPr txBox="1"/>
          <p:nvPr/>
        </p:nvSpPr>
        <p:spPr>
          <a:xfrm>
            <a:off x="6506002" y="4117964"/>
            <a:ext cx="5070017" cy="18111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latin typeface="Arial"/>
                <a:ea typeface="Arial"/>
                <a:cs typeface="Arial"/>
                <a:sym typeface="Arial"/>
              </a:defRPr>
            </a:pPr>
            <a:r>
              <a:rPr dirty="0"/>
              <a:t>Maintainers usually apply the changes to the code directly and leave the requirements unchanged. This results in the requirements rapidly becoming obsolete and useless.</a:t>
            </a:r>
          </a:p>
          <a:p>
            <a:pPr algn="ctr">
              <a:defRPr>
                <a:latin typeface="Arial"/>
                <a:ea typeface="Arial"/>
                <a:cs typeface="Arial"/>
                <a:sym typeface="Arial"/>
              </a:defRPr>
            </a:pPr>
            <a:r>
              <a:rPr dirty="0"/>
              <a: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直接连接符 6"/>
          <p:cNvSpPr/>
          <p:nvPr/>
        </p:nvSpPr>
        <p:spPr>
          <a:xfrm>
            <a:off x="-5195" y="704890"/>
            <a:ext cx="756001" cy="1590"/>
          </a:xfrm>
          <a:prstGeom prst="line">
            <a:avLst/>
          </a:prstGeom>
          <a:ln w="15875">
            <a:solidFill>
              <a:srgbClr val="6CAC00"/>
            </a:solidFill>
            <a:prstDash val="sysDash"/>
          </a:ln>
        </p:spPr>
        <p:txBody>
          <a:bodyPr lIns="45719" rIns="45719"/>
          <a:lstStyle/>
          <a:p>
            <a:endParaRPr/>
          </a:p>
        </p:txBody>
      </p:sp>
      <p:sp>
        <p:nvSpPr>
          <p:cNvPr id="223" name="直接连接符 5"/>
          <p:cNvSpPr/>
          <p:nvPr/>
        </p:nvSpPr>
        <p:spPr>
          <a:xfrm flipH="1">
            <a:off x="709184" y="-80903"/>
            <a:ext cx="1590" cy="756002"/>
          </a:xfrm>
          <a:prstGeom prst="line">
            <a:avLst/>
          </a:prstGeom>
          <a:ln w="15875">
            <a:solidFill>
              <a:srgbClr val="6CAC00"/>
            </a:solidFill>
            <a:prstDash val="sysDash"/>
          </a:ln>
        </p:spPr>
        <p:txBody>
          <a:bodyPr lIns="45719" rIns="45719"/>
          <a:lstStyle/>
          <a:p>
            <a:endParaRPr/>
          </a:p>
        </p:txBody>
      </p:sp>
      <p:grpSp>
        <p:nvGrpSpPr>
          <p:cNvPr id="227" name="组合 4"/>
          <p:cNvGrpSpPr/>
          <p:nvPr/>
        </p:nvGrpSpPr>
        <p:grpSpPr>
          <a:xfrm>
            <a:off x="431370" y="419138"/>
            <a:ext cx="571506" cy="571506"/>
            <a:chOff x="0" y="0"/>
            <a:chExt cx="571504" cy="571504"/>
          </a:xfrm>
        </p:grpSpPr>
        <p:sp>
          <p:nvSpPr>
            <p:cNvPr id="224"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25"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26"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28" name="直接连接符 8"/>
          <p:cNvSpPr/>
          <p:nvPr/>
        </p:nvSpPr>
        <p:spPr>
          <a:xfrm>
            <a:off x="338780" y="6289391"/>
            <a:ext cx="684001" cy="1589"/>
          </a:xfrm>
          <a:prstGeom prst="line">
            <a:avLst/>
          </a:prstGeom>
          <a:ln w="15875">
            <a:solidFill>
              <a:srgbClr val="6CAC00"/>
            </a:solidFill>
            <a:prstDash val="sysDash"/>
          </a:ln>
        </p:spPr>
        <p:txBody>
          <a:bodyPr lIns="45719" rIns="45719"/>
          <a:lstStyle/>
          <a:p>
            <a:endParaRPr/>
          </a:p>
        </p:txBody>
      </p:sp>
      <p:grpSp>
        <p:nvGrpSpPr>
          <p:cNvPr id="231" name="矩形 11"/>
          <p:cNvGrpSpPr/>
          <p:nvPr/>
        </p:nvGrpSpPr>
        <p:grpSpPr>
          <a:xfrm>
            <a:off x="431370" y="1892829"/>
            <a:ext cx="2112237" cy="697628"/>
            <a:chOff x="0" y="0"/>
            <a:chExt cx="2112235" cy="697626"/>
          </a:xfrm>
        </p:grpSpPr>
        <p:sp>
          <p:nvSpPr>
            <p:cNvPr id="229" name="矩形"/>
            <p:cNvSpPr/>
            <p:nvPr/>
          </p:nvSpPr>
          <p:spPr>
            <a:xfrm>
              <a:off x="-1" y="0"/>
              <a:ext cx="2112237" cy="697627"/>
            </a:xfrm>
            <a:prstGeom prst="rect">
              <a:avLst/>
            </a:prstGeom>
            <a:solidFill>
              <a:srgbClr val="00B0F0"/>
            </a:solidFill>
            <a:ln w="25400" cap="flat">
              <a:solidFill>
                <a:srgbClr val="558ED5"/>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0" name="Change request"/>
            <p:cNvSpPr txBox="1"/>
            <p:nvPr/>
          </p:nvSpPr>
          <p:spPr>
            <a:xfrm>
              <a:off x="-1" y="118943"/>
              <a:ext cx="2112237" cy="459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Change request</a:t>
              </a:r>
            </a:p>
          </p:txBody>
        </p:sp>
      </p:grpSp>
      <p:sp>
        <p:nvSpPr>
          <p:cNvPr id="232" name="直接箭头连接符 12"/>
          <p:cNvSpPr/>
          <p:nvPr/>
        </p:nvSpPr>
        <p:spPr>
          <a:xfrm>
            <a:off x="2543605" y="2241643"/>
            <a:ext cx="576065" cy="1"/>
          </a:xfrm>
          <a:prstGeom prst="line">
            <a:avLst/>
          </a:prstGeom>
          <a:ln>
            <a:solidFill>
              <a:srgbClr val="4A7EBB"/>
            </a:solidFill>
            <a:tailEnd type="triangle"/>
          </a:ln>
        </p:spPr>
        <p:txBody>
          <a:bodyPr lIns="45719" rIns="45719"/>
          <a:lstStyle/>
          <a:p>
            <a:endParaRPr/>
          </a:p>
        </p:txBody>
      </p:sp>
      <p:grpSp>
        <p:nvGrpSpPr>
          <p:cNvPr id="235" name="矩形: 圆角 13"/>
          <p:cNvGrpSpPr/>
          <p:nvPr/>
        </p:nvGrpSpPr>
        <p:grpSpPr>
          <a:xfrm>
            <a:off x="3119670" y="1827617"/>
            <a:ext cx="1593066" cy="828041"/>
            <a:chOff x="0" y="0"/>
            <a:chExt cx="1593064" cy="828039"/>
          </a:xfrm>
        </p:grpSpPr>
        <p:sp>
          <p:nvSpPr>
            <p:cNvPr id="233" name="圆角矩形"/>
            <p:cNvSpPr/>
            <p:nvPr/>
          </p:nvSpPr>
          <p:spPr>
            <a:xfrm>
              <a:off x="0" y="65210"/>
              <a:ext cx="1593065"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4" name="Impact Analysis"/>
            <p:cNvSpPr txBox="1"/>
            <p:nvPr/>
          </p:nvSpPr>
          <p:spPr>
            <a:xfrm>
              <a:off x="34055" y="0"/>
              <a:ext cx="152495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Impact Analysis</a:t>
              </a:r>
            </a:p>
          </p:txBody>
        </p:sp>
      </p:grpSp>
      <p:sp>
        <p:nvSpPr>
          <p:cNvPr id="236" name="直接箭头连接符 14"/>
          <p:cNvSpPr/>
          <p:nvPr/>
        </p:nvSpPr>
        <p:spPr>
          <a:xfrm>
            <a:off x="4712735" y="2241637"/>
            <a:ext cx="519170" cy="1"/>
          </a:xfrm>
          <a:prstGeom prst="line">
            <a:avLst/>
          </a:prstGeom>
          <a:ln>
            <a:solidFill>
              <a:srgbClr val="4A7EBB"/>
            </a:solidFill>
            <a:tailEnd type="triangle"/>
          </a:ln>
        </p:spPr>
        <p:txBody>
          <a:bodyPr lIns="45719" rIns="45719"/>
          <a:lstStyle/>
          <a:p>
            <a:endParaRPr/>
          </a:p>
        </p:txBody>
      </p:sp>
      <p:grpSp>
        <p:nvGrpSpPr>
          <p:cNvPr id="239" name="矩形: 圆角 15"/>
          <p:cNvGrpSpPr/>
          <p:nvPr/>
        </p:nvGrpSpPr>
        <p:grpSpPr>
          <a:xfrm>
            <a:off x="5270748" y="1827617"/>
            <a:ext cx="1440161" cy="828041"/>
            <a:chOff x="0" y="0"/>
            <a:chExt cx="1440159" cy="828039"/>
          </a:xfrm>
        </p:grpSpPr>
        <p:sp>
          <p:nvSpPr>
            <p:cNvPr id="237" name="圆角矩形"/>
            <p:cNvSpPr/>
            <p:nvPr/>
          </p:nvSpPr>
          <p:spPr>
            <a:xfrm>
              <a:off x="0" y="65210"/>
              <a:ext cx="1440160"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38" name="Release Planning"/>
            <p:cNvSpPr txBox="1"/>
            <p:nvPr/>
          </p:nvSpPr>
          <p:spPr>
            <a:xfrm>
              <a:off x="34055" y="0"/>
              <a:ext cx="1372050"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Release Planning</a:t>
              </a:r>
            </a:p>
          </p:txBody>
        </p:sp>
      </p:grpSp>
      <p:grpSp>
        <p:nvGrpSpPr>
          <p:cNvPr id="242" name="矩形: 圆角 16"/>
          <p:cNvGrpSpPr/>
          <p:nvPr/>
        </p:nvGrpSpPr>
        <p:grpSpPr>
          <a:xfrm>
            <a:off x="7344139" y="1827617"/>
            <a:ext cx="2304257" cy="828041"/>
            <a:chOff x="0" y="0"/>
            <a:chExt cx="2304256" cy="828039"/>
          </a:xfrm>
        </p:grpSpPr>
        <p:sp>
          <p:nvSpPr>
            <p:cNvPr id="240" name="圆角矩形"/>
            <p:cNvSpPr/>
            <p:nvPr/>
          </p:nvSpPr>
          <p:spPr>
            <a:xfrm>
              <a:off x="0" y="65210"/>
              <a:ext cx="2304257"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41" name="Change Implementation"/>
            <p:cNvSpPr txBox="1"/>
            <p:nvPr/>
          </p:nvSpPr>
          <p:spPr>
            <a:xfrm>
              <a:off x="34054" y="0"/>
              <a:ext cx="223614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Change Implementation</a:t>
              </a:r>
            </a:p>
          </p:txBody>
        </p:sp>
      </p:grpSp>
      <p:grpSp>
        <p:nvGrpSpPr>
          <p:cNvPr id="245" name="矩形: 圆角 17"/>
          <p:cNvGrpSpPr/>
          <p:nvPr/>
        </p:nvGrpSpPr>
        <p:grpSpPr>
          <a:xfrm>
            <a:off x="10224458" y="1827617"/>
            <a:ext cx="1728193" cy="828041"/>
            <a:chOff x="0" y="0"/>
            <a:chExt cx="1728191" cy="828039"/>
          </a:xfrm>
        </p:grpSpPr>
        <p:sp>
          <p:nvSpPr>
            <p:cNvPr id="243" name="圆角矩形"/>
            <p:cNvSpPr/>
            <p:nvPr/>
          </p:nvSpPr>
          <p:spPr>
            <a:xfrm>
              <a:off x="0" y="65210"/>
              <a:ext cx="1728192"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44" name="System Release"/>
            <p:cNvSpPr txBox="1"/>
            <p:nvPr/>
          </p:nvSpPr>
          <p:spPr>
            <a:xfrm>
              <a:off x="34054" y="0"/>
              <a:ext cx="1660084"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System Release</a:t>
              </a:r>
            </a:p>
          </p:txBody>
        </p:sp>
      </p:grpSp>
      <p:sp>
        <p:nvSpPr>
          <p:cNvPr id="265" name="直接箭头连接符 18"/>
          <p:cNvSpPr/>
          <p:nvPr/>
        </p:nvSpPr>
        <p:spPr>
          <a:xfrm>
            <a:off x="6723708" y="2241637"/>
            <a:ext cx="607732"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4A7EBB"/>
            </a:solidFill>
            <a:tailEnd type="triangle"/>
          </a:ln>
        </p:spPr>
        <p:txBody>
          <a:bodyPr/>
          <a:lstStyle/>
          <a:p>
            <a:endParaRPr/>
          </a:p>
        </p:txBody>
      </p:sp>
      <p:sp>
        <p:nvSpPr>
          <p:cNvPr id="266" name="直接箭头连接符 19"/>
          <p:cNvSpPr/>
          <p:nvPr/>
        </p:nvSpPr>
        <p:spPr>
          <a:xfrm>
            <a:off x="9661095" y="2241637"/>
            <a:ext cx="550664"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a:solidFill>
              <a:srgbClr val="4A7EBB"/>
            </a:solidFill>
            <a:tailEnd type="triangle"/>
          </a:ln>
        </p:spPr>
        <p:txBody>
          <a:bodyPr/>
          <a:lstStyle/>
          <a:p>
            <a:endParaRPr/>
          </a:p>
        </p:txBody>
      </p:sp>
      <p:sp>
        <p:nvSpPr>
          <p:cNvPr id="267" name="连接符: 肘形 20"/>
          <p:cNvSpPr/>
          <p:nvPr/>
        </p:nvSpPr>
        <p:spPr>
          <a:xfrm>
            <a:off x="6723380" y="1573530"/>
            <a:ext cx="1771651" cy="668020"/>
          </a:xfrm>
          <a:custGeom>
            <a:avLst/>
            <a:gdLst/>
            <a:ahLst/>
            <a:cxnLst>
              <a:cxn ang="0">
                <a:pos x="wd2" y="hd2"/>
              </a:cxn>
              <a:cxn ang="5400000">
                <a:pos x="wd2" y="hd2"/>
              </a:cxn>
              <a:cxn ang="10800000">
                <a:pos x="wd2" y="hd2"/>
              </a:cxn>
              <a:cxn ang="16200000">
                <a:pos x="wd2" y="hd2"/>
              </a:cxn>
            </a:cxnLst>
            <a:rect l="0" t="0" r="r" b="b"/>
            <a:pathLst>
              <a:path w="21600" h="21600" extrusionOk="0">
                <a:moveTo>
                  <a:pt x="21600" y="8213"/>
                </a:moveTo>
                <a:lnTo>
                  <a:pt x="21600" y="0"/>
                </a:lnTo>
                <a:lnTo>
                  <a:pt x="6441" y="0"/>
                </a:lnTo>
                <a:lnTo>
                  <a:pt x="6441" y="21600"/>
                </a:lnTo>
                <a:lnTo>
                  <a:pt x="0" y="21600"/>
                </a:lnTo>
              </a:path>
            </a:pathLst>
          </a:custGeom>
          <a:ln>
            <a:solidFill>
              <a:srgbClr val="4A7EBB"/>
            </a:solidFill>
            <a:headEnd type="triangle"/>
            <a:tailEnd type="triangle"/>
          </a:ln>
        </p:spPr>
        <p:txBody>
          <a:bodyPr/>
          <a:lstStyle/>
          <a:p>
            <a:endParaRPr/>
          </a:p>
        </p:txBody>
      </p:sp>
      <p:sp>
        <p:nvSpPr>
          <p:cNvPr id="249" name="连接符: 肘形 21"/>
          <p:cNvSpPr/>
          <p:nvPr/>
        </p:nvSpPr>
        <p:spPr>
          <a:xfrm>
            <a:off x="1487488" y="1286964"/>
            <a:ext cx="9601067" cy="5760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50" name="直接箭头连接符 22"/>
          <p:cNvSpPr/>
          <p:nvPr/>
        </p:nvSpPr>
        <p:spPr>
          <a:xfrm flipH="1">
            <a:off x="1487487" y="1308300"/>
            <a:ext cx="1" cy="584530"/>
          </a:xfrm>
          <a:prstGeom prst="line">
            <a:avLst/>
          </a:prstGeom>
          <a:ln>
            <a:solidFill>
              <a:srgbClr val="4A7EBB"/>
            </a:solidFill>
            <a:tailEnd type="triangle"/>
          </a:ln>
        </p:spPr>
        <p:txBody>
          <a:bodyPr lIns="45719" rIns="45719"/>
          <a:lstStyle/>
          <a:p>
            <a:endParaRPr/>
          </a:p>
        </p:txBody>
      </p:sp>
      <p:grpSp>
        <p:nvGrpSpPr>
          <p:cNvPr id="253" name="矩形: 圆角 23"/>
          <p:cNvGrpSpPr/>
          <p:nvPr/>
        </p:nvGrpSpPr>
        <p:grpSpPr>
          <a:xfrm>
            <a:off x="2831638" y="3542768"/>
            <a:ext cx="1593065" cy="828041"/>
            <a:chOff x="0" y="0"/>
            <a:chExt cx="1593064" cy="828039"/>
          </a:xfrm>
        </p:grpSpPr>
        <p:sp>
          <p:nvSpPr>
            <p:cNvPr id="251" name="圆角矩形"/>
            <p:cNvSpPr/>
            <p:nvPr/>
          </p:nvSpPr>
          <p:spPr>
            <a:xfrm>
              <a:off x="0" y="65210"/>
              <a:ext cx="1593065"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2" name="Fault Repair"/>
            <p:cNvSpPr txBox="1"/>
            <p:nvPr/>
          </p:nvSpPr>
          <p:spPr>
            <a:xfrm>
              <a:off x="34055" y="0"/>
              <a:ext cx="1524955"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Fault Repair</a:t>
              </a:r>
            </a:p>
          </p:txBody>
        </p:sp>
      </p:grpSp>
      <p:grpSp>
        <p:nvGrpSpPr>
          <p:cNvPr id="256" name="矩形: 圆角 24"/>
          <p:cNvGrpSpPr/>
          <p:nvPr/>
        </p:nvGrpSpPr>
        <p:grpSpPr>
          <a:xfrm>
            <a:off x="5048394" y="3542768"/>
            <a:ext cx="1872509" cy="828041"/>
            <a:chOff x="0" y="0"/>
            <a:chExt cx="1872507" cy="828039"/>
          </a:xfrm>
        </p:grpSpPr>
        <p:sp>
          <p:nvSpPr>
            <p:cNvPr id="254" name="圆角矩形"/>
            <p:cNvSpPr/>
            <p:nvPr/>
          </p:nvSpPr>
          <p:spPr>
            <a:xfrm>
              <a:off x="0" y="65210"/>
              <a:ext cx="1872508"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5" name="Platform Adaptation"/>
            <p:cNvSpPr txBox="1"/>
            <p:nvPr/>
          </p:nvSpPr>
          <p:spPr>
            <a:xfrm>
              <a:off x="34054" y="0"/>
              <a:ext cx="1804399"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Platform Adaptation</a:t>
              </a:r>
            </a:p>
          </p:txBody>
        </p:sp>
      </p:grpSp>
      <p:grpSp>
        <p:nvGrpSpPr>
          <p:cNvPr id="259" name="矩形: 圆角 25"/>
          <p:cNvGrpSpPr/>
          <p:nvPr/>
        </p:nvGrpSpPr>
        <p:grpSpPr>
          <a:xfrm>
            <a:off x="7708200" y="3550918"/>
            <a:ext cx="2304257" cy="828041"/>
            <a:chOff x="0" y="0"/>
            <a:chExt cx="2304256" cy="828039"/>
          </a:xfrm>
        </p:grpSpPr>
        <p:sp>
          <p:nvSpPr>
            <p:cNvPr id="257" name="圆角矩形"/>
            <p:cNvSpPr/>
            <p:nvPr/>
          </p:nvSpPr>
          <p:spPr>
            <a:xfrm>
              <a:off x="0" y="65210"/>
              <a:ext cx="2304257" cy="697620"/>
            </a:xfrm>
            <a:prstGeom prst="roundRect">
              <a:avLst>
                <a:gd name="adj" fmla="val 16667"/>
              </a:avLst>
            </a:prstGeom>
            <a:solidFill>
              <a:srgbClr val="00B0F0"/>
            </a:solidFill>
            <a:ln w="25400" cap="flat">
              <a:solidFill>
                <a:srgbClr val="3A5E8A"/>
              </a:solidFill>
              <a:prstDash val="solid"/>
              <a:round/>
            </a:ln>
            <a:effectLst/>
          </p:spPr>
          <p:txBody>
            <a:bodyPr wrap="square" lIns="45719" tIns="45719" rIns="45719" bIns="45719" numCol="1" anchor="ctr">
              <a:noAutofit/>
            </a:bodyPr>
            <a:lstStyle/>
            <a:p>
              <a:pPr algn="ctr">
                <a:defRPr sz="2400">
                  <a:solidFill>
                    <a:srgbClr val="FFFFFF"/>
                  </a:solidFill>
                </a:defRPr>
              </a:pPr>
              <a:endParaRPr/>
            </a:p>
          </p:txBody>
        </p:sp>
        <p:sp>
          <p:nvSpPr>
            <p:cNvPr id="258" name="System Enhancement"/>
            <p:cNvSpPr txBox="1"/>
            <p:nvPr/>
          </p:nvSpPr>
          <p:spPr>
            <a:xfrm>
              <a:off x="34054" y="0"/>
              <a:ext cx="2236148" cy="828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FFFF"/>
                  </a:solidFill>
                </a:defRPr>
              </a:lvl1pPr>
            </a:lstStyle>
            <a:p>
              <a:r>
                <a:t>System Enhancement</a:t>
              </a:r>
            </a:p>
          </p:txBody>
        </p:sp>
      </p:grpSp>
      <p:sp>
        <p:nvSpPr>
          <p:cNvPr id="268" name="直接箭头连接符 26"/>
          <p:cNvSpPr/>
          <p:nvPr/>
        </p:nvSpPr>
        <p:spPr>
          <a:xfrm>
            <a:off x="5986140" y="2655498"/>
            <a:ext cx="3198" cy="8872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a:solidFill>
              <a:srgbClr val="4A7EBB"/>
            </a:solidFill>
            <a:tailEnd type="triangle"/>
          </a:ln>
        </p:spPr>
        <p:txBody>
          <a:bodyPr/>
          <a:lstStyle/>
          <a:p>
            <a:endParaRPr/>
          </a:p>
        </p:txBody>
      </p:sp>
      <p:sp>
        <p:nvSpPr>
          <p:cNvPr id="261" name="连接符: 肘形 27"/>
          <p:cNvSpPr/>
          <p:nvPr/>
        </p:nvSpPr>
        <p:spPr>
          <a:xfrm>
            <a:off x="5999295" y="3114158"/>
            <a:ext cx="2861033" cy="50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62" name="连接符: 肘形 28"/>
          <p:cNvSpPr/>
          <p:nvPr/>
        </p:nvSpPr>
        <p:spPr>
          <a:xfrm rot="10800000" flipV="1">
            <a:off x="3628171" y="3114157"/>
            <a:ext cx="2362660" cy="493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4A7EBB"/>
            </a:solidFill>
            <a:tailEnd type="triangle"/>
          </a:ln>
        </p:spPr>
        <p:txBody>
          <a:bodyPr lIns="45719" rIns="45719" anchor="ctr"/>
          <a:lstStyle/>
          <a:p>
            <a:endParaRPr/>
          </a:p>
        </p:txBody>
      </p:sp>
      <p:sp>
        <p:nvSpPr>
          <p:cNvPr id="263" name="文本框 29"/>
          <p:cNvSpPr txBox="1"/>
          <p:nvPr/>
        </p:nvSpPr>
        <p:spPr>
          <a:xfrm>
            <a:off x="431370" y="4581128"/>
            <a:ext cx="11521282" cy="6463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100">
                <a:latin typeface="Microsoft YaHei"/>
                <a:ea typeface="Microsoft YaHei"/>
                <a:cs typeface="Microsoft YaHei"/>
                <a:sym typeface="Microsoft YaHei"/>
              </a:defRPr>
            </a:lvl1pPr>
          </a:lstStyle>
          <a:p>
            <a:r>
              <a:rPr dirty="0"/>
              <a:t>The process includes the fundamental activities of change analysis, release planning, system implementation, and releasing a system to customers. </a:t>
            </a:r>
          </a:p>
        </p:txBody>
      </p:sp>
      <p:sp>
        <p:nvSpPr>
          <p:cNvPr id="264" name="矩形 35"/>
          <p:cNvSpPr txBox="1"/>
          <p:nvPr/>
        </p:nvSpPr>
        <p:spPr>
          <a:xfrm>
            <a:off x="1141184" y="483335"/>
            <a:ext cx="4929225"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b="1">
                <a:latin typeface="Arial"/>
                <a:ea typeface="Arial"/>
                <a:cs typeface="Arial"/>
                <a:sym typeface="Arial"/>
              </a:defRPr>
            </a:lvl1pPr>
          </a:lstStyle>
          <a:p>
            <a:r>
              <a:t>Overview of software evolution</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直接连接符 9"/>
          <p:cNvSpPr/>
          <p:nvPr/>
        </p:nvSpPr>
        <p:spPr>
          <a:xfrm flipH="1">
            <a:off x="3952066" y="3858423"/>
            <a:ext cx="1590" cy="3000373"/>
          </a:xfrm>
          <a:prstGeom prst="line">
            <a:avLst/>
          </a:prstGeom>
          <a:ln w="15875">
            <a:solidFill>
              <a:srgbClr val="39A3CD"/>
            </a:solidFill>
            <a:prstDash val="sysDash"/>
          </a:ln>
        </p:spPr>
        <p:txBody>
          <a:bodyPr lIns="45719" rIns="45719"/>
          <a:lstStyle/>
          <a:p>
            <a:endParaRPr/>
          </a:p>
        </p:txBody>
      </p:sp>
      <p:sp>
        <p:nvSpPr>
          <p:cNvPr id="271" name="直接连接符 5"/>
          <p:cNvSpPr/>
          <p:nvPr/>
        </p:nvSpPr>
        <p:spPr>
          <a:xfrm>
            <a:off x="4581752" y="3414713"/>
            <a:ext cx="6120001" cy="1588"/>
          </a:xfrm>
          <a:prstGeom prst="line">
            <a:avLst/>
          </a:prstGeom>
          <a:ln w="15875">
            <a:solidFill>
              <a:srgbClr val="39A3CD"/>
            </a:solidFill>
            <a:prstDash val="sysDash"/>
          </a:ln>
        </p:spPr>
        <p:txBody>
          <a:bodyPr lIns="45719" rIns="45719"/>
          <a:lstStyle/>
          <a:p>
            <a:endParaRPr/>
          </a:p>
        </p:txBody>
      </p:sp>
      <p:sp>
        <p:nvSpPr>
          <p:cNvPr id="272" name="直接连接符 4"/>
          <p:cNvSpPr/>
          <p:nvPr/>
        </p:nvSpPr>
        <p:spPr>
          <a:xfrm>
            <a:off x="1499434" y="3420193"/>
            <a:ext cx="1800002" cy="1589"/>
          </a:xfrm>
          <a:prstGeom prst="line">
            <a:avLst/>
          </a:prstGeom>
          <a:ln w="15875">
            <a:solidFill>
              <a:srgbClr val="6CAC00"/>
            </a:solidFill>
            <a:prstDash val="sysDash"/>
          </a:ln>
        </p:spPr>
        <p:txBody>
          <a:bodyPr lIns="45719" rIns="45719"/>
          <a:lstStyle/>
          <a:p>
            <a:endParaRPr/>
          </a:p>
        </p:txBody>
      </p:sp>
      <p:sp>
        <p:nvSpPr>
          <p:cNvPr id="273" name="椭圆 1"/>
          <p:cNvSpPr/>
          <p:nvPr/>
        </p:nvSpPr>
        <p:spPr>
          <a:xfrm>
            <a:off x="2973366" y="2470143"/>
            <a:ext cx="1908001" cy="1908002"/>
          </a:xfrm>
          <a:prstGeom prst="ellipse">
            <a:avLst/>
          </a:prstGeom>
          <a:solidFill>
            <a:srgbClr val="FFFFFF"/>
          </a:solidFill>
          <a:ln w="12700">
            <a:miter lim="400000"/>
          </a:ln>
          <a:effectLst>
            <a:outerShdw blurRad="355600" dist="101600" dir="9000000" rotWithShape="0">
              <a:srgbClr val="000000">
                <a:alpha val="40000"/>
              </a:srgbClr>
            </a:outerShdw>
          </a:effectLst>
        </p:spPr>
        <p:txBody>
          <a:bodyPr lIns="45719" rIns="45719" anchor="ctr"/>
          <a:lstStyle/>
          <a:p>
            <a:pPr algn="ctr">
              <a:defRPr>
                <a:solidFill>
                  <a:srgbClr val="FFFFFF"/>
                </a:solidFill>
              </a:defRPr>
            </a:pPr>
            <a:endParaRPr/>
          </a:p>
        </p:txBody>
      </p:sp>
      <p:grpSp>
        <p:nvGrpSpPr>
          <p:cNvPr id="276" name="椭圆 2"/>
          <p:cNvGrpSpPr/>
          <p:nvPr/>
        </p:nvGrpSpPr>
        <p:grpSpPr>
          <a:xfrm>
            <a:off x="3099750" y="2604212"/>
            <a:ext cx="1652401" cy="1651885"/>
            <a:chOff x="0" y="0"/>
            <a:chExt cx="1652400" cy="1651884"/>
          </a:xfrm>
        </p:grpSpPr>
        <p:sp>
          <p:nvSpPr>
            <p:cNvPr id="274" name="圆形"/>
            <p:cNvSpPr/>
            <p:nvPr/>
          </p:nvSpPr>
          <p:spPr>
            <a:xfrm>
              <a:off x="-1" y="-1"/>
              <a:ext cx="1652402" cy="1651886"/>
            </a:xfrm>
            <a:prstGeom prst="ellipse">
              <a:avLst/>
            </a:prstGeom>
            <a:solidFill>
              <a:srgbClr val="39A3CD"/>
            </a:solidFill>
            <a:ln w="60325" cap="flat">
              <a:solidFill>
                <a:srgbClr val="00B0F0"/>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75" name="02"/>
            <p:cNvSpPr txBox="1"/>
            <p:nvPr/>
          </p:nvSpPr>
          <p:spPr>
            <a:xfrm>
              <a:off x="241987" y="279841"/>
              <a:ext cx="1168425"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7200">
                  <a:solidFill>
                    <a:srgbClr val="FFFFFF"/>
                  </a:solidFill>
                  <a:latin typeface="方正特粗光辉简体"/>
                  <a:ea typeface="方正特粗光辉简体"/>
                  <a:cs typeface="方正特粗光辉简体"/>
                  <a:sym typeface="方正特粗光辉简体"/>
                </a:defRPr>
              </a:lvl1pPr>
            </a:lstStyle>
            <a:p>
              <a:r>
                <a:t>02</a:t>
              </a:r>
            </a:p>
          </p:txBody>
        </p:sp>
      </p:grpSp>
      <p:sp>
        <p:nvSpPr>
          <p:cNvPr id="277" name="矩形 6"/>
          <p:cNvSpPr txBox="1"/>
          <p:nvPr/>
        </p:nvSpPr>
        <p:spPr>
          <a:xfrm>
            <a:off x="5095869" y="2766360"/>
            <a:ext cx="4929225" cy="486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800" b="1">
                <a:latin typeface="Arial"/>
                <a:ea typeface="Arial"/>
                <a:cs typeface="Arial"/>
                <a:sym typeface="Arial"/>
              </a:defRPr>
            </a:lvl1pPr>
          </a:lstStyle>
          <a:p>
            <a:r>
              <a:t>Research</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直接连接符 6"/>
          <p:cNvSpPr/>
          <p:nvPr/>
        </p:nvSpPr>
        <p:spPr>
          <a:xfrm>
            <a:off x="330842" y="788664"/>
            <a:ext cx="756002" cy="1590"/>
          </a:xfrm>
          <a:prstGeom prst="line">
            <a:avLst/>
          </a:prstGeom>
          <a:ln w="15875">
            <a:solidFill>
              <a:srgbClr val="6CAC00"/>
            </a:solidFill>
            <a:prstDash val="sysDash"/>
          </a:ln>
        </p:spPr>
        <p:txBody>
          <a:bodyPr lIns="45719" rIns="45719"/>
          <a:lstStyle/>
          <a:p>
            <a:endParaRPr/>
          </a:p>
        </p:txBody>
      </p:sp>
      <p:sp>
        <p:nvSpPr>
          <p:cNvPr id="280" name="直接连接符 5"/>
          <p:cNvSpPr/>
          <p:nvPr/>
        </p:nvSpPr>
        <p:spPr>
          <a:xfrm flipH="1">
            <a:off x="1045221" y="2872"/>
            <a:ext cx="1590" cy="756001"/>
          </a:xfrm>
          <a:prstGeom prst="line">
            <a:avLst/>
          </a:prstGeom>
          <a:ln w="15875">
            <a:solidFill>
              <a:srgbClr val="6CAC00"/>
            </a:solidFill>
            <a:prstDash val="sysDash"/>
          </a:ln>
        </p:spPr>
        <p:txBody>
          <a:bodyPr lIns="45719" rIns="45719"/>
          <a:lstStyle/>
          <a:p>
            <a:endParaRPr/>
          </a:p>
        </p:txBody>
      </p:sp>
      <p:grpSp>
        <p:nvGrpSpPr>
          <p:cNvPr id="284" name="组合 4"/>
          <p:cNvGrpSpPr/>
          <p:nvPr/>
        </p:nvGrpSpPr>
        <p:grpSpPr>
          <a:xfrm>
            <a:off x="767407" y="502912"/>
            <a:ext cx="571506" cy="571506"/>
            <a:chOff x="0" y="0"/>
            <a:chExt cx="571504" cy="571504"/>
          </a:xfrm>
        </p:grpSpPr>
        <p:sp>
          <p:nvSpPr>
            <p:cNvPr id="281"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82" name="椭圆 2"/>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83"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85" name="直接连接符 7"/>
          <p:cNvSpPr/>
          <p:nvPr/>
        </p:nvSpPr>
        <p:spPr>
          <a:xfrm flipH="1">
            <a:off x="326079" y="788665"/>
            <a:ext cx="1588" cy="5508001"/>
          </a:xfrm>
          <a:prstGeom prst="line">
            <a:avLst/>
          </a:prstGeom>
          <a:ln w="15875">
            <a:solidFill>
              <a:srgbClr val="6CAC00"/>
            </a:solidFill>
            <a:prstDash val="sysDash"/>
          </a:ln>
        </p:spPr>
        <p:txBody>
          <a:bodyPr lIns="45719" rIns="45719"/>
          <a:lstStyle/>
          <a:p>
            <a:endParaRPr/>
          </a:p>
        </p:txBody>
      </p:sp>
      <p:sp>
        <p:nvSpPr>
          <p:cNvPr id="286" name="矩形 10"/>
          <p:cNvSpPr txBox="1"/>
          <p:nvPr/>
        </p:nvSpPr>
        <p:spPr>
          <a:xfrm>
            <a:off x="1481789" y="560216"/>
            <a:ext cx="4929225" cy="4616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b="1">
                <a:latin typeface="Arial"/>
                <a:ea typeface="Arial"/>
                <a:cs typeface="Arial"/>
                <a:sym typeface="Arial"/>
              </a:defRPr>
            </a:lvl1pPr>
          </a:lstStyle>
          <a:p>
            <a:r>
              <a:rPr lang="zh-CN" altLang="en-US" dirty="0" smtClean="0"/>
              <a:t>侦测代码更改的方法结构</a:t>
            </a:r>
            <a:endParaRPr dirty="0"/>
          </a:p>
        </p:txBody>
      </p:sp>
      <p:pic>
        <p:nvPicPr>
          <p:cNvPr id="287" name="图片 50" descr="图片 50"/>
          <p:cNvPicPr>
            <a:picLocks noChangeAspect="1"/>
          </p:cNvPicPr>
          <p:nvPr/>
        </p:nvPicPr>
        <p:blipFill>
          <a:blip r:embed="rId3">
            <a:extLst/>
          </a:blip>
          <a:stretch>
            <a:fillRect/>
          </a:stretch>
        </p:blipFill>
        <p:spPr>
          <a:xfrm>
            <a:off x="502989" y="1158442"/>
            <a:ext cx="6025059" cy="5695098"/>
          </a:xfrm>
          <a:prstGeom prst="rect">
            <a:avLst/>
          </a:prstGeom>
          <a:ln w="12700">
            <a:miter lim="400000"/>
          </a:ln>
        </p:spPr>
      </p:pic>
      <p:sp>
        <p:nvSpPr>
          <p:cNvPr id="288" name="文本框 51"/>
          <p:cNvSpPr txBox="1"/>
          <p:nvPr/>
        </p:nvSpPr>
        <p:spPr>
          <a:xfrm>
            <a:off x="6672064" y="1441016"/>
            <a:ext cx="5088566" cy="4953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3200"/>
            </a:lvl1pPr>
          </a:lstStyle>
          <a:p>
            <a:r>
              <a:rPr dirty="0"/>
              <a:t>The approach for identifying impacted requirements based on source code changes. The approach is meant to support maintainers in the update of the requirements specification by automatically identifying the parts that are likely to be impacted after each code commit.</a:t>
            </a: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直接连接符 6"/>
          <p:cNvSpPr/>
          <p:nvPr/>
        </p:nvSpPr>
        <p:spPr>
          <a:xfrm>
            <a:off x="1801783" y="785794"/>
            <a:ext cx="756001" cy="1590"/>
          </a:xfrm>
          <a:prstGeom prst="line">
            <a:avLst/>
          </a:prstGeom>
          <a:ln w="15875">
            <a:solidFill>
              <a:srgbClr val="A6A6A6"/>
            </a:solidFill>
            <a:prstDash val="sysDash"/>
          </a:ln>
        </p:spPr>
        <p:txBody>
          <a:bodyPr lIns="45719" rIns="45719"/>
          <a:lstStyle/>
          <a:p>
            <a:endParaRPr/>
          </a:p>
        </p:txBody>
      </p:sp>
      <p:sp>
        <p:nvSpPr>
          <p:cNvPr id="291" name="直接连接符 5"/>
          <p:cNvSpPr/>
          <p:nvPr/>
        </p:nvSpPr>
        <p:spPr>
          <a:xfrm flipH="1">
            <a:off x="2516162" y="1"/>
            <a:ext cx="1589" cy="756002"/>
          </a:xfrm>
          <a:prstGeom prst="line">
            <a:avLst/>
          </a:prstGeom>
          <a:ln w="15875">
            <a:solidFill>
              <a:srgbClr val="A6A6A6"/>
            </a:solidFill>
            <a:prstDash val="sysDash"/>
          </a:ln>
        </p:spPr>
        <p:txBody>
          <a:bodyPr lIns="45719" rIns="45719"/>
          <a:lstStyle/>
          <a:p>
            <a:endParaRPr/>
          </a:p>
        </p:txBody>
      </p:sp>
      <p:grpSp>
        <p:nvGrpSpPr>
          <p:cNvPr id="295" name="组合 4"/>
          <p:cNvGrpSpPr/>
          <p:nvPr/>
        </p:nvGrpSpPr>
        <p:grpSpPr>
          <a:xfrm>
            <a:off x="2238348" y="500042"/>
            <a:ext cx="571505" cy="571505"/>
            <a:chOff x="0" y="0"/>
            <a:chExt cx="571504" cy="571504"/>
          </a:xfrm>
        </p:grpSpPr>
        <p:sp>
          <p:nvSpPr>
            <p:cNvPr id="292" name="椭圆 1"/>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93" name="椭圆 2"/>
            <p:cNvSpPr/>
            <p:nvPr/>
          </p:nvSpPr>
          <p:spPr>
            <a:xfrm>
              <a:off x="69544" y="67034"/>
              <a:ext cx="432001" cy="432001"/>
            </a:xfrm>
            <a:prstGeom prst="ellipse">
              <a:avLst/>
            </a:prstGeom>
            <a:solidFill>
              <a:srgbClr val="BFBFBF"/>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294" name="椭圆 3"/>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296" name="直接连接符 7"/>
          <p:cNvSpPr/>
          <p:nvPr/>
        </p:nvSpPr>
        <p:spPr>
          <a:xfrm flipH="1">
            <a:off x="1797020" y="785796"/>
            <a:ext cx="1590" cy="2772001"/>
          </a:xfrm>
          <a:prstGeom prst="line">
            <a:avLst/>
          </a:prstGeom>
          <a:ln w="15875">
            <a:solidFill>
              <a:srgbClr val="A6A6A6"/>
            </a:solidFill>
            <a:prstDash val="sysDash"/>
          </a:ln>
        </p:spPr>
        <p:txBody>
          <a:bodyPr lIns="45719" rIns="45719"/>
          <a:lstStyle/>
          <a:p>
            <a:endParaRPr/>
          </a:p>
        </p:txBody>
      </p:sp>
      <p:sp>
        <p:nvSpPr>
          <p:cNvPr id="297" name="直接连接符 8"/>
          <p:cNvSpPr/>
          <p:nvPr/>
        </p:nvSpPr>
        <p:spPr>
          <a:xfrm>
            <a:off x="1809720" y="3571876"/>
            <a:ext cx="8892001" cy="1588"/>
          </a:xfrm>
          <a:prstGeom prst="line">
            <a:avLst/>
          </a:prstGeom>
          <a:ln w="15875">
            <a:solidFill>
              <a:srgbClr val="A6A6A6"/>
            </a:solidFill>
            <a:prstDash val="sysDash"/>
          </a:ln>
        </p:spPr>
        <p:txBody>
          <a:bodyPr lIns="45719" rIns="45719"/>
          <a:lstStyle/>
          <a:p>
            <a:endParaRPr/>
          </a:p>
        </p:txBody>
      </p:sp>
      <p:sp>
        <p:nvSpPr>
          <p:cNvPr id="298" name="矩形 10"/>
          <p:cNvSpPr txBox="1"/>
          <p:nvPr/>
        </p:nvSpPr>
        <p:spPr>
          <a:xfrm>
            <a:off x="2952730" y="557346"/>
            <a:ext cx="7094181" cy="46166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400" b="1">
                <a:latin typeface="Arial"/>
                <a:ea typeface="Arial"/>
                <a:cs typeface="Arial"/>
                <a:sym typeface="Arial"/>
              </a:defRPr>
            </a:lvl1pPr>
          </a:lstStyle>
          <a:p>
            <a:r>
              <a:rPr lang="zh-CN" altLang="en-US" dirty="0" smtClean="0"/>
              <a:t>方法的三个步骤</a:t>
            </a:r>
            <a:endParaRPr dirty="0"/>
          </a:p>
        </p:txBody>
      </p:sp>
      <p:grpSp>
        <p:nvGrpSpPr>
          <p:cNvPr id="301" name="组合 45"/>
          <p:cNvGrpSpPr/>
          <p:nvPr/>
        </p:nvGrpSpPr>
        <p:grpSpPr>
          <a:xfrm>
            <a:off x="2513502" y="1576252"/>
            <a:ext cx="1919546" cy="1919545"/>
            <a:chOff x="0" y="0"/>
            <a:chExt cx="1919544" cy="1919544"/>
          </a:xfrm>
        </p:grpSpPr>
        <p:sp>
          <p:nvSpPr>
            <p:cNvPr id="299"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52F2F"/>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0" name="椭圆 42"/>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sp>
        <p:nvSpPr>
          <p:cNvPr id="302" name="五边形 46"/>
          <p:cNvSpPr/>
          <p:nvPr/>
        </p:nvSpPr>
        <p:spPr>
          <a:xfrm rot="16200000">
            <a:off x="2238605" y="3859919"/>
            <a:ext cx="2357454"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sp>
        <p:nvSpPr>
          <p:cNvPr id="303" name="五边形 47"/>
          <p:cNvSpPr/>
          <p:nvPr/>
        </p:nvSpPr>
        <p:spPr>
          <a:xfrm rot="16200000">
            <a:off x="4958231" y="3821908"/>
            <a:ext cx="2357455"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sp>
        <p:nvSpPr>
          <p:cNvPr id="304" name="五边形 48"/>
          <p:cNvSpPr/>
          <p:nvPr/>
        </p:nvSpPr>
        <p:spPr>
          <a:xfrm rot="16200000">
            <a:off x="7601436" y="3821908"/>
            <a:ext cx="2357455" cy="20002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95" y="0"/>
                </a:lnTo>
                <a:lnTo>
                  <a:pt x="21600" y="10800"/>
                </a:lnTo>
                <a:lnTo>
                  <a:pt x="15695" y="21600"/>
                </a:lnTo>
                <a:lnTo>
                  <a:pt x="0" y="21600"/>
                </a:lnTo>
                <a:close/>
              </a:path>
            </a:pathLst>
          </a:custGeom>
          <a:solidFill>
            <a:srgbClr val="EAEAEA"/>
          </a:solidFill>
          <a:ln w="12700">
            <a:miter lim="400000"/>
          </a:ln>
        </p:spPr>
        <p:txBody>
          <a:bodyPr lIns="45719" rIns="45719" anchor="ctr"/>
          <a:lstStyle/>
          <a:p>
            <a:pPr algn="ctr">
              <a:defRPr>
                <a:solidFill>
                  <a:srgbClr val="FFFFFF"/>
                </a:solidFill>
              </a:defRPr>
            </a:pPr>
            <a:endParaRPr/>
          </a:p>
        </p:txBody>
      </p:sp>
      <p:grpSp>
        <p:nvGrpSpPr>
          <p:cNvPr id="307" name="组合 49"/>
          <p:cNvGrpSpPr/>
          <p:nvPr/>
        </p:nvGrpSpPr>
        <p:grpSpPr>
          <a:xfrm>
            <a:off x="5171946" y="1576252"/>
            <a:ext cx="1919546" cy="1919545"/>
            <a:chOff x="0" y="0"/>
            <a:chExt cx="1919544" cy="1919544"/>
          </a:xfrm>
        </p:grpSpPr>
        <p:sp>
          <p:nvSpPr>
            <p:cNvPr id="305"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6CAC00"/>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6" name="椭圆 51"/>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grpSp>
        <p:nvGrpSpPr>
          <p:cNvPr id="310" name="组合 52"/>
          <p:cNvGrpSpPr/>
          <p:nvPr/>
        </p:nvGrpSpPr>
        <p:grpSpPr>
          <a:xfrm>
            <a:off x="8111504" y="1857363"/>
            <a:ext cx="1357326" cy="1357324"/>
            <a:chOff x="281110" y="281111"/>
            <a:chExt cx="1357325" cy="1357323"/>
          </a:xfrm>
        </p:grpSpPr>
        <p:sp>
          <p:nvSpPr>
            <p:cNvPr id="308" name="泪滴形 5"/>
            <p:cNvSpPr/>
            <p:nvPr/>
          </p:nvSpPr>
          <p:spPr>
            <a:xfrm rot="8100000">
              <a:off x="281110" y="281111"/>
              <a:ext cx="1357325" cy="13573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39A3CD"/>
            </a:solidFill>
            <a:ln w="12700" cap="flat">
              <a:noFill/>
              <a:miter lim="400000"/>
            </a:ln>
            <a:effectLst>
              <a:outerShdw blurRad="584200" dist="203200" dir="8100000" rotWithShape="0">
                <a:srgbClr val="000000">
                  <a:alpha val="36000"/>
                </a:srgbClr>
              </a:outerShdw>
            </a:effectLst>
          </p:spPr>
          <p:txBody>
            <a:bodyPr wrap="square" lIns="45719" tIns="45719" rIns="45719" bIns="45719" numCol="1" anchor="ctr">
              <a:noAutofit/>
            </a:bodyPr>
            <a:lstStyle/>
            <a:p>
              <a:pPr algn="ctr">
                <a:defRPr>
                  <a:latin typeface="Microsoft YaHei"/>
                  <a:ea typeface="Microsoft YaHei"/>
                  <a:cs typeface="Microsoft YaHei"/>
                  <a:sym typeface="Microsoft YaHei"/>
                </a:defRPr>
              </a:pPr>
              <a:endParaRPr/>
            </a:p>
          </p:txBody>
        </p:sp>
        <p:sp>
          <p:nvSpPr>
            <p:cNvPr id="309" name="椭圆 54"/>
            <p:cNvSpPr/>
            <p:nvPr/>
          </p:nvSpPr>
          <p:spPr>
            <a:xfrm>
              <a:off x="416172" y="420689"/>
              <a:ext cx="1080001" cy="1080001"/>
            </a:xfrm>
            <a:prstGeom prst="ellipse">
              <a:avLst/>
            </a:prstGeom>
            <a:solidFill>
              <a:srgbClr val="F2F2F2"/>
            </a:solidFill>
            <a:ln w="12700" cap="flat">
              <a:noFill/>
              <a:miter lim="400000"/>
            </a:ln>
            <a:effectLst/>
          </p:spPr>
          <p:txBody>
            <a:bodyPr wrap="square" lIns="45719" tIns="45719" rIns="45719" bIns="45719" numCol="1" anchor="ctr">
              <a:noAutofit/>
            </a:bodyPr>
            <a:lstStyle/>
            <a:p>
              <a:pPr algn="ctr">
                <a:defRPr sz="3200">
                  <a:solidFill>
                    <a:srgbClr val="C00000"/>
                  </a:solidFill>
                  <a:latin typeface="Microsoft YaHei"/>
                  <a:ea typeface="Microsoft YaHei"/>
                  <a:cs typeface="Microsoft YaHei"/>
                  <a:sym typeface="Microsoft YaHei"/>
                </a:defRPr>
              </a:pPr>
              <a:endParaRPr/>
            </a:p>
          </p:txBody>
        </p:sp>
      </p:grpSp>
      <p:sp>
        <p:nvSpPr>
          <p:cNvPr id="311" name="矩形 55"/>
          <p:cNvSpPr txBox="1"/>
          <p:nvPr/>
        </p:nvSpPr>
        <p:spPr>
          <a:xfrm>
            <a:off x="2472119" y="4607924"/>
            <a:ext cx="2000265" cy="8679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000">
                <a:latin typeface="Arial"/>
                <a:ea typeface="Arial"/>
                <a:cs typeface="Arial"/>
                <a:sym typeface="Arial"/>
              </a:defRPr>
            </a:lvl1pPr>
          </a:lstStyle>
          <a:p>
            <a:r>
              <a:rPr dirty="0"/>
              <a:t>Identifying the relevant changes in the commit. </a:t>
            </a:r>
          </a:p>
        </p:txBody>
      </p:sp>
      <p:sp>
        <p:nvSpPr>
          <p:cNvPr id="312" name="矩形 56"/>
          <p:cNvSpPr txBox="1"/>
          <p:nvPr/>
        </p:nvSpPr>
        <p:spPr>
          <a:xfrm>
            <a:off x="5318169" y="4384742"/>
            <a:ext cx="1751261" cy="14521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latin typeface="Arial"/>
                <a:ea typeface="Arial"/>
                <a:cs typeface="Arial"/>
                <a:sym typeface="Arial"/>
              </a:defRPr>
            </a:lvl1pPr>
          </a:lstStyle>
          <a:p>
            <a:r>
              <a:rPr dirty="0"/>
              <a:t>Identifying the requirements that are impacted by the changes. </a:t>
            </a:r>
          </a:p>
        </p:txBody>
      </p:sp>
      <p:sp>
        <p:nvSpPr>
          <p:cNvPr id="313" name="矩形 57"/>
          <p:cNvSpPr txBox="1"/>
          <p:nvPr/>
        </p:nvSpPr>
        <p:spPr>
          <a:xfrm>
            <a:off x="7962950" y="4454035"/>
            <a:ext cx="1811851" cy="11600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000">
                <a:latin typeface="Arial"/>
                <a:ea typeface="Arial"/>
                <a:cs typeface="Arial"/>
                <a:sym typeface="Arial"/>
              </a:defRPr>
            </a:lvl1pPr>
          </a:lstStyle>
          <a:p>
            <a:r>
              <a:rPr dirty="0"/>
              <a:t>Displaying the impacted requirements to the user. </a:t>
            </a:r>
          </a:p>
        </p:txBody>
      </p:sp>
      <p:sp>
        <p:nvSpPr>
          <p:cNvPr id="317" name="矩形 9"/>
          <p:cNvSpPr txBox="1"/>
          <p:nvPr/>
        </p:nvSpPr>
        <p:spPr>
          <a:xfrm>
            <a:off x="2307892" y="1371533"/>
            <a:ext cx="3240635" cy="4001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atin typeface="Microsoft YaHei"/>
                <a:ea typeface="Microsoft YaHei"/>
                <a:cs typeface="Microsoft YaHei"/>
                <a:sym typeface="Microsoft YaHei"/>
              </a:defRPr>
            </a:lvl1pPr>
          </a:lstStyle>
          <a:p>
            <a:r>
              <a:rPr lang="zh-CN" altLang="en-US" dirty="0" smtClean="0"/>
              <a:t>识别更改</a:t>
            </a:r>
            <a:endParaRPr dirty="0"/>
          </a:p>
        </p:txBody>
      </p:sp>
      <p:sp>
        <p:nvSpPr>
          <p:cNvPr id="318" name="矩形 11"/>
          <p:cNvSpPr txBox="1"/>
          <p:nvPr/>
        </p:nvSpPr>
        <p:spPr>
          <a:xfrm>
            <a:off x="5485291" y="1386488"/>
            <a:ext cx="1118253" cy="4001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Microsoft YaHei"/>
                <a:ea typeface="Microsoft YaHei"/>
                <a:cs typeface="Microsoft YaHei"/>
                <a:sym typeface="Microsoft YaHei"/>
              </a:defRPr>
            </a:lvl1pPr>
          </a:lstStyle>
          <a:p>
            <a:r>
              <a:rPr lang="zh-CN" altLang="en-US" dirty="0" smtClean="0"/>
              <a:t>追踪需求</a:t>
            </a:r>
            <a:endParaRPr dirty="0"/>
          </a:p>
        </p:txBody>
      </p:sp>
      <p:sp>
        <p:nvSpPr>
          <p:cNvPr id="319" name="矩形 12"/>
          <p:cNvSpPr txBox="1"/>
          <p:nvPr/>
        </p:nvSpPr>
        <p:spPr>
          <a:xfrm>
            <a:off x="8423280" y="1318211"/>
            <a:ext cx="605292" cy="4001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latin typeface="Microsoft YaHei"/>
                <a:ea typeface="Microsoft YaHei"/>
                <a:cs typeface="Microsoft YaHei"/>
                <a:sym typeface="Microsoft YaHei"/>
              </a:defRPr>
            </a:lvl1pPr>
          </a:lstStyle>
          <a:p>
            <a:r>
              <a:rPr lang="zh-CN" altLang="en-US" smtClean="0"/>
              <a:t>演示</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直接连接符 7"/>
          <p:cNvSpPr/>
          <p:nvPr/>
        </p:nvSpPr>
        <p:spPr>
          <a:xfrm>
            <a:off x="2482479" y="1069958"/>
            <a:ext cx="7200001" cy="1588"/>
          </a:xfrm>
          <a:prstGeom prst="line">
            <a:avLst/>
          </a:prstGeom>
          <a:ln w="15875">
            <a:solidFill>
              <a:srgbClr val="6CAC00"/>
            </a:solidFill>
            <a:prstDash val="sysDash"/>
          </a:ln>
        </p:spPr>
        <p:txBody>
          <a:bodyPr lIns="45719" rIns="45719"/>
          <a:lstStyle/>
          <a:p>
            <a:endParaRPr/>
          </a:p>
        </p:txBody>
      </p:sp>
      <p:sp>
        <p:nvSpPr>
          <p:cNvPr id="322" name="直接连接符 1"/>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326" name="组合 4"/>
          <p:cNvGrpSpPr/>
          <p:nvPr/>
        </p:nvGrpSpPr>
        <p:grpSpPr>
          <a:xfrm>
            <a:off x="2238348" y="500042"/>
            <a:ext cx="571505" cy="571505"/>
            <a:chOff x="0" y="0"/>
            <a:chExt cx="571504" cy="571504"/>
          </a:xfrm>
        </p:grpSpPr>
        <p:sp>
          <p:nvSpPr>
            <p:cNvPr id="323" name="椭圆 3"/>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椭圆 4"/>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25" name="椭圆 5"/>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27" name="矩形 6"/>
          <p:cNvSpPr txBox="1"/>
          <p:nvPr/>
        </p:nvSpPr>
        <p:spPr>
          <a:xfrm>
            <a:off x="2952730" y="569644"/>
            <a:ext cx="4929224"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400" b="1">
                <a:latin typeface="Arial"/>
                <a:ea typeface="Arial"/>
                <a:cs typeface="Arial"/>
                <a:sym typeface="Arial"/>
              </a:defRPr>
            </a:pPr>
            <a:r>
              <a:rPr dirty="0"/>
              <a:t>Differencing</a:t>
            </a:r>
            <a:r>
              <a:rPr sz="1800" b="0" dirty="0">
                <a:solidFill>
                  <a:srgbClr val="FFFFFF"/>
                </a:solidFill>
                <a:latin typeface="+mj-lt"/>
                <a:ea typeface="+mj-ea"/>
                <a:cs typeface="+mj-cs"/>
                <a:sym typeface="Calibri"/>
              </a:rPr>
              <a:t> </a:t>
            </a:r>
            <a:r>
              <a:rPr dirty="0"/>
              <a:t>step</a:t>
            </a:r>
          </a:p>
        </p:txBody>
      </p:sp>
      <p:sp>
        <p:nvSpPr>
          <p:cNvPr id="328" name="直接连接符 8"/>
          <p:cNvSpPr/>
          <p:nvPr/>
        </p:nvSpPr>
        <p:spPr>
          <a:xfrm flipH="1">
            <a:off x="9666311" y="1071547"/>
            <a:ext cx="1589" cy="2376001"/>
          </a:xfrm>
          <a:prstGeom prst="line">
            <a:avLst/>
          </a:prstGeom>
          <a:ln w="15875">
            <a:solidFill>
              <a:srgbClr val="6CAC00"/>
            </a:solidFill>
            <a:prstDash val="sysDash"/>
          </a:ln>
        </p:spPr>
        <p:txBody>
          <a:bodyPr lIns="45719" rIns="45719"/>
          <a:lstStyle/>
          <a:p>
            <a:endParaRPr/>
          </a:p>
        </p:txBody>
      </p:sp>
      <p:sp>
        <p:nvSpPr>
          <p:cNvPr id="329" name="直接连接符 9"/>
          <p:cNvSpPr/>
          <p:nvPr/>
        </p:nvSpPr>
        <p:spPr>
          <a:xfrm>
            <a:off x="9667899" y="3429000"/>
            <a:ext cx="1008001" cy="1589"/>
          </a:xfrm>
          <a:prstGeom prst="line">
            <a:avLst/>
          </a:prstGeom>
          <a:ln w="15875">
            <a:solidFill>
              <a:srgbClr val="6CAC00"/>
            </a:solidFill>
            <a:prstDash val="sysDash"/>
          </a:ln>
        </p:spPr>
        <p:txBody>
          <a:bodyPr lIns="45719" rIns="45719"/>
          <a:lstStyle/>
          <a:p>
            <a:endParaRPr/>
          </a:p>
        </p:txBody>
      </p:sp>
      <p:sp>
        <p:nvSpPr>
          <p:cNvPr id="330" name="矩形 11"/>
          <p:cNvSpPr txBox="1"/>
          <p:nvPr/>
        </p:nvSpPr>
        <p:spPr>
          <a:xfrm>
            <a:off x="4011762" y="3080605"/>
            <a:ext cx="3520576" cy="13565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spcBef>
                <a:spcPts val="600"/>
              </a:spcBef>
              <a:defRPr b="1">
                <a:latin typeface="Arial"/>
                <a:ea typeface="Arial"/>
                <a:cs typeface="Arial"/>
                <a:sym typeface="Arial"/>
              </a:defRPr>
            </a:pPr>
            <a:r>
              <a:rPr dirty="0"/>
              <a:t>The comparing part</a:t>
            </a:r>
          </a:p>
          <a:p>
            <a:pPr>
              <a:defRPr>
                <a:latin typeface="Arial"/>
                <a:ea typeface="Arial"/>
                <a:cs typeface="Arial"/>
                <a:sym typeface="Arial"/>
              </a:defRPr>
            </a:pPr>
            <a:r>
              <a:rPr dirty="0"/>
              <a:t>We compare all the elements in the code to detect the ones that have been added and removed;.</a:t>
            </a:r>
          </a:p>
        </p:txBody>
      </p:sp>
      <p:sp>
        <p:nvSpPr>
          <p:cNvPr id="331" name="矩形 12"/>
          <p:cNvSpPr txBox="1"/>
          <p:nvPr/>
        </p:nvSpPr>
        <p:spPr>
          <a:xfrm>
            <a:off x="3932582" y="4935061"/>
            <a:ext cx="3071836" cy="1615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spcBef>
                <a:spcPts val="600"/>
              </a:spcBef>
              <a:defRPr b="1">
                <a:latin typeface="Arial"/>
                <a:ea typeface="Arial"/>
                <a:cs typeface="Arial"/>
                <a:sym typeface="Arial"/>
              </a:defRPr>
            </a:pPr>
            <a:r>
              <a:rPr dirty="0"/>
              <a:t>The filtering part</a:t>
            </a:r>
          </a:p>
          <a:p>
            <a:pPr>
              <a:lnSpc>
                <a:spcPct val="150000"/>
              </a:lnSpc>
              <a:spcBef>
                <a:spcPts val="600"/>
              </a:spcBef>
              <a:defRPr>
                <a:latin typeface="Arial"/>
                <a:ea typeface="Arial"/>
                <a:cs typeface="Arial"/>
                <a:sym typeface="Arial"/>
              </a:defRPr>
            </a:pPr>
            <a:r>
              <a:rPr dirty="0"/>
              <a:t>We filter out the additions and removals that are due to renames.</a:t>
            </a:r>
          </a:p>
        </p:txBody>
      </p:sp>
      <p:sp>
        <p:nvSpPr>
          <p:cNvPr id="332" name="任意多边形 13"/>
          <p:cNvSpPr/>
          <p:nvPr/>
        </p:nvSpPr>
        <p:spPr>
          <a:xfrm>
            <a:off x="3304700" y="4725144"/>
            <a:ext cx="605679" cy="733881"/>
          </a:xfrm>
          <a:custGeom>
            <a:avLst/>
            <a:gdLst/>
            <a:ahLst/>
            <a:cxnLst>
              <a:cxn ang="0">
                <a:pos x="wd2" y="hd2"/>
              </a:cxn>
              <a:cxn ang="5400000">
                <a:pos x="wd2" y="hd2"/>
              </a:cxn>
              <a:cxn ang="10800000">
                <a:pos x="wd2" y="hd2"/>
              </a:cxn>
              <a:cxn ang="16200000">
                <a:pos x="wd2" y="hd2"/>
              </a:cxn>
            </a:cxnLst>
            <a:rect l="0" t="0" r="r" b="b"/>
            <a:pathLst>
              <a:path w="20125" h="21600" extrusionOk="0">
                <a:moveTo>
                  <a:pt x="93" y="10800"/>
                </a:moveTo>
                <a:cubicBezTo>
                  <a:pt x="-738" y="9000"/>
                  <a:pt x="4247" y="12600"/>
                  <a:pt x="5077" y="10800"/>
                </a:cubicBezTo>
                <a:cubicBezTo>
                  <a:pt x="5908" y="9000"/>
                  <a:pt x="3416" y="1800"/>
                  <a:pt x="5077" y="0"/>
                </a:cubicBezTo>
                <a:lnTo>
                  <a:pt x="15047" y="0"/>
                </a:lnTo>
                <a:cubicBezTo>
                  <a:pt x="16708" y="1800"/>
                  <a:pt x="14216" y="9000"/>
                  <a:pt x="15047" y="10800"/>
                </a:cubicBezTo>
                <a:cubicBezTo>
                  <a:pt x="15877" y="12600"/>
                  <a:pt x="20862" y="9000"/>
                  <a:pt x="20031" y="10800"/>
                </a:cubicBezTo>
                <a:cubicBezTo>
                  <a:pt x="19200" y="12600"/>
                  <a:pt x="13385" y="21600"/>
                  <a:pt x="10062" y="21600"/>
                </a:cubicBezTo>
                <a:cubicBezTo>
                  <a:pt x="6739" y="21600"/>
                  <a:pt x="924" y="12600"/>
                  <a:pt x="93" y="10800"/>
                </a:cubicBezTo>
                <a:close/>
              </a:path>
            </a:pathLst>
          </a:custGeom>
          <a:solidFill>
            <a:srgbClr val="6CAC00"/>
          </a:solidFill>
          <a:ln w="12700">
            <a:miter lim="400000"/>
          </a:ln>
        </p:spPr>
        <p:txBody>
          <a:bodyPr lIns="45719" rIns="45719" anchor="ctr"/>
          <a:lstStyle/>
          <a:p>
            <a:pPr algn="ctr">
              <a:defRPr>
                <a:solidFill>
                  <a:srgbClr val="FFFFFF"/>
                </a:solidFill>
              </a:defRPr>
            </a:pPr>
            <a:endParaRPr/>
          </a:p>
        </p:txBody>
      </p:sp>
      <p:sp>
        <p:nvSpPr>
          <p:cNvPr id="333" name="任意多边形 14"/>
          <p:cNvSpPr/>
          <p:nvPr/>
        </p:nvSpPr>
        <p:spPr>
          <a:xfrm flipV="1">
            <a:off x="3269388" y="3122480"/>
            <a:ext cx="716122" cy="733882"/>
          </a:xfrm>
          <a:custGeom>
            <a:avLst/>
            <a:gdLst/>
            <a:ahLst/>
            <a:cxnLst>
              <a:cxn ang="0">
                <a:pos x="wd2" y="hd2"/>
              </a:cxn>
              <a:cxn ang="5400000">
                <a:pos x="wd2" y="hd2"/>
              </a:cxn>
              <a:cxn ang="10800000">
                <a:pos x="wd2" y="hd2"/>
              </a:cxn>
              <a:cxn ang="16200000">
                <a:pos x="wd2" y="hd2"/>
              </a:cxn>
            </a:cxnLst>
            <a:rect l="0" t="0" r="r" b="b"/>
            <a:pathLst>
              <a:path w="20125" h="21600" extrusionOk="0">
                <a:moveTo>
                  <a:pt x="93" y="10800"/>
                </a:moveTo>
                <a:cubicBezTo>
                  <a:pt x="-738" y="9000"/>
                  <a:pt x="4247" y="12600"/>
                  <a:pt x="5077" y="10800"/>
                </a:cubicBezTo>
                <a:cubicBezTo>
                  <a:pt x="5908" y="9000"/>
                  <a:pt x="3416" y="1800"/>
                  <a:pt x="5077" y="0"/>
                </a:cubicBezTo>
                <a:lnTo>
                  <a:pt x="15047" y="0"/>
                </a:lnTo>
                <a:cubicBezTo>
                  <a:pt x="16708" y="1800"/>
                  <a:pt x="14216" y="9000"/>
                  <a:pt x="15047" y="10800"/>
                </a:cubicBezTo>
                <a:cubicBezTo>
                  <a:pt x="15877" y="12600"/>
                  <a:pt x="20862" y="9000"/>
                  <a:pt x="20031" y="10800"/>
                </a:cubicBezTo>
                <a:cubicBezTo>
                  <a:pt x="19200" y="12600"/>
                  <a:pt x="13385" y="21600"/>
                  <a:pt x="10062" y="21600"/>
                </a:cubicBezTo>
                <a:cubicBezTo>
                  <a:pt x="6739" y="21600"/>
                  <a:pt x="924" y="12600"/>
                  <a:pt x="93" y="10800"/>
                </a:cubicBezTo>
                <a:close/>
              </a:path>
            </a:pathLst>
          </a:custGeom>
          <a:solidFill>
            <a:srgbClr val="39A3CD"/>
          </a:solidFill>
          <a:ln w="12700">
            <a:miter lim="400000"/>
          </a:ln>
        </p:spPr>
        <p:txBody>
          <a:bodyPr lIns="45719" rIns="45719" anchor="ctr"/>
          <a:lstStyle/>
          <a:p>
            <a:pPr algn="ctr">
              <a:defRPr>
                <a:solidFill>
                  <a:srgbClr val="FFFFFF"/>
                </a:solidFill>
              </a:defRPr>
            </a:pPr>
            <a:endParaRPr/>
          </a:p>
        </p:txBody>
      </p:sp>
      <p:sp>
        <p:nvSpPr>
          <p:cNvPr id="334" name="矩形 16"/>
          <p:cNvSpPr txBox="1"/>
          <p:nvPr/>
        </p:nvSpPr>
        <p:spPr>
          <a:xfrm>
            <a:off x="2460857" y="1167620"/>
            <a:ext cx="7220031"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231F20"/>
                </a:solidFill>
                <a:latin typeface="Microsoft YaHei"/>
                <a:ea typeface="Microsoft YaHei"/>
                <a:cs typeface="Microsoft YaHei"/>
                <a:sym typeface="Microsoft YaHei"/>
              </a:defRPr>
            </a:lvl1pPr>
          </a:lstStyle>
          <a:p>
            <a:r>
              <a:rPr dirty="0"/>
              <a:t>The challenge in this part is to find an automated way to detect those code changes that are impacting requirements.</a:t>
            </a:r>
          </a:p>
        </p:txBody>
      </p:sp>
      <p:sp>
        <p:nvSpPr>
          <p:cNvPr id="335" name="矩形 17"/>
          <p:cNvSpPr txBox="1"/>
          <p:nvPr/>
        </p:nvSpPr>
        <p:spPr>
          <a:xfrm>
            <a:off x="2460859" y="2239446"/>
            <a:ext cx="7220030"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b="1">
                <a:solidFill>
                  <a:srgbClr val="231F20"/>
                </a:solidFill>
                <a:latin typeface="AdvTT6120e2aa"/>
                <a:ea typeface="AdvTT6120e2aa"/>
                <a:cs typeface="AdvTT6120e2aa"/>
                <a:sym typeface="AdvTT6120e2aa"/>
              </a:defRPr>
            </a:lvl1pPr>
          </a:lstStyle>
          <a:p>
            <a:r>
              <a:rPr dirty="0"/>
              <a:t>The algorithm for detecting relevant changes is composed of two parts:</a:t>
            </a:r>
          </a:p>
        </p:txBody>
      </p:sp>
      <p:sp>
        <p:nvSpPr>
          <p:cNvPr id="336" name="直接连接符 24"/>
          <p:cNvSpPr/>
          <p:nvPr/>
        </p:nvSpPr>
        <p:spPr>
          <a:xfrm>
            <a:off x="1801783" y="785794"/>
            <a:ext cx="756001" cy="1590"/>
          </a:xfrm>
          <a:prstGeom prst="line">
            <a:avLst/>
          </a:prstGeom>
          <a:ln w="15875">
            <a:solidFill>
              <a:srgbClr val="6CAC00"/>
            </a:solidFill>
            <a:prstDash val="sysDash"/>
          </a:ln>
        </p:spPr>
        <p:txBody>
          <a:bodyPr lIns="45719" rIns="45719"/>
          <a:lstStyle/>
          <a:p>
            <a:endParaRPr/>
          </a:p>
        </p:txBody>
      </p:sp>
      <p:sp>
        <p:nvSpPr>
          <p:cNvPr id="337" name="直接连接符 25"/>
          <p:cNvSpPr/>
          <p:nvPr/>
        </p:nvSpPr>
        <p:spPr>
          <a:xfrm flipH="1">
            <a:off x="2516162" y="1"/>
            <a:ext cx="1589" cy="756002"/>
          </a:xfrm>
          <a:prstGeom prst="line">
            <a:avLst/>
          </a:prstGeom>
          <a:ln w="15875">
            <a:solidFill>
              <a:srgbClr val="6CAC00"/>
            </a:solidFill>
            <a:prstDash val="sysDash"/>
          </a:ln>
        </p:spPr>
        <p:txBody>
          <a:bodyPr lIns="45719" rIns="45719"/>
          <a:lstStyle/>
          <a:p>
            <a:endParaRPr/>
          </a:p>
        </p:txBody>
      </p:sp>
      <p:grpSp>
        <p:nvGrpSpPr>
          <p:cNvPr id="341" name="组合 26"/>
          <p:cNvGrpSpPr/>
          <p:nvPr/>
        </p:nvGrpSpPr>
        <p:grpSpPr>
          <a:xfrm>
            <a:off x="2238348" y="500042"/>
            <a:ext cx="571505" cy="571505"/>
            <a:chOff x="0" y="0"/>
            <a:chExt cx="571504" cy="571504"/>
          </a:xfrm>
        </p:grpSpPr>
        <p:sp>
          <p:nvSpPr>
            <p:cNvPr id="338" name="椭圆 27"/>
            <p:cNvSpPr/>
            <p:nvPr/>
          </p:nvSpPr>
          <p:spPr>
            <a:xfrm>
              <a:off x="-1" y="-1"/>
              <a:ext cx="571506" cy="571506"/>
            </a:xfrm>
            <a:prstGeom prst="ellipse">
              <a:avLst/>
            </a:prstGeom>
            <a:solidFill>
              <a:srgbClr val="FFFFFF"/>
            </a:solidFill>
            <a:ln w="12700" cap="flat">
              <a:noFill/>
              <a:miter lim="400000"/>
            </a:ln>
            <a:effectLst>
              <a:outerShdw blurRad="355600" dist="101600" dir="90000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39" name="椭圆 28"/>
            <p:cNvSpPr/>
            <p:nvPr/>
          </p:nvSpPr>
          <p:spPr>
            <a:xfrm>
              <a:off x="69544" y="67034"/>
              <a:ext cx="432001" cy="432001"/>
            </a:xfrm>
            <a:prstGeom prst="ellipse">
              <a:avLst/>
            </a:prstGeom>
            <a:solidFill>
              <a:srgbClr val="6CAC00"/>
            </a:solidFill>
            <a:ln w="12700" cap="flat">
              <a:noFill/>
              <a:miter lim="400000"/>
            </a:ln>
            <a:effectLst/>
          </p:spPr>
          <p:txBody>
            <a:bodyPr wrap="square" lIns="45719" tIns="45719" rIns="45719" bIns="45719" numCol="1" anchor="ctr">
              <a:noAutofit/>
            </a:bodyPr>
            <a:lstStyle/>
            <a:p>
              <a:pPr algn="ctr">
                <a:defRPr sz="4400">
                  <a:solidFill>
                    <a:srgbClr val="FFFFFF"/>
                  </a:solidFill>
                  <a:latin typeface="方正特粗光辉简体"/>
                  <a:ea typeface="方正特粗光辉简体"/>
                  <a:cs typeface="方正特粗光辉简体"/>
                  <a:sym typeface="方正特粗光辉简体"/>
                </a:defRPr>
              </a:pPr>
              <a:endParaRPr/>
            </a:p>
          </p:txBody>
        </p:sp>
        <p:sp>
          <p:nvSpPr>
            <p:cNvPr id="340" name="椭圆 29"/>
            <p:cNvSpPr/>
            <p:nvPr/>
          </p:nvSpPr>
          <p:spPr>
            <a:xfrm>
              <a:off x="28314" y="30697"/>
              <a:ext cx="504001" cy="504001"/>
            </a:xfrm>
            <a:prstGeom prst="ellipse">
              <a:avLst/>
            </a:prstGeom>
            <a:noFill/>
            <a:ln w="9525" cap="flat">
              <a:solidFill>
                <a:srgbClr val="808080"/>
              </a:solidFill>
              <a:prstDash val="sysDash"/>
              <a:round/>
            </a:ln>
            <a:effectLst/>
          </p:spPr>
          <p:txBody>
            <a:bodyPr wrap="square" lIns="45719" tIns="45719" rIns="45719" bIns="45719" numCol="1" anchor="ctr">
              <a:noAutofit/>
            </a:bodyPr>
            <a:lstStyle/>
            <a:p>
              <a:pPr algn="ctr"/>
              <a:endParaRPr/>
            </a:p>
          </p:txBody>
        </p:sp>
      </p:grpSp>
      <p:sp>
        <p:nvSpPr>
          <p:cNvPr id="342" name="直接连接符 30"/>
          <p:cNvSpPr/>
          <p:nvPr/>
        </p:nvSpPr>
        <p:spPr>
          <a:xfrm flipH="1">
            <a:off x="1797019" y="785795"/>
            <a:ext cx="1588" cy="5508001"/>
          </a:xfrm>
          <a:prstGeom prst="line">
            <a:avLst/>
          </a:prstGeom>
          <a:ln w="15875">
            <a:solidFill>
              <a:srgbClr val="6CAC00"/>
            </a:solidFill>
            <a:prstDash val="sysDash"/>
          </a:ln>
        </p:spPr>
        <p:txBody>
          <a:bodyPr lIns="45719" rIns="45719"/>
          <a:lstStyle/>
          <a:p>
            <a:endParaRPr/>
          </a:p>
        </p:txBody>
      </p:sp>
      <p:sp>
        <p:nvSpPr>
          <p:cNvPr id="343" name="直接连接符 31"/>
          <p:cNvSpPr/>
          <p:nvPr/>
        </p:nvSpPr>
        <p:spPr>
          <a:xfrm>
            <a:off x="1809719" y="6286521"/>
            <a:ext cx="684001" cy="1589"/>
          </a:xfrm>
          <a:prstGeom prst="line">
            <a:avLst/>
          </a:prstGeom>
          <a:ln w="15875">
            <a:solidFill>
              <a:srgbClr val="6CAC00"/>
            </a:solidFill>
            <a:prstDash val="sysDash"/>
          </a:ln>
        </p:spPr>
        <p:txBody>
          <a:bodyPr lIns="45719" rIns="45719"/>
          <a:lstStyle/>
          <a:p>
            <a:endParaRPr/>
          </a:p>
        </p:txBody>
      </p:sp>
      <p:sp>
        <p:nvSpPr>
          <p:cNvPr id="344" name="直接连接符 32"/>
          <p:cNvSpPr/>
          <p:nvPr/>
        </p:nvSpPr>
        <p:spPr>
          <a:xfrm flipH="1">
            <a:off x="2492131" y="6104872"/>
            <a:ext cx="1590" cy="756001"/>
          </a:xfrm>
          <a:prstGeom prst="line">
            <a:avLst/>
          </a:prstGeom>
          <a:ln w="15875">
            <a:solidFill>
              <a:srgbClr val="6CAC00"/>
            </a:solidFill>
            <a:prstDash val="sysDash"/>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3000">
        <p:fade thruBlk="1"/>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第一PPT，www.1ppt.com">
      <a:dk1>
        <a:srgbClr val="000000"/>
      </a:dk1>
      <a:lt1>
        <a:srgbClr val="F2F2F2">
          <a:alpha val="57000"/>
        </a:srgbClr>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第一PPT，www.1ppt.com">
  <a:themeElements>
    <a:clrScheme name="第一PPT，www.1ppt.com">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3349</Words>
  <Application>Microsoft Macintosh PowerPoint</Application>
  <PresentationFormat>宽屏</PresentationFormat>
  <Paragraphs>263</Paragraphs>
  <Slides>31</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AdvTT6120e2aa</vt:lpstr>
      <vt:lpstr>Calibri</vt:lpstr>
      <vt:lpstr>DengXian Light</vt:lpstr>
      <vt:lpstr>Helvetica</vt:lpstr>
      <vt:lpstr>Microsoft YaHei</vt:lpstr>
      <vt:lpstr>PingFang SC Regular</vt:lpstr>
      <vt:lpstr>Times</vt:lpstr>
      <vt:lpstr>Times New Roman</vt:lpstr>
      <vt:lpstr>方正特粗光辉简体</vt:lpstr>
      <vt:lpstr>楷体</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bb100</cp:lastModifiedBy>
  <cp:revision>68</cp:revision>
  <cp:lastPrinted>2017-12-18T06:29:26Z</cp:lastPrinted>
  <dcterms:modified xsi:type="dcterms:W3CDTF">2017-12-18T07:24:09Z</dcterms:modified>
</cp:coreProperties>
</file>