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handoutMasterIdLst>
    <p:handoutMasterId r:id="rId12"/>
  </p:handoutMasterIdLst>
  <p:sldIdLst>
    <p:sldId id="267" r:id="rId2"/>
    <p:sldId id="271" r:id="rId3"/>
    <p:sldId id="270" r:id="rId4"/>
    <p:sldId id="264" r:id="rId5"/>
    <p:sldId id="272" r:id="rId6"/>
    <p:sldId id="273" r:id="rId7"/>
    <p:sldId id="269" r:id="rId8"/>
    <p:sldId id="265" r:id="rId9"/>
    <p:sldId id="266" r:id="rId10"/>
    <p:sldId id="268" r:id="rId11"/>
  </p:sldIdLst>
  <p:sldSz cx="9144000" cy="6858000" type="screen4x3"/>
  <p:notesSz cx="6858000" cy="9107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-debuye" initials="" lastIdx="4" clrIdx="0"/>
  <p:cmAuthor id="1" name="a-nholme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ADC"/>
    <a:srgbClr val="B6CBCE"/>
    <a:srgbClr val="5B92C9"/>
    <a:srgbClr val="CC3300"/>
    <a:srgbClr val="993300"/>
    <a:srgbClr val="003366"/>
    <a:srgbClr val="660033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 autoAdjust="0"/>
    <p:restoredTop sz="94234" autoAdjust="0"/>
  </p:normalViewPr>
  <p:slideViewPr>
    <p:cSldViewPr snapToGrid="0">
      <p:cViewPr varScale="1">
        <p:scale>
          <a:sx n="69" d="100"/>
          <a:sy n="69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C17A7-EE7D-42CE-9D49-6864709141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93DED9-996A-4234-B4B0-5A20DF53AB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5CA44-A0E9-4F7F-97A8-82AC5D18F1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B9CBB-7E12-40F9-BD3B-EF2FB2FC95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6C313-F5E0-4A36-8329-42D0841951E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5A259F-6F7E-4C9C-A291-89FB8C19921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F4A47-5BAA-4EDE-9609-9BB00F27EBA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EF1-5522-4157-A9BE-EE60F3EE58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662F0F-6822-4F31-BD56-AC0B011163E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09F69E-DD88-408C-B3C3-B5FEE46ACE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CF0E6-13DA-461B-AC4C-7DD9CD4825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9DA0A5-BBB3-4242-8D96-DC937BFF9F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4CD0F8-9AF2-497A-9614-BE8F6C9534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G:\YouTube-%20Mobile%20Robot%20Navigates%20Dining%20Room%20&amp;%20Kitchen.mp4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G:\HCR_001.wmv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09300" y="211138"/>
            <a:ext cx="7063099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3237" y="1794617"/>
            <a:ext cx="3589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项目开始于</a:t>
            </a:r>
            <a:r>
              <a:rPr lang="en-US" altLang="zh-CN" sz="1600" dirty="0" smtClean="0"/>
              <a:t>2008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参与人数</a:t>
            </a:r>
            <a:r>
              <a:rPr lang="en-US" altLang="zh-CN" sz="1600" dirty="0" smtClean="0"/>
              <a:t>20+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核心成员 </a:t>
            </a:r>
            <a:r>
              <a:rPr lang="en-US" altLang="zh-CN" sz="1600" dirty="0" smtClean="0"/>
              <a:t>4+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完全开源的硬件和软件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5" name="Picture 4" descr="HCR_Wall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7197" y="3703195"/>
            <a:ext cx="5124924" cy="2603602"/>
          </a:xfrm>
          <a:prstGeom prst="rect">
            <a:avLst/>
          </a:prstGeom>
        </p:spPr>
      </p:pic>
      <p:pic>
        <p:nvPicPr>
          <p:cNvPr id="6" name="Picture 5" descr="HCR_Wall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  <p:pic>
        <p:nvPicPr>
          <p:cNvPr id="7" name="Picture 6" descr="HCR_Wall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242" y="1274494"/>
            <a:ext cx="2404054" cy="2046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44183" y="1075346"/>
            <a:ext cx="3589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项目简介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26394" y="211138"/>
            <a:ext cx="7046006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4" name="YouTube- Mobile Robot Navigates Dining Room &amp; Kitche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19954" y="1345961"/>
            <a:ext cx="5668711" cy="4251533"/>
          </a:xfrm>
          <a:prstGeom prst="rect">
            <a:avLst/>
          </a:prstGeom>
        </p:spPr>
      </p:pic>
      <p:pic>
        <p:nvPicPr>
          <p:cNvPr id="5" name="Picture 4" descr="HCR_WallE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09300" y="211138"/>
            <a:ext cx="7063099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6231" y="2041280"/>
            <a:ext cx="3589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基于差分驱动的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轮机</a:t>
            </a:r>
            <a:r>
              <a:rPr lang="zh-CN" altLang="en-US" sz="1600" dirty="0" smtClean="0"/>
              <a:t>构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基于</a:t>
            </a:r>
            <a:r>
              <a:rPr lang="en-US" altLang="zh-CN" sz="1600" dirty="0" err="1" smtClean="0"/>
              <a:t>Arduino</a:t>
            </a:r>
            <a:r>
              <a:rPr lang="zh-CN" altLang="en-US" sz="1600" dirty="0" smtClean="0"/>
              <a:t>开源的底</a:t>
            </a:r>
            <a:r>
              <a:rPr lang="zh-CN" altLang="en-US" sz="1600" dirty="0" smtClean="0"/>
              <a:t>层控制</a:t>
            </a:r>
            <a:r>
              <a:rPr lang="zh-CN" altLang="en-US" sz="1600" dirty="0" smtClean="0"/>
              <a:t>器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基于</a:t>
            </a:r>
            <a:r>
              <a:rPr lang="en-US" altLang="zh-CN" sz="1600" dirty="0" smtClean="0"/>
              <a:t>Master/Slave</a:t>
            </a:r>
            <a:r>
              <a:rPr lang="zh-CN" altLang="en-US" sz="1600" dirty="0" smtClean="0"/>
              <a:t>的控制架</a:t>
            </a:r>
            <a:r>
              <a:rPr lang="zh-CN" altLang="en-US" sz="1600" dirty="0" smtClean="0"/>
              <a:t>构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基于</a:t>
            </a:r>
            <a:r>
              <a:rPr lang="en-US" altLang="zh-CN" sz="1600" dirty="0" smtClean="0"/>
              <a:t>Service</a:t>
            </a:r>
            <a:r>
              <a:rPr lang="zh-CN" altLang="en-US" sz="1600" dirty="0" smtClean="0"/>
              <a:t>的模块化设计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zh-CN" altLang="en-US" sz="1600" dirty="0"/>
          </a:p>
        </p:txBody>
      </p:sp>
      <p:pic>
        <p:nvPicPr>
          <p:cNvPr id="5" name="Picture 4" descr="HCR_Wall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2952" y="5270422"/>
            <a:ext cx="3124985" cy="1587578"/>
          </a:xfrm>
          <a:prstGeom prst="rect">
            <a:avLst/>
          </a:prstGeom>
        </p:spPr>
      </p:pic>
      <p:pic>
        <p:nvPicPr>
          <p:cNvPr id="6" name="Picture 5" descr="HCR_Wall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4146" y="1083893"/>
            <a:ext cx="358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总体架构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09300" y="211138"/>
            <a:ext cx="7063099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5" name="Picture 4" descr="HCR_Wall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8968" y="5239120"/>
            <a:ext cx="2766061" cy="1405235"/>
          </a:xfrm>
          <a:prstGeom prst="rect">
            <a:avLst/>
          </a:prstGeom>
        </p:spPr>
      </p:pic>
      <p:pic>
        <p:nvPicPr>
          <p:cNvPr id="6" name="Picture 5" descr="HCR_Wall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  <p:pic>
        <p:nvPicPr>
          <p:cNvPr id="9" name="Picture 8" descr="electricity connec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8196" y="2127904"/>
            <a:ext cx="4003595" cy="2580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68640" y="1280444"/>
            <a:ext cx="121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多核方案</a:t>
            </a:r>
            <a:endParaRPr lang="zh-CN" altLang="en-US" sz="1600" dirty="0"/>
          </a:p>
        </p:txBody>
      </p:sp>
      <p:pic>
        <p:nvPicPr>
          <p:cNvPr id="1026" name="Picture 2" descr="F:\University Work\HCR\Design\电路方案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228" y="909245"/>
            <a:ext cx="3748398" cy="4943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 rot="16200000" flipH="1">
            <a:off x="3294087" y="2029304"/>
            <a:ext cx="3994" cy="3474785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1282463" y="1503091"/>
            <a:ext cx="257175" cy="4799012"/>
            <a:chOff x="824" y="1089"/>
            <a:chExt cx="162" cy="2933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940" y="1089"/>
              <a:ext cx="46" cy="2933"/>
            </a:xfrm>
            <a:prstGeom prst="rect">
              <a:avLst/>
            </a:prstGeom>
            <a:solidFill>
              <a:srgbClr val="CADADC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endParaRPr lang="zh-CN" altLang="en-US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886" y="1089"/>
              <a:ext cx="77" cy="29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8D7DA"/>
                </a:gs>
              </a:gsLst>
              <a:lin ang="0" scaled="1"/>
            </a:gra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endParaRPr lang="zh-CN" alt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 flipH="1">
              <a:off x="824" y="1089"/>
              <a:ext cx="77" cy="29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8D7DA"/>
                </a:gs>
              </a:gsLst>
              <a:lin ang="0" scaled="1"/>
            </a:gra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endParaRPr lang="zh-CN" altLang="en-US"/>
            </a:p>
          </p:txBody>
        </p:sp>
      </p:grpSp>
      <p:sp>
        <p:nvSpPr>
          <p:cNvPr id="29705" name="Line 9"/>
          <p:cNvSpPr>
            <a:spLocks noChangeShapeType="1"/>
          </p:cNvSpPr>
          <p:nvPr/>
        </p:nvSpPr>
        <p:spPr bwMode="auto">
          <a:xfrm rot="16200000">
            <a:off x="3708548" y="2729787"/>
            <a:ext cx="12552" cy="4038808"/>
          </a:xfrm>
          <a:prstGeom prst="line">
            <a:avLst/>
          </a:prstGeom>
          <a:noFill/>
          <a:ln w="28575">
            <a:solidFill>
              <a:srgbClr val="9933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45926" y="3689717"/>
            <a:ext cx="868363" cy="1825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FF9900"/>
                </a:solidFill>
                <a:ea typeface="宋体" pitchFamily="2" charset="-122"/>
              </a:rPr>
              <a:t>May</a:t>
            </a:r>
            <a:r>
              <a:rPr lang="zh-CN" altLang="en-US" sz="1200" b="1" dirty="0" smtClean="0">
                <a:solidFill>
                  <a:srgbClr val="FF9900"/>
                </a:solidFill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FF9900"/>
                </a:solidFill>
                <a:ea typeface="宋体" pitchFamily="2" charset="-122"/>
              </a:rPr>
              <a:t>2009</a:t>
            </a:r>
            <a:endParaRPr lang="en-US" altLang="zh-CN" sz="1200" b="1" dirty="0">
              <a:solidFill>
                <a:srgbClr val="FF9900"/>
              </a:solidFill>
              <a:ea typeface="宋体" pitchFamily="2" charset="-122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63018" y="4656673"/>
            <a:ext cx="868363" cy="1825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>
                <a:solidFill>
                  <a:srgbClr val="993300"/>
                </a:solidFill>
                <a:ea typeface="宋体" pitchFamily="2" charset="-122"/>
              </a:rPr>
              <a:t>June </a:t>
            </a:r>
            <a:r>
              <a:rPr lang="en-US" altLang="zh-CN" sz="1200" b="1" dirty="0" smtClean="0">
                <a:solidFill>
                  <a:srgbClr val="993300"/>
                </a:solidFill>
                <a:ea typeface="宋体" pitchFamily="2" charset="-122"/>
              </a:rPr>
              <a:t>2009</a:t>
            </a:r>
            <a:r>
              <a:rPr lang="en-US" altLang="zh-CN" sz="1200" b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1200" b="1" dirty="0">
              <a:ea typeface="宋体" pitchFamily="2" charset="-122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-25638" y="5408553"/>
            <a:ext cx="1406584" cy="18039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003366"/>
                </a:solidFill>
                <a:ea typeface="宋体" pitchFamily="2" charset="-122"/>
              </a:rPr>
              <a:t>September</a:t>
            </a:r>
            <a:r>
              <a:rPr lang="zh-CN" altLang="en-US" sz="1200" b="1" dirty="0" smtClean="0">
                <a:solidFill>
                  <a:srgbClr val="003366"/>
                </a:solidFill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003366"/>
                </a:solidFill>
                <a:ea typeface="宋体" pitchFamily="2" charset="-122"/>
              </a:rPr>
              <a:t>2009</a:t>
            </a:r>
            <a:endParaRPr lang="en-US" altLang="zh-CN" sz="1200" b="1" dirty="0">
              <a:solidFill>
                <a:srgbClr val="003366"/>
              </a:solidFill>
              <a:ea typeface="宋体" pitchFamily="2" charset="-122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rot="16200000">
            <a:off x="1478913" y="5329786"/>
            <a:ext cx="0" cy="365125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rot="16200000">
            <a:off x="1427641" y="3582138"/>
            <a:ext cx="0" cy="3651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rot="16200000">
            <a:off x="1487460" y="4558007"/>
            <a:ext cx="0" cy="36512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1673938" y="5520583"/>
            <a:ext cx="4513217" cy="31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765933" y="4601080"/>
            <a:ext cx="1797095" cy="2190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公布硬件电气连接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-119641" y="2108986"/>
            <a:ext cx="1630703" cy="32656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006699"/>
                </a:solidFill>
                <a:ea typeface="宋体" pitchFamily="2" charset="-122"/>
              </a:rPr>
              <a:t>September 2008</a:t>
            </a:r>
            <a:endParaRPr lang="en-US" altLang="zh-CN" sz="1200" b="1" dirty="0">
              <a:solidFill>
                <a:srgbClr val="006699"/>
              </a:solidFill>
              <a:ea typeface="宋体" pitchFamily="2" charset="-122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rot="16200000">
            <a:off x="1487460" y="2078321"/>
            <a:ext cx="0" cy="365125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rot="16200000" flipH="1">
            <a:off x="2249609" y="1702678"/>
            <a:ext cx="3756" cy="1120166"/>
          </a:xfrm>
          <a:prstGeom prst="line">
            <a:avLst/>
          </a:prstGeom>
          <a:noFill/>
          <a:ln w="28575">
            <a:solidFill>
              <a:srgbClr val="006699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37382" y="2854962"/>
            <a:ext cx="868363" cy="1825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660033"/>
                </a:solidFill>
                <a:ea typeface="宋体" pitchFamily="2" charset="-122"/>
              </a:rPr>
              <a:t>April</a:t>
            </a:r>
            <a:r>
              <a:rPr lang="zh-CN" altLang="en-US" sz="1200" b="1" dirty="0" smtClean="0">
                <a:solidFill>
                  <a:srgbClr val="660033"/>
                </a:solidFill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660033"/>
                </a:solidFill>
                <a:ea typeface="宋体" pitchFamily="2" charset="-122"/>
              </a:rPr>
              <a:t>2009</a:t>
            </a:r>
            <a:endParaRPr lang="en-US" altLang="zh-CN" sz="1200" b="1" dirty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rot="16200000" flipH="1">
            <a:off x="1416667" y="2775448"/>
            <a:ext cx="1264" cy="327352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rot="16200000">
            <a:off x="2628126" y="1883387"/>
            <a:ext cx="32927" cy="2077294"/>
          </a:xfrm>
          <a:prstGeom prst="line">
            <a:avLst/>
          </a:prstGeom>
          <a:noFill/>
          <a:ln w="28575">
            <a:solidFill>
              <a:srgbClr val="660033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33287" y="1675050"/>
            <a:ext cx="1015184" cy="16229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zh-CN" altLang="en-US" sz="1200" b="1" dirty="0" smtClean="0">
                <a:solidFill>
                  <a:srgbClr val="669900"/>
                </a:solidFill>
                <a:ea typeface="宋体" pitchFamily="2" charset="-122"/>
              </a:rPr>
              <a:t>   </a:t>
            </a:r>
            <a:r>
              <a:rPr lang="en-US" altLang="zh-CN" sz="1200" b="1" dirty="0" smtClean="0">
                <a:solidFill>
                  <a:srgbClr val="669900"/>
                </a:solidFill>
                <a:ea typeface="宋体" pitchFamily="2" charset="-122"/>
              </a:rPr>
              <a:t>June 2008</a:t>
            </a:r>
            <a:endParaRPr lang="en-US" altLang="zh-CN" sz="1200" b="1" dirty="0">
              <a:solidFill>
                <a:srgbClr val="669900"/>
              </a:solidFill>
              <a:ea typeface="宋体" pitchFamily="2" charset="-122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rot="16200000">
            <a:off x="1470368" y="1581758"/>
            <a:ext cx="0" cy="3651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rot="-5400000">
            <a:off x="1774826" y="1595437"/>
            <a:ext cx="0" cy="320675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812674" y="1575511"/>
            <a:ext cx="1186900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项目提出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29775" name="Rectangle 79"/>
          <p:cNvSpPr>
            <a:spLocks noGrp="1" noChangeArrowheads="1"/>
          </p:cNvSpPr>
          <p:nvPr>
            <p:ph type="title" idx="4294967295"/>
          </p:nvPr>
        </p:nvSpPr>
        <p:spPr>
          <a:xfrm>
            <a:off x="700756" y="211138"/>
            <a:ext cx="7071644" cy="604837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Arial" pitchFamily="34" charset="0"/>
                <a:ea typeface="宋体" pitchFamily="2" charset="-122"/>
              </a:rPr>
              <a:t>HCR</a:t>
            </a:r>
            <a:r>
              <a:rPr lang="zh-CN" altLang="en-US" sz="4000" dirty="0" smtClean="0">
                <a:latin typeface="Arial" pitchFamily="34" charset="0"/>
                <a:ea typeface="宋体" pitchFamily="2" charset="-122"/>
              </a:rPr>
              <a:t> 开源项目进展</a:t>
            </a:r>
            <a:endParaRPr lang="en-US" altLang="zh-CN" sz="40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8" name="Picture 57" descr="装配体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4045" y="1891603"/>
            <a:ext cx="771604" cy="543948"/>
          </a:xfrm>
          <a:prstGeom prst="rect">
            <a:avLst/>
          </a:prstGeom>
        </p:spPr>
      </p:pic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3580228" y="2129564"/>
            <a:ext cx="1931809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推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出第一版硬件架构设计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4544478" y="2982721"/>
            <a:ext cx="2625443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联合</a:t>
            </a:r>
            <a:r>
              <a:rPr lang="en-US" altLang="zh-CN" sz="1200" b="1" dirty="0" err="1" smtClean="0">
                <a:solidFill>
                  <a:srgbClr val="4C6C70"/>
                </a:solidFill>
                <a:ea typeface="宋体" pitchFamily="2" charset="-122"/>
              </a:rPr>
              <a:t>DFRobot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推出第一版机械硬件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pic>
        <p:nvPicPr>
          <p:cNvPr id="61" name="Picture 60" descr="20093111792996848058394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52315" y="2424156"/>
            <a:ext cx="785502" cy="870421"/>
          </a:xfrm>
          <a:prstGeom prst="rect">
            <a:avLst/>
          </a:prstGeom>
        </p:spPr>
      </p:pic>
      <p:pic>
        <p:nvPicPr>
          <p:cNvPr id="62" name="Picture 61" descr="2823957033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4212" y="3434165"/>
            <a:ext cx="707747" cy="736183"/>
          </a:xfrm>
          <a:prstGeom prst="rect">
            <a:avLst/>
          </a:prstGeom>
        </p:spPr>
      </p:pic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5286531" y="3690598"/>
            <a:ext cx="1550097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首批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10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台样机推出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pic>
        <p:nvPicPr>
          <p:cNvPr id="64" name="Picture 63" descr="Romeo Connec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0444" y="4281442"/>
            <a:ext cx="808691" cy="861554"/>
          </a:xfrm>
          <a:prstGeom prst="rect">
            <a:avLst/>
          </a:prstGeom>
        </p:spPr>
      </p:pic>
      <p:pic>
        <p:nvPicPr>
          <p:cNvPr id="66" name="Picture 65" descr="DSC00070 - 副本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0953" y="5070300"/>
            <a:ext cx="600045" cy="789100"/>
          </a:xfrm>
          <a:prstGeom prst="rect">
            <a:avLst/>
          </a:prstGeom>
        </p:spPr>
      </p:pic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6901099" y="5144568"/>
            <a:ext cx="1926707" cy="63129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通信协议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0.1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版本发布</a:t>
            </a:r>
            <a:endParaRPr lang="en-US" altLang="zh-CN" sz="1200" b="1" dirty="0" smtClean="0">
              <a:solidFill>
                <a:srgbClr val="4C6C70"/>
              </a:solidFill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底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层控制代码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V0.2</a:t>
            </a:r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发布</a:t>
            </a:r>
            <a:endParaRPr lang="en-US" altLang="zh-CN" sz="1200" b="1" dirty="0" smtClean="0">
              <a:solidFill>
                <a:srgbClr val="4C6C70"/>
              </a:solidFill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第一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个视频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Demo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发布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pic>
        <p:nvPicPr>
          <p:cNvPr id="36" name="Picture 35" descr="HCR_WallE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09300" y="211138"/>
            <a:ext cx="7063099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5" name="Picture 4" descr="HCR_Wall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8968" y="5239120"/>
            <a:ext cx="2766061" cy="1405235"/>
          </a:xfrm>
          <a:prstGeom prst="rect">
            <a:avLst/>
          </a:prstGeom>
        </p:spPr>
      </p:pic>
      <p:pic>
        <p:nvPicPr>
          <p:cNvPr id="6" name="Picture 5" descr="HCR_Wall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4821" y="1225026"/>
            <a:ext cx="121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现在的方案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79621" y="3372480"/>
            <a:ext cx="121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9868" y="1819606"/>
            <a:ext cx="358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Atmega168+L298</a:t>
            </a:r>
            <a:r>
              <a:rPr lang="zh-CN" altLang="en-US" sz="1600" dirty="0" smtClean="0"/>
              <a:t>驱动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多</a:t>
            </a:r>
            <a:r>
              <a:rPr lang="zh-CN" altLang="en-US" sz="1600" dirty="0" smtClean="0"/>
              <a:t>核方案解决资源限制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碰</a:t>
            </a:r>
            <a:r>
              <a:rPr lang="zh-CN" altLang="en-US" sz="1600" dirty="0" smtClean="0"/>
              <a:t>撞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红外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超声波进行室内避障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54449" y="4105606"/>
            <a:ext cx="734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Atmega168</a:t>
            </a:r>
            <a:r>
              <a:rPr lang="zh-CN" altLang="en-US" sz="1600" dirty="0" smtClean="0"/>
              <a:t>中断有限，无法很好的连接编码器，无法实现速度控制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内</a:t>
            </a:r>
            <a:r>
              <a:rPr lang="zh-CN" altLang="en-US" sz="1600" dirty="0" smtClean="0"/>
              <a:t>存容量有限，无法运行复杂的程序。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碰</a:t>
            </a:r>
            <a:r>
              <a:rPr lang="zh-CN" altLang="en-US" sz="1600" dirty="0" smtClean="0"/>
              <a:t>撞设计位置较低，需要用比较昂贵的超声波进行辅助导航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09300" y="211138"/>
            <a:ext cx="7063099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5" name="Picture 4" descr="HCR_Wall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8968" y="5239120"/>
            <a:ext cx="2766061" cy="1405235"/>
          </a:xfrm>
          <a:prstGeom prst="rect">
            <a:avLst/>
          </a:prstGeom>
        </p:spPr>
      </p:pic>
      <p:pic>
        <p:nvPicPr>
          <p:cNvPr id="6" name="Picture 5" descr="HCR_Wall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4821" y="1225026"/>
            <a:ext cx="121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解决</a:t>
            </a:r>
            <a:r>
              <a:rPr lang="zh-CN" altLang="en-US" sz="1600" dirty="0" smtClean="0"/>
              <a:t>方案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68303" y="2193679"/>
            <a:ext cx="6114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Atmega1280</a:t>
            </a:r>
            <a:r>
              <a:rPr lang="zh-CN" altLang="en-US" sz="1600" dirty="0" smtClean="0"/>
              <a:t>进行新的设计（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倍</a:t>
            </a:r>
            <a:r>
              <a:rPr lang="en-US" altLang="zh-CN" sz="1600" dirty="0" smtClean="0"/>
              <a:t>Atmega168</a:t>
            </a:r>
            <a:r>
              <a:rPr lang="zh-CN" altLang="en-US" sz="1600" dirty="0" smtClean="0"/>
              <a:t>的容量），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路中断，</a:t>
            </a:r>
            <a:r>
              <a:rPr lang="en-US" altLang="zh-CN" sz="1600" dirty="0" smtClean="0"/>
              <a:t>50+</a:t>
            </a:r>
            <a:r>
              <a:rPr lang="zh-CN" altLang="en-US" sz="1600" dirty="0" smtClean="0"/>
              <a:t>数字口，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路模拟口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直</a:t>
            </a:r>
            <a:r>
              <a:rPr lang="zh-CN" altLang="en-US" sz="1600" dirty="0" smtClean="0"/>
              <a:t>列式一体化的碰撞设计</a:t>
            </a:r>
            <a:endParaRPr lang="en-US" altLang="zh-CN" sz="1600" dirty="0" smtClean="0"/>
          </a:p>
        </p:txBody>
      </p:sp>
      <p:pic>
        <p:nvPicPr>
          <p:cNvPr id="9" name="Picture 8" descr="Meg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653" y="2684752"/>
            <a:ext cx="1885950" cy="147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9"/>
          <p:cNvSpPr txBox="1">
            <a:spLocks noChangeArrowheads="1"/>
          </p:cNvSpPr>
          <p:nvPr/>
        </p:nvSpPr>
        <p:spPr>
          <a:xfrm>
            <a:off x="717848" y="211138"/>
            <a:ext cx="7054552" cy="604837"/>
          </a:xfrm>
          <a:prstGeom prst="rect">
            <a:avLst/>
          </a:prstGeom>
        </p:spPr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HCR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j-cs"/>
              </a:rPr>
              <a:t> 开源项目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5" name="HCR_001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72424" y="1078906"/>
            <a:ext cx="5888053" cy="4710442"/>
          </a:xfrm>
          <a:prstGeom prst="rect">
            <a:avLst/>
          </a:prstGeom>
        </p:spPr>
      </p:pic>
      <p:pic>
        <p:nvPicPr>
          <p:cNvPr id="4" name="Picture 3" descr="HCR_WallE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3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 rot="16200000" flipH="1">
            <a:off x="3294087" y="2029304"/>
            <a:ext cx="3994" cy="3474785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2463" y="1357470"/>
            <a:ext cx="257175" cy="4807193"/>
            <a:chOff x="824" y="1000"/>
            <a:chExt cx="162" cy="2938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940" y="1005"/>
              <a:ext cx="46" cy="2933"/>
            </a:xfrm>
            <a:prstGeom prst="rect">
              <a:avLst/>
            </a:prstGeom>
            <a:solidFill>
              <a:srgbClr val="CADADC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endParaRPr lang="zh-CN" altLang="en-US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886" y="1005"/>
              <a:ext cx="77" cy="29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8D7DA"/>
                </a:gs>
              </a:gsLst>
              <a:lin ang="0" scaled="1"/>
            </a:gra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endParaRPr lang="zh-CN" alt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 flipH="1">
              <a:off x="824" y="1000"/>
              <a:ext cx="77" cy="29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8D7DA"/>
                </a:gs>
              </a:gsLst>
              <a:lin ang="0" scaled="1"/>
            </a:gradFill>
            <a:ln w="9525" algn="in">
              <a:noFill/>
              <a:miter lim="800000"/>
              <a:headEnd/>
              <a:tailEnd/>
            </a:ln>
            <a:effectLst/>
          </p:spPr>
          <p:txBody>
            <a:bodyPr lIns="36576" tIns="36576" rIns="36576" bIns="36576"/>
            <a:lstStyle/>
            <a:p>
              <a:endParaRPr lang="zh-CN" altLang="en-US"/>
            </a:p>
          </p:txBody>
        </p:sp>
      </p:grpSp>
      <p:sp>
        <p:nvSpPr>
          <p:cNvPr id="29705" name="Line 9"/>
          <p:cNvSpPr>
            <a:spLocks noChangeShapeType="1"/>
          </p:cNvSpPr>
          <p:nvPr/>
        </p:nvSpPr>
        <p:spPr bwMode="auto">
          <a:xfrm rot="16200000">
            <a:off x="3708548" y="2729787"/>
            <a:ext cx="12552" cy="4038808"/>
          </a:xfrm>
          <a:prstGeom prst="line">
            <a:avLst/>
          </a:prstGeom>
          <a:noFill/>
          <a:ln w="28575">
            <a:solidFill>
              <a:srgbClr val="9933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16198" y="3698263"/>
            <a:ext cx="1143373" cy="15589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FF9900"/>
                </a:solidFill>
                <a:ea typeface="宋体" pitchFamily="2" charset="-122"/>
              </a:rPr>
              <a:t>Oct</a:t>
            </a:r>
            <a:r>
              <a:rPr lang="zh-CN" altLang="en-US" sz="1200" b="1" dirty="0" smtClean="0">
                <a:solidFill>
                  <a:srgbClr val="FF9900"/>
                </a:solidFill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FF9900"/>
                </a:solidFill>
                <a:ea typeface="宋体" pitchFamily="2" charset="-122"/>
              </a:rPr>
              <a:t>2010</a:t>
            </a:r>
            <a:endParaRPr lang="en-US" altLang="zh-CN" sz="1200" b="1" dirty="0">
              <a:solidFill>
                <a:srgbClr val="FF9900"/>
              </a:solidFill>
              <a:ea typeface="宋体" pitchFamily="2" charset="-122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63018" y="4656673"/>
            <a:ext cx="868363" cy="1825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993300"/>
                </a:solidFill>
                <a:ea typeface="宋体" pitchFamily="2" charset="-122"/>
              </a:rPr>
              <a:t>Dec</a:t>
            </a:r>
            <a:r>
              <a:rPr lang="zh-CN" altLang="en-US" sz="1200" b="1" dirty="0" smtClean="0">
                <a:solidFill>
                  <a:srgbClr val="993300"/>
                </a:solidFill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993300"/>
                </a:solidFill>
                <a:ea typeface="宋体" pitchFamily="2" charset="-122"/>
              </a:rPr>
              <a:t>2010</a:t>
            </a:r>
            <a:r>
              <a:rPr lang="en-US" altLang="zh-CN" sz="1200" b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1200" b="1" dirty="0">
              <a:ea typeface="宋体" pitchFamily="2" charset="-122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rot="16200000" flipH="1">
            <a:off x="1435217" y="3589714"/>
            <a:ext cx="4551" cy="34542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rot="16200000">
            <a:off x="1461822" y="4558007"/>
            <a:ext cx="0" cy="36512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620513" y="4643809"/>
            <a:ext cx="1164706" cy="2190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集成视觉识别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6558" y="2143170"/>
            <a:ext cx="1435693" cy="32656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006699"/>
                </a:solidFill>
                <a:ea typeface="宋体" pitchFamily="2" charset="-122"/>
              </a:rPr>
              <a:t>Feb 2010</a:t>
            </a:r>
            <a:endParaRPr lang="en-US" altLang="zh-CN" sz="1200" b="1" dirty="0">
              <a:solidFill>
                <a:srgbClr val="006699"/>
              </a:solidFill>
              <a:ea typeface="宋体" pitchFamily="2" charset="-122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rot="16200000">
            <a:off x="1470368" y="2112505"/>
            <a:ext cx="0" cy="365125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rot="16200000" flipH="1">
            <a:off x="2249609" y="1736862"/>
            <a:ext cx="3756" cy="1120166"/>
          </a:xfrm>
          <a:prstGeom prst="line">
            <a:avLst/>
          </a:prstGeom>
          <a:noFill/>
          <a:ln w="28575">
            <a:solidFill>
              <a:srgbClr val="006699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45928" y="2880599"/>
            <a:ext cx="868363" cy="1825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660033"/>
                </a:solidFill>
                <a:ea typeface="宋体" pitchFamily="2" charset="-122"/>
              </a:rPr>
              <a:t>June</a:t>
            </a:r>
            <a:r>
              <a:rPr lang="zh-CN" altLang="en-US" sz="1200" b="1" dirty="0" smtClean="0">
                <a:solidFill>
                  <a:srgbClr val="660033"/>
                </a:solidFill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660033"/>
                </a:solidFill>
                <a:ea typeface="宋体" pitchFamily="2" charset="-122"/>
              </a:rPr>
              <a:t>2010</a:t>
            </a:r>
            <a:endParaRPr lang="en-US" altLang="zh-CN" sz="1200" b="1" dirty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rot="16200000" flipH="1">
            <a:off x="1442305" y="2809632"/>
            <a:ext cx="1264" cy="327352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rot="16200000">
            <a:off x="2628126" y="1917571"/>
            <a:ext cx="32927" cy="2077294"/>
          </a:xfrm>
          <a:prstGeom prst="line">
            <a:avLst/>
          </a:prstGeom>
          <a:noFill/>
          <a:ln w="28575">
            <a:solidFill>
              <a:srgbClr val="660033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24741" y="1572500"/>
            <a:ext cx="1015184" cy="16229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zh-CN" altLang="en-US" sz="1200" b="1" dirty="0" smtClean="0">
                <a:solidFill>
                  <a:srgbClr val="669900"/>
                </a:solidFill>
                <a:ea typeface="宋体" pitchFamily="2" charset="-122"/>
              </a:rPr>
              <a:t>   </a:t>
            </a:r>
            <a:r>
              <a:rPr lang="en-US" altLang="zh-CN" sz="1200" b="1" dirty="0">
                <a:solidFill>
                  <a:srgbClr val="669900"/>
                </a:solidFill>
                <a:ea typeface="宋体" pitchFamily="2" charset="-122"/>
              </a:rPr>
              <a:t>Dec</a:t>
            </a:r>
            <a:r>
              <a:rPr lang="en-US" altLang="zh-CN" sz="1200" b="1" dirty="0" smtClean="0">
                <a:solidFill>
                  <a:srgbClr val="669900"/>
                </a:solidFill>
                <a:ea typeface="宋体" pitchFamily="2" charset="-122"/>
              </a:rPr>
              <a:t> 2009</a:t>
            </a:r>
            <a:endParaRPr lang="en-US" altLang="zh-CN" sz="1200" b="1" dirty="0">
              <a:solidFill>
                <a:srgbClr val="669900"/>
              </a:solidFill>
              <a:ea typeface="宋体" pitchFamily="2" charset="-122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rot="16200000">
            <a:off x="1461822" y="1479208"/>
            <a:ext cx="0" cy="3651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rot="-5400000">
            <a:off x="1766280" y="1492887"/>
            <a:ext cx="0" cy="320675"/>
          </a:xfrm>
          <a:prstGeom prst="line">
            <a:avLst/>
          </a:prstGeom>
          <a:noFill/>
          <a:ln w="28575">
            <a:solidFill>
              <a:srgbClr val="6699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804128" y="1472961"/>
            <a:ext cx="1186900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29775" name="Rectangle 79"/>
          <p:cNvSpPr>
            <a:spLocks noGrp="1" noChangeArrowheads="1"/>
          </p:cNvSpPr>
          <p:nvPr>
            <p:ph type="title" idx="4294967295"/>
          </p:nvPr>
        </p:nvSpPr>
        <p:spPr>
          <a:xfrm>
            <a:off x="743484" y="211138"/>
            <a:ext cx="7028916" cy="604837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Arial" pitchFamily="34" charset="0"/>
                <a:ea typeface="宋体" pitchFamily="2" charset="-122"/>
              </a:rPr>
              <a:t>HCR</a:t>
            </a:r>
            <a:r>
              <a:rPr lang="zh-CN" altLang="en-US" sz="4000" dirty="0" smtClean="0">
                <a:latin typeface="Arial" pitchFamily="34" charset="0"/>
                <a:ea typeface="宋体" pitchFamily="2" charset="-122"/>
              </a:rPr>
              <a:t> 开源项目进展</a:t>
            </a:r>
            <a:r>
              <a:rPr lang="en-US" altLang="zh-CN" sz="4000" dirty="0" smtClean="0"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4000" dirty="0">
                <a:latin typeface="Arial" pitchFamily="34" charset="0"/>
                <a:ea typeface="宋体" pitchFamily="2" charset="-122"/>
              </a:rPr>
              <a:t>展望</a:t>
            </a:r>
            <a:endParaRPr lang="en-US" altLang="zh-CN" sz="4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3649054" y="2146657"/>
            <a:ext cx="1700613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完成控制板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V2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的设计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3828514" y="2726108"/>
            <a:ext cx="3486686" cy="44153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>
              <a:buFont typeface="Arial" pitchFamily="34" charset="0"/>
              <a:buChar char="•"/>
            </a:pPr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硬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件控制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V1.0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 发布</a:t>
            </a:r>
            <a:endParaRPr lang="en-US" altLang="zh-CN" sz="1200" b="1" dirty="0" smtClean="0">
              <a:solidFill>
                <a:srgbClr val="4C6C70"/>
              </a:solidFill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软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件控制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V1.0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 发布（具备远程视频查看功能）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5893283" y="3519682"/>
            <a:ext cx="1088631" cy="5822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>
              <a:buFont typeface="Arial" pitchFamily="34" charset="0"/>
              <a:buChar char="•"/>
            </a:pPr>
            <a:r>
              <a:rPr lang="zh-CN" altLang="en-US" sz="1200" b="1" dirty="0">
                <a:solidFill>
                  <a:srgbClr val="4C6C70"/>
                </a:solidFill>
                <a:ea typeface="宋体" pitchFamily="2" charset="-122"/>
              </a:rPr>
              <a:t>实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现自主充电</a:t>
            </a:r>
            <a:endParaRPr lang="en-US" altLang="zh-CN" sz="1200" b="1" dirty="0" smtClean="0">
              <a:solidFill>
                <a:srgbClr val="4C6C70"/>
              </a:solidFill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半自动巡航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0918" y="1298027"/>
            <a:ext cx="703915" cy="52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2613128" y="1453021"/>
            <a:ext cx="1931809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控制软件</a:t>
            </a:r>
            <a:r>
              <a:rPr lang="en-US" altLang="zh-CN" sz="1200" b="1" dirty="0" smtClean="0">
                <a:solidFill>
                  <a:srgbClr val="4C6C70"/>
                </a:solidFill>
                <a:ea typeface="宋体" pitchFamily="2" charset="-122"/>
              </a:rPr>
              <a:t>V0.1</a:t>
            </a:r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发布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pic>
        <p:nvPicPr>
          <p:cNvPr id="42" name="Picture 41" descr="Rome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8247" y="2022776"/>
            <a:ext cx="662441" cy="548716"/>
          </a:xfrm>
          <a:prstGeom prst="rect">
            <a:avLst/>
          </a:prstGeom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1213" y="3433052"/>
            <a:ext cx="1150894" cy="5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0284" y="4422448"/>
            <a:ext cx="917248" cy="68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78685" y="5629474"/>
            <a:ext cx="868363" cy="18256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 anchor="ctr"/>
          <a:lstStyle/>
          <a:p>
            <a:pPr algn="ctr"/>
            <a:r>
              <a:rPr lang="en-US" altLang="zh-CN" sz="1200" b="1" dirty="0" smtClean="0">
                <a:solidFill>
                  <a:srgbClr val="993300"/>
                </a:solidFill>
                <a:ea typeface="宋体" pitchFamily="2" charset="-122"/>
              </a:rPr>
              <a:t>2010-2011</a:t>
            </a:r>
            <a:r>
              <a:rPr lang="en-US" altLang="zh-CN" sz="1200" b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1200" b="1" dirty="0">
              <a:ea typeface="宋体" pitchFamily="2" charset="-122"/>
            </a:endParaRP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rot="16200000">
            <a:off x="4447759" y="2920648"/>
            <a:ext cx="19673" cy="5578476"/>
          </a:xfrm>
          <a:prstGeom prst="line">
            <a:avLst/>
          </a:prstGeom>
          <a:noFill/>
          <a:ln w="28575">
            <a:solidFill>
              <a:srgbClr val="9933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rot="16200000">
            <a:off x="1460398" y="5522262"/>
            <a:ext cx="0" cy="36512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7242095" y="5552157"/>
            <a:ext cx="987506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r>
              <a:rPr lang="zh-CN" altLang="en-US" sz="1200" b="1" dirty="0" smtClean="0">
                <a:solidFill>
                  <a:srgbClr val="4C6C70"/>
                </a:solidFill>
                <a:ea typeface="宋体" pitchFamily="2" charset="-122"/>
              </a:rPr>
              <a:t>应用开发</a:t>
            </a:r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5960225" y="3748994"/>
            <a:ext cx="1088631" cy="31310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lIns="36576" tIns="36576" rIns="36576" bIns="36576"/>
          <a:lstStyle/>
          <a:p>
            <a:pPr algn="ctr"/>
            <a:endParaRPr lang="en-US" altLang="zh-CN" sz="1200" b="1" dirty="0">
              <a:solidFill>
                <a:srgbClr val="4C6C70"/>
              </a:solidFill>
              <a:ea typeface="宋体" pitchFamily="2" charset="-122"/>
            </a:endParaRPr>
          </a:p>
        </p:txBody>
      </p:sp>
      <p:pic>
        <p:nvPicPr>
          <p:cNvPr id="37" name="Picture 36" descr="HCR_WallE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5262789" y="1733374"/>
            <a:ext cx="2461188" cy="9485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75" name="Rectangle 79"/>
          <p:cNvSpPr>
            <a:spLocks noGrp="1" noChangeArrowheads="1"/>
          </p:cNvSpPr>
          <p:nvPr>
            <p:ph type="title" idx="4294967295"/>
          </p:nvPr>
        </p:nvSpPr>
        <p:spPr>
          <a:xfrm>
            <a:off x="743484" y="211138"/>
            <a:ext cx="7054553" cy="604837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Arial" pitchFamily="34" charset="0"/>
                <a:ea typeface="宋体" pitchFamily="2" charset="-122"/>
              </a:rPr>
              <a:t>HCR</a:t>
            </a:r>
            <a:r>
              <a:rPr lang="zh-CN" altLang="en-US" sz="4000" dirty="0" smtClean="0">
                <a:latin typeface="Arial" pitchFamily="34" charset="0"/>
                <a:ea typeface="宋体" pitchFamily="2" charset="-122"/>
              </a:rPr>
              <a:t> 开源项目进展</a:t>
            </a:r>
            <a:r>
              <a:rPr lang="en-US" altLang="zh-CN" sz="4000" dirty="0" smtClean="0"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4000" dirty="0" smtClean="0">
                <a:latin typeface="Arial" pitchFamily="34" charset="0"/>
                <a:ea typeface="宋体" pitchFamily="2" charset="-122"/>
              </a:rPr>
              <a:t>需求</a:t>
            </a:r>
            <a:endParaRPr lang="en-US" altLang="zh-CN" sz="4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6771" y="1743343"/>
            <a:ext cx="2461188" cy="9485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12606" y="1897166"/>
            <a:ext cx="16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视觉识别（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49899" y="1998292"/>
            <a:ext cx="16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自主充电</a:t>
            </a:r>
            <a:endParaRPr lang="zh-CN" alt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065380" y="3697483"/>
            <a:ext cx="2461188" cy="9485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05559" y="3748756"/>
            <a:ext cx="263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</a:t>
            </a:r>
            <a:r>
              <a:rPr lang="zh-CN" altLang="en-US" dirty="0" smtClean="0"/>
              <a:t>它平台的上位机软件开发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Andriod</a:t>
            </a:r>
            <a:r>
              <a:rPr lang="zh-CN" altLang="en-US" dirty="0"/>
              <a:t>）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244273" y="3706029"/>
            <a:ext cx="2461188" cy="9485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731383" y="3970947"/>
            <a:ext cx="16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语音识别</a:t>
            </a:r>
            <a:endParaRPr lang="zh-CN" altLang="en-US" dirty="0"/>
          </a:p>
        </p:txBody>
      </p:sp>
      <p:pic>
        <p:nvPicPr>
          <p:cNvPr id="11" name="Picture 10" descr="HCR_Wall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096" y="225335"/>
            <a:ext cx="583691" cy="61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</TotalTime>
  <Words>485</Words>
  <Application>Microsoft Office PowerPoint</Application>
  <PresentationFormat>On-screen Show (4:3)</PresentationFormat>
  <Paragraphs>70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Slide 3</vt:lpstr>
      <vt:lpstr>HCR 开源项目进展</vt:lpstr>
      <vt:lpstr>Slide 5</vt:lpstr>
      <vt:lpstr>Slide 6</vt:lpstr>
      <vt:lpstr>Slide 7</vt:lpstr>
      <vt:lpstr>HCR 开源项目进展-展望</vt:lpstr>
      <vt:lpstr>HCR 开源项目进展-需求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HCR 开源项目进展</dc:title>
  <dc:creator>Ricky</dc:creator>
  <cp:lastModifiedBy>Ricky</cp:lastModifiedBy>
  <cp:revision>19</cp:revision>
  <dcterms:created xsi:type="dcterms:W3CDTF">2009-11-27T16:58:43Z</dcterms:created>
  <dcterms:modified xsi:type="dcterms:W3CDTF">2009-11-28T04:50:36Z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TC100805891033</vt:lpwstr>
  </property>
</Properties>
</file>