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roxima Nova"/>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italic.fntdata"/><Relationship Id="rId6" Type="http://schemas.openxmlformats.org/officeDocument/2006/relationships/slide" Target="slides/slide1.xml"/><Relationship Id="rId18"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Shape 11"/>
          <p:cNvSpPr txBox="1"/>
          <p:nvPr>
            <p:ph type="ctrTitle"/>
          </p:nvPr>
        </p:nvSpPr>
        <p:spPr>
          <a:xfrm>
            <a:off x="510450" y="1257300"/>
            <a:ext cx="8123100" cy="15885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Shape 12"/>
          <p:cNvSpPr txBox="1"/>
          <p:nvPr>
            <p:ph idx="1" type="subTitle"/>
          </p:nvPr>
        </p:nvSpPr>
        <p:spPr>
          <a:xfrm>
            <a:off x="510450" y="3182313"/>
            <a:ext cx="8123100" cy="6300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 name="Shape 50"/>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Shape 51"/>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Shape 16"/>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Shape 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Shape 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Shape 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Shape 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Shape 41"/>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Shape 42"/>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gif"/><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emfs.info/"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jpg"/><Relationship Id="rId4" Type="http://schemas.openxmlformats.org/officeDocument/2006/relationships/image" Target="../media/image8.jpg"/><Relationship Id="rId5"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ctr">
              <a:lnSpc>
                <a:spcPct val="120000"/>
              </a:lnSpc>
              <a:spcBef>
                <a:spcPts val="800"/>
              </a:spcBef>
              <a:spcAft>
                <a:spcPts val="0"/>
              </a:spcAft>
              <a:buNone/>
            </a:pPr>
            <a:r>
              <a:rPr b="1" lang="ro" sz="2300">
                <a:solidFill>
                  <a:schemeClr val="lt2"/>
                </a:solidFill>
                <a:latin typeface="Arial"/>
                <a:ea typeface="Arial"/>
                <a:cs typeface="Arial"/>
                <a:sym typeface="Arial"/>
              </a:rPr>
              <a:t>Efectele radiatiilor electromagnetice asupra organismelor vii</a:t>
            </a:r>
            <a:endParaRPr b="1" sz="2300">
              <a:solidFill>
                <a:schemeClr val="lt2"/>
              </a:solidFill>
              <a:latin typeface="Arial"/>
              <a:ea typeface="Arial"/>
              <a:cs typeface="Arial"/>
              <a:sym typeface="Arial"/>
            </a:endParaRPr>
          </a:p>
          <a:p>
            <a:pPr indent="0" lvl="0" marL="0" rtl="0" algn="ctr">
              <a:lnSpc>
                <a:spcPct val="120000"/>
              </a:lnSpc>
              <a:spcBef>
                <a:spcPts val="800"/>
              </a:spcBef>
              <a:spcAft>
                <a:spcPts val="800"/>
              </a:spcAft>
              <a:buNone/>
            </a:pPr>
            <a:r>
              <a:t/>
            </a:r>
            <a:endParaRPr b="1" sz="2300">
              <a:solidFill>
                <a:schemeClr val="lt2"/>
              </a:solidFill>
              <a:latin typeface="Arial"/>
              <a:ea typeface="Arial"/>
              <a:cs typeface="Arial"/>
              <a:sym typeface="Arial"/>
            </a:endParaRPr>
          </a:p>
        </p:txBody>
      </p:sp>
      <p:pic>
        <p:nvPicPr>
          <p:cNvPr id="60" name="Shape 60"/>
          <p:cNvPicPr preferRelativeResize="0"/>
          <p:nvPr/>
        </p:nvPicPr>
        <p:blipFill>
          <a:blip r:embed="rId3">
            <a:alphaModFix/>
          </a:blip>
          <a:stretch>
            <a:fillRect/>
          </a:stretch>
        </p:blipFill>
        <p:spPr>
          <a:xfrm>
            <a:off x="54575" y="3094325"/>
            <a:ext cx="3756135" cy="1992900"/>
          </a:xfrm>
          <a:prstGeom prst="rect">
            <a:avLst/>
          </a:prstGeom>
          <a:noFill/>
          <a:ln>
            <a:noFill/>
          </a:ln>
        </p:spPr>
      </p:pic>
      <p:pic>
        <p:nvPicPr>
          <p:cNvPr id="61" name="Shape 61"/>
          <p:cNvPicPr preferRelativeResize="0"/>
          <p:nvPr/>
        </p:nvPicPr>
        <p:blipFill>
          <a:blip r:embed="rId4">
            <a:alphaModFix/>
          </a:blip>
          <a:stretch>
            <a:fillRect/>
          </a:stretch>
        </p:blipFill>
        <p:spPr>
          <a:xfrm>
            <a:off x="5655485" y="3054475"/>
            <a:ext cx="2774339" cy="1992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sz="900">
                <a:solidFill>
                  <a:srgbClr val="111111"/>
                </a:solidFill>
                <a:highlight>
                  <a:srgbClr val="FFFFFF"/>
                </a:highlight>
                <a:latin typeface="Arial"/>
                <a:ea typeface="Arial"/>
                <a:cs typeface="Arial"/>
                <a:sym typeface="Arial"/>
              </a:rPr>
              <a:t>   In prezent, exista numeroase studii acceptate la nivel mondial de catre autoritati si lumea stiintifica; vom prezenta in continuare datele si rezultatele unora dintre ele deoarece dovedesc clar ca exista o stransa legatura intre aparitia unor boli foarte grave si radiatiile electromagnetice.</a:t>
            </a:r>
            <a:endParaRPr sz="900">
              <a:solidFill>
                <a:srgbClr val="111111"/>
              </a:solidFill>
              <a:highlight>
                <a:srgbClr val="FFFFFF"/>
              </a:highlight>
              <a:latin typeface="Arial"/>
              <a:ea typeface="Arial"/>
              <a:cs typeface="Arial"/>
              <a:sym typeface="Arial"/>
            </a:endParaRPr>
          </a:p>
          <a:p>
            <a:pPr indent="0" lvl="0" marL="0">
              <a:spcBef>
                <a:spcPts val="0"/>
              </a:spcBef>
              <a:spcAft>
                <a:spcPts val="0"/>
              </a:spcAft>
              <a:buNone/>
            </a:pPr>
            <a:r>
              <a:t/>
            </a:r>
            <a:endParaRPr sz="900">
              <a:solidFill>
                <a:srgbClr val="111111"/>
              </a:solidFill>
              <a:highlight>
                <a:srgbClr val="FFFFFF"/>
              </a:highlight>
              <a:latin typeface="Arial"/>
              <a:ea typeface="Arial"/>
              <a:cs typeface="Arial"/>
              <a:sym typeface="Arial"/>
            </a:endParaRPr>
          </a:p>
          <a:p>
            <a:pPr indent="0" lvl="0" marL="0">
              <a:spcBef>
                <a:spcPts val="0"/>
              </a:spcBef>
              <a:spcAft>
                <a:spcPts val="0"/>
              </a:spcAft>
              <a:buNone/>
            </a:pPr>
            <a:r>
              <a:t/>
            </a:r>
            <a:endParaRPr sz="900">
              <a:solidFill>
                <a:srgbClr val="111111"/>
              </a:solidFill>
              <a:highlight>
                <a:srgbClr val="FFFFFF"/>
              </a:highlight>
              <a:latin typeface="Arial"/>
              <a:ea typeface="Arial"/>
              <a:cs typeface="Arial"/>
              <a:sym typeface="Arial"/>
            </a:endParaRPr>
          </a:p>
          <a:p>
            <a:pPr indent="0" lvl="0" marL="0">
              <a:spcBef>
                <a:spcPts val="0"/>
              </a:spcBef>
              <a:spcAft>
                <a:spcPts val="0"/>
              </a:spcAft>
              <a:buNone/>
            </a:pPr>
            <a:r>
              <a:rPr lang="ro" sz="900">
                <a:solidFill>
                  <a:srgbClr val="111111"/>
                </a:solidFill>
                <a:highlight>
                  <a:srgbClr val="FFFFFF"/>
                </a:highlight>
                <a:latin typeface="Arial"/>
                <a:ea typeface="Arial"/>
                <a:cs typeface="Arial"/>
                <a:sym typeface="Arial"/>
              </a:rPr>
              <a:t>   In Pensacola, intr-un laborator al marinei SUA, s-a testat modul in care se comporta memoria atunci cand este expusa la o radiatie magnetica de 1 Gauss (un camp foarte slab). S-a constatat ca la frecvente cuprinse in gama 45-60 Hz (frecventa liniilor electrice) </a:t>
            </a:r>
            <a:r>
              <a:rPr b="1" lang="ro" sz="900">
                <a:solidFill>
                  <a:srgbClr val="111111"/>
                </a:solidFill>
                <a:highlight>
                  <a:srgbClr val="FFFFFF"/>
                </a:highlight>
                <a:latin typeface="Arial"/>
                <a:ea typeface="Arial"/>
                <a:cs typeface="Arial"/>
                <a:sym typeface="Arial"/>
              </a:rPr>
              <a:t>memoria scade substantial.</a:t>
            </a:r>
            <a:endParaRPr b="1" sz="900">
              <a:solidFill>
                <a:srgbClr val="111111"/>
              </a:solidFill>
              <a:highlight>
                <a:srgbClr val="FFFFFF"/>
              </a:highlight>
              <a:latin typeface="Arial"/>
              <a:ea typeface="Arial"/>
              <a:cs typeface="Arial"/>
              <a:sym typeface="Arial"/>
            </a:endParaRPr>
          </a:p>
          <a:p>
            <a:pPr indent="0" lvl="0" marL="0">
              <a:spcBef>
                <a:spcPts val="0"/>
              </a:spcBef>
              <a:spcAft>
                <a:spcPts val="0"/>
              </a:spcAft>
              <a:buNone/>
            </a:pPr>
            <a:r>
              <a:t/>
            </a:r>
            <a:endParaRPr b="1" sz="900">
              <a:solidFill>
                <a:srgbClr val="111111"/>
              </a:solidFill>
              <a:highlight>
                <a:srgbClr val="FFFFFF"/>
              </a:highlight>
              <a:latin typeface="Arial"/>
              <a:ea typeface="Arial"/>
              <a:cs typeface="Arial"/>
              <a:sym typeface="Arial"/>
            </a:endParaRPr>
          </a:p>
          <a:p>
            <a:pPr indent="0" lvl="0" marL="0">
              <a:spcBef>
                <a:spcPts val="0"/>
              </a:spcBef>
              <a:spcAft>
                <a:spcPts val="0"/>
              </a:spcAft>
              <a:buNone/>
            </a:pPr>
            <a:r>
              <a:t/>
            </a:r>
            <a:endParaRPr sz="900">
              <a:solidFill>
                <a:srgbClr val="111111"/>
              </a:solidFill>
              <a:highlight>
                <a:srgbClr val="FFFFFF"/>
              </a:highlight>
              <a:latin typeface="Arial"/>
              <a:ea typeface="Arial"/>
              <a:cs typeface="Arial"/>
              <a:sym typeface="Arial"/>
            </a:endParaRPr>
          </a:p>
          <a:p>
            <a:pPr indent="0" lvl="0" marL="0" rtl="0">
              <a:spcBef>
                <a:spcPts val="0"/>
              </a:spcBef>
              <a:spcAft>
                <a:spcPts val="0"/>
              </a:spcAft>
              <a:buNone/>
            </a:pPr>
            <a:r>
              <a:t/>
            </a:r>
            <a:endParaRPr sz="900">
              <a:solidFill>
                <a:srgbClr val="111111"/>
              </a:solidFill>
              <a:highlight>
                <a:srgbClr val="FFFFFF"/>
              </a:highlight>
              <a:latin typeface="Arial"/>
              <a:ea typeface="Arial"/>
              <a:cs typeface="Arial"/>
              <a:sym typeface="Arial"/>
            </a:endParaRPr>
          </a:p>
        </p:txBody>
      </p:sp>
      <p:pic>
        <p:nvPicPr>
          <p:cNvPr id="118" name="Shape 118"/>
          <p:cNvPicPr preferRelativeResize="0"/>
          <p:nvPr/>
        </p:nvPicPr>
        <p:blipFill>
          <a:blip r:embed="rId3">
            <a:alphaModFix/>
          </a:blip>
          <a:stretch>
            <a:fillRect/>
          </a:stretch>
        </p:blipFill>
        <p:spPr>
          <a:xfrm>
            <a:off x="923175" y="1648925"/>
            <a:ext cx="6680874" cy="3210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257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ro" sz="1100">
                <a:solidFill>
                  <a:srgbClr val="C00000"/>
                </a:solidFill>
                <a:highlight>
                  <a:srgbClr val="FFFFFF"/>
                </a:highlight>
                <a:latin typeface="Verdana"/>
                <a:ea typeface="Verdana"/>
                <a:cs typeface="Verdana"/>
                <a:sym typeface="Verdana"/>
              </a:rPr>
              <a:t>Fiecare reactioneaza unic, dar toti suntem afectati!</a:t>
            </a:r>
            <a:endParaRPr b="1" sz="1100">
              <a:solidFill>
                <a:srgbClr val="C00000"/>
              </a:solidFill>
              <a:highlight>
                <a:srgbClr val="FFFFFF"/>
              </a:highlight>
              <a:latin typeface="Verdana"/>
              <a:ea typeface="Verdana"/>
              <a:cs typeface="Verdana"/>
              <a:sym typeface="Verdana"/>
            </a:endParaRPr>
          </a:p>
          <a:p>
            <a:pPr indent="0" lvl="0" marL="0" rtl="0" algn="ctr">
              <a:spcBef>
                <a:spcPts val="0"/>
              </a:spcBef>
              <a:spcAft>
                <a:spcPts val="0"/>
              </a:spcAft>
              <a:buNone/>
            </a:pPr>
            <a:r>
              <a:t/>
            </a:r>
            <a:endParaRPr b="1" sz="1100">
              <a:solidFill>
                <a:srgbClr val="C00000"/>
              </a:solidFill>
              <a:highlight>
                <a:srgbClr val="FFFFFF"/>
              </a:highlight>
              <a:latin typeface="Verdana"/>
              <a:ea typeface="Verdana"/>
              <a:cs typeface="Verdana"/>
              <a:sym typeface="Verdana"/>
            </a:endParaRPr>
          </a:p>
          <a:p>
            <a:pPr indent="0" lvl="0" marL="0" rtl="0">
              <a:spcBef>
                <a:spcPts val="0"/>
              </a:spcBef>
              <a:spcAft>
                <a:spcPts val="0"/>
              </a:spcAft>
              <a:buNone/>
            </a:pPr>
            <a:r>
              <a:rPr lang="ro" sz="800">
                <a:solidFill>
                  <a:srgbClr val="000000"/>
                </a:solidFill>
                <a:highlight>
                  <a:srgbClr val="FFFFFF"/>
                </a:highlight>
                <a:latin typeface="Verdana"/>
                <a:ea typeface="Verdana"/>
                <a:cs typeface="Verdana"/>
                <a:sym typeface="Verdana"/>
              </a:rPr>
              <a:t>   Investigarea prin metode energetice (biorezonanta) arata ca o simpla uscare a parului cu foenul electric perturba complet campul nostru energetic, astfel incat este necesara peste o saptamana ca structura eterica sa se refaca. Acest lucru nu ar trebui sa ne mire; inca din secolul XIX, Tesla avertiza asupra influentelor nocive ale radiatiei pe frecventa de 60 Hz. Semnalele sale de alarma nu au avut insa ecou, industria deja luase avant, iar metodele alternative pe care el le propunea pentru energia electrica nu ar fi adus profit celor care controlau sursele de energie. Ca si in epoca moderna, interesele financiare au castigat. Trebuie subliniat un aspect si anume acela ca influentele nefaste ale poluarii electromagnetice ne afecteaza pe toti, saraci sau bogati; cand apar boli in faze terminale, banii nu sunt un colac de salvare. Putem lua ca exemplu cazul presedintelui concernului Apple (Steve Jobs), unul dintre cei mai bogati oameni din lume, care la 55 de ani este bolnav de cancer la pancreas si a facut un transplant de ficat. Indiferent de cati bani avem, radiatiile electromagnetice nu ne ocolesc. Lucrand permanent intr-un mediu tehnologizat, componenta electromagnetica a avut cu siguranta o anumita contributie la deprecierea sanatatii lui. Fiecare reactionam unic, dar toti suntem afectati.</a:t>
            </a:r>
            <a:endParaRPr sz="800">
              <a:solidFill>
                <a:srgbClr val="000000"/>
              </a:solidFill>
              <a:highlight>
                <a:srgbClr val="FFFFFF"/>
              </a:highlight>
              <a:latin typeface="Verdana"/>
              <a:ea typeface="Verdana"/>
              <a:cs typeface="Verdana"/>
              <a:sym typeface="Verdana"/>
            </a:endParaRPr>
          </a:p>
          <a:p>
            <a:pPr indent="0" lvl="0" marL="0">
              <a:spcBef>
                <a:spcPts val="0"/>
              </a:spcBef>
              <a:spcAft>
                <a:spcPts val="0"/>
              </a:spcAft>
              <a:buNone/>
            </a:pPr>
            <a:r>
              <a:t/>
            </a:r>
            <a:endParaRPr sz="800">
              <a:solidFill>
                <a:srgbClr val="000000"/>
              </a:solidFill>
              <a:highlight>
                <a:srgbClr val="FFFFFF"/>
              </a:highlight>
              <a:latin typeface="Verdana"/>
              <a:ea typeface="Verdana"/>
              <a:cs typeface="Verdana"/>
              <a:sym typeface="Verdana"/>
            </a:endParaRPr>
          </a:p>
          <a:p>
            <a:pPr indent="0" lvl="0" marL="0">
              <a:spcBef>
                <a:spcPts val="0"/>
              </a:spcBef>
              <a:spcAft>
                <a:spcPts val="0"/>
              </a:spcAft>
              <a:buNone/>
            </a:pPr>
            <a:r>
              <a:rPr lang="ro" sz="800">
                <a:solidFill>
                  <a:srgbClr val="000000"/>
                </a:solidFill>
                <a:highlight>
                  <a:srgbClr val="FFFFFF"/>
                </a:highlight>
                <a:latin typeface="Verdana"/>
                <a:ea typeface="Verdana"/>
                <a:cs typeface="Verdana"/>
                <a:sym typeface="Verdana"/>
              </a:rPr>
              <a:t>Wilhelm Reich, parintele orgonicitatii, a tras in anii `60 un semnal de alarma privind pericolul poluarii electromagnetice. Reich a constatat ca pentru a obtine rezultate curative cu dispozitivele sale, acestea trebuiau amplasate la minim 10 mile distanta de o centrala electrica si la minim 50 mile distanta de o centrala atomoelectrica</a:t>
            </a:r>
            <a:r>
              <a:rPr lang="ro" sz="900">
                <a:solidFill>
                  <a:srgbClr val="000000"/>
                </a:solidFill>
                <a:highlight>
                  <a:srgbClr val="FFFFFF"/>
                </a:highlight>
                <a:latin typeface="Verdana"/>
                <a:ea typeface="Verdana"/>
                <a:cs typeface="Verdana"/>
                <a:sym typeface="Verdana"/>
              </a:rPr>
              <a:t>.</a:t>
            </a:r>
            <a:endParaRPr sz="900">
              <a:solidFill>
                <a:srgbClr val="000000"/>
              </a:solidFill>
              <a:highlight>
                <a:srgbClr val="FFFFFF"/>
              </a:highlight>
              <a:latin typeface="Verdana"/>
              <a:ea typeface="Verdana"/>
              <a:cs typeface="Verdana"/>
              <a:sym typeface="Verdana"/>
            </a:endParaRPr>
          </a:p>
          <a:p>
            <a:pPr indent="0" lvl="0" marL="0">
              <a:spcBef>
                <a:spcPts val="0"/>
              </a:spcBef>
              <a:spcAft>
                <a:spcPts val="0"/>
              </a:spcAft>
              <a:buNone/>
            </a:pPr>
            <a:r>
              <a:t/>
            </a:r>
            <a:endParaRPr sz="900">
              <a:solidFill>
                <a:srgbClr val="000000"/>
              </a:solidFill>
              <a:highlight>
                <a:srgbClr val="FFFFFF"/>
              </a:highlight>
              <a:latin typeface="Verdana"/>
              <a:ea typeface="Verdana"/>
              <a:cs typeface="Verdana"/>
              <a:sym typeface="Verdana"/>
            </a:endParaRPr>
          </a:p>
          <a:p>
            <a:pPr indent="0" lvl="0" marL="0" algn="ctr">
              <a:spcBef>
                <a:spcPts val="0"/>
              </a:spcBef>
              <a:spcAft>
                <a:spcPts val="0"/>
              </a:spcAft>
              <a:buNone/>
            </a:pPr>
            <a:r>
              <a:rPr b="1" lang="ro" sz="1100">
                <a:solidFill>
                  <a:srgbClr val="CC0000"/>
                </a:solidFill>
                <a:highlight>
                  <a:srgbClr val="FFFFFF"/>
                </a:highlight>
                <a:latin typeface="Arial"/>
                <a:ea typeface="Arial"/>
                <a:cs typeface="Arial"/>
                <a:sym typeface="Arial"/>
              </a:rPr>
              <a:t>Cat mai departe de radiatii…</a:t>
            </a:r>
            <a:endParaRPr sz="900">
              <a:solidFill>
                <a:srgbClr val="000000"/>
              </a:solidFill>
              <a:highlight>
                <a:srgbClr val="FFFFFF"/>
              </a:highlight>
              <a:latin typeface="Verdana"/>
              <a:ea typeface="Verdana"/>
              <a:cs typeface="Verdana"/>
              <a:sym typeface="Verdana"/>
            </a:endParaRPr>
          </a:p>
          <a:p>
            <a:pPr indent="0" lvl="0" marL="0">
              <a:spcBef>
                <a:spcPts val="0"/>
              </a:spcBef>
              <a:spcAft>
                <a:spcPts val="0"/>
              </a:spcAft>
              <a:buNone/>
            </a:pPr>
            <a:r>
              <a:t/>
            </a:r>
            <a:endParaRPr sz="900">
              <a:solidFill>
                <a:srgbClr val="000000"/>
              </a:solidFill>
              <a:highlight>
                <a:srgbClr val="FFFFFF"/>
              </a:highlight>
              <a:latin typeface="Verdana"/>
              <a:ea typeface="Verdana"/>
              <a:cs typeface="Verdana"/>
              <a:sym typeface="Verdana"/>
            </a:endParaRPr>
          </a:p>
          <a:p>
            <a:pPr indent="0" lvl="0" marL="0">
              <a:spcBef>
                <a:spcPts val="0"/>
              </a:spcBef>
              <a:spcAft>
                <a:spcPts val="0"/>
              </a:spcAft>
              <a:buNone/>
            </a:pPr>
            <a:r>
              <a:rPr lang="ro" sz="800">
                <a:solidFill>
                  <a:srgbClr val="000000"/>
                </a:solidFill>
                <a:highlight>
                  <a:srgbClr val="FFFFFF"/>
                </a:highlight>
                <a:latin typeface="Verdana"/>
                <a:ea typeface="Verdana"/>
                <a:cs typeface="Verdana"/>
                <a:sym typeface="Verdana"/>
              </a:rPr>
              <a:t>Multi oameni de stiinta s-au intrebat daca nu cumva este o vanatoare de vrajitoare, adica daca asocierea dintre diverse boli si radiatiile electromagnetice este reala. Un experiment realizat in Elvetia in anii `80 a evidentiat incontestabil stresul generat de radiatiile electromagnetice. Au fost luate grupuri de subiecti suferind de diverse afectiuni gen oboseala cronica, stres, dereglari hormonale, dereglari ale ciclului menstrual, etc. si au fost dusi intr-o zona montana izolata, cazati in cabane fara curent electric. De fapt, acesta a fost si singurul tratament aplicat. Subiectii nu trebuiau sa foloseasca in niciun fel curentul electric. Dupa numai 3 saptamani, absolut toti subiectii au inregistrat progrese remarcabile si in cele mai multe cazuri afectiunile au disparut complet. Mai interesant este faptul ca, dupa revenirea in „lumea civilizata”, rezultatele s-au mentinut chiar si 2 ani.</a:t>
            </a:r>
            <a:endParaRPr sz="800">
              <a:solidFill>
                <a:srgbClr val="000000"/>
              </a:solidFill>
              <a:highlight>
                <a:srgbClr val="FFFFFF"/>
              </a:highlight>
              <a:latin typeface="Verdana"/>
              <a:ea typeface="Verdana"/>
              <a:cs typeface="Verdana"/>
              <a:sym typeface="Verdana"/>
            </a:endParaRPr>
          </a:p>
          <a:p>
            <a:pPr indent="0" lvl="0" marL="0">
              <a:spcBef>
                <a:spcPts val="0"/>
              </a:spcBef>
              <a:spcAft>
                <a:spcPts val="0"/>
              </a:spcAft>
              <a:buNone/>
            </a:pPr>
            <a:r>
              <a:t/>
            </a:r>
            <a:endParaRPr sz="800">
              <a:solidFill>
                <a:srgbClr val="000000"/>
              </a:solidFill>
              <a:highlight>
                <a:srgbClr val="FFFFFF"/>
              </a:highlight>
              <a:latin typeface="Verdana"/>
              <a:ea typeface="Verdana"/>
              <a:cs typeface="Verdana"/>
              <a:sym typeface="Verdana"/>
            </a:endParaRPr>
          </a:p>
          <a:p>
            <a:pPr indent="0" lvl="0" marL="0">
              <a:spcBef>
                <a:spcPts val="0"/>
              </a:spcBef>
              <a:spcAft>
                <a:spcPts val="0"/>
              </a:spcAft>
              <a:buNone/>
            </a:pPr>
            <a:r>
              <a:rPr lang="ro" sz="800">
                <a:solidFill>
                  <a:srgbClr val="000000"/>
                </a:solidFill>
                <a:highlight>
                  <a:srgbClr val="FFFFFF"/>
                </a:highlight>
                <a:latin typeface="Verdana"/>
                <a:ea typeface="Verdana"/>
                <a:cs typeface="Verdana"/>
                <a:sym typeface="Verdana"/>
              </a:rPr>
              <a:t>Ca urmare, a aparut o adevarata frenezie legata de protectia impotriva electromagnetismului generat artificial. In Germania, s-au construit case ecologice prevazute cu un intrerupator general pentru decuplarea curentului, astfel incat pe timpul noptii curentul sa poata fi deconectat in intreaga casa.</a:t>
            </a:r>
            <a:endParaRPr sz="800">
              <a:solidFill>
                <a:srgbClr val="000000"/>
              </a:solidFill>
              <a:highlight>
                <a:srgbClr val="FFFFFF"/>
              </a:highlight>
              <a:latin typeface="Verdana"/>
              <a:ea typeface="Verdana"/>
              <a:cs typeface="Verdana"/>
              <a:sym typeface="Verdana"/>
            </a:endParaRPr>
          </a:p>
          <a:p>
            <a:pPr indent="0" lvl="0" marL="0">
              <a:spcBef>
                <a:spcPts val="0"/>
              </a:spcBef>
              <a:spcAft>
                <a:spcPts val="0"/>
              </a:spcAft>
              <a:buNone/>
            </a:pPr>
            <a:r>
              <a:t/>
            </a:r>
            <a:endParaRPr sz="800">
              <a:solidFill>
                <a:srgbClr val="000000"/>
              </a:solidFill>
              <a:highlight>
                <a:srgbClr val="FFFFFF"/>
              </a:highlight>
              <a:latin typeface="Verdana"/>
              <a:ea typeface="Verdana"/>
              <a:cs typeface="Verdana"/>
              <a:sym typeface="Verdana"/>
            </a:endParaRPr>
          </a:p>
          <a:p>
            <a:pPr indent="0" lvl="0" marL="0">
              <a:spcBef>
                <a:spcPts val="0"/>
              </a:spcBef>
              <a:spcAft>
                <a:spcPts val="0"/>
              </a:spcAft>
              <a:buNone/>
            </a:pPr>
            <a:r>
              <a:rPr lang="ro" sz="800">
                <a:solidFill>
                  <a:srgbClr val="000000"/>
                </a:solidFill>
                <a:highlight>
                  <a:srgbClr val="FFFFFF"/>
                </a:highlight>
                <a:latin typeface="Verdana"/>
                <a:ea typeface="Verdana"/>
                <a:cs typeface="Verdana"/>
                <a:sym typeface="Verdana"/>
              </a:rPr>
              <a:t>Studiile realizate in aceasta directie au aratat ca un „simplu” fir prin perete, aflat sub potential electric, chiar daca nu are consumator (deci chiar daca prin el nu trece un curent), se comporta ca o antena si radiaza electric perturband biocampul uman…</a:t>
            </a:r>
            <a:endParaRPr sz="800">
              <a:solidFill>
                <a:srgbClr val="000000"/>
              </a:solidFill>
              <a:highlight>
                <a:srgbClr val="FFFFFF"/>
              </a:highlight>
              <a:latin typeface="Verdana"/>
              <a:ea typeface="Verdana"/>
              <a:cs typeface="Verdana"/>
              <a:sym typeface="Verdana"/>
            </a:endParaRPr>
          </a:p>
          <a:p>
            <a:pPr indent="0" lvl="0" marL="0" rtl="0">
              <a:spcBef>
                <a:spcPts val="0"/>
              </a:spcBef>
              <a:spcAft>
                <a:spcPts val="0"/>
              </a:spcAft>
              <a:buNone/>
            </a:pPr>
            <a:r>
              <a:t/>
            </a:r>
            <a:endParaRPr sz="900">
              <a:solidFill>
                <a:srgbClr val="000000"/>
              </a:solidFill>
              <a:highlight>
                <a:srgbClr val="FFFFFF"/>
              </a:highlight>
              <a:latin typeface="Verdana"/>
              <a:ea typeface="Verdana"/>
              <a:cs typeface="Verdana"/>
              <a:sym typeface="Verdana"/>
            </a:endParaRPr>
          </a:p>
          <a:p>
            <a:pPr indent="0" lvl="0" marL="0" rtl="0">
              <a:spcBef>
                <a:spcPts val="0"/>
              </a:spcBef>
              <a:spcAft>
                <a:spcPts val="0"/>
              </a:spcAft>
              <a:buNone/>
            </a:pPr>
            <a:r>
              <a:t/>
            </a:r>
            <a:endParaRPr sz="900">
              <a:solidFill>
                <a:srgbClr val="000000"/>
              </a:solidFill>
              <a:highlight>
                <a:srgbClr val="FFFFFF"/>
              </a:highlight>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4355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ro" sz="1200">
                <a:latin typeface="Arial"/>
                <a:ea typeface="Arial"/>
                <a:cs typeface="Arial"/>
                <a:sym typeface="Arial"/>
              </a:rPr>
              <a:t>Cuprins</a:t>
            </a:r>
            <a:endParaRPr sz="1200">
              <a:latin typeface="Arial"/>
              <a:ea typeface="Arial"/>
              <a:cs typeface="Arial"/>
              <a:sym typeface="Arial"/>
            </a:endParaRPr>
          </a:p>
          <a:p>
            <a:pPr indent="0" lvl="0" marL="0" rtl="0">
              <a:spcBef>
                <a:spcPts val="0"/>
              </a:spcBef>
              <a:spcAft>
                <a:spcPts val="0"/>
              </a:spcAft>
              <a:buNone/>
            </a:pPr>
            <a:r>
              <a:t/>
            </a:r>
            <a:endParaRPr sz="1200">
              <a:latin typeface="Arial"/>
              <a:ea typeface="Arial"/>
              <a:cs typeface="Arial"/>
              <a:sym typeface="Arial"/>
            </a:endParaRPr>
          </a:p>
          <a:p>
            <a:pPr indent="-292100" lvl="0" marL="457200" rtl="0">
              <a:spcBef>
                <a:spcPts val="0"/>
              </a:spcBef>
              <a:spcAft>
                <a:spcPts val="0"/>
              </a:spcAft>
              <a:buSzPts val="1000"/>
              <a:buFont typeface="Arial"/>
              <a:buChar char="●"/>
            </a:pPr>
            <a:r>
              <a:rPr lang="ro" sz="1000">
                <a:latin typeface="Arial"/>
                <a:ea typeface="Arial"/>
                <a:cs typeface="Arial"/>
                <a:sym typeface="Arial"/>
              </a:rPr>
              <a:t>Poluarea electromagnetica</a:t>
            </a:r>
            <a:endParaRPr sz="1000">
              <a:latin typeface="Arial"/>
              <a:ea typeface="Arial"/>
              <a:cs typeface="Arial"/>
              <a:sym typeface="Arial"/>
            </a:endParaRPr>
          </a:p>
          <a:p>
            <a:pPr indent="-292100" lvl="0" marL="457200" rtl="0">
              <a:spcBef>
                <a:spcPts val="0"/>
              </a:spcBef>
              <a:spcAft>
                <a:spcPts val="0"/>
              </a:spcAft>
              <a:buSzPts val="1000"/>
              <a:buFont typeface="Arial"/>
              <a:buChar char="●"/>
            </a:pPr>
            <a:r>
              <a:rPr lang="ro" sz="1000">
                <a:latin typeface="Arial"/>
                <a:ea typeface="Arial"/>
                <a:cs typeface="Arial"/>
                <a:sym typeface="Arial"/>
              </a:rPr>
              <a:t>Spectru electromagnetic</a:t>
            </a:r>
            <a:endParaRPr sz="1000">
              <a:latin typeface="Arial"/>
              <a:ea typeface="Arial"/>
              <a:cs typeface="Arial"/>
              <a:sym typeface="Arial"/>
            </a:endParaRPr>
          </a:p>
          <a:p>
            <a:pPr indent="-292100" lvl="0" marL="457200" rtl="0">
              <a:spcBef>
                <a:spcPts val="0"/>
              </a:spcBef>
              <a:spcAft>
                <a:spcPts val="0"/>
              </a:spcAft>
              <a:buSzPts val="1000"/>
              <a:buFont typeface="Arial"/>
              <a:buChar char="●"/>
            </a:pPr>
            <a:r>
              <a:rPr lang="ro" sz="1000">
                <a:latin typeface="Arial"/>
                <a:ea typeface="Arial"/>
                <a:cs typeface="Arial"/>
                <a:sym typeface="Arial"/>
              </a:rPr>
              <a:t>Impactul campului Electromagnetic al liniilor electrice aeriene</a:t>
            </a:r>
            <a:endParaRPr sz="1000">
              <a:latin typeface="Arial"/>
              <a:ea typeface="Arial"/>
              <a:cs typeface="Arial"/>
              <a:sym typeface="Arial"/>
            </a:endParaRPr>
          </a:p>
          <a:p>
            <a:pPr indent="-292100" lvl="0" marL="457200" rtl="0">
              <a:spcBef>
                <a:spcPts val="0"/>
              </a:spcBef>
              <a:spcAft>
                <a:spcPts val="0"/>
              </a:spcAft>
              <a:buSzPts val="1000"/>
              <a:buFont typeface="Arial"/>
              <a:buChar char="●"/>
            </a:pPr>
            <a:r>
              <a:rPr lang="ro" sz="1000">
                <a:latin typeface="Arial"/>
                <a:ea typeface="Arial"/>
                <a:cs typeface="Arial"/>
                <a:sym typeface="Arial"/>
              </a:rPr>
              <a:t>Modificări de proteine în piele</a:t>
            </a:r>
            <a:endParaRPr sz="1000">
              <a:latin typeface="Arial"/>
              <a:ea typeface="Arial"/>
              <a:cs typeface="Arial"/>
              <a:sym typeface="Arial"/>
            </a:endParaRPr>
          </a:p>
          <a:p>
            <a:pPr indent="-292100" lvl="0" marL="457200" rtl="0">
              <a:spcBef>
                <a:spcPts val="0"/>
              </a:spcBef>
              <a:spcAft>
                <a:spcPts val="0"/>
              </a:spcAft>
              <a:buSzPts val="1000"/>
              <a:buFont typeface="Arial"/>
              <a:buChar char="●"/>
            </a:pPr>
            <a:r>
              <a:rPr lang="ro" sz="1000">
                <a:latin typeface="Arial"/>
                <a:ea typeface="Arial"/>
                <a:cs typeface="Arial"/>
                <a:sym typeface="Arial"/>
              </a:rPr>
              <a:t>Hipertensiune arterială</a:t>
            </a:r>
            <a:endParaRPr sz="1000">
              <a:latin typeface="Arial"/>
              <a:ea typeface="Arial"/>
              <a:cs typeface="Arial"/>
              <a:sym typeface="Arial"/>
            </a:endParaRPr>
          </a:p>
          <a:p>
            <a:pPr indent="-292100" lvl="0" marL="457200" rtl="0">
              <a:spcBef>
                <a:spcPts val="0"/>
              </a:spcBef>
              <a:spcAft>
                <a:spcPts val="0"/>
              </a:spcAft>
              <a:buSzPts val="1000"/>
              <a:buFont typeface="Arial"/>
              <a:buChar char="●"/>
            </a:pPr>
            <a:r>
              <a:rPr lang="ro" sz="1000">
                <a:latin typeface="Arial"/>
                <a:ea typeface="Arial"/>
                <a:cs typeface="Arial"/>
                <a:sym typeface="Arial"/>
              </a:rPr>
              <a:t>Tumoare pe creier</a:t>
            </a:r>
            <a:endParaRPr sz="1000">
              <a:latin typeface="Arial"/>
              <a:ea typeface="Arial"/>
              <a:cs typeface="Arial"/>
              <a:sym typeface="Arial"/>
            </a:endParaRPr>
          </a:p>
          <a:p>
            <a:pPr indent="-292100" lvl="0" marL="457200" rtl="0">
              <a:spcBef>
                <a:spcPts val="0"/>
              </a:spcBef>
              <a:spcAft>
                <a:spcPts val="0"/>
              </a:spcAft>
              <a:buSzPts val="1000"/>
              <a:buFont typeface="Arial"/>
              <a:buChar char="●"/>
            </a:pPr>
            <a:r>
              <a:rPr lang="ro" sz="1000">
                <a:latin typeface="Arial"/>
                <a:ea typeface="Arial"/>
                <a:cs typeface="Arial"/>
                <a:sym typeface="Arial"/>
              </a:rPr>
              <a:t>Cancerul limfatic şi cancerul măduvei osoase</a:t>
            </a:r>
            <a:endParaRPr sz="1000">
              <a:latin typeface="Arial"/>
              <a:ea typeface="Arial"/>
              <a:cs typeface="Arial"/>
              <a:sym typeface="Arial"/>
            </a:endParaRPr>
          </a:p>
          <a:p>
            <a:pPr indent="-292100" lvl="0" marL="457200" rtl="0">
              <a:spcBef>
                <a:spcPts val="0"/>
              </a:spcBef>
              <a:spcAft>
                <a:spcPts val="0"/>
              </a:spcAft>
              <a:buSzPts val="1000"/>
              <a:buFont typeface="Arial"/>
              <a:buChar char="●"/>
            </a:pPr>
            <a:r>
              <a:rPr lang="ro" sz="1000">
                <a:latin typeface="Arial"/>
                <a:ea typeface="Arial"/>
                <a:cs typeface="Arial"/>
                <a:sym typeface="Arial"/>
              </a:rPr>
              <a:t>Fiecare reactioneaza unic, dar toti suntem afectati</a:t>
            </a:r>
            <a:endParaRPr sz="1000">
              <a:latin typeface="Arial"/>
              <a:ea typeface="Arial"/>
              <a:cs typeface="Arial"/>
              <a:sym typeface="Arial"/>
            </a:endParaRPr>
          </a:p>
          <a:p>
            <a:pPr indent="0" lvl="0" marL="0">
              <a:spcBef>
                <a:spcPts val="0"/>
              </a:spcBef>
              <a:spcAft>
                <a:spcPts val="0"/>
              </a:spcAft>
              <a:buNone/>
            </a:pPr>
            <a:r>
              <a:rPr lang="ro" sz="1200">
                <a:latin typeface="Arial"/>
                <a:ea typeface="Arial"/>
                <a:cs typeface="Arial"/>
                <a:sym typeface="Arial"/>
              </a:rPr>
              <a:t> </a:t>
            </a:r>
            <a:endParaRPr sz="12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nvSpPr>
        <p:spPr>
          <a:xfrm>
            <a:off x="82400" y="185425"/>
            <a:ext cx="9061500" cy="1696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ro" sz="900">
                <a:solidFill>
                  <a:srgbClr val="111111"/>
                </a:solidFill>
                <a:highlight>
                  <a:srgbClr val="FFFFFF"/>
                </a:highlight>
              </a:rPr>
              <a:t>Poluarea electromagnetica</a:t>
            </a:r>
            <a:r>
              <a:rPr lang="ro" sz="900">
                <a:solidFill>
                  <a:srgbClr val="111111"/>
                </a:solidFill>
                <a:highlight>
                  <a:srgbClr val="FFFFFF"/>
                </a:highlight>
              </a:rPr>
              <a:t> (numita si </a:t>
            </a:r>
            <a:r>
              <a:rPr b="1" lang="ro" sz="900">
                <a:solidFill>
                  <a:srgbClr val="111111"/>
                </a:solidFill>
                <a:highlight>
                  <a:srgbClr val="FFFFFF"/>
                </a:highlight>
              </a:rPr>
              <a:t>electro-smog</a:t>
            </a:r>
            <a:r>
              <a:rPr lang="ro" sz="900">
                <a:solidFill>
                  <a:srgbClr val="111111"/>
                </a:solidFill>
                <a:highlight>
                  <a:srgbClr val="FFFFFF"/>
                </a:highlight>
              </a:rPr>
              <a:t>) se produce, desigur, la expuneri prelungite si depinde de nivelul si frecventa campului electromagnetic. </a:t>
            </a:r>
            <a:r>
              <a:rPr lang="ro" sz="900">
                <a:solidFill>
                  <a:srgbClr val="111111"/>
                </a:solidFill>
                <a:highlight>
                  <a:schemeClr val="lt1"/>
                </a:highlight>
              </a:rPr>
              <a:t>La ora actuala, pe planeta exista radiatii electromagnetice care acopera aproape toata gama de frecvente din spectrul electromagnetic, pornind de la frecvente foarte joase pana la gama microundelor (GHz). Tehnologia moderna foloseste unde electromagnetice in toate aplicatiile sale. Majoritatea radiatiilor pe care le genereaza au efecte nocive asupra organismului uman. Vom enumera putin mai jos cele mai importante surse de radiatie care pot genera boli grave si chiar terminale, in unele cazuri.</a:t>
            </a:r>
            <a:endParaRPr sz="900">
              <a:solidFill>
                <a:srgbClr val="111111"/>
              </a:solidFill>
              <a:highlight>
                <a:srgbClr val="FFFFFF"/>
              </a:highlight>
            </a:endParaRPr>
          </a:p>
          <a:p>
            <a:pPr indent="0" lvl="0" marL="0">
              <a:spcBef>
                <a:spcPts val="0"/>
              </a:spcBef>
              <a:spcAft>
                <a:spcPts val="0"/>
              </a:spcAft>
              <a:buNone/>
            </a:pPr>
            <a:r>
              <a:t/>
            </a:r>
            <a:endParaRPr sz="900">
              <a:solidFill>
                <a:srgbClr val="111111"/>
              </a:solidFill>
              <a:highlight>
                <a:srgbClr val="FFFFFF"/>
              </a:highlight>
            </a:endParaRPr>
          </a:p>
          <a:p>
            <a:pPr indent="0" lvl="0" marL="0">
              <a:spcBef>
                <a:spcPts val="0"/>
              </a:spcBef>
              <a:spcAft>
                <a:spcPts val="0"/>
              </a:spcAft>
              <a:buNone/>
            </a:pPr>
            <a:r>
              <a:rPr b="1" lang="ro" sz="900">
                <a:solidFill>
                  <a:srgbClr val="111111"/>
                </a:solidFill>
                <a:highlight>
                  <a:srgbClr val="FFFFFF"/>
                </a:highlight>
              </a:rPr>
              <a:t>Iata care sunt principalele surse de radiatie</a:t>
            </a:r>
            <a:endParaRPr b="1" sz="900">
              <a:solidFill>
                <a:srgbClr val="111111"/>
              </a:solidFill>
              <a:highlight>
                <a:srgbClr val="FFFFFF"/>
              </a:highlight>
            </a:endParaRPr>
          </a:p>
          <a:p>
            <a:pPr indent="-285750" lvl="0" marL="457200" rtl="0">
              <a:spcBef>
                <a:spcPts val="0"/>
              </a:spcBef>
              <a:spcAft>
                <a:spcPts val="0"/>
              </a:spcAft>
              <a:buClr>
                <a:srgbClr val="111111"/>
              </a:buClr>
              <a:buSzPts val="900"/>
              <a:buChar char="●"/>
            </a:pPr>
            <a:r>
              <a:rPr b="1" lang="ro" sz="900">
                <a:solidFill>
                  <a:srgbClr val="111111"/>
                </a:solidFill>
                <a:highlight>
                  <a:srgbClr val="FFFFFF"/>
                </a:highlight>
              </a:rPr>
              <a:t>Liniile de curent </a:t>
            </a:r>
            <a:r>
              <a:rPr lang="ro" sz="900">
                <a:solidFill>
                  <a:srgbClr val="111111"/>
                </a:solidFill>
                <a:highlight>
                  <a:srgbClr val="FFFFFF"/>
                </a:highlight>
              </a:rPr>
              <a:t>care distribuie energia electrica peste tot pe glob, in casele noastre sau in zonele industriale; ele functioneaza pe frecvente de 50 – 60 Hz.</a:t>
            </a:r>
            <a:endParaRPr sz="900">
              <a:solidFill>
                <a:srgbClr val="111111"/>
              </a:solidFill>
              <a:highlight>
                <a:srgbClr val="FFFFFF"/>
              </a:highlight>
            </a:endParaRPr>
          </a:p>
          <a:p>
            <a:pPr indent="-285750" lvl="0" marL="457200" rtl="0">
              <a:spcBef>
                <a:spcPts val="0"/>
              </a:spcBef>
              <a:spcAft>
                <a:spcPts val="0"/>
              </a:spcAft>
              <a:buClr>
                <a:srgbClr val="111111"/>
              </a:buClr>
              <a:buSzPts val="900"/>
              <a:buChar char="●"/>
            </a:pPr>
            <a:r>
              <a:rPr b="1" lang="ro" sz="900">
                <a:solidFill>
                  <a:srgbClr val="111111"/>
                </a:solidFill>
                <a:highlight>
                  <a:srgbClr val="FFFFFF"/>
                </a:highlight>
              </a:rPr>
              <a:t>Radiatiile din domeniul undelor radio </a:t>
            </a:r>
            <a:r>
              <a:rPr lang="ro" sz="900">
                <a:solidFill>
                  <a:srgbClr val="111111"/>
                </a:solidFill>
                <a:highlight>
                  <a:srgbClr val="FFFFFF"/>
                </a:highlight>
              </a:rPr>
              <a:t>utilizate in toate transmisiile radio-tv, actionari industriale prin radio, comunicatii, etc.</a:t>
            </a:r>
            <a:endParaRPr sz="900">
              <a:solidFill>
                <a:srgbClr val="111111"/>
              </a:solidFill>
              <a:highlight>
                <a:srgbClr val="FFFFFF"/>
              </a:highlight>
            </a:endParaRPr>
          </a:p>
          <a:p>
            <a:pPr indent="-285750" lvl="0" marL="457200" rtl="0">
              <a:spcBef>
                <a:spcPts val="0"/>
              </a:spcBef>
              <a:spcAft>
                <a:spcPts val="0"/>
              </a:spcAft>
              <a:buClr>
                <a:srgbClr val="111111"/>
              </a:buClr>
              <a:buSzPts val="900"/>
              <a:buChar char="●"/>
            </a:pPr>
            <a:r>
              <a:rPr b="1" lang="ro" sz="900">
                <a:solidFill>
                  <a:srgbClr val="111111"/>
                </a:solidFill>
                <a:highlight>
                  <a:srgbClr val="FFFFFF"/>
                </a:highlight>
              </a:rPr>
              <a:t>Radiatiile din domeniul microundelor </a:t>
            </a:r>
            <a:r>
              <a:rPr lang="ro" sz="900">
                <a:solidFill>
                  <a:srgbClr val="111111"/>
                </a:solidFill>
                <a:highlight>
                  <a:srgbClr val="FFFFFF"/>
                </a:highlight>
              </a:rPr>
              <a:t>utilizate in</a:t>
            </a:r>
            <a:r>
              <a:rPr b="1" lang="ro" sz="900">
                <a:solidFill>
                  <a:srgbClr val="111111"/>
                </a:solidFill>
                <a:highlight>
                  <a:srgbClr val="FFFFFF"/>
                </a:highlight>
              </a:rPr>
              <a:t> </a:t>
            </a:r>
            <a:r>
              <a:rPr lang="ro" sz="900">
                <a:solidFill>
                  <a:srgbClr val="111111"/>
                </a:solidFill>
                <a:highlight>
                  <a:srgbClr val="FFFFFF"/>
                </a:highlight>
              </a:rPr>
              <a:t>telefonia mobila, in tehnologia telefoanelor cordless (DECT), wireless (interconectare intre sisteme fara fire).</a:t>
            </a:r>
            <a:endParaRPr sz="900">
              <a:solidFill>
                <a:srgbClr val="111111"/>
              </a:solidFill>
              <a:highlight>
                <a:srgbClr val="FFFFFF"/>
              </a:highlight>
            </a:endParaRPr>
          </a:p>
          <a:p>
            <a:pPr indent="0" lvl="0" marL="0">
              <a:spcBef>
                <a:spcPts val="0"/>
              </a:spcBef>
              <a:spcAft>
                <a:spcPts val="0"/>
              </a:spcAft>
              <a:buNone/>
            </a:pPr>
            <a:r>
              <a:t/>
            </a:r>
            <a:endParaRPr sz="900">
              <a:solidFill>
                <a:srgbClr val="111111"/>
              </a:solidFill>
              <a:highlight>
                <a:srgbClr val="FFFFFF"/>
              </a:highlight>
            </a:endParaRPr>
          </a:p>
          <a:p>
            <a:pPr indent="0" lvl="0" marL="0">
              <a:spcBef>
                <a:spcPts val="0"/>
              </a:spcBef>
              <a:spcAft>
                <a:spcPts val="0"/>
              </a:spcAft>
              <a:buNone/>
            </a:pPr>
            <a:r>
              <a:rPr b="1" lang="ro" sz="900">
                <a:solidFill>
                  <a:srgbClr val="111111"/>
                </a:solidFill>
                <a:highlight>
                  <a:srgbClr val="FFFFFF"/>
                </a:highlight>
              </a:rPr>
              <a:t>Efectele biologice ale radiaţiilor electromagnetice</a:t>
            </a:r>
            <a:endParaRPr b="1" sz="900">
              <a:solidFill>
                <a:srgbClr val="111111"/>
              </a:solidFill>
              <a:highlight>
                <a:srgbClr val="FFFFFF"/>
              </a:highlight>
            </a:endParaRPr>
          </a:p>
          <a:p>
            <a:pPr indent="-285750" lvl="0" marL="457200" rtl="0">
              <a:spcBef>
                <a:spcPts val="0"/>
              </a:spcBef>
              <a:spcAft>
                <a:spcPts val="0"/>
              </a:spcAft>
              <a:buClr>
                <a:srgbClr val="444444"/>
              </a:buClr>
              <a:buSzPts val="900"/>
              <a:buChar char="●"/>
            </a:pPr>
            <a:r>
              <a:rPr lang="ro" sz="900">
                <a:solidFill>
                  <a:srgbClr val="444444"/>
                </a:solidFill>
                <a:highlight>
                  <a:srgbClr val="FFFFFF"/>
                </a:highlight>
              </a:rPr>
              <a:t>Modificări de proteine în piele</a:t>
            </a:r>
            <a:endParaRPr sz="900">
              <a:solidFill>
                <a:srgbClr val="444444"/>
              </a:solidFill>
              <a:highlight>
                <a:srgbClr val="FFFFFF"/>
              </a:highlight>
            </a:endParaRPr>
          </a:p>
          <a:p>
            <a:pPr indent="-285750" lvl="0" marL="457200" rtl="0">
              <a:spcBef>
                <a:spcPts val="0"/>
              </a:spcBef>
              <a:spcAft>
                <a:spcPts val="0"/>
              </a:spcAft>
              <a:buClr>
                <a:srgbClr val="444444"/>
              </a:buClr>
              <a:buSzPts val="900"/>
              <a:buChar char="●"/>
            </a:pPr>
            <a:r>
              <a:rPr lang="ro" sz="900">
                <a:solidFill>
                  <a:srgbClr val="444444"/>
                </a:solidFill>
                <a:highlight>
                  <a:srgbClr val="FFFFFF"/>
                </a:highlight>
              </a:rPr>
              <a:t>Hipertensiune arterială</a:t>
            </a:r>
            <a:endParaRPr sz="900">
              <a:solidFill>
                <a:srgbClr val="444444"/>
              </a:solidFill>
              <a:highlight>
                <a:srgbClr val="FFFFFF"/>
              </a:highlight>
            </a:endParaRPr>
          </a:p>
          <a:p>
            <a:pPr indent="-285750" lvl="0" marL="457200" rtl="0">
              <a:spcBef>
                <a:spcPts val="0"/>
              </a:spcBef>
              <a:spcAft>
                <a:spcPts val="0"/>
              </a:spcAft>
              <a:buClr>
                <a:srgbClr val="444444"/>
              </a:buClr>
              <a:buSzPts val="900"/>
              <a:buChar char="●"/>
            </a:pPr>
            <a:r>
              <a:rPr lang="ro" sz="900">
                <a:solidFill>
                  <a:srgbClr val="444444"/>
                </a:solidFill>
                <a:highlight>
                  <a:srgbClr val="FFFFFF"/>
                </a:highlight>
              </a:rPr>
              <a:t>Tumoare pe creier</a:t>
            </a:r>
            <a:endParaRPr sz="900">
              <a:solidFill>
                <a:srgbClr val="444444"/>
              </a:solidFill>
              <a:highlight>
                <a:srgbClr val="FFFFFF"/>
              </a:highlight>
            </a:endParaRPr>
          </a:p>
          <a:p>
            <a:pPr indent="-285750" lvl="0" marL="457200" rtl="0">
              <a:spcBef>
                <a:spcPts val="0"/>
              </a:spcBef>
              <a:spcAft>
                <a:spcPts val="0"/>
              </a:spcAft>
              <a:buClr>
                <a:srgbClr val="444444"/>
              </a:buClr>
              <a:buSzPts val="900"/>
              <a:buChar char="●"/>
            </a:pPr>
            <a:r>
              <a:rPr lang="ro" sz="900">
                <a:solidFill>
                  <a:srgbClr val="444444"/>
                </a:solidFill>
                <a:highlight>
                  <a:srgbClr val="FFFFFF"/>
                </a:highlight>
              </a:rPr>
              <a:t>Cancerul limfatic şi cancerul măduvei osoase</a:t>
            </a:r>
            <a:endParaRPr sz="900">
              <a:solidFill>
                <a:srgbClr val="444444"/>
              </a:solidFill>
              <a:highlight>
                <a:srgbClr val="FFFFFF"/>
              </a:highlight>
            </a:endParaRPr>
          </a:p>
          <a:p>
            <a:pPr indent="0" lvl="0" marL="0" rtl="0">
              <a:spcBef>
                <a:spcPts val="0"/>
              </a:spcBef>
              <a:spcAft>
                <a:spcPts val="0"/>
              </a:spcAft>
              <a:buNone/>
            </a:pPr>
            <a:r>
              <a:t/>
            </a:r>
            <a:endParaRPr sz="900">
              <a:solidFill>
                <a:srgbClr val="444444"/>
              </a:solidFill>
              <a:highlight>
                <a:srgbClr val="FFFFFF"/>
              </a:highlight>
            </a:endParaRPr>
          </a:p>
          <a:p>
            <a:pPr indent="0" lvl="0" marL="0">
              <a:spcBef>
                <a:spcPts val="0"/>
              </a:spcBef>
              <a:spcAft>
                <a:spcPts val="0"/>
              </a:spcAft>
              <a:buNone/>
            </a:pPr>
            <a:r>
              <a:rPr b="1" lang="ro" sz="900">
                <a:solidFill>
                  <a:srgbClr val="444444"/>
                </a:solidFill>
                <a:highlight>
                  <a:srgbClr val="FFFFFF"/>
                </a:highlight>
              </a:rPr>
              <a:t>Lista maladiilor cauzate de expunerea la radiaţiile electromagnetice asupra sănătăţii</a:t>
            </a:r>
            <a:endParaRPr b="1" sz="900">
              <a:solidFill>
                <a:srgbClr val="444444"/>
              </a:solidFill>
              <a:highlight>
                <a:srgbClr val="FFFFFF"/>
              </a:highlight>
            </a:endParaRPr>
          </a:p>
          <a:p>
            <a:pPr indent="0" lvl="0" marL="0" rtl="0">
              <a:spcBef>
                <a:spcPts val="0"/>
              </a:spcBef>
              <a:spcAft>
                <a:spcPts val="0"/>
              </a:spcAft>
              <a:buNone/>
            </a:pPr>
            <a:r>
              <a:t/>
            </a:r>
            <a:endParaRPr b="1" sz="900">
              <a:solidFill>
                <a:srgbClr val="444444"/>
              </a:solidFill>
              <a:highlight>
                <a:srgbClr val="FFFFFF"/>
              </a:highlight>
            </a:endParaRPr>
          </a:p>
          <a:p>
            <a:pPr indent="0" lvl="0" marL="0">
              <a:spcBef>
                <a:spcPts val="0"/>
              </a:spcBef>
              <a:spcAft>
                <a:spcPts val="0"/>
              </a:spcAft>
              <a:buNone/>
            </a:pPr>
            <a:r>
              <a:rPr lang="ro" sz="900">
                <a:solidFill>
                  <a:srgbClr val="444444"/>
                </a:solidFill>
                <a:highlight>
                  <a:srgbClr val="FFFFFF"/>
                </a:highlight>
              </a:rPr>
              <a:t>Periculoase pentru viaţă</a:t>
            </a:r>
            <a:endParaRPr sz="900">
              <a:solidFill>
                <a:srgbClr val="444444"/>
              </a:solidFill>
              <a:highlight>
                <a:srgbClr val="FFFFFF"/>
              </a:highlight>
            </a:endParaRPr>
          </a:p>
          <a:p>
            <a:pPr indent="0" lvl="0" marL="0" rtl="0">
              <a:spcBef>
                <a:spcPts val="0"/>
              </a:spcBef>
              <a:spcAft>
                <a:spcPts val="0"/>
              </a:spcAft>
              <a:buNone/>
            </a:pPr>
            <a:r>
              <a:t/>
            </a:r>
            <a:endParaRPr sz="900">
              <a:solidFill>
                <a:srgbClr val="444444"/>
              </a:solidFill>
              <a:highlight>
                <a:srgbClr val="FFFFFF"/>
              </a:highlight>
            </a:endParaRPr>
          </a:p>
          <a:p>
            <a:pPr indent="-285750" lvl="0" marL="457200" rtl="0">
              <a:spcBef>
                <a:spcPts val="0"/>
              </a:spcBef>
              <a:spcAft>
                <a:spcPts val="0"/>
              </a:spcAft>
              <a:buClr>
                <a:srgbClr val="444444"/>
              </a:buClr>
              <a:buSzPts val="900"/>
              <a:buChar char="●"/>
            </a:pPr>
            <a:r>
              <a:rPr lang="ro" sz="900">
                <a:solidFill>
                  <a:srgbClr val="444444"/>
                </a:solidFill>
                <a:highlight>
                  <a:srgbClr val="FFFFFF"/>
                </a:highlight>
              </a:rPr>
              <a:t>Boala Alzheimer</a:t>
            </a:r>
            <a:endParaRPr sz="900">
              <a:solidFill>
                <a:srgbClr val="444444"/>
              </a:solidFill>
              <a:highlight>
                <a:srgbClr val="FFFFFF"/>
              </a:highlight>
            </a:endParaRPr>
          </a:p>
          <a:p>
            <a:pPr indent="-285750" lvl="0" marL="457200" rtl="0">
              <a:spcBef>
                <a:spcPts val="0"/>
              </a:spcBef>
              <a:spcAft>
                <a:spcPts val="0"/>
              </a:spcAft>
              <a:buClr>
                <a:srgbClr val="444444"/>
              </a:buClr>
              <a:buSzPts val="900"/>
              <a:buChar char="●"/>
            </a:pPr>
            <a:r>
              <a:rPr lang="ro" sz="900">
                <a:solidFill>
                  <a:srgbClr val="444444"/>
                </a:solidFill>
                <a:highlight>
                  <a:srgbClr val="FFFFFF"/>
                </a:highlight>
              </a:rPr>
              <a:t>Cancerul creierului (adult şi copil)</a:t>
            </a:r>
            <a:endParaRPr sz="900">
              <a:solidFill>
                <a:srgbClr val="444444"/>
              </a:solidFill>
              <a:highlight>
                <a:srgbClr val="FFFFFF"/>
              </a:highlight>
            </a:endParaRPr>
          </a:p>
          <a:p>
            <a:pPr indent="-285750" lvl="0" marL="457200" rtl="0">
              <a:spcBef>
                <a:spcPts val="0"/>
              </a:spcBef>
              <a:spcAft>
                <a:spcPts val="0"/>
              </a:spcAft>
              <a:buClr>
                <a:srgbClr val="444444"/>
              </a:buClr>
              <a:buSzPts val="900"/>
              <a:buChar char="●"/>
            </a:pPr>
            <a:r>
              <a:rPr lang="ro" sz="900">
                <a:solidFill>
                  <a:srgbClr val="444444"/>
                </a:solidFill>
                <a:highlight>
                  <a:srgbClr val="FFFFFF"/>
                </a:highlight>
              </a:rPr>
              <a:t>Depresia (cu tendinţe suicidare)</a:t>
            </a:r>
            <a:endParaRPr sz="900">
              <a:solidFill>
                <a:srgbClr val="444444"/>
              </a:solidFill>
              <a:highlight>
                <a:srgbClr val="FFFFFF"/>
              </a:highlight>
            </a:endParaRPr>
          </a:p>
          <a:p>
            <a:pPr indent="-285750" lvl="0" marL="457200" rtl="0">
              <a:spcBef>
                <a:spcPts val="0"/>
              </a:spcBef>
              <a:spcAft>
                <a:spcPts val="0"/>
              </a:spcAft>
              <a:buClr>
                <a:srgbClr val="444444"/>
              </a:buClr>
              <a:buSzPts val="900"/>
              <a:buChar char="●"/>
            </a:pPr>
            <a:r>
              <a:rPr lang="ro" sz="900">
                <a:solidFill>
                  <a:srgbClr val="444444"/>
                </a:solidFill>
                <a:highlight>
                  <a:srgbClr val="FFFFFF"/>
                </a:highlight>
              </a:rPr>
              <a:t>Boală de inimă</a:t>
            </a:r>
            <a:endParaRPr sz="900">
              <a:solidFill>
                <a:srgbClr val="444444"/>
              </a:solidFill>
              <a:highlight>
                <a:srgbClr val="FFFFFF"/>
              </a:highlight>
            </a:endParaRPr>
          </a:p>
          <a:p>
            <a:pPr indent="-285750" lvl="0" marL="457200" rtl="0">
              <a:spcBef>
                <a:spcPts val="0"/>
              </a:spcBef>
              <a:spcAft>
                <a:spcPts val="0"/>
              </a:spcAft>
              <a:buClr>
                <a:srgbClr val="444444"/>
              </a:buClr>
              <a:buSzPts val="900"/>
              <a:buChar char="●"/>
            </a:pPr>
            <a:r>
              <a:rPr lang="ro" sz="900">
                <a:solidFill>
                  <a:srgbClr val="444444"/>
                </a:solidFill>
                <a:highlight>
                  <a:srgbClr val="FFFFFF"/>
                </a:highlight>
              </a:rPr>
              <a:t>Leucemia (adult şi copil)</a:t>
            </a:r>
            <a:endParaRPr sz="900">
              <a:solidFill>
                <a:srgbClr val="444444"/>
              </a:solidFill>
              <a:highlight>
                <a:srgbClr val="FFFFFF"/>
              </a:highlight>
            </a:endParaRPr>
          </a:p>
          <a:p>
            <a:pPr indent="0" lvl="0" marL="0" rtl="0">
              <a:spcBef>
                <a:spcPts val="0"/>
              </a:spcBef>
              <a:spcAft>
                <a:spcPts val="0"/>
              </a:spcAft>
              <a:buNone/>
            </a:pPr>
            <a:r>
              <a:t/>
            </a:r>
            <a:endParaRPr b="1" sz="900">
              <a:solidFill>
                <a:srgbClr val="444444"/>
              </a:solidFill>
              <a:highlight>
                <a:srgbClr val="FFFFFF"/>
              </a:highlight>
            </a:endParaRPr>
          </a:p>
          <a:p>
            <a:pPr indent="0" lvl="0" marL="0" rtl="0">
              <a:lnSpc>
                <a:spcPct val="150000"/>
              </a:lnSpc>
              <a:spcBef>
                <a:spcPts val="0"/>
              </a:spcBef>
              <a:spcAft>
                <a:spcPts val="0"/>
              </a:spcAft>
              <a:buNone/>
            </a:pPr>
            <a:r>
              <a:t/>
            </a:r>
            <a:endParaRPr sz="900">
              <a:solidFill>
                <a:srgbClr val="444444"/>
              </a:solidFill>
            </a:endParaRPr>
          </a:p>
          <a:p>
            <a:pPr indent="0" lvl="0" marL="0">
              <a:spcBef>
                <a:spcPts val="800"/>
              </a:spcBef>
              <a:spcAft>
                <a:spcPts val="0"/>
              </a:spcAft>
              <a:buNone/>
            </a:pPr>
            <a:r>
              <a:rPr b="1" lang="ro" sz="1100">
                <a:solidFill>
                  <a:srgbClr val="C00000"/>
                </a:solidFill>
                <a:highlight>
                  <a:srgbClr val="FFFFFF"/>
                </a:highlight>
                <a:latin typeface="Verdana"/>
                <a:ea typeface="Verdana"/>
                <a:cs typeface="Verdana"/>
                <a:sym typeface="Verdana"/>
              </a:rPr>
              <a:t>Concluziile la care au ajuns oamenii de stiinta si chiar autoritatile la nivel mondial sunt clare: radiatiile electromagnetice ne imbolnavesc!</a:t>
            </a:r>
            <a:endParaRPr b="1" sz="900">
              <a:solidFill>
                <a:srgbClr val="444444"/>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ro" sz="1200">
                <a:latin typeface="Arial"/>
                <a:ea typeface="Arial"/>
                <a:cs typeface="Arial"/>
                <a:sym typeface="Arial"/>
              </a:rPr>
              <a:t>Spectru electromagnetic</a:t>
            </a:r>
            <a:endParaRPr b="1" sz="1200">
              <a:latin typeface="Arial"/>
              <a:ea typeface="Arial"/>
              <a:cs typeface="Arial"/>
              <a:sym typeface="Arial"/>
            </a:endParaRPr>
          </a:p>
          <a:p>
            <a:pPr indent="0" lvl="0" marL="0" rtl="0" algn="ctr">
              <a:spcBef>
                <a:spcPts val="0"/>
              </a:spcBef>
              <a:spcAft>
                <a:spcPts val="0"/>
              </a:spcAft>
              <a:buNone/>
            </a:pPr>
            <a:r>
              <a:t/>
            </a:r>
            <a:endParaRPr sz="1200"/>
          </a:p>
          <a:p>
            <a:pPr indent="0" lvl="0" marL="0" rtl="0" algn="ctr">
              <a:spcBef>
                <a:spcPts val="0"/>
              </a:spcBef>
              <a:spcAft>
                <a:spcPts val="0"/>
              </a:spcAft>
              <a:buNone/>
            </a:pPr>
            <a:r>
              <a:rPr lang="ro" sz="1000">
                <a:solidFill>
                  <a:srgbClr val="444444"/>
                </a:solidFill>
                <a:highlight>
                  <a:srgbClr val="FFFFFF"/>
                </a:highlight>
                <a:latin typeface="Arial"/>
                <a:ea typeface="Arial"/>
                <a:cs typeface="Arial"/>
                <a:sym typeface="Arial"/>
              </a:rPr>
              <a:t>Spectrul electromagnetic reprezintă totalitatea radiațiilor electromagnetice existente în Univers. [1]</a:t>
            </a:r>
            <a:endParaRPr sz="1000">
              <a:solidFill>
                <a:srgbClr val="444444"/>
              </a:solidFill>
              <a:highlight>
                <a:srgbClr val="FFFFFF"/>
              </a:highlight>
              <a:latin typeface="Arial"/>
              <a:ea typeface="Arial"/>
              <a:cs typeface="Arial"/>
              <a:sym typeface="Arial"/>
            </a:endParaRPr>
          </a:p>
          <a:p>
            <a:pPr indent="0" lvl="0" marL="0" rtl="0" algn="ctr">
              <a:spcBef>
                <a:spcPts val="0"/>
              </a:spcBef>
              <a:spcAft>
                <a:spcPts val="0"/>
              </a:spcAft>
              <a:buNone/>
            </a:pPr>
            <a:r>
              <a:rPr lang="ro" sz="1000">
                <a:solidFill>
                  <a:srgbClr val="444444"/>
                </a:solidFill>
                <a:highlight>
                  <a:srgbClr val="FFFFFF"/>
                </a:highlight>
                <a:latin typeface="Arial"/>
                <a:ea typeface="Arial"/>
                <a:cs typeface="Arial"/>
                <a:sym typeface="Arial"/>
              </a:rPr>
              <a:t>Spectrul electromagnetic se extinde de la radiațiile cu lungime de undă scurtă, cum sunt razele gamma, razele X, apoi lumina ultravioletă, lumina vizibilă și razele infraroșii, apoi până la radiațiile cu lungime de undă mare, cum ar fi undele radio.</a:t>
            </a:r>
            <a:endParaRPr sz="1000">
              <a:solidFill>
                <a:srgbClr val="444444"/>
              </a:solidFill>
              <a:highlight>
                <a:srgbClr val="FFFFFF"/>
              </a:highlight>
              <a:latin typeface="Arial"/>
              <a:ea typeface="Arial"/>
              <a:cs typeface="Arial"/>
              <a:sym typeface="Arial"/>
            </a:endParaRPr>
          </a:p>
          <a:p>
            <a:pPr indent="0" lvl="0" marL="0" rtl="0" algn="ctr">
              <a:spcBef>
                <a:spcPts val="0"/>
              </a:spcBef>
              <a:spcAft>
                <a:spcPts val="0"/>
              </a:spcAft>
              <a:buNone/>
            </a:pPr>
            <a:r>
              <a:t/>
            </a:r>
            <a:endParaRPr sz="1000">
              <a:solidFill>
                <a:srgbClr val="444444"/>
              </a:solidFill>
              <a:highlight>
                <a:srgbClr val="FFFFFF"/>
              </a:highlight>
              <a:latin typeface="Arial"/>
              <a:ea typeface="Arial"/>
              <a:cs typeface="Arial"/>
              <a:sym typeface="Arial"/>
            </a:endParaRPr>
          </a:p>
        </p:txBody>
      </p:sp>
      <p:pic>
        <p:nvPicPr>
          <p:cNvPr id="77" name="Shape 77"/>
          <p:cNvPicPr preferRelativeResize="0"/>
          <p:nvPr/>
        </p:nvPicPr>
        <p:blipFill>
          <a:blip r:embed="rId3">
            <a:alphaModFix/>
          </a:blip>
          <a:stretch>
            <a:fillRect/>
          </a:stretch>
        </p:blipFill>
        <p:spPr>
          <a:xfrm>
            <a:off x="0" y="1551975"/>
            <a:ext cx="9144000" cy="3501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o" sz="1000">
                <a:latin typeface="Arial"/>
                <a:ea typeface="Arial"/>
                <a:cs typeface="Arial"/>
                <a:sym typeface="Arial"/>
              </a:rPr>
              <a:t>Impactul campului Electromagnetic al liniilor</a:t>
            </a:r>
            <a:endParaRPr sz="1000">
              <a:latin typeface="Arial"/>
              <a:ea typeface="Arial"/>
              <a:cs typeface="Arial"/>
              <a:sym typeface="Arial"/>
            </a:endParaRPr>
          </a:p>
          <a:p>
            <a:pPr indent="0" lvl="0" marL="0" rtl="0" algn="ctr">
              <a:spcBef>
                <a:spcPts val="0"/>
              </a:spcBef>
              <a:spcAft>
                <a:spcPts val="0"/>
              </a:spcAft>
              <a:buNone/>
            </a:pPr>
            <a:r>
              <a:rPr lang="ro" sz="1000">
                <a:latin typeface="Arial"/>
                <a:ea typeface="Arial"/>
                <a:cs typeface="Arial"/>
                <a:sym typeface="Arial"/>
              </a:rPr>
              <a:t>electrice aeriene</a:t>
            </a:r>
            <a:endParaRPr sz="1000">
              <a:latin typeface="Arial"/>
              <a:ea typeface="Arial"/>
              <a:cs typeface="Arial"/>
              <a:sym typeface="Arial"/>
            </a:endParaRPr>
          </a:p>
          <a:p>
            <a:pPr indent="0" lvl="0" marL="0" rtl="0" algn="ctr">
              <a:spcBef>
                <a:spcPts val="0"/>
              </a:spcBef>
              <a:spcAft>
                <a:spcPts val="0"/>
              </a:spcAft>
              <a:buNone/>
            </a:pPr>
            <a:r>
              <a:t/>
            </a:r>
            <a:endParaRPr sz="1000">
              <a:latin typeface="Arial"/>
              <a:ea typeface="Arial"/>
              <a:cs typeface="Arial"/>
              <a:sym typeface="Arial"/>
            </a:endParaRPr>
          </a:p>
          <a:p>
            <a:pPr indent="0" lvl="0" marL="0" rtl="0" algn="ctr">
              <a:spcBef>
                <a:spcPts val="0"/>
              </a:spcBef>
              <a:spcAft>
                <a:spcPts val="0"/>
              </a:spcAft>
              <a:buNone/>
            </a:pPr>
            <a:r>
              <a:rPr lang="ro" sz="1000">
                <a:solidFill>
                  <a:srgbClr val="444444"/>
                </a:solidFill>
                <a:highlight>
                  <a:srgbClr val="FFFFFF"/>
                </a:highlight>
                <a:latin typeface="Arial"/>
                <a:ea typeface="Arial"/>
                <a:cs typeface="Arial"/>
                <a:sym typeface="Arial"/>
              </a:rPr>
              <a:t>Ghidul ICNIRP (International Commission on Nonionizing Radiation Protection) (1998), precizează ca referinţe pentru expunerea publică la câmpul electromagnetic de frecvenţă 50 HZ valorile de 5 kV/cm pentru câmpul electric şi 100 μT pentru câmpul magnetic. Aceste valori au fost preluate şi în Recomandarea corespunzătoare a Consiliului Europei (1999). Pe de altă parte, ca regulă generală, valorile câmpului magnetic în punctele accesibile publicului din cadrul culoarului LEA sunt cu mult mai mici decât pragul de 100 μT, indiferent de tensiunea nominal a liniei. Nu acelaşi lucru se poate spune despre nivelul câmpului electric, a cărui intensitate în puncte din vecinătatea liniilor aeriene cu tensiuni nominale superioare valorii de 300 kV poate depăşi pragul de 5 kV/m. Astfel, valorile uzuale ale intensităţilor câmpurilor electric şi magnetic în proximitatea unor structurii tipice ale liniilor de transport sunt cele indicate în Tabelul 1, conform </a:t>
            </a:r>
            <a:r>
              <a:rPr lang="ro" sz="1000" u="sng">
                <a:solidFill>
                  <a:schemeClr val="hlink"/>
                </a:solidFill>
                <a:highlight>
                  <a:srgbClr val="FFFFFF"/>
                </a:highlight>
                <a:latin typeface="Arial"/>
                <a:ea typeface="Arial"/>
                <a:cs typeface="Arial"/>
                <a:sym typeface="Arial"/>
                <a:hlinkClick r:id="rId3"/>
              </a:rPr>
              <a:t>http://www.emfs.info/</a:t>
            </a:r>
            <a:r>
              <a:rPr lang="ro" sz="1000">
                <a:solidFill>
                  <a:srgbClr val="444444"/>
                </a:solidFill>
                <a:highlight>
                  <a:srgbClr val="FFFFFF"/>
                </a:highlight>
                <a:latin typeface="Arial"/>
                <a:ea typeface="Arial"/>
                <a:cs typeface="Arial"/>
                <a:sym typeface="Arial"/>
              </a:rPr>
              <a:t>.</a:t>
            </a:r>
            <a:endParaRPr sz="1000">
              <a:solidFill>
                <a:srgbClr val="444444"/>
              </a:solidFill>
              <a:highlight>
                <a:srgbClr val="FFFFFF"/>
              </a:highlight>
              <a:latin typeface="Arial"/>
              <a:ea typeface="Arial"/>
              <a:cs typeface="Arial"/>
              <a:sym typeface="Arial"/>
            </a:endParaRPr>
          </a:p>
          <a:p>
            <a:pPr indent="0" lvl="0" marL="0" rtl="0" algn="ctr">
              <a:spcBef>
                <a:spcPts val="0"/>
              </a:spcBef>
              <a:spcAft>
                <a:spcPts val="0"/>
              </a:spcAft>
              <a:buNone/>
            </a:pPr>
            <a:r>
              <a:t/>
            </a:r>
            <a:endParaRPr sz="1000">
              <a:solidFill>
                <a:srgbClr val="444444"/>
              </a:solidFill>
              <a:highlight>
                <a:srgbClr val="FFFFFF"/>
              </a:highlight>
              <a:latin typeface="Arial"/>
              <a:ea typeface="Arial"/>
              <a:cs typeface="Arial"/>
              <a:sym typeface="Arial"/>
            </a:endParaRPr>
          </a:p>
          <a:p>
            <a:pPr indent="0" lvl="0" marL="0" rtl="0">
              <a:spcBef>
                <a:spcPts val="0"/>
              </a:spcBef>
              <a:spcAft>
                <a:spcPts val="0"/>
              </a:spcAft>
              <a:buNone/>
            </a:pPr>
            <a:r>
              <a:rPr b="1" lang="ro" sz="800">
                <a:solidFill>
                  <a:srgbClr val="444444"/>
                </a:solidFill>
                <a:highlight>
                  <a:srgbClr val="FFFFFF"/>
                </a:highlight>
                <a:latin typeface="Arial"/>
                <a:ea typeface="Arial"/>
                <a:cs typeface="Arial"/>
                <a:sym typeface="Arial"/>
              </a:rPr>
              <a:t>Tabelul 1 </a:t>
            </a:r>
            <a:r>
              <a:rPr lang="ro" sz="800">
                <a:solidFill>
                  <a:srgbClr val="444444"/>
                </a:solidFill>
                <a:highlight>
                  <a:srgbClr val="FFFFFF"/>
                </a:highlight>
                <a:latin typeface="Arial"/>
                <a:ea typeface="Arial"/>
                <a:cs typeface="Arial"/>
                <a:sym typeface="Arial"/>
              </a:rPr>
              <a:t>– Valori uzuale ale intensităţilor câmpului electric şi magnetic în vecinătatea LEA.</a:t>
            </a:r>
            <a:endParaRPr sz="800">
              <a:solidFill>
                <a:srgbClr val="444444"/>
              </a:solidFill>
              <a:highlight>
                <a:srgbClr val="FFFFFF"/>
              </a:highlight>
              <a:latin typeface="Arial"/>
              <a:ea typeface="Arial"/>
              <a:cs typeface="Arial"/>
              <a:sym typeface="Arial"/>
            </a:endParaRPr>
          </a:p>
          <a:p>
            <a:pPr indent="0" lvl="0" marL="0" rtl="0" algn="ctr">
              <a:spcBef>
                <a:spcPts val="0"/>
              </a:spcBef>
              <a:spcAft>
                <a:spcPts val="0"/>
              </a:spcAft>
              <a:buNone/>
            </a:pPr>
            <a:r>
              <a:t/>
            </a:r>
            <a:endParaRPr sz="1000">
              <a:solidFill>
                <a:srgbClr val="444444"/>
              </a:solidFill>
              <a:highlight>
                <a:srgbClr val="FFFFFF"/>
              </a:highlight>
              <a:latin typeface="Arial"/>
              <a:ea typeface="Arial"/>
              <a:cs typeface="Arial"/>
              <a:sym typeface="Arial"/>
            </a:endParaRPr>
          </a:p>
        </p:txBody>
      </p:sp>
      <p:pic>
        <p:nvPicPr>
          <p:cNvPr id="83" name="Shape 83"/>
          <p:cNvPicPr preferRelativeResize="0"/>
          <p:nvPr/>
        </p:nvPicPr>
        <p:blipFill>
          <a:blip r:embed="rId4">
            <a:alphaModFix/>
          </a:blip>
          <a:stretch>
            <a:fillRect/>
          </a:stretch>
        </p:blipFill>
        <p:spPr>
          <a:xfrm>
            <a:off x="1350100" y="2840575"/>
            <a:ext cx="6210300" cy="1981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ro" sz="1200"/>
              <a:t>Modificări de proteine în piele</a:t>
            </a:r>
            <a:endParaRPr b="1" sz="1200"/>
          </a:p>
          <a:p>
            <a:pPr indent="0" lvl="0" marL="0" rtl="0" algn="ctr">
              <a:spcBef>
                <a:spcPts val="0"/>
              </a:spcBef>
              <a:spcAft>
                <a:spcPts val="0"/>
              </a:spcAft>
              <a:buNone/>
            </a:pPr>
            <a:r>
              <a:t/>
            </a:r>
            <a:endParaRPr sz="1200"/>
          </a:p>
          <a:p>
            <a:pPr indent="0" lvl="0" marL="0" rtl="0" algn="ctr">
              <a:spcBef>
                <a:spcPts val="0"/>
              </a:spcBef>
              <a:spcAft>
                <a:spcPts val="0"/>
              </a:spcAft>
              <a:buNone/>
            </a:pPr>
            <a:r>
              <a:rPr lang="ro" sz="1000">
                <a:solidFill>
                  <a:srgbClr val="444444"/>
                </a:solidFill>
                <a:highlight>
                  <a:srgbClr val="FFFFFF"/>
                </a:highlight>
                <a:latin typeface="Arial"/>
                <a:ea typeface="Arial"/>
                <a:cs typeface="Arial"/>
                <a:sym typeface="Arial"/>
              </a:rPr>
              <a:t>Zece femei au fost expuse radiaţiilor electromagnetice (900 MH) prin intermediul telefoanelor mobile GSM timp de o oră. După experiment, oamenii de ştiinţă au luat pentru investigare celulele de piele, în scopul de a identifica orice reacţie de stres. Ei au studiat 580 de proteine diferite şi au găsit două, care au fost afectate în mod semnificativ. (Una a fost mărită cu 89%, în timp ce cealaltă a scăzut cu 32% ).</a:t>
            </a:r>
            <a:endParaRPr sz="1000"/>
          </a:p>
        </p:txBody>
      </p:sp>
      <p:pic>
        <p:nvPicPr>
          <p:cNvPr id="89" name="Shape 89"/>
          <p:cNvPicPr preferRelativeResize="0"/>
          <p:nvPr/>
        </p:nvPicPr>
        <p:blipFill>
          <a:blip r:embed="rId3">
            <a:alphaModFix/>
          </a:blip>
          <a:stretch>
            <a:fillRect/>
          </a:stretch>
        </p:blipFill>
        <p:spPr>
          <a:xfrm>
            <a:off x="0" y="1769450"/>
            <a:ext cx="3771900" cy="3171825"/>
          </a:xfrm>
          <a:prstGeom prst="rect">
            <a:avLst/>
          </a:prstGeom>
          <a:noFill/>
          <a:ln>
            <a:noFill/>
          </a:ln>
        </p:spPr>
      </p:pic>
      <p:pic>
        <p:nvPicPr>
          <p:cNvPr id="90" name="Shape 90"/>
          <p:cNvPicPr preferRelativeResize="0"/>
          <p:nvPr/>
        </p:nvPicPr>
        <p:blipFill>
          <a:blip r:embed="rId4">
            <a:alphaModFix/>
          </a:blip>
          <a:stretch>
            <a:fillRect/>
          </a:stretch>
        </p:blipFill>
        <p:spPr>
          <a:xfrm>
            <a:off x="3838675" y="1529700"/>
            <a:ext cx="5067298" cy="352796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ro" sz="1050">
                <a:solidFill>
                  <a:srgbClr val="444444"/>
                </a:solidFill>
                <a:highlight>
                  <a:srgbClr val="FFFFFF"/>
                </a:highlight>
                <a:latin typeface="Arial"/>
                <a:ea typeface="Arial"/>
                <a:cs typeface="Arial"/>
                <a:sym typeface="Arial"/>
              </a:rPr>
              <a:t>Hipertensiune arterială</a:t>
            </a:r>
            <a:endParaRPr b="1" sz="1050">
              <a:solidFill>
                <a:srgbClr val="444444"/>
              </a:solidFill>
              <a:highlight>
                <a:srgbClr val="FFFFFF"/>
              </a:highlight>
              <a:latin typeface="Arial"/>
              <a:ea typeface="Arial"/>
              <a:cs typeface="Arial"/>
              <a:sym typeface="Arial"/>
            </a:endParaRPr>
          </a:p>
          <a:p>
            <a:pPr indent="0" lvl="0" marL="0" rtl="0" algn="ctr">
              <a:spcBef>
                <a:spcPts val="0"/>
              </a:spcBef>
              <a:spcAft>
                <a:spcPts val="0"/>
              </a:spcAft>
              <a:buNone/>
            </a:pPr>
            <a:r>
              <a:t/>
            </a:r>
            <a:endParaRPr b="1" sz="1050">
              <a:solidFill>
                <a:srgbClr val="444444"/>
              </a:solidFill>
              <a:highlight>
                <a:srgbClr val="FFFFFF"/>
              </a:highlight>
              <a:latin typeface="Arial"/>
              <a:ea typeface="Arial"/>
              <a:cs typeface="Arial"/>
              <a:sym typeface="Arial"/>
            </a:endParaRPr>
          </a:p>
          <a:p>
            <a:pPr indent="0" lvl="0" marL="0" rtl="0" algn="ctr">
              <a:spcBef>
                <a:spcPts val="0"/>
              </a:spcBef>
              <a:spcAft>
                <a:spcPts val="0"/>
              </a:spcAft>
              <a:buNone/>
            </a:pPr>
            <a:r>
              <a:rPr lang="ro" sz="1000">
                <a:solidFill>
                  <a:srgbClr val="444444"/>
                </a:solidFill>
                <a:highlight>
                  <a:srgbClr val="FFFFFF"/>
                </a:highlight>
                <a:latin typeface="Arial"/>
                <a:ea typeface="Arial"/>
                <a:cs typeface="Arial"/>
                <a:sym typeface="Arial"/>
              </a:rPr>
              <a:t>Cercetătorii din Germania au concluzionat că o utilizare unică a telefonului mobil pentru 35 de minute ar putea provoca o creştere a tensiunii arteriale normale cu 5-10 mm</a:t>
            </a:r>
            <a:r>
              <a:rPr lang="ro" sz="1050">
                <a:solidFill>
                  <a:srgbClr val="444444"/>
                </a:solidFill>
                <a:highlight>
                  <a:srgbClr val="FFFFFF"/>
                </a:highlight>
                <a:latin typeface="Arial"/>
                <a:ea typeface="Arial"/>
                <a:cs typeface="Arial"/>
                <a:sym typeface="Arial"/>
              </a:rPr>
              <a:t>.</a:t>
            </a:r>
            <a:endParaRPr b="1" sz="1200"/>
          </a:p>
        </p:txBody>
      </p:sp>
      <p:pic>
        <p:nvPicPr>
          <p:cNvPr id="96" name="Shape 96"/>
          <p:cNvPicPr preferRelativeResize="0"/>
          <p:nvPr/>
        </p:nvPicPr>
        <p:blipFill>
          <a:blip r:embed="rId3">
            <a:alphaModFix/>
          </a:blip>
          <a:stretch>
            <a:fillRect/>
          </a:stretch>
        </p:blipFill>
        <p:spPr>
          <a:xfrm>
            <a:off x="152400" y="1906150"/>
            <a:ext cx="5296076" cy="3084950"/>
          </a:xfrm>
          <a:prstGeom prst="rect">
            <a:avLst/>
          </a:prstGeom>
          <a:noFill/>
          <a:ln>
            <a:noFill/>
          </a:ln>
        </p:spPr>
      </p:pic>
      <p:pic>
        <p:nvPicPr>
          <p:cNvPr id="97" name="Shape 97"/>
          <p:cNvPicPr preferRelativeResize="0"/>
          <p:nvPr/>
        </p:nvPicPr>
        <p:blipFill>
          <a:blip r:embed="rId4">
            <a:alphaModFix/>
          </a:blip>
          <a:stretch>
            <a:fillRect/>
          </a:stretch>
        </p:blipFill>
        <p:spPr>
          <a:xfrm>
            <a:off x="5547376" y="2777500"/>
            <a:ext cx="3390724" cy="177857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ro" sz="1050">
                <a:solidFill>
                  <a:srgbClr val="444444"/>
                </a:solidFill>
                <a:highlight>
                  <a:srgbClr val="FFFFFF"/>
                </a:highlight>
                <a:latin typeface="Arial"/>
                <a:ea typeface="Arial"/>
                <a:cs typeface="Arial"/>
                <a:sym typeface="Arial"/>
              </a:rPr>
              <a:t>Tumoare pe creier</a:t>
            </a:r>
            <a:endParaRPr b="1" sz="1050">
              <a:solidFill>
                <a:srgbClr val="444444"/>
              </a:solidFill>
              <a:highlight>
                <a:srgbClr val="FFFFFF"/>
              </a:highlight>
              <a:latin typeface="Arial"/>
              <a:ea typeface="Arial"/>
              <a:cs typeface="Arial"/>
              <a:sym typeface="Arial"/>
            </a:endParaRPr>
          </a:p>
          <a:p>
            <a:pPr indent="0" lvl="0" marL="0" rtl="0" algn="ctr">
              <a:spcBef>
                <a:spcPts val="0"/>
              </a:spcBef>
              <a:spcAft>
                <a:spcPts val="0"/>
              </a:spcAft>
              <a:buNone/>
            </a:pPr>
            <a:r>
              <a:t/>
            </a:r>
            <a:endParaRPr b="1" sz="1050">
              <a:solidFill>
                <a:srgbClr val="444444"/>
              </a:solidFill>
              <a:highlight>
                <a:srgbClr val="FFFFFF"/>
              </a:highlight>
              <a:latin typeface="Arial"/>
              <a:ea typeface="Arial"/>
              <a:cs typeface="Arial"/>
              <a:sym typeface="Arial"/>
            </a:endParaRPr>
          </a:p>
          <a:p>
            <a:pPr indent="0" lvl="0" marL="0" rtl="0" algn="ctr">
              <a:spcBef>
                <a:spcPts val="0"/>
              </a:spcBef>
              <a:spcAft>
                <a:spcPts val="0"/>
              </a:spcAft>
              <a:buNone/>
            </a:pPr>
            <a:r>
              <a:rPr lang="ro" sz="1000">
                <a:solidFill>
                  <a:srgbClr val="444444"/>
                </a:solidFill>
                <a:highlight>
                  <a:srgbClr val="FFFFFF"/>
                </a:highlight>
                <a:latin typeface="Arial"/>
                <a:ea typeface="Arial"/>
                <a:cs typeface="Arial"/>
                <a:sym typeface="Arial"/>
              </a:rPr>
              <a:t>Analiza mai multor studii anterioare a condus la concluzia că folosirea telefonului mobil duce la un risc crescut de a dezvolta anumite tipuri de tumori cerebrale (de 2,4 ori pentru neuroma acustică şi de 2 ori pentru gliomuri)</a:t>
            </a:r>
            <a:r>
              <a:rPr lang="ro" sz="1050">
                <a:solidFill>
                  <a:srgbClr val="444444"/>
                </a:solidFill>
                <a:highlight>
                  <a:srgbClr val="FFFFFF"/>
                </a:highlight>
                <a:latin typeface="Arial"/>
                <a:ea typeface="Arial"/>
                <a:cs typeface="Arial"/>
                <a:sym typeface="Arial"/>
              </a:rPr>
              <a:t>. </a:t>
            </a:r>
            <a:endParaRPr b="1" sz="1200"/>
          </a:p>
        </p:txBody>
      </p:sp>
      <p:pic>
        <p:nvPicPr>
          <p:cNvPr id="103" name="Shape 103"/>
          <p:cNvPicPr preferRelativeResize="0"/>
          <p:nvPr/>
        </p:nvPicPr>
        <p:blipFill>
          <a:blip r:embed="rId3">
            <a:alphaModFix/>
          </a:blip>
          <a:stretch>
            <a:fillRect/>
          </a:stretch>
        </p:blipFill>
        <p:spPr>
          <a:xfrm>
            <a:off x="86450" y="1674700"/>
            <a:ext cx="4562475" cy="3041650"/>
          </a:xfrm>
          <a:prstGeom prst="rect">
            <a:avLst/>
          </a:prstGeom>
          <a:noFill/>
          <a:ln>
            <a:noFill/>
          </a:ln>
        </p:spPr>
      </p:pic>
      <p:pic>
        <p:nvPicPr>
          <p:cNvPr id="104" name="Shape 104"/>
          <p:cNvPicPr preferRelativeResize="0"/>
          <p:nvPr/>
        </p:nvPicPr>
        <p:blipFill>
          <a:blip r:embed="rId4">
            <a:alphaModFix/>
          </a:blip>
          <a:stretch>
            <a:fillRect/>
          </a:stretch>
        </p:blipFill>
        <p:spPr>
          <a:xfrm>
            <a:off x="4842525" y="1674701"/>
            <a:ext cx="3748501" cy="313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ro" sz="1000">
                <a:solidFill>
                  <a:srgbClr val="444444"/>
                </a:solidFill>
                <a:latin typeface="Arial"/>
                <a:ea typeface="Arial"/>
                <a:cs typeface="Arial"/>
                <a:sym typeface="Arial"/>
              </a:rPr>
              <a:t>Cancerul limfatic şi cancerul măduvei osoase</a:t>
            </a:r>
            <a:endParaRPr b="1" sz="1000">
              <a:solidFill>
                <a:srgbClr val="444444"/>
              </a:solidFill>
              <a:latin typeface="Arial"/>
              <a:ea typeface="Arial"/>
              <a:cs typeface="Arial"/>
              <a:sym typeface="Arial"/>
            </a:endParaRPr>
          </a:p>
          <a:p>
            <a:pPr indent="0" lvl="0" marL="0" rtl="0" algn="ctr">
              <a:spcBef>
                <a:spcPts val="0"/>
              </a:spcBef>
              <a:spcAft>
                <a:spcPts val="0"/>
              </a:spcAft>
              <a:buNone/>
            </a:pPr>
            <a:r>
              <a:t/>
            </a:r>
            <a:endParaRPr b="1" sz="1000">
              <a:solidFill>
                <a:srgbClr val="444444"/>
              </a:solidFill>
              <a:latin typeface="Arial"/>
              <a:ea typeface="Arial"/>
              <a:cs typeface="Arial"/>
              <a:sym typeface="Arial"/>
            </a:endParaRPr>
          </a:p>
          <a:p>
            <a:pPr indent="0" lvl="0" marL="0" rtl="0" algn="ctr">
              <a:spcBef>
                <a:spcPts val="0"/>
              </a:spcBef>
              <a:spcAft>
                <a:spcPts val="0"/>
              </a:spcAft>
              <a:buNone/>
            </a:pPr>
            <a:r>
              <a:rPr lang="ro" sz="1000">
                <a:solidFill>
                  <a:srgbClr val="444444"/>
                </a:solidFill>
                <a:latin typeface="Arial"/>
                <a:ea typeface="Arial"/>
                <a:cs typeface="Arial"/>
                <a:sym typeface="Arial"/>
              </a:rPr>
              <a:t>Cercetătorii de la Universitatea din Tasmania şi Universitatea din Bristol au studiat rapoartele a 850 de pacienţi, care au fost diagnosticaţi cu cancer de măduvă osoasă şi sistemul limfatic. Ei au ajuns la concluzia că persoanele care trăiesc în apropierea de 300 de metri de liniile electrice de înaltă tensiune o perioadă lungă de timp (mai ales în copilărie), au şanse de 5 ori mai mult de a obţine aceste maladii mai târziu în viaţă.</a:t>
            </a:r>
            <a:endParaRPr sz="1000">
              <a:solidFill>
                <a:srgbClr val="444444"/>
              </a:solidFill>
              <a:latin typeface="Arial"/>
              <a:ea typeface="Arial"/>
              <a:cs typeface="Arial"/>
              <a:sym typeface="Arial"/>
            </a:endParaRPr>
          </a:p>
          <a:p>
            <a:pPr indent="0" lvl="0" marL="0" rtl="0" algn="ctr">
              <a:spcBef>
                <a:spcPts val="0"/>
              </a:spcBef>
              <a:spcAft>
                <a:spcPts val="0"/>
              </a:spcAft>
              <a:buNone/>
            </a:pPr>
            <a:r>
              <a:t/>
            </a:r>
            <a:endParaRPr b="1" sz="1000">
              <a:solidFill>
                <a:srgbClr val="444444"/>
              </a:solidFill>
              <a:latin typeface="Arial"/>
              <a:ea typeface="Arial"/>
              <a:cs typeface="Arial"/>
              <a:sym typeface="Arial"/>
            </a:endParaRPr>
          </a:p>
          <a:p>
            <a:pPr indent="0" lvl="0" marL="0" rtl="0" algn="ctr">
              <a:spcBef>
                <a:spcPts val="0"/>
              </a:spcBef>
              <a:spcAft>
                <a:spcPts val="0"/>
              </a:spcAft>
              <a:buNone/>
            </a:pPr>
            <a:r>
              <a:t/>
            </a:r>
            <a:endParaRPr b="1" sz="1000">
              <a:solidFill>
                <a:srgbClr val="444444"/>
              </a:solidFill>
              <a:latin typeface="Arial"/>
              <a:ea typeface="Arial"/>
              <a:cs typeface="Arial"/>
              <a:sym typeface="Arial"/>
            </a:endParaRPr>
          </a:p>
        </p:txBody>
      </p:sp>
      <p:pic>
        <p:nvPicPr>
          <p:cNvPr id="110" name="Shape 110"/>
          <p:cNvPicPr preferRelativeResize="0"/>
          <p:nvPr/>
        </p:nvPicPr>
        <p:blipFill>
          <a:blip r:embed="rId3">
            <a:alphaModFix/>
          </a:blip>
          <a:stretch>
            <a:fillRect/>
          </a:stretch>
        </p:blipFill>
        <p:spPr>
          <a:xfrm>
            <a:off x="4407125" y="3070375"/>
            <a:ext cx="2300100" cy="1941275"/>
          </a:xfrm>
          <a:prstGeom prst="rect">
            <a:avLst/>
          </a:prstGeom>
          <a:noFill/>
          <a:ln>
            <a:noFill/>
          </a:ln>
        </p:spPr>
      </p:pic>
      <p:pic>
        <p:nvPicPr>
          <p:cNvPr id="111" name="Shape 111"/>
          <p:cNvPicPr preferRelativeResize="0"/>
          <p:nvPr/>
        </p:nvPicPr>
        <p:blipFill>
          <a:blip r:embed="rId4">
            <a:alphaModFix/>
          </a:blip>
          <a:stretch>
            <a:fillRect/>
          </a:stretch>
        </p:blipFill>
        <p:spPr>
          <a:xfrm>
            <a:off x="6753225" y="3148569"/>
            <a:ext cx="2300100" cy="1863081"/>
          </a:xfrm>
          <a:prstGeom prst="rect">
            <a:avLst/>
          </a:prstGeom>
          <a:noFill/>
          <a:ln>
            <a:noFill/>
          </a:ln>
        </p:spPr>
      </p:pic>
      <p:pic>
        <p:nvPicPr>
          <p:cNvPr id="112" name="Shape 112"/>
          <p:cNvPicPr preferRelativeResize="0"/>
          <p:nvPr/>
        </p:nvPicPr>
        <p:blipFill>
          <a:blip r:embed="rId5">
            <a:alphaModFix/>
          </a:blip>
          <a:stretch>
            <a:fillRect/>
          </a:stretch>
        </p:blipFill>
        <p:spPr>
          <a:xfrm>
            <a:off x="0" y="1706301"/>
            <a:ext cx="4407121" cy="330534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