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437" r:id="rId4"/>
    <p:sldId id="505" r:id="rId5"/>
    <p:sldId id="506" r:id="rId6"/>
    <p:sldId id="507" r:id="rId7"/>
    <p:sldId id="510" r:id="rId8"/>
    <p:sldId id="470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9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zp" initials="y" lastIdx="1" clrIdx="0">
    <p:extLst>
      <p:ext uri="{19B8F6BF-5375-455C-9EA6-DF929625EA0E}">
        <p15:presenceInfo xmlns:p15="http://schemas.microsoft.com/office/powerpoint/2012/main" userId="yz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48D"/>
    <a:srgbClr val="6C7997"/>
    <a:srgbClr val="D8DDE9"/>
    <a:srgbClr val="CFD1D8"/>
    <a:srgbClr val="E9EAED"/>
    <a:srgbClr val="495A80"/>
    <a:srgbClr val="495A7F"/>
    <a:srgbClr val="47587D"/>
    <a:srgbClr val="4472C4"/>
    <a:srgbClr val="EC7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95" autoAdjust="0"/>
  </p:normalViewPr>
  <p:slideViewPr>
    <p:cSldViewPr snapToGrid="0">
      <p:cViewPr>
        <p:scale>
          <a:sx n="75" d="100"/>
          <a:sy n="75" d="100"/>
        </p:scale>
        <p:origin x="1950" y="384"/>
      </p:cViewPr>
      <p:guideLst>
        <p:guide orient="horz" pos="1989"/>
        <p:guide pos="38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_GB2312"/>
              </a:rPr>
              <a:t>随着无人机性能的提升，无人机将在未来空战中扮演更加重要的角色，其在空战上发挥的作用将不单单是战场侦查与监视，也应该包括执行对敌机动追踪、决策博弈任务，逐步完成从常规的侦察平台到作战平台的转换。为此，需要提高无人机群的自行调整能力和自主决策能力，使得无人机群在多变的空战环境当中，能够具有一定的“自我意识”以迅速适应战场状况和调整自我行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12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6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86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88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5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84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B34-0E39-4F4D-BF51-717C388A0214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16A-1935-437C-8A7B-A770EBDD55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505" b="56847"/>
          <a:stretch>
            <a:fillRect/>
          </a:stretch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800"/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655" marR="0" lvl="0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349250" marR="0" lvl="1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第二级</a:t>
            </a:r>
          </a:p>
          <a:p>
            <a:pPr marL="503555" marR="0" lvl="2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第三级</a:t>
            </a:r>
          </a:p>
          <a:p>
            <a:pPr marL="654685" marR="0" lvl="3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第四级</a:t>
            </a:r>
          </a:p>
          <a:p>
            <a:pPr marL="808990" marR="0" lvl="4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519863"/>
            <a:ext cx="12192000" cy="297634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b="1" dirty="0"/>
              <a:t>IBM Capstone Project – </a:t>
            </a:r>
          </a:p>
          <a:p>
            <a:pPr algn="ctr">
              <a:lnSpc>
                <a:spcPct val="120000"/>
              </a:lnSpc>
            </a:pPr>
            <a:r>
              <a:rPr lang="en-US" altLang="zh-CN" sz="5400" b="1" dirty="0"/>
              <a:t>The Battle of Neighborhoods</a:t>
            </a:r>
            <a:endParaRPr lang="zh-CN" altLang="en-US" sz="5400" b="1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402885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3A68491-82C7-44D1-9AC3-86A48C940B8B}"/>
              </a:ext>
            </a:extLst>
          </p:cNvPr>
          <p:cNvGrpSpPr/>
          <p:nvPr/>
        </p:nvGrpSpPr>
        <p:grpSpPr>
          <a:xfrm>
            <a:off x="7134331" y="4079346"/>
            <a:ext cx="1173358" cy="1749799"/>
            <a:chOff x="3536579" y="3837697"/>
            <a:chExt cx="391041" cy="645887"/>
          </a:xfrm>
        </p:grpSpPr>
        <p:grpSp>
          <p:nvGrpSpPr>
            <p:cNvPr id="26" name="Group 16">
              <a:extLst>
                <a:ext uri="{FF2B5EF4-FFF2-40B4-BE49-F238E27FC236}">
                  <a16:creationId xmlns:a16="http://schemas.microsoft.com/office/drawing/2014/main" id="{B97FCE62-A101-4FC5-8F23-69DBB3BE6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579" y="4361786"/>
              <a:ext cx="75558" cy="121798"/>
              <a:chOff x="4123" y="4479"/>
              <a:chExt cx="215" cy="346"/>
            </a:xfrm>
          </p:grpSpPr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8937CAB8-8D41-4C26-81BD-899E4F8E77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6" y="4479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E8DFAFCB-15C8-46C6-8DC8-899ACC260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" y="4603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082CB542-0B5B-45C4-964E-1149ABE30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961" y="3837697"/>
              <a:ext cx="125659" cy="23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2000" b="1" dirty="0">
                <a:solidFill>
                  <a:srgbClr val="4A5F7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F166EC1-A9C4-4B61-9063-0C30B2850E0A}"/>
              </a:ext>
            </a:extLst>
          </p:cNvPr>
          <p:cNvSpPr txBox="1"/>
          <p:nvPr/>
        </p:nvSpPr>
        <p:spPr>
          <a:xfrm>
            <a:off x="4201771" y="5478844"/>
            <a:ext cx="459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Submitter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altLang="zh-CN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Zhipeng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B069A40-8FB4-4880-92F4-7DD6BA71004A}"/>
              </a:ext>
            </a:extLst>
          </p:cNvPr>
          <p:cNvGrpSpPr/>
          <p:nvPr/>
        </p:nvGrpSpPr>
        <p:grpSpPr>
          <a:xfrm>
            <a:off x="3604509" y="5437769"/>
            <a:ext cx="654550" cy="622582"/>
            <a:chOff x="5853210" y="5669462"/>
            <a:chExt cx="552449" cy="552449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22BFB8C-F0CE-416C-8583-0838371E2E03}"/>
                </a:ext>
              </a:extLst>
            </p:cNvPr>
            <p:cNvSpPr/>
            <p:nvPr/>
          </p:nvSpPr>
          <p:spPr>
            <a:xfrm>
              <a:off x="5853210" y="5669462"/>
              <a:ext cx="552449" cy="552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C835C82-EFD8-4007-AD9C-34EF233A56F4}"/>
                </a:ext>
              </a:extLst>
            </p:cNvPr>
            <p:cNvGrpSpPr/>
            <p:nvPr/>
          </p:nvGrpSpPr>
          <p:grpSpPr>
            <a:xfrm>
              <a:off x="5967376" y="5780260"/>
              <a:ext cx="324121" cy="330861"/>
              <a:chOff x="5649842" y="2301806"/>
              <a:chExt cx="3127383" cy="3192450"/>
            </a:xfrm>
            <a:solidFill>
              <a:schemeClr val="bg1"/>
            </a:solidFill>
          </p:grpSpPr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0D695D34-4B36-4E29-82D7-9AA49DFFF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83A78BBD-ED27-42FE-8D99-FC7EDDC4DD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9842" y="4263939"/>
                <a:ext cx="3127383" cy="1230317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>
                <a:extLst>
                  <a:ext uri="{FF2B5EF4-FFF2-40B4-BE49-F238E27FC236}">
                    <a16:creationId xmlns:a16="http://schemas.microsoft.com/office/drawing/2014/main" id="{2107894E-F68D-49F2-867A-534B28722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5059" y="2301806"/>
                <a:ext cx="1603379" cy="1984377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7" name="Group 14">
            <a:extLst>
              <a:ext uri="{FF2B5EF4-FFF2-40B4-BE49-F238E27FC236}">
                <a16:creationId xmlns:a16="http://schemas.microsoft.com/office/drawing/2014/main" id="{259713C0-7691-435C-9284-58F441D31F8A}"/>
              </a:ext>
            </a:extLst>
          </p:cNvPr>
          <p:cNvGrpSpPr/>
          <p:nvPr/>
        </p:nvGrpSpPr>
        <p:grpSpPr bwMode="auto">
          <a:xfrm>
            <a:off x="3607200" y="5437769"/>
            <a:ext cx="654550" cy="622582"/>
            <a:chOff x="4248" y="3024"/>
            <a:chExt cx="600" cy="599"/>
          </a:xfrm>
        </p:grpSpPr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58EBC0B8-61F4-4625-A633-6C5C4B23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16">
              <a:extLst>
                <a:ext uri="{FF2B5EF4-FFF2-40B4-BE49-F238E27FC236}">
                  <a16:creationId xmlns:a16="http://schemas.microsoft.com/office/drawing/2014/main" id="{62C3770F-B215-4EF2-AD7A-F2543A90E808}"/>
                </a:ext>
              </a:extLst>
            </p:cNvPr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60" name="Freeform 17">
                <a:extLst>
                  <a:ext uri="{FF2B5EF4-FFF2-40B4-BE49-F238E27FC236}">
                    <a16:creationId xmlns:a16="http://schemas.microsoft.com/office/drawing/2014/main" id="{8DDFF9CB-BC23-494F-A327-818F700FF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18">
                <a:extLst>
                  <a:ext uri="{FF2B5EF4-FFF2-40B4-BE49-F238E27FC236}">
                    <a16:creationId xmlns:a16="http://schemas.microsoft.com/office/drawing/2014/main" id="{87D9DF1A-F0F5-4C0F-AABC-941EC20423AF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1293AC1-3BFA-4CEF-9555-7DD0155A0A71}"/>
              </a:ext>
            </a:extLst>
          </p:cNvPr>
          <p:cNvGrpSpPr/>
          <p:nvPr/>
        </p:nvGrpSpPr>
        <p:grpSpPr>
          <a:xfrm>
            <a:off x="3604509" y="5437769"/>
            <a:ext cx="654550" cy="622582"/>
            <a:chOff x="5853210" y="5669462"/>
            <a:chExt cx="552449" cy="55244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B634261-410A-4BD8-AF7C-3A02EA2B0677}"/>
                </a:ext>
              </a:extLst>
            </p:cNvPr>
            <p:cNvSpPr/>
            <p:nvPr/>
          </p:nvSpPr>
          <p:spPr>
            <a:xfrm>
              <a:off x="5853210" y="5669462"/>
              <a:ext cx="552449" cy="552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F0073AB-44EF-4C4A-A086-ED0CDBAAD2BC}"/>
                </a:ext>
              </a:extLst>
            </p:cNvPr>
            <p:cNvGrpSpPr/>
            <p:nvPr/>
          </p:nvGrpSpPr>
          <p:grpSpPr>
            <a:xfrm>
              <a:off x="5967376" y="5780260"/>
              <a:ext cx="324121" cy="330861"/>
              <a:chOff x="5649842" y="2301806"/>
              <a:chExt cx="3127383" cy="3192450"/>
            </a:xfrm>
            <a:solidFill>
              <a:schemeClr val="bg1"/>
            </a:solidFill>
          </p:grpSpPr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B8E1489A-8BA0-4340-9A7A-4426705B80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A433AFF6-0EEE-4E03-98E4-A75816008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9842" y="4263939"/>
                <a:ext cx="3127383" cy="1230317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A8299F70-A53B-4ABB-BAA0-6DEC58230F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5059" y="2301806"/>
                <a:ext cx="1603379" cy="1984377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3" name="Group 14">
            <a:extLst>
              <a:ext uri="{FF2B5EF4-FFF2-40B4-BE49-F238E27FC236}">
                <a16:creationId xmlns:a16="http://schemas.microsoft.com/office/drawing/2014/main" id="{E2FF8474-00A0-4F82-A1D4-2568D485B36B}"/>
              </a:ext>
            </a:extLst>
          </p:cNvPr>
          <p:cNvGrpSpPr/>
          <p:nvPr/>
        </p:nvGrpSpPr>
        <p:grpSpPr bwMode="auto">
          <a:xfrm>
            <a:off x="3607200" y="5437769"/>
            <a:ext cx="654550" cy="622582"/>
            <a:chOff x="4248" y="3024"/>
            <a:chExt cx="600" cy="599"/>
          </a:xfrm>
        </p:grpSpPr>
        <p:sp>
          <p:nvSpPr>
            <p:cNvPr id="84" name="Oval 15">
              <a:extLst>
                <a:ext uri="{FF2B5EF4-FFF2-40B4-BE49-F238E27FC236}">
                  <a16:creationId xmlns:a16="http://schemas.microsoft.com/office/drawing/2014/main" id="{D1707245-795B-4F76-A8E7-B7FCF8E41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Group 16">
              <a:extLst>
                <a:ext uri="{FF2B5EF4-FFF2-40B4-BE49-F238E27FC236}">
                  <a16:creationId xmlns:a16="http://schemas.microsoft.com/office/drawing/2014/main" id="{0606130F-7874-43D7-8B36-5CC934E04E57}"/>
                </a:ext>
              </a:extLst>
            </p:cNvPr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A2D7F325-D1EB-438A-BEDB-89040F7036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47A5B120-5BF7-4281-8EA0-39CFF633009F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25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116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r="7133"/>
          <a:stretch/>
        </p:blipFill>
        <p:spPr>
          <a:xfrm>
            <a:off x="1" y="0"/>
            <a:ext cx="4314232" cy="68580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052819" y="2030928"/>
            <a:ext cx="2522828" cy="2459966"/>
            <a:chOff x="1698318" y="1259533"/>
            <a:chExt cx="2212793" cy="2258132"/>
          </a:xfrm>
        </p:grpSpPr>
        <p:sp>
          <p:nvSpPr>
            <p:cNvPr id="12" name="椭圆 11"/>
            <p:cNvSpPr/>
            <p:nvPr/>
          </p:nvSpPr>
          <p:spPr>
            <a:xfrm>
              <a:off x="2080279" y="3032193"/>
              <a:ext cx="394034" cy="39403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49706" y="3042865"/>
              <a:ext cx="474800" cy="474800"/>
            </a:xfrm>
            <a:prstGeom prst="ellipse">
              <a:avLst/>
            </a:prstGeom>
            <a:solidFill>
              <a:srgbClr val="495A7F"/>
            </a:solidFill>
            <a:ln w="1270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5596A7"/>
                  </a:gs>
                </a:gsLst>
                <a:lin ang="18900000" scaled="1"/>
                <a:tileRect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295778" y="1259533"/>
              <a:ext cx="493142" cy="49314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98318" y="1996315"/>
              <a:ext cx="382321" cy="382321"/>
            </a:xfrm>
            <a:prstGeom prst="ellipse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5596A7"/>
                  </a:gs>
                </a:gsLst>
                <a:lin ang="18900000" scaled="1"/>
                <a:tileRect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871636" y="1522675"/>
              <a:ext cx="2039475" cy="1757590"/>
              <a:chOff x="1871636" y="1522675"/>
              <a:chExt cx="2039475" cy="175759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871636" y="1522675"/>
                <a:ext cx="1757590" cy="175759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  <a:ln w="285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1905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888191" y="2025480"/>
                <a:ext cx="2022920" cy="64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i="0" u="none" strike="noStrike" dirty="0">
                    <a:solidFill>
                      <a:srgbClr val="2B77C5"/>
                    </a:solidFill>
                    <a:effectLst/>
                    <a:latin typeface="Arial" panose="020B0604020202020204" pitchFamily="34" charset="0"/>
                  </a:rPr>
                  <a:t>catalog</a:t>
                </a:r>
                <a:r>
                  <a:rPr lang="en-US" altLang="zh-CN" sz="4000" b="0" i="0" dirty="0">
                    <a:solidFill>
                      <a:srgbClr val="999999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endParaRPr lang="zh-CN" altLang="en-US" sz="40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5643699" y="847179"/>
            <a:ext cx="719620" cy="674166"/>
            <a:chOff x="4872033" y="1477901"/>
            <a:chExt cx="537037" cy="537037"/>
          </a:xfrm>
        </p:grpSpPr>
        <p:sp>
          <p:nvSpPr>
            <p:cNvPr id="46" name="圆角矩形 11"/>
            <p:cNvSpPr/>
            <p:nvPr/>
          </p:nvSpPr>
          <p:spPr>
            <a:xfrm>
              <a:off x="4872033" y="1477901"/>
              <a:ext cx="537037" cy="53703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90516" y="1544088"/>
              <a:ext cx="510287" cy="4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93442A7-5C2D-4425-B691-1E6D88EB6AE4}"/>
              </a:ext>
            </a:extLst>
          </p:cNvPr>
          <p:cNvSpPr txBox="1"/>
          <p:nvPr/>
        </p:nvSpPr>
        <p:spPr>
          <a:xfrm>
            <a:off x="6938600" y="861096"/>
            <a:ext cx="4008884" cy="64633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5E8ECEC-CF47-45EF-9BBF-390585ACEE41}"/>
              </a:ext>
            </a:extLst>
          </p:cNvPr>
          <p:cNvGrpSpPr/>
          <p:nvPr/>
        </p:nvGrpSpPr>
        <p:grpSpPr>
          <a:xfrm>
            <a:off x="5643699" y="1718778"/>
            <a:ext cx="719620" cy="674166"/>
            <a:chOff x="4872033" y="1477901"/>
            <a:chExt cx="537037" cy="537037"/>
          </a:xfrm>
        </p:grpSpPr>
        <p:sp>
          <p:nvSpPr>
            <p:cNvPr id="37" name="圆角矩形 11">
              <a:extLst>
                <a:ext uri="{FF2B5EF4-FFF2-40B4-BE49-F238E27FC236}">
                  <a16:creationId xmlns:a16="http://schemas.microsoft.com/office/drawing/2014/main" id="{DBCE53AA-318E-4C81-9EA7-5143D5E59636}"/>
                </a:ext>
              </a:extLst>
            </p:cNvPr>
            <p:cNvSpPr/>
            <p:nvPr/>
          </p:nvSpPr>
          <p:spPr>
            <a:xfrm>
              <a:off x="4872033" y="1477901"/>
              <a:ext cx="537037" cy="53703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531C030-3F04-490C-AB78-DA9502721480}"/>
                </a:ext>
              </a:extLst>
            </p:cNvPr>
            <p:cNvSpPr txBox="1"/>
            <p:nvPr/>
          </p:nvSpPr>
          <p:spPr>
            <a:xfrm>
              <a:off x="4890516" y="1544088"/>
              <a:ext cx="510287" cy="4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C7A12D6A-EAFE-4C3A-833F-67CB869451B8}"/>
              </a:ext>
            </a:extLst>
          </p:cNvPr>
          <p:cNvSpPr txBox="1"/>
          <p:nvPr/>
        </p:nvSpPr>
        <p:spPr>
          <a:xfrm>
            <a:off x="6938600" y="1732695"/>
            <a:ext cx="4008884" cy="64633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2E4032-19EC-4243-AC58-666539D587DD}"/>
              </a:ext>
            </a:extLst>
          </p:cNvPr>
          <p:cNvGrpSpPr/>
          <p:nvPr/>
        </p:nvGrpSpPr>
        <p:grpSpPr>
          <a:xfrm>
            <a:off x="5643699" y="2586745"/>
            <a:ext cx="719620" cy="674166"/>
            <a:chOff x="4872033" y="1477901"/>
            <a:chExt cx="537037" cy="537037"/>
          </a:xfrm>
        </p:grpSpPr>
        <p:sp>
          <p:nvSpPr>
            <p:cNvPr id="54" name="圆角矩形 11">
              <a:extLst>
                <a:ext uri="{FF2B5EF4-FFF2-40B4-BE49-F238E27FC236}">
                  <a16:creationId xmlns:a16="http://schemas.microsoft.com/office/drawing/2014/main" id="{3C8888BE-056F-4298-ACE4-6BDC363C68CA}"/>
                </a:ext>
              </a:extLst>
            </p:cNvPr>
            <p:cNvSpPr/>
            <p:nvPr/>
          </p:nvSpPr>
          <p:spPr>
            <a:xfrm>
              <a:off x="4872033" y="1477901"/>
              <a:ext cx="537037" cy="53703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68B89F2-3159-4A6D-966C-E938B20561DB}"/>
                </a:ext>
              </a:extLst>
            </p:cNvPr>
            <p:cNvSpPr txBox="1"/>
            <p:nvPr/>
          </p:nvSpPr>
          <p:spPr>
            <a:xfrm>
              <a:off x="4890516" y="1544088"/>
              <a:ext cx="510287" cy="4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F89C18C-5D4C-45C4-9991-35D32EF9311B}"/>
              </a:ext>
            </a:extLst>
          </p:cNvPr>
          <p:cNvSpPr txBox="1"/>
          <p:nvPr/>
        </p:nvSpPr>
        <p:spPr>
          <a:xfrm>
            <a:off x="6938600" y="2600662"/>
            <a:ext cx="4008884" cy="64633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FC3FD9-098B-4AEC-8152-BEF097DC6593}"/>
              </a:ext>
            </a:extLst>
          </p:cNvPr>
          <p:cNvGrpSpPr/>
          <p:nvPr/>
        </p:nvGrpSpPr>
        <p:grpSpPr>
          <a:xfrm>
            <a:off x="5643699" y="3450999"/>
            <a:ext cx="719620" cy="674166"/>
            <a:chOff x="4872033" y="1477901"/>
            <a:chExt cx="537037" cy="537037"/>
          </a:xfrm>
        </p:grpSpPr>
        <p:sp>
          <p:nvSpPr>
            <p:cNvPr id="64" name="圆角矩形 11">
              <a:extLst>
                <a:ext uri="{FF2B5EF4-FFF2-40B4-BE49-F238E27FC236}">
                  <a16:creationId xmlns:a16="http://schemas.microsoft.com/office/drawing/2014/main" id="{9D8437AE-4A4E-4EC9-BE2E-5E427AD934BC}"/>
                </a:ext>
              </a:extLst>
            </p:cNvPr>
            <p:cNvSpPr/>
            <p:nvPr/>
          </p:nvSpPr>
          <p:spPr>
            <a:xfrm>
              <a:off x="4872033" y="1477901"/>
              <a:ext cx="537037" cy="53703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B00E08D-F48E-444E-A9BC-D81C38D38C4E}"/>
                </a:ext>
              </a:extLst>
            </p:cNvPr>
            <p:cNvSpPr txBox="1"/>
            <p:nvPr/>
          </p:nvSpPr>
          <p:spPr>
            <a:xfrm>
              <a:off x="4890516" y="1544088"/>
              <a:ext cx="510287" cy="4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159DA1A7-DF31-4877-9869-A91BDFB68AEA}"/>
              </a:ext>
            </a:extLst>
          </p:cNvPr>
          <p:cNvSpPr txBox="1"/>
          <p:nvPr/>
        </p:nvSpPr>
        <p:spPr>
          <a:xfrm>
            <a:off x="6938600" y="3464916"/>
            <a:ext cx="4008884" cy="64633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1A70F59-91EB-4FF6-B3CA-920F16002F76}"/>
              </a:ext>
            </a:extLst>
          </p:cNvPr>
          <p:cNvGrpSpPr/>
          <p:nvPr/>
        </p:nvGrpSpPr>
        <p:grpSpPr>
          <a:xfrm>
            <a:off x="5643699" y="4354330"/>
            <a:ext cx="719620" cy="674166"/>
            <a:chOff x="4872033" y="1477901"/>
            <a:chExt cx="537037" cy="537037"/>
          </a:xfrm>
        </p:grpSpPr>
        <p:sp>
          <p:nvSpPr>
            <p:cNvPr id="68" name="圆角矩形 11">
              <a:extLst>
                <a:ext uri="{FF2B5EF4-FFF2-40B4-BE49-F238E27FC236}">
                  <a16:creationId xmlns:a16="http://schemas.microsoft.com/office/drawing/2014/main" id="{FE2B59AE-E181-4FAA-83E2-4CF6281BDBC6}"/>
                </a:ext>
              </a:extLst>
            </p:cNvPr>
            <p:cNvSpPr/>
            <p:nvPr/>
          </p:nvSpPr>
          <p:spPr>
            <a:xfrm>
              <a:off x="4872033" y="1477901"/>
              <a:ext cx="537037" cy="53703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C6189A1-3439-48F0-865B-BC461A22E413}"/>
                </a:ext>
              </a:extLst>
            </p:cNvPr>
            <p:cNvSpPr txBox="1"/>
            <p:nvPr/>
          </p:nvSpPr>
          <p:spPr>
            <a:xfrm>
              <a:off x="4890516" y="1544088"/>
              <a:ext cx="510287" cy="4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21946BE-0C85-460A-8D1D-56CD6106997E}"/>
              </a:ext>
            </a:extLst>
          </p:cNvPr>
          <p:cNvSpPr txBox="1"/>
          <p:nvPr/>
        </p:nvSpPr>
        <p:spPr>
          <a:xfrm>
            <a:off x="6938600" y="4368247"/>
            <a:ext cx="4008884" cy="64633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9366F1-A612-4300-B346-2243748FDBD1}"/>
              </a:ext>
            </a:extLst>
          </p:cNvPr>
          <p:cNvGrpSpPr/>
          <p:nvPr/>
        </p:nvGrpSpPr>
        <p:grpSpPr>
          <a:xfrm>
            <a:off x="5668466" y="5243744"/>
            <a:ext cx="719620" cy="674166"/>
            <a:chOff x="4872033" y="1477901"/>
            <a:chExt cx="537037" cy="537037"/>
          </a:xfrm>
        </p:grpSpPr>
        <p:sp>
          <p:nvSpPr>
            <p:cNvPr id="72" name="圆角矩形 11">
              <a:extLst>
                <a:ext uri="{FF2B5EF4-FFF2-40B4-BE49-F238E27FC236}">
                  <a16:creationId xmlns:a16="http://schemas.microsoft.com/office/drawing/2014/main" id="{D0F313F3-9BB9-4133-9FAC-0F3B58553001}"/>
                </a:ext>
              </a:extLst>
            </p:cNvPr>
            <p:cNvSpPr/>
            <p:nvPr/>
          </p:nvSpPr>
          <p:spPr>
            <a:xfrm>
              <a:off x="4872033" y="1477901"/>
              <a:ext cx="537037" cy="53703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1654B1E-9781-46A4-B4A1-73A0DA99C0BB}"/>
                </a:ext>
              </a:extLst>
            </p:cNvPr>
            <p:cNvSpPr txBox="1"/>
            <p:nvPr/>
          </p:nvSpPr>
          <p:spPr>
            <a:xfrm>
              <a:off x="4890516" y="1544088"/>
              <a:ext cx="510287" cy="41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27AFA752-A042-4FAB-BAB9-2963E6E43DFD}"/>
              </a:ext>
            </a:extLst>
          </p:cNvPr>
          <p:cNvSpPr txBox="1"/>
          <p:nvPr/>
        </p:nvSpPr>
        <p:spPr>
          <a:xfrm>
            <a:off x="6963367" y="5257661"/>
            <a:ext cx="4008884" cy="64633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24545" y="0"/>
            <a:ext cx="12216545" cy="6446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00" y="97061"/>
            <a:ext cx="2989365" cy="3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60" y="-42986"/>
            <a:ext cx="649320" cy="64932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7165" y="132827"/>
            <a:ext cx="330465" cy="356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387" y="43330"/>
            <a:ext cx="419404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spc="300" dirty="0">
                <a:solidFill>
                  <a:prstClr val="white"/>
                </a:solidFill>
                <a:latin typeface="微软雅黑 (正文)"/>
                <a:ea typeface="微软雅黑" panose="020B0503020204020204" pitchFamily="34" charset="-122"/>
              </a:rPr>
              <a:t>Introduction</a:t>
            </a:r>
            <a:endParaRPr lang="zh-CN" altLang="en-US" sz="2800" b="1" spc="300" dirty="0">
              <a:solidFill>
                <a:prstClr val="white"/>
              </a:solidFill>
              <a:latin typeface="微软雅黑 (正文)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048F8A-29FA-40A4-97C8-23CD0CF4DC8F}"/>
              </a:ext>
            </a:extLst>
          </p:cNvPr>
          <p:cNvSpPr txBox="1"/>
          <p:nvPr/>
        </p:nvSpPr>
        <p:spPr>
          <a:xfrm>
            <a:off x="1253488" y="1324593"/>
            <a:ext cx="9660477" cy="443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        I am a Chinese student studying in Vancouver, Canada. I like the scenery and the humanities here. I enjoy my life here. However, I am not really used to eating local food. I want to do a project. Go to find some </a:t>
            </a:r>
            <a:r>
              <a:rPr lang="en-US" altLang="zh-CN" sz="3200" b="1" i="0" dirty="0">
                <a:solidFill>
                  <a:srgbClr val="FF0000"/>
                </a:solidFill>
                <a:effectLst/>
                <a:latin typeface="Helvetica Neue"/>
              </a:rPr>
              <a:t>Chinese restaurants 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and go to meet up with my Chinese friends.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824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24545" y="0"/>
            <a:ext cx="12216545" cy="6446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00" y="97061"/>
            <a:ext cx="2989365" cy="3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60" y="-42986"/>
            <a:ext cx="649320" cy="64932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7165" y="132827"/>
            <a:ext cx="330465" cy="356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D172E7-C4D8-4347-8201-DC1DD2D19504}"/>
              </a:ext>
            </a:extLst>
          </p:cNvPr>
          <p:cNvSpPr txBox="1"/>
          <p:nvPr/>
        </p:nvSpPr>
        <p:spPr>
          <a:xfrm>
            <a:off x="910387" y="43330"/>
            <a:ext cx="419404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spc="300" dirty="0">
                <a:solidFill>
                  <a:prstClr val="white"/>
                </a:solidFill>
                <a:latin typeface="微软雅黑 (正文)"/>
                <a:ea typeface="微软雅黑" panose="020B0503020204020204" pitchFamily="34" charset="-122"/>
              </a:rPr>
              <a:t>Methodology</a:t>
            </a:r>
            <a:endParaRPr lang="zh-CN" altLang="en-US" sz="2800" b="1" spc="300" dirty="0">
              <a:solidFill>
                <a:prstClr val="white"/>
              </a:solidFill>
              <a:latin typeface="微软雅黑 (正文)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8BB771-F898-4DD1-8F79-3149D40B92B5}"/>
              </a:ext>
            </a:extLst>
          </p:cNvPr>
          <p:cNvSpPr txBox="1"/>
          <p:nvPr/>
        </p:nvSpPr>
        <p:spPr>
          <a:xfrm>
            <a:off x="3004350" y="1951127"/>
            <a:ext cx="7366021" cy="295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 dirty="0"/>
              <a:t>Find out relevant data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 dirty="0"/>
              <a:t>Data cleaning and preparation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 dirty="0"/>
              <a:t>Analysis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41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24545" y="0"/>
            <a:ext cx="12216545" cy="6446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00" y="97061"/>
            <a:ext cx="2989365" cy="3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60" y="-42986"/>
            <a:ext cx="649320" cy="64932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7165" y="132827"/>
            <a:ext cx="330465" cy="356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387" y="43330"/>
            <a:ext cx="419404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(正文)"/>
                <a:ea typeface="微软雅黑" panose="020B0503020204020204" pitchFamily="34" charset="-122"/>
                <a:cs typeface="+mn-cs"/>
              </a:rPr>
              <a:t>Dataset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(正文)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F0EF6-5FC4-4EF7-9A5B-9E674A653063}"/>
              </a:ext>
            </a:extLst>
          </p:cNvPr>
          <p:cNvSpPr txBox="1"/>
          <p:nvPr/>
        </p:nvSpPr>
        <p:spPr>
          <a:xfrm>
            <a:off x="1249509" y="1574230"/>
            <a:ext cx="9443592" cy="36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 csv file named "</a:t>
            </a:r>
            <a:r>
              <a:rPr lang="en-US" altLang="zh-CN" sz="3200" b="0" i="0" dirty="0">
                <a:effectLst/>
                <a:latin typeface="Helvetica Neue"/>
              </a:rPr>
              <a:t>information_week4.csv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" that contains the 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postal code, borough, </a:t>
            </a:r>
            <a:r>
              <a:rPr lang="en-US" altLang="zh-CN" sz="3200" b="0" i="0" dirty="0" err="1">
                <a:solidFill>
                  <a:srgbClr val="FF0000"/>
                </a:solidFill>
                <a:effectLst/>
                <a:latin typeface="Helvetica Neue"/>
              </a:rPr>
              <a:t>neighborbood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, Latitude, and Longitude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Foursquare API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 location data to get information about restaurants and their ratings.</a:t>
            </a:r>
          </a:p>
        </p:txBody>
      </p:sp>
    </p:spTree>
    <p:extLst>
      <p:ext uri="{BB962C8B-B14F-4D97-AF65-F5344CB8AC3E}">
        <p14:creationId xmlns:p14="http://schemas.microsoft.com/office/powerpoint/2010/main" val="33149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24545" y="0"/>
            <a:ext cx="12216545" cy="6446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00" y="97061"/>
            <a:ext cx="2989365" cy="3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60" y="-42986"/>
            <a:ext cx="649320" cy="64932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7165" y="132827"/>
            <a:ext cx="330465" cy="356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387" y="43330"/>
            <a:ext cx="777103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(正文)"/>
                <a:ea typeface="微软雅黑" panose="020B0503020204020204" pitchFamily="34" charset="-122"/>
                <a:cs typeface="+mn-cs"/>
              </a:rPr>
              <a:t>Data preparation and cleaning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(正文)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8F588D-CB2E-4A32-A75E-017496B687C9}"/>
              </a:ext>
            </a:extLst>
          </p:cNvPr>
          <p:cNvSpPr txBox="1">
            <a:spLocks/>
          </p:cNvSpPr>
          <p:nvPr/>
        </p:nvSpPr>
        <p:spPr>
          <a:xfrm>
            <a:off x="1545482" y="1498901"/>
            <a:ext cx="9685263" cy="3159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sz="3200" dirty="0">
                <a:solidFill>
                  <a:srgbClr val="FF0000"/>
                </a:solidFill>
                <a:latin typeface="Helvetica Neue"/>
              </a:rPr>
              <a:t>Load the csv </a:t>
            </a:r>
            <a:r>
              <a:rPr lang="en-US" sz="3200" dirty="0">
                <a:latin typeface="Helvetica Neue"/>
              </a:rPr>
              <a:t>into python </a:t>
            </a:r>
            <a:r>
              <a:rPr lang="en-US" sz="3200" dirty="0" err="1">
                <a:latin typeface="Helvetica Neue"/>
              </a:rPr>
              <a:t>dataframe</a:t>
            </a:r>
            <a:endParaRPr lang="en-US" sz="3200" dirty="0">
              <a:latin typeface="Helvetica Neue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sz="3200" dirty="0">
                <a:latin typeface="Helvetica Neue"/>
              </a:rPr>
              <a:t>Use </a:t>
            </a:r>
            <a:r>
              <a:rPr lang="en-US" sz="3200" dirty="0">
                <a:solidFill>
                  <a:srgbClr val="FF0000"/>
                </a:solidFill>
                <a:latin typeface="Helvetica Neue"/>
              </a:rPr>
              <a:t>Foursquare API </a:t>
            </a:r>
            <a:r>
              <a:rPr lang="en-US" sz="3200" dirty="0">
                <a:latin typeface="Helvetica Neue"/>
              </a:rPr>
              <a:t>to get all the data, append into rows then create a </a:t>
            </a:r>
            <a:r>
              <a:rPr lang="en-US" sz="3200" dirty="0" err="1">
                <a:latin typeface="Helvetica Neue"/>
              </a:rPr>
              <a:t>dataframe</a:t>
            </a:r>
            <a:endParaRPr lang="en-US" sz="3200" dirty="0">
              <a:latin typeface="Helvetica Neue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sz="3200" dirty="0">
                <a:solidFill>
                  <a:srgbClr val="FF0000"/>
                </a:solidFill>
                <a:latin typeface="Helvetica Neue"/>
              </a:rPr>
              <a:t>Remove unnecessary columns or rows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sz="3200" dirty="0">
                <a:solidFill>
                  <a:srgbClr val="FF0000"/>
                </a:solidFill>
                <a:latin typeface="Helvetica Neue"/>
              </a:rPr>
              <a:t>Merge the two dataset </a:t>
            </a:r>
            <a:r>
              <a:rPr lang="en-US" sz="3200" dirty="0">
                <a:latin typeface="Helvetica Neue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12778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24545" y="0"/>
            <a:ext cx="12216545" cy="6446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00" y="97061"/>
            <a:ext cx="2989365" cy="3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60" y="-42986"/>
            <a:ext cx="649320" cy="64932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7165" y="132827"/>
            <a:ext cx="330465" cy="356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387" y="43330"/>
            <a:ext cx="419404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(正文)"/>
                <a:ea typeface="微软雅黑" panose="020B0503020204020204" pitchFamily="34" charset="-122"/>
                <a:cs typeface="+mn-cs"/>
              </a:rPr>
              <a:t>Analysis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(正文)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650153E6-776C-40D3-A035-35398B615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87" y="2609928"/>
            <a:ext cx="10382231" cy="313297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26EF207-6BFE-4936-AF57-1BF6452362D5}"/>
              </a:ext>
            </a:extLst>
          </p:cNvPr>
          <p:cNvSpPr txBox="1"/>
          <p:nvPr/>
        </p:nvSpPr>
        <p:spPr>
          <a:xfrm>
            <a:off x="1435798" y="1794742"/>
            <a:ext cx="9851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effectLst/>
                <a:latin typeface="Arial" panose="020B0604020202020204" pitchFamily="34" charset="0"/>
              </a:rPr>
              <a:t>Use the visualization library ‘matplotlib’ to present 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16546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24545" y="0"/>
            <a:ext cx="12216545" cy="6446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00" y="97061"/>
            <a:ext cx="2989365" cy="3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60" y="-42986"/>
            <a:ext cx="649320" cy="64932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7165" y="132827"/>
            <a:ext cx="330465" cy="356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3539" y="69506"/>
            <a:ext cx="419404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(正文)"/>
                <a:ea typeface="微软雅黑" panose="020B0503020204020204" pitchFamily="34" charset="-122"/>
                <a:cs typeface="+mn-cs"/>
              </a:rPr>
              <a:t>Result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(正文)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F2ECB0-1FA8-469E-A9FF-BBC15FD64203}"/>
              </a:ext>
            </a:extLst>
          </p:cNvPr>
          <p:cNvSpPr txBox="1">
            <a:spLocks/>
          </p:cNvSpPr>
          <p:nvPr/>
        </p:nvSpPr>
        <p:spPr>
          <a:xfrm>
            <a:off x="717630" y="1703295"/>
            <a:ext cx="10923699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Helvetica Neue"/>
              </a:rPr>
              <a:t>       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Vancouver</a:t>
            </a:r>
            <a:r>
              <a:rPr lang="en-US" sz="2800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2800" dirty="0">
                <a:latin typeface="Helvetica Neue"/>
              </a:rPr>
              <a:t>has the highest number of restaurants in Greater Vancouver Area, then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Richmond </a:t>
            </a:r>
            <a:r>
              <a:rPr lang="en-US" sz="2800" dirty="0">
                <a:latin typeface="Helvetica Neue"/>
              </a:rPr>
              <a:t>and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Burnaby</a:t>
            </a:r>
            <a:r>
              <a:rPr lang="en-US" sz="2800" dirty="0">
                <a:latin typeface="Helvetica Neue"/>
              </a:rPr>
              <a:t>. From the bar graph, we can also see most of the Chinese restaurants are located in one of these three boroughs. In conclusion, when I meet my friends and want to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find a Chinese restaurant</a:t>
            </a:r>
            <a:r>
              <a:rPr lang="en-US" sz="2800" dirty="0">
                <a:latin typeface="Helvetica Neue"/>
              </a:rPr>
              <a:t>, we should stay in either Burnaby, Richmond, or Vancouver.</a:t>
            </a:r>
          </a:p>
        </p:txBody>
      </p:sp>
    </p:spTree>
    <p:extLst>
      <p:ext uri="{BB962C8B-B14F-4D97-AF65-F5344CB8AC3E}">
        <p14:creationId xmlns:p14="http://schemas.microsoft.com/office/powerpoint/2010/main" val="223798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57425"/>
            <a:ext cx="12192000" cy="2547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5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2289208" y="2950118"/>
            <a:ext cx="7613584" cy="117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solidFill>
                  <a:schemeClr val="bg1"/>
                </a:solidFill>
              </a:rPr>
              <a:t>THANK YOU </a:t>
            </a:r>
            <a:r>
              <a:rPr lang="zh-CN" altLang="en-US" sz="6000" b="1" dirty="0">
                <a:solidFill>
                  <a:schemeClr val="bg1"/>
                </a:solidFill>
              </a:rPr>
              <a:t>！</a:t>
            </a:r>
            <a:endParaRPr lang="en-US" altLang="zh-CN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水墨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5A80"/>
      </a:accent1>
      <a:accent2>
        <a:srgbClr val="495A80"/>
      </a:accent2>
      <a:accent3>
        <a:srgbClr val="495A80"/>
      </a:accent3>
      <a:accent4>
        <a:srgbClr val="495A80"/>
      </a:accent4>
      <a:accent5>
        <a:srgbClr val="495A80"/>
      </a:accent5>
      <a:accent6>
        <a:srgbClr val="495A80"/>
      </a:accent6>
      <a:hlink>
        <a:srgbClr val="495A8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1746</TotalTime>
  <Words>367</Words>
  <Application>Microsoft Office PowerPoint</Application>
  <PresentationFormat>宽屏</PresentationFormat>
  <Paragraphs>45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Helvetica Neue</vt:lpstr>
      <vt:lpstr>等线</vt:lpstr>
      <vt:lpstr>微软雅黑</vt:lpstr>
      <vt:lpstr>微软雅黑 (正文)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Bobbie Lee</dc:creator>
  <cp:lastModifiedBy>yzp</cp:lastModifiedBy>
  <cp:revision>336</cp:revision>
  <dcterms:created xsi:type="dcterms:W3CDTF">2016-10-21T05:28:00Z</dcterms:created>
  <dcterms:modified xsi:type="dcterms:W3CDTF">2021-03-05T08:34:38Z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