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erriweather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BBDFEB-C5B2-47F2-BD46-8A405A27CAFE}">
  <a:tblStyle styleId="{C3BBDFEB-C5B2-47F2-BD46-8A405A27CA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erriweather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b75761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b0b757614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0b7576147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b0b7576147_2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b757614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b0b7576147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0b7576147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b0b7576147_2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b7576147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b0b7576147_2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b7576147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b0b7576147_2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b7576147_1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b0b7576147_1_4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b757614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b0b7576147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0b7576147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b0b7576147_6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b7576147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b0b7576147_2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komnews.com/bbs/board.php?bo_table=news&amp;wr_id=5900" TargetMode="External"/><Relationship Id="rId4" Type="http://schemas.openxmlformats.org/officeDocument/2006/relationships/hyperlink" Target="http://news.khan.co.kr/kh_news/khan_art_view.html?art_id=20200910204101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5E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535781"/>
            <a:ext cx="7134300" cy="4607700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4"/>
          <p:cNvSpPr/>
          <p:nvPr/>
        </p:nvSpPr>
        <p:spPr>
          <a:xfrm rot="-5400000">
            <a:off x="7206827" y="3206399"/>
            <a:ext cx="1864500" cy="2009700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4"/>
          <p:cNvSpPr/>
          <p:nvPr/>
        </p:nvSpPr>
        <p:spPr>
          <a:xfrm rot="5400000">
            <a:off x="21543" y="-21750"/>
            <a:ext cx="1621200" cy="1664700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14"/>
          <p:cNvSpPr/>
          <p:nvPr/>
        </p:nvSpPr>
        <p:spPr>
          <a:xfrm rot="5400000">
            <a:off x="13522" y="-13501"/>
            <a:ext cx="1014600" cy="104160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699225" y="1181325"/>
            <a:ext cx="50712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Open Sans"/>
                <a:ea typeface="Open Sans"/>
                <a:cs typeface="Open Sans"/>
                <a:sym typeface="Open Sans"/>
              </a:rPr>
              <a:t>VITAMIN PROJECT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(Virtual Image Training And Meet Inevitable Nutrient)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b="1" i="1" lang="ko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6조</a:t>
            </a:r>
            <a:endParaRPr b="1" i="1" sz="11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정재상</a:t>
            </a:r>
            <a:r>
              <a:rPr b="1" i="1" lang="ko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,이진현,</a:t>
            </a:r>
            <a:r>
              <a:rPr b="1" i="1" lang="ko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</a:t>
            </a:r>
            <a:r>
              <a:rPr b="1" i="1" lang="ko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예진,박수정,</a:t>
            </a:r>
            <a:r>
              <a:rPr b="1" i="1" lang="ko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</a:t>
            </a:r>
            <a:r>
              <a:rPr b="1" i="1" lang="ko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준혁</a:t>
            </a:r>
            <a:endParaRPr b="0" i="0" sz="5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7110413" y="2495770"/>
            <a:ext cx="0" cy="648000"/>
          </a:xfrm>
          <a:prstGeom prst="straightConnector1">
            <a:avLst/>
          </a:prstGeom>
          <a:noFill/>
          <a:ln cap="flat" cmpd="sng" w="9525">
            <a:solidFill>
              <a:srgbClr val="64696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7119937" y="499766"/>
            <a:ext cx="0" cy="648000"/>
          </a:xfrm>
          <a:prstGeom prst="straightConnector1">
            <a:avLst/>
          </a:prstGeom>
          <a:noFill/>
          <a:ln cap="flat" cmpd="sng" w="9525">
            <a:solidFill>
              <a:srgbClr val="64696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5E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 flipH="1">
            <a:off x="3521030" y="1676201"/>
            <a:ext cx="5623033" cy="3400426"/>
          </a:xfrm>
          <a:custGeom>
            <a:rect b="b" l="l" r="r" t="t"/>
            <a:pathLst>
              <a:path extrusionOk="0" h="4533901" w="7497377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3"/>
          <p:cNvSpPr/>
          <p:nvPr/>
        </p:nvSpPr>
        <p:spPr>
          <a:xfrm rot="5400000">
            <a:off x="45980" y="-112925"/>
            <a:ext cx="3429000" cy="35211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-38837" y="5577699"/>
            <a:ext cx="8724900" cy="421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6469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508117" y="4489022"/>
            <a:ext cx="1785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※성인 남녀 1,000명 대상 (2019. 12)</a:t>
            </a:r>
            <a:endParaRPr sz="1100"/>
          </a:p>
        </p:txBody>
      </p:sp>
      <p:sp>
        <p:nvSpPr>
          <p:cNvPr id="191" name="Google Shape;191;p23"/>
          <p:cNvSpPr/>
          <p:nvPr/>
        </p:nvSpPr>
        <p:spPr>
          <a:xfrm>
            <a:off x="219075" y="193875"/>
            <a:ext cx="28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 사이트</a:t>
            </a:r>
            <a:endParaRPr sz="3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062" y="1324300"/>
            <a:ext cx="2519999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3394700" y="3895550"/>
            <a:ext cx="2354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운동닥터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https://www.woondoc.com/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887" y="1324300"/>
            <a:ext cx="2520000" cy="25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6334435" y="3895550"/>
            <a:ext cx="1872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피텍스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http://www.fitex.co.kr/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36" y="1324300"/>
            <a:ext cx="2520001" cy="25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944888" y="3893813"/>
            <a:ext cx="20904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랭킹닭컴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https://rankingdak.com/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5E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flipH="1">
            <a:off x="3520967" y="1743076"/>
            <a:ext cx="5623033" cy="3400426"/>
          </a:xfrm>
          <a:custGeom>
            <a:rect b="b" l="l" r="r" t="t"/>
            <a:pathLst>
              <a:path extrusionOk="0" h="4533901" w="7497377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5"/>
          <p:cNvSpPr/>
          <p:nvPr/>
        </p:nvSpPr>
        <p:spPr>
          <a:xfrm rot="5400000">
            <a:off x="45917" y="-46050"/>
            <a:ext cx="3429000" cy="35211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19075" y="752474"/>
            <a:ext cx="8724900" cy="421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6469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비대면이 일상화된 시대에 현대인 들을위한 건강 관리 및 필수영양소 제품 판매 </a:t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1615" y="2418602"/>
            <a:ext cx="1229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및 제안</a:t>
            </a:r>
            <a:endParaRPr b="0" i="0" sz="15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992689" y="2022373"/>
            <a:ext cx="2605601" cy="1328729"/>
            <a:chOff x="1169760" y="2653093"/>
            <a:chExt cx="3474134" cy="1771639"/>
          </a:xfrm>
        </p:grpSpPr>
        <p:sp>
          <p:nvSpPr>
            <p:cNvPr id="76" name="Google Shape;76;p15"/>
            <p:cNvSpPr/>
            <p:nvPr/>
          </p:nvSpPr>
          <p:spPr>
            <a:xfrm rot="-5400000">
              <a:off x="1169760" y="2661886"/>
              <a:ext cx="288900" cy="288900"/>
            </a:xfrm>
            <a:prstGeom prst="arc">
              <a:avLst>
                <a:gd fmla="val 16200000" name="adj1"/>
                <a:gd fmla="val 117151" name="adj2"/>
              </a:avLst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7" name="Google Shape;77;p15"/>
            <p:cNvCxnSpPr/>
            <p:nvPr/>
          </p:nvCxnSpPr>
          <p:spPr>
            <a:xfrm flipH="1" rot="10800000">
              <a:off x="1314222" y="2662719"/>
              <a:ext cx="1152000" cy="600"/>
            </a:xfrm>
            <a:prstGeom prst="straightConnector1">
              <a:avLst/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5"/>
            <p:cNvCxnSpPr>
              <a:endCxn id="79" idx="2"/>
            </p:cNvCxnSpPr>
            <p:nvPr/>
          </p:nvCxnSpPr>
          <p:spPr>
            <a:xfrm>
              <a:off x="1169839" y="2806469"/>
              <a:ext cx="0" cy="1469100"/>
            </a:xfrm>
            <a:prstGeom prst="straightConnector1">
              <a:avLst/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9" name="Google Shape;79;p15"/>
            <p:cNvSpPr/>
            <p:nvPr/>
          </p:nvSpPr>
          <p:spPr>
            <a:xfrm rot="10800000">
              <a:off x="1169784" y="4135088"/>
              <a:ext cx="288900" cy="288900"/>
            </a:xfrm>
            <a:prstGeom prst="arc">
              <a:avLst>
                <a:gd fmla="val 16200000" name="adj1"/>
                <a:gd fmla="val 94459" name="adj2"/>
              </a:avLst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0" name="Google Shape;80;p15"/>
            <p:cNvCxnSpPr>
              <a:endCxn id="81" idx="2"/>
            </p:cNvCxnSpPr>
            <p:nvPr/>
          </p:nvCxnSpPr>
          <p:spPr>
            <a:xfrm flipH="1" rot="10800000">
              <a:off x="1314267" y="4423832"/>
              <a:ext cx="1453500" cy="900"/>
            </a:xfrm>
            <a:prstGeom prst="straightConnector1">
              <a:avLst/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1" name="Google Shape;81;p15"/>
            <p:cNvSpPr/>
            <p:nvPr/>
          </p:nvSpPr>
          <p:spPr>
            <a:xfrm rot="5400000">
              <a:off x="2629444" y="4135062"/>
              <a:ext cx="288900" cy="288900"/>
            </a:xfrm>
            <a:prstGeom prst="arc">
              <a:avLst>
                <a:gd fmla="val 16860700" name="adj1"/>
                <a:gd fmla="val 145870" name="adj2"/>
              </a:avLst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2" name="Google Shape;82;p15"/>
            <p:cNvCxnSpPr>
              <a:stCxn id="81" idx="0"/>
              <a:endCxn id="83" idx="0"/>
            </p:cNvCxnSpPr>
            <p:nvPr/>
          </p:nvCxnSpPr>
          <p:spPr>
            <a:xfrm flipH="1" rot="10800000">
              <a:off x="2915684" y="2779203"/>
              <a:ext cx="255600" cy="1527900"/>
            </a:xfrm>
            <a:prstGeom prst="straightConnector1">
              <a:avLst/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3" name="Google Shape;83;p15"/>
            <p:cNvSpPr/>
            <p:nvPr/>
          </p:nvSpPr>
          <p:spPr>
            <a:xfrm rot="-5400000">
              <a:off x="3170010" y="2653093"/>
              <a:ext cx="288900" cy="288900"/>
            </a:xfrm>
            <a:prstGeom prst="arc">
              <a:avLst>
                <a:gd fmla="val 16634984" name="adj1"/>
                <a:gd fmla="val 126253" name="adj2"/>
              </a:avLst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4" name="Google Shape;84;p15"/>
            <p:cNvCxnSpPr/>
            <p:nvPr/>
          </p:nvCxnSpPr>
          <p:spPr>
            <a:xfrm flipH="1" rot="10800000">
              <a:off x="3317294" y="2654481"/>
              <a:ext cx="1326600" cy="900"/>
            </a:xfrm>
            <a:prstGeom prst="straightConnector1">
              <a:avLst/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5" name="Google Shape;85;p15"/>
          <p:cNvGrpSpPr/>
          <p:nvPr/>
        </p:nvGrpSpPr>
        <p:grpSpPr>
          <a:xfrm>
            <a:off x="2492910" y="2019493"/>
            <a:ext cx="2497221" cy="1328729"/>
            <a:chOff x="3170055" y="2649253"/>
            <a:chExt cx="3329627" cy="1771639"/>
          </a:xfrm>
        </p:grpSpPr>
        <p:cxnSp>
          <p:nvCxnSpPr>
            <p:cNvPr id="86" name="Google Shape;86;p15"/>
            <p:cNvCxnSpPr>
              <a:endCxn id="87" idx="2"/>
            </p:cNvCxnSpPr>
            <p:nvPr/>
          </p:nvCxnSpPr>
          <p:spPr>
            <a:xfrm flipH="1" rot="10800000">
              <a:off x="3170055" y="4419992"/>
              <a:ext cx="1453500" cy="900"/>
            </a:xfrm>
            <a:prstGeom prst="straightConnector1">
              <a:avLst/>
            </a:prstGeom>
            <a:noFill/>
            <a:ln cap="flat" cmpd="sng" w="38100">
              <a:solidFill>
                <a:srgbClr val="64696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7" name="Google Shape;87;p15"/>
            <p:cNvSpPr/>
            <p:nvPr/>
          </p:nvSpPr>
          <p:spPr>
            <a:xfrm rot="5400000">
              <a:off x="4485232" y="4131222"/>
              <a:ext cx="288900" cy="288900"/>
            </a:xfrm>
            <a:prstGeom prst="arc">
              <a:avLst>
                <a:gd fmla="val 16860700" name="adj1"/>
                <a:gd fmla="val 145870" name="adj2"/>
              </a:avLst>
            </a:prstGeom>
            <a:noFill/>
            <a:ln cap="flat" cmpd="sng" w="38100">
              <a:solidFill>
                <a:srgbClr val="64696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8" name="Google Shape;88;p15"/>
            <p:cNvCxnSpPr>
              <a:stCxn id="87" idx="0"/>
              <a:endCxn id="89" idx="0"/>
            </p:cNvCxnSpPr>
            <p:nvPr/>
          </p:nvCxnSpPr>
          <p:spPr>
            <a:xfrm flipH="1" rot="10800000">
              <a:off x="4771472" y="2775363"/>
              <a:ext cx="255600" cy="1527900"/>
            </a:xfrm>
            <a:prstGeom prst="straightConnector1">
              <a:avLst/>
            </a:prstGeom>
            <a:noFill/>
            <a:ln cap="flat" cmpd="sng" w="38100">
              <a:solidFill>
                <a:srgbClr val="64696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9" name="Google Shape;89;p15"/>
            <p:cNvSpPr/>
            <p:nvPr/>
          </p:nvSpPr>
          <p:spPr>
            <a:xfrm rot="-5400000">
              <a:off x="5025798" y="2649253"/>
              <a:ext cx="288900" cy="288900"/>
            </a:xfrm>
            <a:prstGeom prst="arc">
              <a:avLst>
                <a:gd fmla="val 16634984" name="adj1"/>
                <a:gd fmla="val 126253" name="adj2"/>
              </a:avLst>
            </a:prstGeom>
            <a:noFill/>
            <a:ln cap="flat" cmpd="sng" w="38100">
              <a:solidFill>
                <a:srgbClr val="64696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0" name="Google Shape;90;p15"/>
            <p:cNvCxnSpPr/>
            <p:nvPr/>
          </p:nvCxnSpPr>
          <p:spPr>
            <a:xfrm flipH="1" rot="10800000">
              <a:off x="5173082" y="2650641"/>
              <a:ext cx="1326600" cy="900"/>
            </a:xfrm>
            <a:prstGeom prst="straightConnector1">
              <a:avLst/>
            </a:prstGeom>
            <a:noFill/>
            <a:ln cap="flat" cmpd="sng" w="38100">
              <a:solidFill>
                <a:srgbClr val="64696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1" name="Google Shape;91;p15"/>
          <p:cNvGrpSpPr/>
          <p:nvPr/>
        </p:nvGrpSpPr>
        <p:grpSpPr>
          <a:xfrm>
            <a:off x="3884752" y="2016614"/>
            <a:ext cx="2497221" cy="1328729"/>
            <a:chOff x="5025843" y="2645413"/>
            <a:chExt cx="3329627" cy="1771639"/>
          </a:xfrm>
        </p:grpSpPr>
        <p:cxnSp>
          <p:nvCxnSpPr>
            <p:cNvPr id="92" name="Google Shape;92;p15"/>
            <p:cNvCxnSpPr>
              <a:endCxn id="93" idx="2"/>
            </p:cNvCxnSpPr>
            <p:nvPr/>
          </p:nvCxnSpPr>
          <p:spPr>
            <a:xfrm flipH="1" rot="10800000">
              <a:off x="5025843" y="4416152"/>
              <a:ext cx="1453500" cy="9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3" name="Google Shape;93;p15"/>
            <p:cNvSpPr/>
            <p:nvPr/>
          </p:nvSpPr>
          <p:spPr>
            <a:xfrm rot="5400000">
              <a:off x="6341020" y="4127382"/>
              <a:ext cx="288900" cy="288900"/>
            </a:xfrm>
            <a:prstGeom prst="arc">
              <a:avLst>
                <a:gd fmla="val 16860700" name="adj1"/>
                <a:gd fmla="val 145870" name="adj2"/>
              </a:avLst>
            </a:prstGeom>
            <a:noFill/>
            <a:ln cap="flat" cmpd="sng" w="381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4" name="Google Shape;94;p15"/>
            <p:cNvCxnSpPr>
              <a:stCxn id="93" idx="0"/>
              <a:endCxn id="95" idx="0"/>
            </p:cNvCxnSpPr>
            <p:nvPr/>
          </p:nvCxnSpPr>
          <p:spPr>
            <a:xfrm flipH="1" rot="10800000">
              <a:off x="6627261" y="2771523"/>
              <a:ext cx="255600" cy="15279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5" name="Google Shape;95;p15"/>
            <p:cNvSpPr/>
            <p:nvPr/>
          </p:nvSpPr>
          <p:spPr>
            <a:xfrm rot="-5400000">
              <a:off x="6881586" y="2645413"/>
              <a:ext cx="288900" cy="288900"/>
            </a:xfrm>
            <a:prstGeom prst="arc">
              <a:avLst>
                <a:gd fmla="val 16634984" name="adj1"/>
                <a:gd fmla="val 126253" name="adj2"/>
              </a:avLst>
            </a:prstGeom>
            <a:noFill/>
            <a:ln cap="flat" cmpd="sng" w="381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6" name="Google Shape;96;p15"/>
            <p:cNvCxnSpPr/>
            <p:nvPr/>
          </p:nvCxnSpPr>
          <p:spPr>
            <a:xfrm flipH="1" rot="10800000">
              <a:off x="7028870" y="2646801"/>
              <a:ext cx="1326600" cy="9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7" name="Google Shape;97;p15"/>
          <p:cNvSpPr/>
          <p:nvPr/>
        </p:nvSpPr>
        <p:spPr>
          <a:xfrm>
            <a:off x="2450871" y="2252561"/>
            <a:ext cx="12291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주제선정 배경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8" name="Google Shape;98;p15"/>
          <p:cNvSpPr/>
          <p:nvPr/>
        </p:nvSpPr>
        <p:spPr>
          <a:xfrm>
            <a:off x="3870541" y="2252561"/>
            <a:ext cx="12291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 및 추진 방향</a:t>
            </a:r>
            <a:endParaRPr b="1"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9" name="Google Shape;99;p15"/>
          <p:cNvSpPr/>
          <p:nvPr/>
        </p:nvSpPr>
        <p:spPr>
          <a:xfrm>
            <a:off x="5290211" y="2252561"/>
            <a:ext cx="12291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 및 요구사항</a:t>
            </a:r>
            <a:endParaRPr b="1"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0" name="Google Shape;100;p15"/>
          <p:cNvSpPr/>
          <p:nvPr/>
        </p:nvSpPr>
        <p:spPr>
          <a:xfrm>
            <a:off x="6709880" y="2252561"/>
            <a:ext cx="12291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 조사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1" name="Google Shape;101;p15"/>
          <p:cNvSpPr/>
          <p:nvPr/>
        </p:nvSpPr>
        <p:spPr>
          <a:xfrm>
            <a:off x="1911169" y="1936210"/>
            <a:ext cx="191700" cy="191700"/>
          </a:xfrm>
          <a:prstGeom prst="ellipse">
            <a:avLst/>
          </a:prstGeom>
          <a:solidFill>
            <a:srgbClr val="B878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439877" y="3251761"/>
            <a:ext cx="191700" cy="1917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810086" y="3246001"/>
            <a:ext cx="191700" cy="1917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 rot="10800000">
            <a:off x="6776771" y="2013715"/>
            <a:ext cx="1198471" cy="1322110"/>
            <a:chOff x="10625817" y="4556000"/>
            <a:chExt cx="1597962" cy="1762813"/>
          </a:xfrm>
        </p:grpSpPr>
        <p:sp>
          <p:nvSpPr>
            <p:cNvPr id="105" name="Google Shape;105;p15"/>
            <p:cNvSpPr/>
            <p:nvPr/>
          </p:nvSpPr>
          <p:spPr>
            <a:xfrm rot="-5400000">
              <a:off x="10625817" y="4556000"/>
              <a:ext cx="288900" cy="288900"/>
            </a:xfrm>
            <a:prstGeom prst="arc">
              <a:avLst>
                <a:gd fmla="val 16200000" name="adj1"/>
                <a:gd fmla="val 117151" name="adj2"/>
              </a:avLst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6" name="Google Shape;106;p15"/>
            <p:cNvCxnSpPr/>
            <p:nvPr/>
          </p:nvCxnSpPr>
          <p:spPr>
            <a:xfrm flipH="1" rot="10800000">
              <a:off x="10770279" y="4556833"/>
              <a:ext cx="1152000" cy="600"/>
            </a:xfrm>
            <a:prstGeom prst="straightConnector1">
              <a:avLst/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5"/>
            <p:cNvCxnSpPr>
              <a:endCxn id="108" idx="2"/>
            </p:cNvCxnSpPr>
            <p:nvPr/>
          </p:nvCxnSpPr>
          <p:spPr>
            <a:xfrm>
              <a:off x="10625895" y="4700583"/>
              <a:ext cx="0" cy="1469100"/>
            </a:xfrm>
            <a:prstGeom prst="straightConnector1">
              <a:avLst/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8" name="Google Shape;108;p15"/>
            <p:cNvSpPr/>
            <p:nvPr/>
          </p:nvSpPr>
          <p:spPr>
            <a:xfrm rot="10800000">
              <a:off x="10625841" y="6029202"/>
              <a:ext cx="288900" cy="288900"/>
            </a:xfrm>
            <a:prstGeom prst="arc">
              <a:avLst>
                <a:gd fmla="val 16200000" name="adj1"/>
                <a:gd fmla="val 94459" name="adj2"/>
              </a:avLst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9" name="Google Shape;109;p15"/>
            <p:cNvCxnSpPr/>
            <p:nvPr/>
          </p:nvCxnSpPr>
          <p:spPr>
            <a:xfrm flipH="1" rot="10800000">
              <a:off x="10770279" y="6317913"/>
              <a:ext cx="1453500" cy="900"/>
            </a:xfrm>
            <a:prstGeom prst="straightConnector1">
              <a:avLst/>
            </a:prstGeom>
            <a:noFill/>
            <a:ln cap="flat" cmpd="sng" w="38100">
              <a:solidFill>
                <a:srgbClr val="B878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0" name="Google Shape;110;p15"/>
          <p:cNvSpPr/>
          <p:nvPr/>
        </p:nvSpPr>
        <p:spPr>
          <a:xfrm>
            <a:off x="6870543" y="3234481"/>
            <a:ext cx="191700" cy="191700"/>
          </a:xfrm>
          <a:prstGeom prst="ellipse">
            <a:avLst/>
          </a:prstGeom>
          <a:solidFill>
            <a:srgbClr val="B878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19075" y="193875"/>
            <a:ext cx="28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 </a:t>
            </a:r>
            <a:endParaRPr sz="3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5E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 rot="5400000">
            <a:off x="45917" y="-46050"/>
            <a:ext cx="3429000" cy="35211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19075" y="193875"/>
            <a:ext cx="28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시행 목적</a:t>
            </a:r>
            <a:endParaRPr b="1" sz="2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161025" y="1697400"/>
            <a:ext cx="52470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lang="ko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비대면이 일상화된 시대에 현대인들을 위한 </a:t>
            </a:r>
            <a:endParaRPr b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lang="ko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건강 관리 및 필수 영양소 제품 판매 시스템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 rot="5400000">
            <a:off x="45917" y="-46050"/>
            <a:ext cx="3429000" cy="35211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19075" y="752474"/>
            <a:ext cx="8724900" cy="421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6469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37625" y="983524"/>
            <a:ext cx="76878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</a:pP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많은 사람들이 운동 부족을 느끼지만 습관을 들이기 힘들어 하는 경우가 많음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ko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건강을 위해 운동과 올바른 식단을 찾는 사람들이 증가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트레이너 관리와 동시에 </a:t>
            </a: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</a:t>
            </a: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기구와 건강식을 파는 홈페이지가 없음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 코로나로 인한 비대면 PT를 받는다면 더 좋을 것이라 생각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 운동초보자는 전문적 지식을 바탕으로 운동을 시작하거나 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관리하기 어려움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19075" y="193875"/>
            <a:ext cx="28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선정 배경</a:t>
            </a:r>
            <a:endParaRPr sz="3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5E6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 rot="5400000">
            <a:off x="45917" y="-46050"/>
            <a:ext cx="3429000" cy="35211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19075" y="752474"/>
            <a:ext cx="8724900" cy="421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6469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코로나로 인한 헬스장 운영 불가(시간 단축) 또는 헬스장보다는 집에서 운동을 하고 싶은 사람들을 위해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안전한 홈트레이닝을 할 수 있도록 운동기구 판매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운동을 하면서 회원들에게 필요한 보충제, 보조제, 식단, 헬스케어제품 판매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비대면 개인 트레이너 수업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(코로나로인한 불안감 감소 개인 건강관리에 도움이 되도록 맞춤 시행서비스 제공)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19075" y="193875"/>
            <a:ext cx="28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 및 추진방향</a:t>
            </a:r>
            <a:endParaRPr sz="3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5E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 rot="5400000">
            <a:off x="46042" y="147825"/>
            <a:ext cx="3429000" cy="35211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219075" y="752474"/>
            <a:ext cx="8724900" cy="421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6469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19075" y="193875"/>
            <a:ext cx="28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 및 요구사항</a:t>
            </a:r>
            <a:endParaRPr sz="3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068325" y="815425"/>
            <a:ext cx="4931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ko" sz="1900"/>
              <a:t>회원에 따른 식단과 운동 추천 계획 제공</a:t>
            </a:r>
            <a:endParaRPr sz="1900"/>
          </a:p>
        </p:txBody>
      </p:sp>
      <p:sp>
        <p:nvSpPr>
          <p:cNvPr id="142" name="Google Shape;142;p19"/>
          <p:cNvSpPr txBox="1"/>
          <p:nvPr/>
        </p:nvSpPr>
        <p:spPr>
          <a:xfrm>
            <a:off x="1235025" y="1359375"/>
            <a:ext cx="6930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관심 부위에 따른 운동 제공 및 식단 제공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트레이너가 있는 회원은 트레이너가 보내준 계획 및 식단을 받을 수 있음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068325" y="1930538"/>
            <a:ext cx="4931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2.  </a:t>
            </a:r>
            <a:r>
              <a:rPr lang="ko" sz="1900">
                <a:solidFill>
                  <a:schemeClr val="dk1"/>
                </a:solidFill>
              </a:rPr>
              <a:t>헬스 용품 및 건강 식품 판매 구현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4" name="Google Shape;144;p19"/>
          <p:cNvSpPr txBox="1"/>
          <p:nvPr/>
        </p:nvSpPr>
        <p:spPr>
          <a:xfrm>
            <a:off x="1235025" y="2439800"/>
            <a:ext cx="6693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사용자 식단에 따른 식품 추천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관심 있는 운동에 따른 운동 기구 추천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068325" y="3007563"/>
            <a:ext cx="4931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3</a:t>
            </a:r>
            <a:r>
              <a:rPr lang="ko" sz="2600"/>
              <a:t>.  </a:t>
            </a:r>
            <a:r>
              <a:rPr lang="ko" sz="1900"/>
              <a:t>Running을 위한 지도</a:t>
            </a:r>
            <a:endParaRPr sz="1900"/>
          </a:p>
        </p:txBody>
      </p:sp>
      <p:sp>
        <p:nvSpPr>
          <p:cNvPr id="146" name="Google Shape;146;p19"/>
          <p:cNvSpPr txBox="1"/>
          <p:nvPr/>
        </p:nvSpPr>
        <p:spPr>
          <a:xfrm>
            <a:off x="1235025" y="3520225"/>
            <a:ext cx="6693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회원이 현재 위치와 거리를 입력하면 Running 할 경로를 보여줌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1068325" y="3846925"/>
            <a:ext cx="49314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4.  </a:t>
            </a:r>
            <a:r>
              <a:rPr lang="ko" sz="1900"/>
              <a:t>비대면 PT</a:t>
            </a:r>
            <a:endParaRPr sz="1900"/>
          </a:p>
        </p:txBody>
      </p:sp>
      <p:sp>
        <p:nvSpPr>
          <p:cNvPr id="148" name="Google Shape;148;p19"/>
          <p:cNvSpPr txBox="1"/>
          <p:nvPr/>
        </p:nvSpPr>
        <p:spPr>
          <a:xfrm>
            <a:off x="1235025" y="4346947"/>
            <a:ext cx="6693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화상채팅을 이용한 비대면 PT가 가능함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5E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rot="5400000">
            <a:off x="45917" y="-46050"/>
            <a:ext cx="3429000" cy="35211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9075" y="752474"/>
            <a:ext cx="8724900" cy="421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6469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219075" y="140850"/>
            <a:ext cx="2899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Lean Canvas</a:t>
            </a:r>
            <a:r>
              <a:rPr b="1" lang="ko" sz="2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7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374100" y="8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{C3BBDFEB-C5B2-47F2-BD46-8A405A27CAFE}</a:tableStyleId>
              </a:tblPr>
              <a:tblGrid>
                <a:gridCol w="1694100"/>
                <a:gridCol w="1694100"/>
                <a:gridCol w="1694100"/>
                <a:gridCol w="1694100"/>
                <a:gridCol w="1694100"/>
              </a:tblGrid>
              <a:tr h="16235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Problem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1. </a:t>
                      </a:r>
                      <a:r>
                        <a:rPr lang="ko" sz="1300"/>
                        <a:t>코로나로 인해 운동 시설 부족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2.체계적이지 못한 홈트레이닝 환경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3.현대인들의 잘못된 식습관과 전문적이지 못한 식단표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Solution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1. </a:t>
                      </a:r>
                      <a:r>
                        <a:rPr lang="ko" sz="1300"/>
                        <a:t>비대면 코칭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2. 맞춤 식단표 제공</a:t>
                      </a:r>
                      <a:endParaRPr sz="13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Unique Value Proposition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1.  </a:t>
                      </a:r>
                      <a:r>
                        <a:rPr lang="ko" sz="1300"/>
                        <a:t>장소에 제약이 없음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2. 식단표의 제품을 바로 구매 가능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3. 개개인을 고려한 1:1 운동 코칭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Unfair Advantage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집에서 비대면으로 건강관리 가능</a:t>
                      </a:r>
                      <a:endParaRPr sz="13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Customer Segments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1-1. 운동 초보자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1-2. 식단 관리를 원하는 다이어터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2-1. 온라인 플랫폼이 없는 헬스 용품 판매자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2-2. 프리랜스 트레이너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462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Key Metrics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1.  </a:t>
                      </a:r>
                      <a:r>
                        <a:rPr lang="ko" sz="1300"/>
                        <a:t>구매 전환율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2.  멤버쉽 유지율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3. 사이트 재방문율</a:t>
                      </a:r>
                      <a:endParaRPr sz="13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Channels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1. </a:t>
                      </a:r>
                      <a:r>
                        <a:rPr lang="ko" sz="1300"/>
                        <a:t>여성 및 남성잡지 광고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2. 검색어 유입</a:t>
                      </a:r>
                      <a:endParaRPr sz="1300"/>
                    </a:p>
                  </a:txBody>
                  <a:tcPr marT="91425" marB="91425" marR="91425" marL="91425"/>
                </a:tc>
                <a:tc vMerge="1"/>
              </a:tr>
              <a:tr h="10266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Structure</a:t>
                      </a:r>
                      <a:endParaRPr b="1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ko" sz="1300"/>
                        <a:t>변동 비용 - 고객 획득 비용(마케팅 비용), 제품 구입비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ko" sz="1300"/>
                        <a:t>고정 비용 - 트레이너 인건비</a:t>
                      </a:r>
                      <a:endParaRPr sz="1300"/>
                    </a:p>
                  </a:txBody>
                  <a:tcPr marT="91425" marB="91425" marR="91425" marL="91425"/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Revenue Streams</a:t>
                      </a:r>
                      <a:endParaRPr b="1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ko" sz="1300"/>
                        <a:t>배너 광고 수익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ko" sz="1300"/>
                        <a:t>트레이너 연계 수수료 수익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ko" sz="1300"/>
                        <a:t>제품 판매 수익</a:t>
                      </a:r>
                      <a:endParaRPr sz="13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 rot="5400000">
            <a:off x="45917" y="-46050"/>
            <a:ext cx="3429000" cy="35211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219075" y="752474"/>
            <a:ext cx="8724900" cy="421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6469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737625" y="1059724"/>
            <a:ext cx="76878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b="1" lang="ko" sz="2150">
                <a:solidFill>
                  <a:srgbClr val="36363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비만율은 증가하는데 건강관리 실천은 떨어져</a:t>
            </a:r>
            <a:endParaRPr b="1" sz="2150">
              <a:solidFill>
                <a:srgbClr val="36363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u="sng">
                <a:solidFill>
                  <a:schemeClr val="hlink"/>
                </a:solidFill>
                <a:hlinkClick r:id="rId3"/>
              </a:rPr>
              <a:t>http://www.akomnews.com/bbs/board.php?bo_table=news&amp;wr_id=5900</a:t>
            </a:r>
            <a:endParaRPr sz="1900">
              <a:solidFill>
                <a:schemeClr val="dk1"/>
              </a:solidFill>
            </a:endParaRPr>
          </a:p>
          <a:p>
            <a:pPr indent="-3619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ko" sz="2100">
                <a:solidFill>
                  <a:schemeClr val="dk1"/>
                </a:solidFill>
              </a:rPr>
              <a:t>코로나 시대, 비대면 ‘모바일 헬스케어’로 건강 지킨다.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u="sng">
                <a:solidFill>
                  <a:schemeClr val="hlink"/>
                </a:solidFill>
                <a:hlinkClick r:id="rId4"/>
              </a:rPr>
              <a:t>http://news.khan.co.kr/kh_news/khan_art_view.html?art_id=202009102041015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Malgun Gothic"/>
              <a:buChar char="●"/>
            </a:pPr>
            <a:r>
              <a:rPr b="1" lang="ko" sz="210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피트니스·다이어트 제품 판매↑</a:t>
            </a:r>
            <a:endParaRPr b="1" sz="2100">
              <a:solidFill>
                <a:srgbClr val="22222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https://biz.chosun.com/site/data/html_dir/2019/01/01/2019010100700.html</a:t>
            </a:r>
            <a:endParaRPr sz="1900">
              <a:solidFill>
                <a:schemeClr val="dk1"/>
              </a:solidFill>
            </a:endParaRPr>
          </a:p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19075" y="193875"/>
            <a:ext cx="28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문헌 및 미디어</a:t>
            </a:r>
            <a:endParaRPr sz="3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5E6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 flipH="1">
            <a:off x="3520967" y="1743076"/>
            <a:ext cx="5623033" cy="3400426"/>
          </a:xfrm>
          <a:custGeom>
            <a:rect b="b" l="l" r="r" t="t"/>
            <a:pathLst>
              <a:path extrusionOk="0" h="4533901" w="7497377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2"/>
          <p:cNvSpPr/>
          <p:nvPr/>
        </p:nvSpPr>
        <p:spPr>
          <a:xfrm rot="5400000">
            <a:off x="45917" y="-46050"/>
            <a:ext cx="3429000" cy="35211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219075" y="752474"/>
            <a:ext cx="8724900" cy="421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6469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824094"/>
            <a:ext cx="3933000" cy="3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508055" y="4555897"/>
            <a:ext cx="1785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※성인 남녀 1,000명 대상 (2019. 12)</a:t>
            </a:r>
            <a:endParaRPr sz="1100"/>
          </a:p>
        </p:txBody>
      </p:sp>
      <p:sp>
        <p:nvSpPr>
          <p:cNvPr id="174" name="Google Shape;174;p22"/>
          <p:cNvSpPr/>
          <p:nvPr/>
        </p:nvSpPr>
        <p:spPr>
          <a:xfrm>
            <a:off x="810122" y="1273589"/>
            <a:ext cx="2710800" cy="276000"/>
          </a:xfrm>
          <a:prstGeom prst="rect">
            <a:avLst/>
          </a:prstGeom>
          <a:solidFill>
            <a:srgbClr val="BFBF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ABC에 대한 찬반 조사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64492" y="1590416"/>
            <a:ext cx="2811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64696D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대한민국 성인들은 어떻게 생각하고 있을까?</a:t>
            </a:r>
            <a:endParaRPr sz="1100"/>
          </a:p>
        </p:txBody>
      </p:sp>
      <p:cxnSp>
        <p:nvCxnSpPr>
          <p:cNvPr id="176" name="Google Shape;176;p22"/>
          <p:cNvCxnSpPr/>
          <p:nvPr/>
        </p:nvCxnSpPr>
        <p:spPr>
          <a:xfrm flipH="1">
            <a:off x="3131992" y="2966284"/>
            <a:ext cx="1428600" cy="357900"/>
          </a:xfrm>
          <a:prstGeom prst="straightConnector1">
            <a:avLst/>
          </a:prstGeom>
          <a:noFill/>
          <a:ln cap="flat" cmpd="sng" w="12700">
            <a:solidFill>
              <a:srgbClr val="64696D"/>
            </a:solidFill>
            <a:prstDash val="dash"/>
            <a:miter lim="800000"/>
            <a:headEnd len="sm" w="sm" type="none"/>
            <a:tailEnd len="med" w="med" type="oval"/>
          </a:ln>
        </p:spPr>
      </p:cxnSp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1992" y="1907112"/>
            <a:ext cx="2985900" cy="26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/>
          <p:nvPr/>
        </p:nvSpPr>
        <p:spPr>
          <a:xfrm>
            <a:off x="6398376" y="1907111"/>
            <a:ext cx="713400" cy="2648700"/>
          </a:xfrm>
          <a:prstGeom prst="rect">
            <a:avLst/>
          </a:prstGeom>
          <a:noFill/>
          <a:ln cap="flat" cmpd="sng" w="19050">
            <a:solidFill>
              <a:srgbClr val="B878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4B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196234" y="1965303"/>
            <a:ext cx="13788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64696D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</a:t>
            </a:r>
            <a:endParaRPr b="1" sz="1500">
              <a:solidFill>
                <a:srgbClr val="64696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64696D"/>
                </a:solidFill>
                <a:latin typeface="Malgun Gothic"/>
                <a:ea typeface="Malgun Gothic"/>
                <a:cs typeface="Malgun Gothic"/>
                <a:sym typeface="Malgun Gothic"/>
              </a:rPr>
              <a:t>62%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64696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</a:t>
            </a:r>
            <a:endParaRPr sz="600">
              <a:solidFill>
                <a:srgbClr val="64696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64696D"/>
                </a:solidFill>
                <a:latin typeface="Malgun Gothic"/>
                <a:ea typeface="Malgun Gothic"/>
                <a:cs typeface="Malgun Gothic"/>
                <a:sym typeface="Malgun Gothic"/>
              </a:rPr>
              <a:t>campus life with BIZCAM </a:t>
            </a:r>
            <a:endParaRPr sz="1100"/>
          </a:p>
        </p:txBody>
      </p:sp>
      <p:sp>
        <p:nvSpPr>
          <p:cNvPr id="180" name="Google Shape;180;p22"/>
          <p:cNvSpPr/>
          <p:nvPr/>
        </p:nvSpPr>
        <p:spPr>
          <a:xfrm>
            <a:off x="7235497" y="3243352"/>
            <a:ext cx="13788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64696D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여성</a:t>
            </a:r>
            <a:endParaRPr b="1" sz="1500">
              <a:solidFill>
                <a:srgbClr val="64696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64696D"/>
                </a:solidFill>
                <a:latin typeface="Malgun Gothic"/>
                <a:ea typeface="Malgun Gothic"/>
                <a:cs typeface="Malgun Gothic"/>
                <a:sym typeface="Malgun Gothic"/>
              </a:rPr>
              <a:t>62%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64696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</a:t>
            </a:r>
            <a:endParaRPr sz="600">
              <a:solidFill>
                <a:srgbClr val="64696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64696D"/>
                </a:solidFill>
                <a:latin typeface="Malgun Gothic"/>
                <a:ea typeface="Malgun Gothic"/>
                <a:cs typeface="Malgun Gothic"/>
                <a:sym typeface="Malgun Gothic"/>
              </a:rPr>
              <a:t>campus life with BIZCAM </a:t>
            </a:r>
            <a:endParaRPr sz="1100"/>
          </a:p>
        </p:txBody>
      </p:sp>
      <p:cxnSp>
        <p:nvCxnSpPr>
          <p:cNvPr id="181" name="Google Shape;181;p22"/>
          <p:cNvCxnSpPr>
            <a:stCxn id="178" idx="0"/>
            <a:endCxn id="179" idx="0"/>
          </p:cNvCxnSpPr>
          <p:nvPr/>
        </p:nvCxnSpPr>
        <p:spPr>
          <a:xfrm flipH="1" rot="-5400000">
            <a:off x="7291326" y="1370861"/>
            <a:ext cx="58200" cy="1130700"/>
          </a:xfrm>
          <a:prstGeom prst="bentConnector3">
            <a:avLst>
              <a:gd fmla="val -343243" name="adj1"/>
            </a:avLst>
          </a:prstGeom>
          <a:noFill/>
          <a:ln cap="flat" cmpd="sng" w="19050">
            <a:solidFill>
              <a:srgbClr val="B8785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22"/>
          <p:cNvSpPr/>
          <p:nvPr/>
        </p:nvSpPr>
        <p:spPr>
          <a:xfrm>
            <a:off x="219075" y="193875"/>
            <a:ext cx="28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문헌 및 미디어</a:t>
            </a:r>
            <a:endParaRPr sz="3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