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68" r:id="rId5"/>
    <p:sldId id="261" r:id="rId6"/>
    <p:sldId id="265" r:id="rId7"/>
    <p:sldId id="266" r:id="rId8"/>
    <p:sldId id="269" r:id="rId9"/>
    <p:sldId id="267" r:id="rId10"/>
    <p:sldId id="270" r:id="rId11"/>
    <p:sldId id="262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C6"/>
    <a:srgbClr val="F9D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2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9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6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8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8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khan.co.kr/kh_news/khan_art_view.html?art_id=202009102041015" TargetMode="External"/><Relationship Id="rId2" Type="http://schemas.openxmlformats.org/officeDocument/2006/relationships/hyperlink" Target="http://www.akomnews.com/bbs/board.php?bo_table=news&amp;wr_id=590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/>
          <p:cNvCxnSpPr/>
          <p:nvPr/>
        </p:nvCxnSpPr>
        <p:spPr>
          <a:xfrm>
            <a:off x="4397047" y="3397685"/>
            <a:ext cx="3600000" cy="0"/>
          </a:xfrm>
          <a:prstGeom prst="line">
            <a:avLst/>
          </a:prstGeom>
          <a:ln w="12700">
            <a:solidFill>
              <a:srgbClr val="F9D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28877" y="2656341"/>
            <a:ext cx="7736341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FE6667"/>
                </a:solidFill>
              </a:rPr>
              <a:t>V I T A M I N  P R O J E C T</a:t>
            </a:r>
            <a:r>
              <a:rPr lang="en-US" altLang="ko-KR" sz="3200" kern="0" dirty="0">
                <a:solidFill>
                  <a:srgbClr val="FE6667"/>
                </a:solidFill>
              </a:rPr>
              <a:t>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666546" y="3526317"/>
            <a:ext cx="5061001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0" i="0" u="none" strike="noStrik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Virtual Image Training And Meet Inevitable Nutrient</a:t>
            </a:r>
            <a:endParaRPr lang="ko-KR" altLang="en-US" sz="1600" kern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19800000">
            <a:off x="7706698" y="3273758"/>
            <a:ext cx="113864" cy="476345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solidFill>
              <a:srgbClr val="FE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01897" y="5922220"/>
            <a:ext cx="3190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정재상 이진현 </a:t>
            </a: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권예진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박수정 강준혁 </a:t>
            </a:r>
          </a:p>
        </p:txBody>
      </p:sp>
    </p:spTree>
    <p:extLst>
      <p:ext uri="{BB962C8B-B14F-4D97-AF65-F5344CB8AC3E}">
        <p14:creationId xmlns:p14="http://schemas.microsoft.com/office/powerpoint/2010/main" val="270016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65506" y="1007797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36843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FE6667"/>
                </a:solidFill>
              </a:rPr>
              <a:t>V I T A M I N</a:t>
            </a:r>
          </a:p>
        </p:txBody>
      </p:sp>
      <p:sp>
        <p:nvSpPr>
          <p:cNvPr id="27" name="자유형 2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4004E14-AC95-465D-B634-C4517A6CE5A6}"/>
              </a:ext>
            </a:extLst>
          </p:cNvPr>
          <p:cNvSpPr/>
          <p:nvPr/>
        </p:nvSpPr>
        <p:spPr>
          <a:xfrm>
            <a:off x="8303957" y="1911628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3A3A3A"/>
                </a:solidFill>
              </a:rPr>
              <a:t>목적</a:t>
            </a:r>
            <a:endParaRPr lang="en-US" altLang="ko-KR" sz="1200" b="1" dirty="0">
              <a:solidFill>
                <a:srgbClr val="3A3A3A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40DD313-49A0-4D60-9930-E15C68EF51B0}"/>
              </a:ext>
            </a:extLst>
          </p:cNvPr>
          <p:cNvSpPr/>
          <p:nvPr/>
        </p:nvSpPr>
        <p:spPr>
          <a:xfrm>
            <a:off x="3926795" y="2593163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EBB2C1C-F5A1-48B9-8E74-B23375F14EEF}"/>
              </a:ext>
            </a:extLst>
          </p:cNvPr>
          <p:cNvSpPr/>
          <p:nvPr/>
        </p:nvSpPr>
        <p:spPr>
          <a:xfrm>
            <a:off x="2346965" y="1925572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목적</a:t>
            </a:r>
            <a:endParaRPr lang="en-US" altLang="ko-KR" sz="1400" b="1" dirty="0">
              <a:solidFill>
                <a:srgbClr val="3A3A3A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B3CCA39-5B3E-4241-9C34-49C4E904D50C}"/>
              </a:ext>
            </a:extLst>
          </p:cNvPr>
          <p:cNvSpPr/>
          <p:nvPr/>
        </p:nvSpPr>
        <p:spPr>
          <a:xfrm>
            <a:off x="5866626" y="2593163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696B4D3-132F-4394-9F8A-FF78BEA91ED6}"/>
              </a:ext>
            </a:extLst>
          </p:cNvPr>
          <p:cNvSpPr/>
          <p:nvPr/>
        </p:nvSpPr>
        <p:spPr>
          <a:xfrm>
            <a:off x="4238714" y="1925572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분석 및 제안</a:t>
            </a:r>
            <a:endParaRPr lang="en-US" altLang="ko-KR" sz="1400" b="1" dirty="0">
              <a:solidFill>
                <a:srgbClr val="3A3A3A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A7E3B55-4C29-4EE7-90D6-4DE2AB9DFB48}"/>
              </a:ext>
            </a:extLst>
          </p:cNvPr>
          <p:cNvSpPr/>
          <p:nvPr/>
        </p:nvSpPr>
        <p:spPr>
          <a:xfrm>
            <a:off x="7866900" y="2593163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DF702BA-DBFA-4E0C-94FD-F80A8A036B93}"/>
              </a:ext>
            </a:extLst>
          </p:cNvPr>
          <p:cNvSpPr/>
          <p:nvPr/>
        </p:nvSpPr>
        <p:spPr>
          <a:xfrm>
            <a:off x="6197355" y="1925572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3A3A3A"/>
                </a:solidFill>
              </a:rPr>
              <a:t>Lean Canvas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518631-AC2F-4E37-A2A6-09DA8E474666}"/>
              </a:ext>
            </a:extLst>
          </p:cNvPr>
          <p:cNvSpPr/>
          <p:nvPr/>
        </p:nvSpPr>
        <p:spPr>
          <a:xfrm>
            <a:off x="1665506" y="3900897"/>
            <a:ext cx="9233894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A3A3A"/>
                </a:solidFill>
              </a:rPr>
              <a:t>자료 조사</a:t>
            </a:r>
            <a:endParaRPr lang="en-US" altLang="ko-KR" b="1" dirty="0">
              <a:solidFill>
                <a:srgbClr val="3A3A3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참고 문헌 및 미디어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관련 사이트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0890CF9-C258-4CB9-B22E-922FE45CA162}"/>
              </a:ext>
            </a:extLst>
          </p:cNvPr>
          <p:cNvSpPr/>
          <p:nvPr/>
        </p:nvSpPr>
        <p:spPr>
          <a:xfrm>
            <a:off x="8303957" y="1925572"/>
            <a:ext cx="1503425" cy="1503428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자료 조사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CCBA0AE-798A-43C6-B369-7C991B6A4F2D}"/>
              </a:ext>
            </a:extLst>
          </p:cNvPr>
          <p:cNvSpPr/>
          <p:nvPr/>
        </p:nvSpPr>
        <p:spPr>
          <a:xfrm>
            <a:off x="9018872" y="1505626"/>
            <a:ext cx="704204" cy="70420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point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0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 99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506" y="1007797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36843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FE6667"/>
                </a:solidFill>
              </a:rPr>
              <a:t>참고 문헌 및 미디어</a:t>
            </a:r>
            <a:endParaRPr lang="en-US" altLang="ko-KR" sz="2400" b="1" kern="0" dirty="0">
              <a:solidFill>
                <a:srgbClr val="FE6667"/>
              </a:solidFill>
            </a:endParaRPr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AF466ECE-F87C-4BEA-8C3B-6D0FD27F3189}"/>
              </a:ext>
            </a:extLst>
          </p:cNvPr>
          <p:cNvSpPr/>
          <p:nvPr/>
        </p:nvSpPr>
        <p:spPr>
          <a:xfrm>
            <a:off x="1996053" y="1554810"/>
            <a:ext cx="8266905" cy="4801895"/>
          </a:xfrm>
          <a:prstGeom prst="roundRect">
            <a:avLst>
              <a:gd name="adj" fmla="val 17385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1" i="0" u="none" strike="noStrike" dirty="0">
              <a:solidFill>
                <a:srgbClr val="36363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363636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1" i="0" u="none" strike="noStrike" dirty="0">
                <a:solidFill>
                  <a:srgbClr val="36363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비만율은 증가하는데 건강관리 실천은 떨어져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http://www.akomnews.com/bbs/board.php?bo_table=news&amp;wr_id=5900</a:t>
            </a:r>
            <a:endParaRPr lang="en-US" altLang="ko-KR" sz="1800" b="0" i="0" u="sng" strike="noStrike" dirty="0">
              <a:solidFill>
                <a:srgbClr val="0097A7"/>
              </a:solidFill>
              <a:effectLst/>
              <a:latin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코로나 시대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비대면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‘모바일 </a:t>
            </a: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헬스케어’로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건강 지킨다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http://news.khan.co.kr/kh_news/khan_art_view.html?art_id=202009102041015</a:t>
            </a:r>
            <a:endParaRPr lang="en-US" altLang="ko-KR" sz="1800" b="0" i="0" u="sng" strike="noStrike" dirty="0">
              <a:solidFill>
                <a:srgbClr val="0097A7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1" i="0" u="none" strike="noStrike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피트니스</a:t>
            </a:r>
            <a:r>
              <a:rPr lang="en-US" altLang="ko-KR" sz="1800" b="1" i="0" u="none" strike="noStrike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800" b="1" i="0" u="none" strike="noStrike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다이어트 제품 판매↑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https://biz.chosun.com/site/data/html_dir/2019/01/01/2019010100700.html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 99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506" y="1007797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36843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FE6667"/>
                </a:solidFill>
              </a:rPr>
              <a:t>관련 사이트</a:t>
            </a:r>
            <a:endParaRPr lang="en-US" altLang="ko-KR" sz="2400" b="1" kern="0" dirty="0">
              <a:solidFill>
                <a:srgbClr val="FE6667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B5F86E-EDFA-40D3-9D77-F5288A4BE94B}"/>
              </a:ext>
            </a:extLst>
          </p:cNvPr>
          <p:cNvSpPr/>
          <p:nvPr/>
        </p:nvSpPr>
        <p:spPr>
          <a:xfrm>
            <a:off x="1092858" y="4406876"/>
            <a:ext cx="301460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랭킹닭컴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https://rankingdak.com/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2374E8-04CB-425F-BF15-A49B49E0687B}"/>
              </a:ext>
            </a:extLst>
          </p:cNvPr>
          <p:cNvSpPr/>
          <p:nvPr/>
        </p:nvSpPr>
        <p:spPr>
          <a:xfrm>
            <a:off x="4606303" y="4406875"/>
            <a:ext cx="325031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운동닥터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https://www.woondoc.com/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B749EB-902B-41E4-8E57-DE3DC51D4263}"/>
              </a:ext>
            </a:extLst>
          </p:cNvPr>
          <p:cNvSpPr/>
          <p:nvPr/>
        </p:nvSpPr>
        <p:spPr>
          <a:xfrm>
            <a:off x="8119750" y="4406874"/>
            <a:ext cx="301460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피텍스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http://www.fitex.co.kr/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9700E7-141C-4E05-AF7C-07D8915D5754}"/>
              </a:ext>
            </a:extLst>
          </p:cNvPr>
          <p:cNvSpPr/>
          <p:nvPr/>
        </p:nvSpPr>
        <p:spPr>
          <a:xfrm>
            <a:off x="1092858" y="2122223"/>
            <a:ext cx="3014608" cy="19767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A96ECA-C8E2-4188-BD5B-7D57BCDE836B}"/>
              </a:ext>
            </a:extLst>
          </p:cNvPr>
          <p:cNvSpPr/>
          <p:nvPr/>
        </p:nvSpPr>
        <p:spPr>
          <a:xfrm>
            <a:off x="4588696" y="2122223"/>
            <a:ext cx="3014608" cy="19767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4A4593-1649-408C-93AD-3CB277A7F405}"/>
              </a:ext>
            </a:extLst>
          </p:cNvPr>
          <p:cNvSpPr/>
          <p:nvPr/>
        </p:nvSpPr>
        <p:spPr>
          <a:xfrm>
            <a:off x="8084534" y="2122223"/>
            <a:ext cx="3014608" cy="19767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CFF0CE7A-585B-4913-8BB7-18D1E123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58" y="2122223"/>
            <a:ext cx="3014607" cy="19767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5E0D40F-C0EA-468D-9CE9-A59F4EB9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74" y="2122223"/>
            <a:ext cx="3014608" cy="19767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EB771E65-3B6F-46A7-9214-D083202E4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776" y="2122223"/>
            <a:ext cx="3034366" cy="19767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55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65506" y="1007797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36843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FE6667"/>
                </a:solidFill>
              </a:rPr>
              <a:t>V I T A M I N</a:t>
            </a:r>
          </a:p>
        </p:txBody>
      </p:sp>
      <p:sp>
        <p:nvSpPr>
          <p:cNvPr id="27" name="자유형 2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4004E14-AC95-465D-B634-C4517A6CE5A6}"/>
              </a:ext>
            </a:extLst>
          </p:cNvPr>
          <p:cNvSpPr/>
          <p:nvPr/>
        </p:nvSpPr>
        <p:spPr>
          <a:xfrm>
            <a:off x="2358490" y="1925572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3A3A3A"/>
                </a:solidFill>
              </a:rPr>
              <a:t>목적</a:t>
            </a:r>
            <a:endParaRPr lang="en-US" altLang="ko-KR" sz="1200" b="1" dirty="0">
              <a:solidFill>
                <a:srgbClr val="3A3A3A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40DD313-49A0-4D60-9930-E15C68EF51B0}"/>
              </a:ext>
            </a:extLst>
          </p:cNvPr>
          <p:cNvSpPr/>
          <p:nvPr/>
        </p:nvSpPr>
        <p:spPr>
          <a:xfrm>
            <a:off x="3967648" y="2593163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EBB2C1C-F5A1-48B9-8E74-B23375F14EEF}"/>
              </a:ext>
            </a:extLst>
          </p:cNvPr>
          <p:cNvSpPr/>
          <p:nvPr/>
        </p:nvSpPr>
        <p:spPr>
          <a:xfrm>
            <a:off x="4308116" y="1925572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분석 및 제안</a:t>
            </a:r>
            <a:endParaRPr lang="en-US" altLang="ko-KR" sz="1400" b="1" dirty="0">
              <a:solidFill>
                <a:srgbClr val="3A3A3A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B3CCA39-5B3E-4241-9C34-49C4E904D50C}"/>
              </a:ext>
            </a:extLst>
          </p:cNvPr>
          <p:cNvSpPr/>
          <p:nvPr/>
        </p:nvSpPr>
        <p:spPr>
          <a:xfrm>
            <a:off x="5917274" y="2593163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696B4D3-132F-4394-9F8A-FF78BEA91ED6}"/>
              </a:ext>
            </a:extLst>
          </p:cNvPr>
          <p:cNvSpPr/>
          <p:nvPr/>
        </p:nvSpPr>
        <p:spPr>
          <a:xfrm>
            <a:off x="6257742" y="1925572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3A3A3A"/>
                </a:solidFill>
              </a:rPr>
              <a:t>Lean Canvas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A7E3B55-4C29-4EE7-90D6-4DE2AB9DFB48}"/>
              </a:ext>
            </a:extLst>
          </p:cNvPr>
          <p:cNvSpPr/>
          <p:nvPr/>
        </p:nvSpPr>
        <p:spPr>
          <a:xfrm>
            <a:off x="7866900" y="2593163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DF702BA-DBFA-4E0C-94FD-F80A8A036B93}"/>
              </a:ext>
            </a:extLst>
          </p:cNvPr>
          <p:cNvSpPr/>
          <p:nvPr/>
        </p:nvSpPr>
        <p:spPr>
          <a:xfrm>
            <a:off x="8256003" y="1925572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자료 조사</a:t>
            </a:r>
            <a:endParaRPr lang="en-US" altLang="ko-KR" sz="1400" b="1" dirty="0">
              <a:solidFill>
                <a:srgbClr val="3A3A3A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518631-AC2F-4E37-A2A6-09DA8E474666}"/>
              </a:ext>
            </a:extLst>
          </p:cNvPr>
          <p:cNvSpPr/>
          <p:nvPr/>
        </p:nvSpPr>
        <p:spPr>
          <a:xfrm>
            <a:off x="1665506" y="3900897"/>
            <a:ext cx="9233894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A3A3A"/>
                </a:solidFill>
              </a:rPr>
              <a:t>목적</a:t>
            </a:r>
            <a:endParaRPr lang="en-US" altLang="ko-KR" b="1" dirty="0">
              <a:solidFill>
                <a:srgbClr val="3A3A3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시행 목적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0890CF9-C258-4CB9-B22E-922FE45CA162}"/>
              </a:ext>
            </a:extLst>
          </p:cNvPr>
          <p:cNvSpPr/>
          <p:nvPr/>
        </p:nvSpPr>
        <p:spPr>
          <a:xfrm>
            <a:off x="2358490" y="1939516"/>
            <a:ext cx="1503425" cy="1503428"/>
          </a:xfrm>
          <a:prstGeom prst="ellipse">
            <a:avLst/>
          </a:prstGeom>
          <a:solidFill>
            <a:srgbClr val="F9D3C6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목적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CCBA0AE-798A-43C6-B369-7C991B6A4F2D}"/>
              </a:ext>
            </a:extLst>
          </p:cNvPr>
          <p:cNvSpPr/>
          <p:nvPr/>
        </p:nvSpPr>
        <p:spPr>
          <a:xfrm>
            <a:off x="3073405" y="1519570"/>
            <a:ext cx="704204" cy="70420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point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9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65506" y="1007797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36843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FE6667"/>
                </a:solidFill>
              </a:rPr>
              <a:t>시행 목적</a:t>
            </a:r>
            <a:endParaRPr lang="en-US" altLang="ko-KR" sz="2400" b="1" kern="0" dirty="0">
              <a:solidFill>
                <a:srgbClr val="FE6667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97226" y="2877730"/>
            <a:ext cx="8693683" cy="120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E9090"/>
                </a:solidFill>
              </a:rPr>
              <a:t>비대면이 일상화된 시대에 현대인들을 위한</a:t>
            </a:r>
            <a:endParaRPr lang="en-US" altLang="ko-KR" sz="2400" dirty="0">
              <a:solidFill>
                <a:srgbClr val="FE909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E6667"/>
                </a:solidFill>
              </a:rPr>
              <a:t>건강 관리 및 필수 영양소 제품 판매 시스템</a:t>
            </a:r>
            <a:endParaRPr lang="ko-KR" altLang="en-US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8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65506" y="1007797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36843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FE6667"/>
                </a:solidFill>
              </a:rPr>
              <a:t>V I T A M I N</a:t>
            </a:r>
          </a:p>
        </p:txBody>
      </p:sp>
      <p:sp>
        <p:nvSpPr>
          <p:cNvPr id="27" name="자유형 2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4004E14-AC95-465D-B634-C4517A6CE5A6}"/>
              </a:ext>
            </a:extLst>
          </p:cNvPr>
          <p:cNvSpPr/>
          <p:nvPr/>
        </p:nvSpPr>
        <p:spPr>
          <a:xfrm>
            <a:off x="4243382" y="1923660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3A3A3A"/>
                </a:solidFill>
              </a:rPr>
              <a:t>목적</a:t>
            </a:r>
            <a:endParaRPr lang="en-US" altLang="ko-KR" sz="1200" b="1" dirty="0">
              <a:solidFill>
                <a:srgbClr val="3A3A3A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40DD313-49A0-4D60-9930-E15C68EF51B0}"/>
              </a:ext>
            </a:extLst>
          </p:cNvPr>
          <p:cNvSpPr/>
          <p:nvPr/>
        </p:nvSpPr>
        <p:spPr>
          <a:xfrm>
            <a:off x="3967648" y="2605195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EBB2C1C-F5A1-48B9-8E74-B23375F14EEF}"/>
              </a:ext>
            </a:extLst>
          </p:cNvPr>
          <p:cNvSpPr/>
          <p:nvPr/>
        </p:nvSpPr>
        <p:spPr>
          <a:xfrm>
            <a:off x="2346965" y="1937604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목적</a:t>
            </a:r>
            <a:endParaRPr lang="en-US" altLang="ko-KR" sz="1400" b="1" dirty="0">
              <a:solidFill>
                <a:srgbClr val="3A3A3A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B3CCA39-5B3E-4241-9C34-49C4E904D50C}"/>
              </a:ext>
            </a:extLst>
          </p:cNvPr>
          <p:cNvSpPr/>
          <p:nvPr/>
        </p:nvSpPr>
        <p:spPr>
          <a:xfrm>
            <a:off x="5917274" y="2605195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696B4D3-132F-4394-9F8A-FF78BEA91ED6}"/>
              </a:ext>
            </a:extLst>
          </p:cNvPr>
          <p:cNvSpPr/>
          <p:nvPr/>
        </p:nvSpPr>
        <p:spPr>
          <a:xfrm>
            <a:off x="6257742" y="1937604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3A3A3A"/>
                </a:solidFill>
              </a:rPr>
              <a:t>Lean Canvas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A7E3B55-4C29-4EE7-90D6-4DE2AB9DFB48}"/>
              </a:ext>
            </a:extLst>
          </p:cNvPr>
          <p:cNvSpPr/>
          <p:nvPr/>
        </p:nvSpPr>
        <p:spPr>
          <a:xfrm>
            <a:off x="7866900" y="2605195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DF702BA-DBFA-4E0C-94FD-F80A8A036B93}"/>
              </a:ext>
            </a:extLst>
          </p:cNvPr>
          <p:cNvSpPr/>
          <p:nvPr/>
        </p:nvSpPr>
        <p:spPr>
          <a:xfrm>
            <a:off x="8256003" y="1937604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자료 조사</a:t>
            </a:r>
            <a:endParaRPr lang="en-US" altLang="ko-KR" sz="1400" b="1" dirty="0">
              <a:solidFill>
                <a:srgbClr val="3A3A3A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518631-AC2F-4E37-A2A6-09DA8E474666}"/>
              </a:ext>
            </a:extLst>
          </p:cNvPr>
          <p:cNvSpPr/>
          <p:nvPr/>
        </p:nvSpPr>
        <p:spPr>
          <a:xfrm>
            <a:off x="1665506" y="3912929"/>
            <a:ext cx="9233894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A3A3A"/>
                </a:solidFill>
              </a:rPr>
              <a:t>분석 및 제안</a:t>
            </a:r>
            <a:endParaRPr lang="en-US" altLang="ko-KR" b="1" dirty="0">
              <a:solidFill>
                <a:srgbClr val="3A3A3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주제 선정 배경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개요 및 추진 방향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제안 및 요구사항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0890CF9-C258-4CB9-B22E-922FE45CA162}"/>
              </a:ext>
            </a:extLst>
          </p:cNvPr>
          <p:cNvSpPr/>
          <p:nvPr/>
        </p:nvSpPr>
        <p:spPr>
          <a:xfrm>
            <a:off x="4243382" y="1937604"/>
            <a:ext cx="1503425" cy="1503428"/>
          </a:xfrm>
          <a:prstGeom prst="ellipse">
            <a:avLst/>
          </a:prstGeom>
          <a:solidFill>
            <a:srgbClr val="F9D3C6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분석 및 제안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CCBA0AE-798A-43C6-B369-7C991B6A4F2D}"/>
              </a:ext>
            </a:extLst>
          </p:cNvPr>
          <p:cNvSpPr/>
          <p:nvPr/>
        </p:nvSpPr>
        <p:spPr>
          <a:xfrm>
            <a:off x="4958297" y="1517658"/>
            <a:ext cx="704204" cy="70420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point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65506" y="1261798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622436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FE6667"/>
                </a:solidFill>
              </a:rPr>
              <a:t>주제 선정 배경</a:t>
            </a:r>
            <a:endParaRPr lang="en-US" altLang="ko-KR" sz="2400" b="1" kern="0" dirty="0">
              <a:solidFill>
                <a:srgbClr val="FE6667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197586" y="1769753"/>
            <a:ext cx="8063414" cy="623751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   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많은 사람들이 운동 부족을 느끼지만 습관을 들이기 힘들어 하는 경우가 많음 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80962" y="1769409"/>
            <a:ext cx="551413" cy="623751"/>
          </a:xfrm>
          <a:prstGeom prst="roundRect">
            <a:avLst>
              <a:gd name="adj" fmla="val 50000"/>
            </a:avLst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EEBEDF48-6C3E-4295-8518-BB43249D8E84}"/>
              </a:ext>
            </a:extLst>
          </p:cNvPr>
          <p:cNvSpPr/>
          <p:nvPr/>
        </p:nvSpPr>
        <p:spPr>
          <a:xfrm>
            <a:off x="2214210" y="2797177"/>
            <a:ext cx="8063414" cy="623751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   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건강을 위해 운동과 올바른 식단을 찾는 사람들이 증가</a:t>
            </a:r>
          </a:p>
        </p:txBody>
      </p:sp>
      <p:sp>
        <p:nvSpPr>
          <p:cNvPr id="32" name="모서리가 둥근 직사각형 18">
            <a:extLst>
              <a:ext uri="{FF2B5EF4-FFF2-40B4-BE49-F238E27FC236}">
                <a16:creationId xmlns:a16="http://schemas.microsoft.com/office/drawing/2014/main" id="{32A2827B-46B3-44D2-B5F0-1FCAE5DC445B}"/>
              </a:ext>
            </a:extLst>
          </p:cNvPr>
          <p:cNvSpPr/>
          <p:nvPr/>
        </p:nvSpPr>
        <p:spPr>
          <a:xfrm>
            <a:off x="2197586" y="2796833"/>
            <a:ext cx="551413" cy="623751"/>
          </a:xfrm>
          <a:prstGeom prst="roundRect">
            <a:avLst>
              <a:gd name="adj" fmla="val 50000"/>
            </a:avLst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7471CF3F-A571-45D0-A2B3-BD86C70A2B64}"/>
              </a:ext>
            </a:extLst>
          </p:cNvPr>
          <p:cNvSpPr/>
          <p:nvPr/>
        </p:nvSpPr>
        <p:spPr>
          <a:xfrm>
            <a:off x="2230834" y="3824945"/>
            <a:ext cx="8063414" cy="623751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트레이너 관리와 동시에 운동 기구와 건강 식품을 파는 홈페이지가 없음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F9899980-8E45-4881-824D-7CEC26260A25}"/>
              </a:ext>
            </a:extLst>
          </p:cNvPr>
          <p:cNvSpPr/>
          <p:nvPr/>
        </p:nvSpPr>
        <p:spPr>
          <a:xfrm>
            <a:off x="2214210" y="3824601"/>
            <a:ext cx="551413" cy="623751"/>
          </a:xfrm>
          <a:prstGeom prst="roundRect">
            <a:avLst>
              <a:gd name="adj" fmla="val 50000"/>
            </a:avLst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모서리가 둥근 직사각형 2">
            <a:extLst>
              <a:ext uri="{FF2B5EF4-FFF2-40B4-BE49-F238E27FC236}">
                <a16:creationId xmlns:a16="http://schemas.microsoft.com/office/drawing/2014/main" id="{8E1B01F0-C3C4-4645-99C0-B946FB3A4A39}"/>
              </a:ext>
            </a:extLst>
          </p:cNvPr>
          <p:cNvSpPr/>
          <p:nvPr/>
        </p:nvSpPr>
        <p:spPr>
          <a:xfrm>
            <a:off x="2214210" y="4852369"/>
            <a:ext cx="8063414" cy="623751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코로나로 인한 비 대면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를 받는다면 더 좋을 것이라 생각</a:t>
            </a:r>
          </a:p>
        </p:txBody>
      </p:sp>
      <p:sp>
        <p:nvSpPr>
          <p:cNvPr id="36" name="모서리가 둥근 직사각형 18">
            <a:extLst>
              <a:ext uri="{FF2B5EF4-FFF2-40B4-BE49-F238E27FC236}">
                <a16:creationId xmlns:a16="http://schemas.microsoft.com/office/drawing/2014/main" id="{BC85D2FC-45C2-430C-A98C-B3A334DE9775}"/>
              </a:ext>
            </a:extLst>
          </p:cNvPr>
          <p:cNvSpPr/>
          <p:nvPr/>
        </p:nvSpPr>
        <p:spPr>
          <a:xfrm>
            <a:off x="2197586" y="4852025"/>
            <a:ext cx="551413" cy="623751"/>
          </a:xfrm>
          <a:prstGeom prst="roundRect">
            <a:avLst>
              <a:gd name="adj" fmla="val 50000"/>
            </a:avLst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D761CEA-A229-4C53-8BD0-36289556AD13}"/>
              </a:ext>
            </a:extLst>
          </p:cNvPr>
          <p:cNvSpPr/>
          <p:nvPr/>
        </p:nvSpPr>
        <p:spPr>
          <a:xfrm>
            <a:off x="2214210" y="5850203"/>
            <a:ext cx="8063414" cy="623751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      운동 초보자는 전문적 지식을 바탕으로 운동을 시작하거나 관리하기 어려움 </a:t>
            </a:r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F876F79E-6D77-43BD-A2D1-043423F1ACA9}"/>
              </a:ext>
            </a:extLst>
          </p:cNvPr>
          <p:cNvSpPr/>
          <p:nvPr/>
        </p:nvSpPr>
        <p:spPr>
          <a:xfrm>
            <a:off x="2197586" y="5849859"/>
            <a:ext cx="551413" cy="623751"/>
          </a:xfrm>
          <a:prstGeom prst="roundRect">
            <a:avLst>
              <a:gd name="adj" fmla="val 50000"/>
            </a:avLst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2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65506" y="1261798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622436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FE6667"/>
                </a:solidFill>
              </a:rPr>
              <a:t>개요 및 추진방향</a:t>
            </a:r>
            <a:endParaRPr lang="en-US" altLang="ko-KR" sz="2400" b="1" kern="0" dirty="0">
              <a:solidFill>
                <a:srgbClr val="FE6667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197586" y="1989888"/>
            <a:ext cx="8096662" cy="839951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       코로나로 인한 헬스장 운영 불가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시간 단축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또는 헬스장보다는 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집에서 운동을 하고 싶은 사람들을 위해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안전한 홈 트레이닝을 할 수 있도록 운동기구 판매</a:t>
            </a:r>
          </a:p>
        </p:txBody>
      </p:sp>
      <p:sp>
        <p:nvSpPr>
          <p:cNvPr id="30" name="자유형 29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EEBEDF48-6C3E-4295-8518-BB43249D8E84}"/>
              </a:ext>
            </a:extLst>
          </p:cNvPr>
          <p:cNvSpPr/>
          <p:nvPr/>
        </p:nvSpPr>
        <p:spPr>
          <a:xfrm>
            <a:off x="2197586" y="3161256"/>
            <a:ext cx="8096662" cy="839951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운동을 하면서 회원들에게 필요한 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</a:rPr>
              <a:t>보충제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</a:rPr>
              <a:t>보조제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식단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헬스 케어 제품 판매</a:t>
            </a:r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7471CF3F-A571-45D0-A2B3-BD86C70A2B64}"/>
              </a:ext>
            </a:extLst>
          </p:cNvPr>
          <p:cNvSpPr/>
          <p:nvPr/>
        </p:nvSpPr>
        <p:spPr>
          <a:xfrm>
            <a:off x="2197586" y="4253880"/>
            <a:ext cx="8096662" cy="739214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비 대면 개인 트레이너 수업</a:t>
            </a:r>
          </a:p>
        </p:txBody>
      </p:sp>
      <p:sp>
        <p:nvSpPr>
          <p:cNvPr id="35" name="모서리가 둥근 직사각형 2">
            <a:extLst>
              <a:ext uri="{FF2B5EF4-FFF2-40B4-BE49-F238E27FC236}">
                <a16:creationId xmlns:a16="http://schemas.microsoft.com/office/drawing/2014/main" id="{8E1B01F0-C3C4-4645-99C0-B946FB3A4A39}"/>
              </a:ext>
            </a:extLst>
          </p:cNvPr>
          <p:cNvSpPr/>
          <p:nvPr/>
        </p:nvSpPr>
        <p:spPr>
          <a:xfrm>
            <a:off x="2197586" y="5245767"/>
            <a:ext cx="8096662" cy="770410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코로나로 인한 불안감 감소 개인 건강관리에 도움이 되도록 맞춤 시행서비스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175751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65506" y="1261798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622436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FE6667"/>
                </a:solidFill>
              </a:rPr>
              <a:t>제안 및 요구사항</a:t>
            </a:r>
            <a:endParaRPr lang="en-US" altLang="ko-KR" sz="2400" b="1" kern="0" dirty="0">
              <a:solidFill>
                <a:srgbClr val="FE6667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18855" y="1935057"/>
            <a:ext cx="8266905" cy="861021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회원에 따른 식단과 운동 추천 계획 제공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관심 부위에 따른 운동 제공 및 식단 제공</a:t>
            </a:r>
          </a:p>
          <a:p>
            <a:pPr algn="ctr"/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트레이너가 있는 회원은 트레이너가 보내준 계획 및 식단을 받을 수 있음</a:t>
            </a:r>
          </a:p>
        </p:txBody>
      </p:sp>
      <p:sp>
        <p:nvSpPr>
          <p:cNvPr id="30" name="자유형 29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EEBEDF48-6C3E-4295-8518-BB43249D8E84}"/>
              </a:ext>
            </a:extLst>
          </p:cNvPr>
          <p:cNvSpPr/>
          <p:nvPr/>
        </p:nvSpPr>
        <p:spPr>
          <a:xfrm>
            <a:off x="2018855" y="3002344"/>
            <a:ext cx="8266904" cy="861021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헬스 용품 및 건강 식품 판매 구현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사용자 식단에 따른 식품 추천</a:t>
            </a:r>
          </a:p>
          <a:p>
            <a:pPr algn="ctr"/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         -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관심 있는 운동에 따른 운동 기구 추천</a:t>
            </a:r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7471CF3F-A571-45D0-A2B3-BD86C70A2B64}"/>
              </a:ext>
            </a:extLst>
          </p:cNvPr>
          <p:cNvSpPr/>
          <p:nvPr/>
        </p:nvSpPr>
        <p:spPr>
          <a:xfrm>
            <a:off x="2018855" y="4098404"/>
            <a:ext cx="8266904" cy="861021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Running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을 위한 지도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회원이 현재 위치와 거리를 입력하면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Running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할 경로를 보여줌</a:t>
            </a:r>
          </a:p>
        </p:txBody>
      </p:sp>
      <p:sp>
        <p:nvSpPr>
          <p:cNvPr id="35" name="모서리가 둥근 직사각형 2">
            <a:extLst>
              <a:ext uri="{FF2B5EF4-FFF2-40B4-BE49-F238E27FC236}">
                <a16:creationId xmlns:a16="http://schemas.microsoft.com/office/drawing/2014/main" id="{8E1B01F0-C3C4-4645-99C0-B946FB3A4A39}"/>
              </a:ext>
            </a:extLst>
          </p:cNvPr>
          <p:cNvSpPr/>
          <p:nvPr/>
        </p:nvSpPr>
        <p:spPr>
          <a:xfrm>
            <a:off x="2018854" y="5215604"/>
            <a:ext cx="8266903" cy="761196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비 대면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PT</a:t>
            </a:r>
          </a:p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화상채팅을 이용한 비 대면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가 가능함</a:t>
            </a:r>
          </a:p>
        </p:txBody>
      </p:sp>
    </p:spTree>
    <p:extLst>
      <p:ext uri="{BB962C8B-B14F-4D97-AF65-F5344CB8AC3E}">
        <p14:creationId xmlns:p14="http://schemas.microsoft.com/office/powerpoint/2010/main" val="296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65506" y="1007797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36843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FE6667"/>
                </a:solidFill>
              </a:rPr>
              <a:t>V I T A M I N</a:t>
            </a:r>
          </a:p>
        </p:txBody>
      </p:sp>
      <p:sp>
        <p:nvSpPr>
          <p:cNvPr id="27" name="자유형 2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4004E14-AC95-465D-B634-C4517A6CE5A6}"/>
              </a:ext>
            </a:extLst>
          </p:cNvPr>
          <p:cNvSpPr/>
          <p:nvPr/>
        </p:nvSpPr>
        <p:spPr>
          <a:xfrm>
            <a:off x="6194061" y="1942074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3A3A3A"/>
                </a:solidFill>
              </a:rPr>
              <a:t>목적</a:t>
            </a:r>
            <a:endParaRPr lang="en-US" altLang="ko-KR" sz="1200" b="1" dirty="0">
              <a:solidFill>
                <a:srgbClr val="3A3A3A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40DD313-49A0-4D60-9930-E15C68EF51B0}"/>
              </a:ext>
            </a:extLst>
          </p:cNvPr>
          <p:cNvSpPr/>
          <p:nvPr/>
        </p:nvSpPr>
        <p:spPr>
          <a:xfrm>
            <a:off x="3926795" y="2593163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EBB2C1C-F5A1-48B9-8E74-B23375F14EEF}"/>
              </a:ext>
            </a:extLst>
          </p:cNvPr>
          <p:cNvSpPr/>
          <p:nvPr/>
        </p:nvSpPr>
        <p:spPr>
          <a:xfrm>
            <a:off x="2346965" y="1925572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목적</a:t>
            </a:r>
            <a:endParaRPr lang="en-US" altLang="ko-KR" sz="1400" b="1" dirty="0">
              <a:solidFill>
                <a:srgbClr val="3A3A3A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B3CCA39-5B3E-4241-9C34-49C4E904D50C}"/>
              </a:ext>
            </a:extLst>
          </p:cNvPr>
          <p:cNvSpPr/>
          <p:nvPr/>
        </p:nvSpPr>
        <p:spPr>
          <a:xfrm>
            <a:off x="5866626" y="2593163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696B4D3-132F-4394-9F8A-FF78BEA91ED6}"/>
              </a:ext>
            </a:extLst>
          </p:cNvPr>
          <p:cNvSpPr/>
          <p:nvPr/>
        </p:nvSpPr>
        <p:spPr>
          <a:xfrm>
            <a:off x="4238714" y="1925572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분석 및 제안</a:t>
            </a:r>
            <a:endParaRPr lang="en-US" altLang="ko-KR" sz="1400" b="1" dirty="0">
              <a:solidFill>
                <a:srgbClr val="3A3A3A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A7E3B55-4C29-4EE7-90D6-4DE2AB9DFB48}"/>
              </a:ext>
            </a:extLst>
          </p:cNvPr>
          <p:cNvSpPr/>
          <p:nvPr/>
        </p:nvSpPr>
        <p:spPr>
          <a:xfrm>
            <a:off x="7866900" y="2593163"/>
            <a:ext cx="234735" cy="234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DF702BA-DBFA-4E0C-94FD-F80A8A036B93}"/>
              </a:ext>
            </a:extLst>
          </p:cNvPr>
          <p:cNvSpPr/>
          <p:nvPr/>
        </p:nvSpPr>
        <p:spPr>
          <a:xfrm>
            <a:off x="8256003" y="1925572"/>
            <a:ext cx="1503425" cy="15034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자료 조사</a:t>
            </a:r>
            <a:endParaRPr lang="en-US" altLang="ko-KR" sz="1400" b="1" dirty="0">
              <a:solidFill>
                <a:srgbClr val="3A3A3A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518631-AC2F-4E37-A2A6-09DA8E474666}"/>
              </a:ext>
            </a:extLst>
          </p:cNvPr>
          <p:cNvSpPr/>
          <p:nvPr/>
        </p:nvSpPr>
        <p:spPr>
          <a:xfrm>
            <a:off x="1665506" y="3900897"/>
            <a:ext cx="9233894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Lean Canvas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Lean Canvas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0890CF9-C258-4CB9-B22E-922FE45CA162}"/>
              </a:ext>
            </a:extLst>
          </p:cNvPr>
          <p:cNvSpPr/>
          <p:nvPr/>
        </p:nvSpPr>
        <p:spPr>
          <a:xfrm>
            <a:off x="6194061" y="1956018"/>
            <a:ext cx="1503425" cy="1503428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Lean Canvas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CCBA0AE-798A-43C6-B369-7C991B6A4F2D}"/>
              </a:ext>
            </a:extLst>
          </p:cNvPr>
          <p:cNvSpPr/>
          <p:nvPr/>
        </p:nvSpPr>
        <p:spPr>
          <a:xfrm>
            <a:off x="6908976" y="1536072"/>
            <a:ext cx="704204" cy="70420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point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8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65506" y="1261798"/>
            <a:ext cx="8928000" cy="45719"/>
          </a:xfrm>
          <a:prstGeom prst="rect">
            <a:avLst/>
          </a:pr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1506" y="622436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FE6667"/>
                </a:solidFill>
              </a:rPr>
              <a:t>Lean Canvas</a:t>
            </a:r>
          </a:p>
        </p:txBody>
      </p:sp>
      <p:sp>
        <p:nvSpPr>
          <p:cNvPr id="30" name="자유형 29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0226 w 12192000"/>
              <a:gd name="connsiteY3" fmla="*/ 6858000 h 6858000"/>
              <a:gd name="connsiteX4" fmla="*/ 11640226 w 12192000"/>
              <a:gd name="connsiteY4" fmla="*/ 408165 h 6858000"/>
              <a:gd name="connsiteX5" fmla="*/ 11533618 w 12192000"/>
              <a:gd name="connsiteY5" fmla="*/ 301557 h 6858000"/>
              <a:gd name="connsiteX6" fmla="*/ 725395 w 12192000"/>
              <a:gd name="connsiteY6" fmla="*/ 301557 h 6858000"/>
              <a:gd name="connsiteX7" fmla="*/ 618787 w 12192000"/>
              <a:gd name="connsiteY7" fmla="*/ 408165 h 6858000"/>
              <a:gd name="connsiteX8" fmla="*/ 618787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0226" y="6858000"/>
                </a:lnTo>
                <a:lnTo>
                  <a:pt x="11640226" y="408165"/>
                </a:lnTo>
                <a:cubicBezTo>
                  <a:pt x="11640226" y="349287"/>
                  <a:pt x="11592496" y="301557"/>
                  <a:pt x="11533618" y="301557"/>
                </a:cubicBezTo>
                <a:lnTo>
                  <a:pt x="725395" y="301557"/>
                </a:lnTo>
                <a:cubicBezTo>
                  <a:pt x="666517" y="301557"/>
                  <a:pt x="618787" y="349287"/>
                  <a:pt x="618787" y="408165"/>
                </a:cubicBezTo>
                <a:lnTo>
                  <a:pt x="618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D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9800000">
            <a:off x="10860878" y="175026"/>
            <a:ext cx="135849" cy="568320"/>
          </a:xfrm>
          <a:custGeom>
            <a:avLst/>
            <a:gdLst>
              <a:gd name="connsiteX0" fmla="*/ 149861 w 215746"/>
              <a:gd name="connsiteY0" fmla="*/ 9261 h 902566"/>
              <a:gd name="connsiteX1" fmla="*/ 215746 w 215746"/>
              <a:gd name="connsiteY1" fmla="*/ 117851 h 902566"/>
              <a:gd name="connsiteX2" fmla="*/ 215745 w 215746"/>
              <a:gd name="connsiteY2" fmla="*/ 784715 h 902566"/>
              <a:gd name="connsiteX3" fmla="*/ 107872 w 215746"/>
              <a:gd name="connsiteY3" fmla="*/ 902566 h 902566"/>
              <a:gd name="connsiteX4" fmla="*/ 107873 w 215746"/>
              <a:gd name="connsiteY4" fmla="*/ 902565 h 902566"/>
              <a:gd name="connsiteX5" fmla="*/ 0 w 215746"/>
              <a:gd name="connsiteY5" fmla="*/ 784714 h 902566"/>
              <a:gd name="connsiteX6" fmla="*/ 0 w 215746"/>
              <a:gd name="connsiteY6" fmla="*/ 341641 h 902566"/>
              <a:gd name="connsiteX7" fmla="*/ 20436 w 215746"/>
              <a:gd name="connsiteY7" fmla="*/ 353440 h 902566"/>
              <a:gd name="connsiteX8" fmla="*/ 20436 w 215746"/>
              <a:gd name="connsiteY8" fmla="*/ 778792 h 902566"/>
              <a:gd name="connsiteX9" fmla="*/ 107872 w 215746"/>
              <a:gd name="connsiteY9" fmla="*/ 874316 h 902566"/>
              <a:gd name="connsiteX10" fmla="*/ 195308 w 215746"/>
              <a:gd name="connsiteY10" fmla="*/ 778792 h 902566"/>
              <a:gd name="connsiteX11" fmla="*/ 195308 w 215746"/>
              <a:gd name="connsiteY11" fmla="*/ 123772 h 902566"/>
              <a:gd name="connsiteX12" fmla="*/ 107872 w 215746"/>
              <a:gd name="connsiteY12" fmla="*/ 28248 h 902566"/>
              <a:gd name="connsiteX13" fmla="*/ 27308 w 215746"/>
              <a:gd name="connsiteY13" fmla="*/ 86590 h 902566"/>
              <a:gd name="connsiteX14" fmla="*/ 21279 w 215746"/>
              <a:gd name="connsiteY14" fmla="*/ 119213 h 902566"/>
              <a:gd name="connsiteX15" fmla="*/ 1823 w 215746"/>
              <a:gd name="connsiteY15" fmla="*/ 107980 h 902566"/>
              <a:gd name="connsiteX16" fmla="*/ 8477 w 215746"/>
              <a:gd name="connsiteY16" fmla="*/ 71978 h 902566"/>
              <a:gd name="connsiteX17" fmla="*/ 107873 w 215746"/>
              <a:gd name="connsiteY17" fmla="*/ 0 h 902566"/>
              <a:gd name="connsiteX18" fmla="*/ 149861 w 215746"/>
              <a:gd name="connsiteY18" fmla="*/ 9261 h 90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746" h="902566">
                <a:moveTo>
                  <a:pt x="149861" y="9261"/>
                </a:moveTo>
                <a:cubicBezTo>
                  <a:pt x="188579" y="27152"/>
                  <a:pt x="215746" y="69036"/>
                  <a:pt x="215746" y="117851"/>
                </a:cubicBezTo>
                <a:cubicBezTo>
                  <a:pt x="215746" y="340139"/>
                  <a:pt x="215745" y="562427"/>
                  <a:pt x="215745" y="784715"/>
                </a:cubicBezTo>
                <a:cubicBezTo>
                  <a:pt x="215746" y="849802"/>
                  <a:pt x="167449" y="902566"/>
                  <a:pt x="107872" y="902566"/>
                </a:cubicBezTo>
                <a:lnTo>
                  <a:pt x="107873" y="902565"/>
                </a:lnTo>
                <a:cubicBezTo>
                  <a:pt x="48296" y="902565"/>
                  <a:pt x="0" y="849801"/>
                  <a:pt x="0" y="784714"/>
                </a:cubicBezTo>
                <a:lnTo>
                  <a:pt x="0" y="341641"/>
                </a:lnTo>
                <a:lnTo>
                  <a:pt x="20436" y="353440"/>
                </a:lnTo>
                <a:lnTo>
                  <a:pt x="20436" y="778792"/>
                </a:lnTo>
                <a:cubicBezTo>
                  <a:pt x="20437" y="831549"/>
                  <a:pt x="59583" y="874316"/>
                  <a:pt x="107872" y="874316"/>
                </a:cubicBezTo>
                <a:cubicBezTo>
                  <a:pt x="156162" y="874316"/>
                  <a:pt x="195308" y="831549"/>
                  <a:pt x="195308" y="778792"/>
                </a:cubicBezTo>
                <a:lnTo>
                  <a:pt x="195308" y="123772"/>
                </a:lnTo>
                <a:cubicBezTo>
                  <a:pt x="195309" y="71016"/>
                  <a:pt x="156162" y="28248"/>
                  <a:pt x="107872" y="28248"/>
                </a:cubicBezTo>
                <a:cubicBezTo>
                  <a:pt x="71655" y="28248"/>
                  <a:pt x="40581" y="52305"/>
                  <a:pt x="27308" y="86590"/>
                </a:cubicBezTo>
                <a:lnTo>
                  <a:pt x="21279" y="119213"/>
                </a:lnTo>
                <a:lnTo>
                  <a:pt x="1823" y="107980"/>
                </a:lnTo>
                <a:lnTo>
                  <a:pt x="8477" y="71978"/>
                </a:lnTo>
                <a:cubicBezTo>
                  <a:pt x="24853" y="29680"/>
                  <a:pt x="63191" y="0"/>
                  <a:pt x="107873" y="0"/>
                </a:cubicBezTo>
                <a:cubicBezTo>
                  <a:pt x="122767" y="0"/>
                  <a:pt x="136956" y="3298"/>
                  <a:pt x="149861" y="9261"/>
                </a:cubicBezTo>
                <a:close/>
              </a:path>
            </a:pathLst>
          </a:custGeom>
          <a:solidFill>
            <a:srgbClr val="FE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3018C5-342C-41AE-8D1C-6473DE04D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04389"/>
              </p:ext>
            </p:extLst>
          </p:nvPr>
        </p:nvGraphicFramePr>
        <p:xfrm>
          <a:off x="1406625" y="1632371"/>
          <a:ext cx="9600040" cy="477351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F9D3C6"/>
                  </a:outerShdw>
                </a:effectLst>
              </a:tblPr>
              <a:tblGrid>
                <a:gridCol w="1920008">
                  <a:extLst>
                    <a:ext uri="{9D8B030D-6E8A-4147-A177-3AD203B41FA5}">
                      <a16:colId xmlns:a16="http://schemas.microsoft.com/office/drawing/2014/main" val="1704773232"/>
                    </a:ext>
                  </a:extLst>
                </a:gridCol>
                <a:gridCol w="1920008">
                  <a:extLst>
                    <a:ext uri="{9D8B030D-6E8A-4147-A177-3AD203B41FA5}">
                      <a16:colId xmlns:a16="http://schemas.microsoft.com/office/drawing/2014/main" val="3132663200"/>
                    </a:ext>
                  </a:extLst>
                </a:gridCol>
                <a:gridCol w="1920008">
                  <a:extLst>
                    <a:ext uri="{9D8B030D-6E8A-4147-A177-3AD203B41FA5}">
                      <a16:colId xmlns:a16="http://schemas.microsoft.com/office/drawing/2014/main" val="1413577847"/>
                    </a:ext>
                  </a:extLst>
                </a:gridCol>
                <a:gridCol w="1920008">
                  <a:extLst>
                    <a:ext uri="{9D8B030D-6E8A-4147-A177-3AD203B41FA5}">
                      <a16:colId xmlns:a16="http://schemas.microsoft.com/office/drawing/2014/main" val="750881329"/>
                    </a:ext>
                  </a:extLst>
                </a:gridCol>
                <a:gridCol w="1920008">
                  <a:extLst>
                    <a:ext uri="{9D8B030D-6E8A-4147-A177-3AD203B41FA5}">
                      <a16:colId xmlns:a16="http://schemas.microsoft.com/office/drawing/2014/main" val="3045160399"/>
                    </a:ext>
                  </a:extLst>
                </a:gridCol>
              </a:tblGrid>
              <a:tr h="1878465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Problem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코로나로 인해 운동 시설 부족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체계적이지 못한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홈트레이닝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환경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현대인들의 잘못된 식습관과 전문적이지 못한 식단표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비대면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코칭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맞춤 식단표 제공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 Value Proposition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1. 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장소에 제약이 없음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식단표의 제품을 바로 구매 가능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개개인을 고려한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1:1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운동 코칭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Unfair Advantage</a:t>
                      </a:r>
                      <a:endParaRPr lang="ko-KR" alt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>
                          <a:effectLst/>
                        </a:rPr>
                      </a:b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집에서 비대면으로 건강관리 가능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Segments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1-1.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운동 초보자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1-2.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식단 관리를 원하는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다이어터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2-1.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온라인 플랫폼이 없는 헬스 용품 판매자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2-2.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프리랜스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트레이너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468163"/>
                  </a:ext>
                </a:extLst>
              </a:tr>
              <a:tr h="1701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Metrics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1. 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구매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전환율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2. 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멤버쉽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유지율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사이트 재방문율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Channels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여성 및 남성잡지 광고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검색어 유입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5882"/>
                  </a:ext>
                </a:extLst>
              </a:tr>
              <a:tr h="1193378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Structure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변동 비용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고객 획득 비용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마케팅 비용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제품 구입비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고정 비용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트레이너 인건비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Streams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배너 광고 수익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트레이너 연계 수수료 수익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제품 판매 수익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1414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7B8E15A-0EA7-4773-93EF-4CC65D6D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1944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370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627</Words>
  <Application>Microsoft Office PowerPoint</Application>
  <PresentationFormat>와이드스크린</PresentationFormat>
  <Paragraphs>146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kosmo_02</cp:lastModifiedBy>
  <cp:revision>54</cp:revision>
  <dcterms:created xsi:type="dcterms:W3CDTF">2020-02-13T04:15:37Z</dcterms:created>
  <dcterms:modified xsi:type="dcterms:W3CDTF">2020-12-11T07:07:09Z</dcterms:modified>
</cp:coreProperties>
</file>