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8"/>
  </p:notesMasterIdLst>
  <p:handoutMasterIdLst>
    <p:handoutMasterId r:id="rId39"/>
  </p:handoutMasterIdLst>
  <p:sldIdLst>
    <p:sldId id="256" r:id="rId2"/>
    <p:sldId id="257" r:id="rId3"/>
    <p:sldId id="258" r:id="rId4"/>
    <p:sldId id="285" r:id="rId5"/>
    <p:sldId id="260" r:id="rId6"/>
    <p:sldId id="295" r:id="rId7"/>
    <p:sldId id="262" r:id="rId8"/>
    <p:sldId id="263" r:id="rId9"/>
    <p:sldId id="264" r:id="rId10"/>
    <p:sldId id="261" r:id="rId11"/>
    <p:sldId id="265" r:id="rId12"/>
    <p:sldId id="266" r:id="rId13"/>
    <p:sldId id="267" r:id="rId14"/>
    <p:sldId id="268" r:id="rId15"/>
    <p:sldId id="270" r:id="rId16"/>
    <p:sldId id="271" r:id="rId17"/>
    <p:sldId id="272" r:id="rId18"/>
    <p:sldId id="292" r:id="rId19"/>
    <p:sldId id="276" r:id="rId20"/>
    <p:sldId id="275" r:id="rId21"/>
    <p:sldId id="277" r:id="rId22"/>
    <p:sldId id="287" r:id="rId23"/>
    <p:sldId id="288" r:id="rId24"/>
    <p:sldId id="289" r:id="rId25"/>
    <p:sldId id="291" r:id="rId26"/>
    <p:sldId id="273" r:id="rId27"/>
    <p:sldId id="283" r:id="rId28"/>
    <p:sldId id="286" r:id="rId29"/>
    <p:sldId id="294" r:id="rId30"/>
    <p:sldId id="279" r:id="rId31"/>
    <p:sldId id="297" r:id="rId32"/>
    <p:sldId id="278" r:id="rId33"/>
    <p:sldId id="274" r:id="rId34"/>
    <p:sldId id="281" r:id="rId35"/>
    <p:sldId id="280"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13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8E597A-9C10-4337-B065-C2C58896AED3}" type="datetimeFigureOut">
              <a:rPr lang="en-US" smtClean="0"/>
              <a:t>2/13/2019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8B70DF-4B27-448B-BF26-6DB1119A67D4}" type="slidenum">
              <a:rPr lang="en-US" smtClean="0"/>
              <a:t>‹#›</a:t>
            </a:fld>
            <a:endParaRPr lang="en-US"/>
          </a:p>
        </p:txBody>
      </p:sp>
    </p:spTree>
    <p:extLst>
      <p:ext uri="{BB962C8B-B14F-4D97-AF65-F5344CB8AC3E}">
        <p14:creationId xmlns:p14="http://schemas.microsoft.com/office/powerpoint/2010/main" val="1504165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1EC7E-551E-46B2-AC40-DF89A28A1349}"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5DE8E-2E98-4983-98EC-AE9F42F1FA45}" type="slidenum">
              <a:rPr lang="en-US" smtClean="0"/>
              <a:t>‹#›</a:t>
            </a:fld>
            <a:endParaRPr lang="en-US"/>
          </a:p>
        </p:txBody>
      </p:sp>
    </p:spTree>
    <p:extLst>
      <p:ext uri="{BB962C8B-B14F-4D97-AF65-F5344CB8AC3E}">
        <p14:creationId xmlns:p14="http://schemas.microsoft.com/office/powerpoint/2010/main" val="155795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a:t>
            </a:fld>
            <a:endParaRPr lang="en-US"/>
          </a:p>
        </p:txBody>
      </p:sp>
    </p:spTree>
    <p:extLst>
      <p:ext uri="{BB962C8B-B14F-4D97-AF65-F5344CB8AC3E}">
        <p14:creationId xmlns:p14="http://schemas.microsoft.com/office/powerpoint/2010/main" val="177087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10</a:t>
            </a:fld>
            <a:endParaRPr lang="en-US"/>
          </a:p>
        </p:txBody>
      </p:sp>
    </p:spTree>
    <p:extLst>
      <p:ext uri="{BB962C8B-B14F-4D97-AF65-F5344CB8AC3E}">
        <p14:creationId xmlns:p14="http://schemas.microsoft.com/office/powerpoint/2010/main" val="365718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11</a:t>
            </a:fld>
            <a:endParaRPr lang="en-US"/>
          </a:p>
        </p:txBody>
      </p:sp>
    </p:spTree>
    <p:extLst>
      <p:ext uri="{BB962C8B-B14F-4D97-AF65-F5344CB8AC3E}">
        <p14:creationId xmlns:p14="http://schemas.microsoft.com/office/powerpoint/2010/main" val="40361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12</a:t>
            </a:fld>
            <a:endParaRPr lang="en-US"/>
          </a:p>
        </p:txBody>
      </p:sp>
    </p:spTree>
    <p:extLst>
      <p:ext uri="{BB962C8B-B14F-4D97-AF65-F5344CB8AC3E}">
        <p14:creationId xmlns:p14="http://schemas.microsoft.com/office/powerpoint/2010/main" val="1064867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13</a:t>
            </a:fld>
            <a:endParaRPr lang="en-US"/>
          </a:p>
        </p:txBody>
      </p:sp>
    </p:spTree>
    <p:extLst>
      <p:ext uri="{BB962C8B-B14F-4D97-AF65-F5344CB8AC3E}">
        <p14:creationId xmlns:p14="http://schemas.microsoft.com/office/powerpoint/2010/main" val="18252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14</a:t>
            </a:fld>
            <a:endParaRPr lang="en-US"/>
          </a:p>
        </p:txBody>
      </p:sp>
    </p:spTree>
    <p:extLst>
      <p:ext uri="{BB962C8B-B14F-4D97-AF65-F5344CB8AC3E}">
        <p14:creationId xmlns:p14="http://schemas.microsoft.com/office/powerpoint/2010/main" val="334214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15</a:t>
            </a:fld>
            <a:endParaRPr lang="en-US"/>
          </a:p>
        </p:txBody>
      </p:sp>
    </p:spTree>
    <p:extLst>
      <p:ext uri="{BB962C8B-B14F-4D97-AF65-F5344CB8AC3E}">
        <p14:creationId xmlns:p14="http://schemas.microsoft.com/office/powerpoint/2010/main" val="2231055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16</a:t>
            </a:fld>
            <a:endParaRPr lang="en-US"/>
          </a:p>
        </p:txBody>
      </p:sp>
    </p:spTree>
    <p:extLst>
      <p:ext uri="{BB962C8B-B14F-4D97-AF65-F5344CB8AC3E}">
        <p14:creationId xmlns:p14="http://schemas.microsoft.com/office/powerpoint/2010/main" val="1728601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17</a:t>
            </a:fld>
            <a:endParaRPr lang="en-US"/>
          </a:p>
        </p:txBody>
      </p:sp>
    </p:spTree>
    <p:extLst>
      <p:ext uri="{BB962C8B-B14F-4D97-AF65-F5344CB8AC3E}">
        <p14:creationId xmlns:p14="http://schemas.microsoft.com/office/powerpoint/2010/main" val="1659710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18</a:t>
            </a:fld>
            <a:endParaRPr lang="en-US"/>
          </a:p>
        </p:txBody>
      </p:sp>
    </p:spTree>
    <p:extLst>
      <p:ext uri="{BB962C8B-B14F-4D97-AF65-F5344CB8AC3E}">
        <p14:creationId xmlns:p14="http://schemas.microsoft.com/office/powerpoint/2010/main" val="229322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19</a:t>
            </a:fld>
            <a:endParaRPr lang="en-US"/>
          </a:p>
        </p:txBody>
      </p:sp>
    </p:spTree>
    <p:extLst>
      <p:ext uri="{BB962C8B-B14F-4D97-AF65-F5344CB8AC3E}">
        <p14:creationId xmlns:p14="http://schemas.microsoft.com/office/powerpoint/2010/main" val="213697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a:t>
            </a:fld>
            <a:endParaRPr lang="en-US"/>
          </a:p>
        </p:txBody>
      </p:sp>
    </p:spTree>
    <p:extLst>
      <p:ext uri="{BB962C8B-B14F-4D97-AF65-F5344CB8AC3E}">
        <p14:creationId xmlns:p14="http://schemas.microsoft.com/office/powerpoint/2010/main" val="1930105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20</a:t>
            </a:fld>
            <a:endParaRPr lang="en-US"/>
          </a:p>
        </p:txBody>
      </p:sp>
    </p:spTree>
    <p:extLst>
      <p:ext uri="{BB962C8B-B14F-4D97-AF65-F5344CB8AC3E}">
        <p14:creationId xmlns:p14="http://schemas.microsoft.com/office/powerpoint/2010/main" val="1973755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21</a:t>
            </a:fld>
            <a:endParaRPr lang="en-US"/>
          </a:p>
        </p:txBody>
      </p:sp>
    </p:spTree>
    <p:extLst>
      <p:ext uri="{BB962C8B-B14F-4D97-AF65-F5344CB8AC3E}">
        <p14:creationId xmlns:p14="http://schemas.microsoft.com/office/powerpoint/2010/main" val="2510029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22</a:t>
            </a:fld>
            <a:endParaRPr lang="en-US"/>
          </a:p>
        </p:txBody>
      </p:sp>
    </p:spTree>
    <p:extLst>
      <p:ext uri="{BB962C8B-B14F-4D97-AF65-F5344CB8AC3E}">
        <p14:creationId xmlns:p14="http://schemas.microsoft.com/office/powerpoint/2010/main" val="2133808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23</a:t>
            </a:fld>
            <a:endParaRPr lang="en-US"/>
          </a:p>
        </p:txBody>
      </p:sp>
    </p:spTree>
    <p:extLst>
      <p:ext uri="{BB962C8B-B14F-4D97-AF65-F5344CB8AC3E}">
        <p14:creationId xmlns:p14="http://schemas.microsoft.com/office/powerpoint/2010/main" val="333595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24</a:t>
            </a:fld>
            <a:endParaRPr lang="en-US"/>
          </a:p>
        </p:txBody>
      </p:sp>
    </p:spTree>
    <p:extLst>
      <p:ext uri="{BB962C8B-B14F-4D97-AF65-F5344CB8AC3E}">
        <p14:creationId xmlns:p14="http://schemas.microsoft.com/office/powerpoint/2010/main" val="1922637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25</a:t>
            </a:fld>
            <a:endParaRPr lang="en-US"/>
          </a:p>
        </p:txBody>
      </p:sp>
    </p:spTree>
    <p:extLst>
      <p:ext uri="{BB962C8B-B14F-4D97-AF65-F5344CB8AC3E}">
        <p14:creationId xmlns:p14="http://schemas.microsoft.com/office/powerpoint/2010/main" val="329115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26</a:t>
            </a:fld>
            <a:endParaRPr lang="en-US"/>
          </a:p>
        </p:txBody>
      </p:sp>
    </p:spTree>
    <p:extLst>
      <p:ext uri="{BB962C8B-B14F-4D97-AF65-F5344CB8AC3E}">
        <p14:creationId xmlns:p14="http://schemas.microsoft.com/office/powerpoint/2010/main" val="3968106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27</a:t>
            </a:fld>
            <a:endParaRPr lang="en-US"/>
          </a:p>
        </p:txBody>
      </p:sp>
    </p:spTree>
    <p:extLst>
      <p:ext uri="{BB962C8B-B14F-4D97-AF65-F5344CB8AC3E}">
        <p14:creationId xmlns:p14="http://schemas.microsoft.com/office/powerpoint/2010/main" val="997291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28</a:t>
            </a:fld>
            <a:endParaRPr lang="en-US"/>
          </a:p>
        </p:txBody>
      </p:sp>
    </p:spTree>
    <p:extLst>
      <p:ext uri="{BB962C8B-B14F-4D97-AF65-F5344CB8AC3E}">
        <p14:creationId xmlns:p14="http://schemas.microsoft.com/office/powerpoint/2010/main" val="2237685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29</a:t>
            </a:fld>
            <a:endParaRPr lang="en-US"/>
          </a:p>
        </p:txBody>
      </p:sp>
    </p:spTree>
    <p:extLst>
      <p:ext uri="{BB962C8B-B14F-4D97-AF65-F5344CB8AC3E}">
        <p14:creationId xmlns:p14="http://schemas.microsoft.com/office/powerpoint/2010/main" val="4886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a:t>
            </a:fld>
            <a:endParaRPr lang="en-US"/>
          </a:p>
        </p:txBody>
      </p:sp>
    </p:spTree>
    <p:extLst>
      <p:ext uri="{BB962C8B-B14F-4D97-AF65-F5344CB8AC3E}">
        <p14:creationId xmlns:p14="http://schemas.microsoft.com/office/powerpoint/2010/main" val="1798653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30</a:t>
            </a:fld>
            <a:endParaRPr lang="en-US"/>
          </a:p>
        </p:txBody>
      </p:sp>
    </p:spTree>
    <p:extLst>
      <p:ext uri="{BB962C8B-B14F-4D97-AF65-F5344CB8AC3E}">
        <p14:creationId xmlns:p14="http://schemas.microsoft.com/office/powerpoint/2010/main" val="2981545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32</a:t>
            </a:fld>
            <a:endParaRPr lang="en-US"/>
          </a:p>
        </p:txBody>
      </p:sp>
    </p:spTree>
    <p:extLst>
      <p:ext uri="{BB962C8B-B14F-4D97-AF65-F5344CB8AC3E}">
        <p14:creationId xmlns:p14="http://schemas.microsoft.com/office/powerpoint/2010/main" val="1211550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33</a:t>
            </a:fld>
            <a:endParaRPr lang="en-US"/>
          </a:p>
        </p:txBody>
      </p:sp>
    </p:spTree>
    <p:extLst>
      <p:ext uri="{BB962C8B-B14F-4D97-AF65-F5344CB8AC3E}">
        <p14:creationId xmlns:p14="http://schemas.microsoft.com/office/powerpoint/2010/main" val="2225833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34</a:t>
            </a:fld>
            <a:endParaRPr lang="en-US"/>
          </a:p>
        </p:txBody>
      </p:sp>
    </p:spTree>
    <p:extLst>
      <p:ext uri="{BB962C8B-B14F-4D97-AF65-F5344CB8AC3E}">
        <p14:creationId xmlns:p14="http://schemas.microsoft.com/office/powerpoint/2010/main" val="2381225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35</a:t>
            </a:fld>
            <a:endParaRPr lang="en-US"/>
          </a:p>
        </p:txBody>
      </p:sp>
    </p:spTree>
    <p:extLst>
      <p:ext uri="{BB962C8B-B14F-4D97-AF65-F5344CB8AC3E}">
        <p14:creationId xmlns:p14="http://schemas.microsoft.com/office/powerpoint/2010/main" val="2045932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36</a:t>
            </a:fld>
            <a:endParaRPr lang="en-US"/>
          </a:p>
        </p:txBody>
      </p:sp>
    </p:spTree>
    <p:extLst>
      <p:ext uri="{BB962C8B-B14F-4D97-AF65-F5344CB8AC3E}">
        <p14:creationId xmlns:p14="http://schemas.microsoft.com/office/powerpoint/2010/main" val="179687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4</a:t>
            </a:fld>
            <a:endParaRPr lang="en-US"/>
          </a:p>
        </p:txBody>
      </p:sp>
    </p:spTree>
    <p:extLst>
      <p:ext uri="{BB962C8B-B14F-4D97-AF65-F5344CB8AC3E}">
        <p14:creationId xmlns:p14="http://schemas.microsoft.com/office/powerpoint/2010/main" val="353761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5</a:t>
            </a:fld>
            <a:endParaRPr lang="en-US"/>
          </a:p>
        </p:txBody>
      </p:sp>
    </p:spTree>
    <p:extLst>
      <p:ext uri="{BB962C8B-B14F-4D97-AF65-F5344CB8AC3E}">
        <p14:creationId xmlns:p14="http://schemas.microsoft.com/office/powerpoint/2010/main" val="248435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6</a:t>
            </a:fld>
            <a:endParaRPr lang="en-US"/>
          </a:p>
        </p:txBody>
      </p:sp>
    </p:spTree>
    <p:extLst>
      <p:ext uri="{BB962C8B-B14F-4D97-AF65-F5344CB8AC3E}">
        <p14:creationId xmlns:p14="http://schemas.microsoft.com/office/powerpoint/2010/main" val="4746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7</a:t>
            </a:fld>
            <a:endParaRPr lang="en-US"/>
          </a:p>
        </p:txBody>
      </p:sp>
    </p:spTree>
    <p:extLst>
      <p:ext uri="{BB962C8B-B14F-4D97-AF65-F5344CB8AC3E}">
        <p14:creationId xmlns:p14="http://schemas.microsoft.com/office/powerpoint/2010/main" val="127474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8</a:t>
            </a:fld>
            <a:endParaRPr lang="en-US"/>
          </a:p>
        </p:txBody>
      </p:sp>
    </p:spTree>
    <p:extLst>
      <p:ext uri="{BB962C8B-B14F-4D97-AF65-F5344CB8AC3E}">
        <p14:creationId xmlns:p14="http://schemas.microsoft.com/office/powerpoint/2010/main" val="2109366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85DE8E-2E98-4983-98EC-AE9F42F1FA45}" type="slidenum">
              <a:rPr lang="en-US" smtClean="0"/>
              <a:t>9</a:t>
            </a:fld>
            <a:endParaRPr lang="en-US"/>
          </a:p>
        </p:txBody>
      </p:sp>
    </p:spTree>
    <p:extLst>
      <p:ext uri="{BB962C8B-B14F-4D97-AF65-F5344CB8AC3E}">
        <p14:creationId xmlns:p14="http://schemas.microsoft.com/office/powerpoint/2010/main" val="356622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99266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3074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728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189675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0411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382114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80881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89911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32146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5EBCF-DA0D-4DFE-A8BD-37080FC4914A}"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19799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B5EBCF-DA0D-4DFE-A8BD-37080FC4914A}"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98145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B5EBCF-DA0D-4DFE-A8BD-37080FC4914A}"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156522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5EBCF-DA0D-4DFE-A8BD-37080FC4914A}"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321413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5EBCF-DA0D-4DFE-A8BD-37080FC4914A}"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94305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5EBCF-DA0D-4DFE-A8BD-37080FC4914A}"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98392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B5EBCF-DA0D-4DFE-A8BD-37080FC4914A}"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CF8D5-904E-471F-B6B1-B786AA3ED330}" type="slidenum">
              <a:rPr lang="en-US" smtClean="0"/>
              <a:t>‹#›</a:t>
            </a:fld>
            <a:endParaRPr lang="en-US"/>
          </a:p>
        </p:txBody>
      </p:sp>
    </p:spTree>
    <p:extLst>
      <p:ext uri="{BB962C8B-B14F-4D97-AF65-F5344CB8AC3E}">
        <p14:creationId xmlns:p14="http://schemas.microsoft.com/office/powerpoint/2010/main" val="211505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5EBCF-DA0D-4DFE-A8BD-37080FC4914A}" type="datetimeFigureOut">
              <a:rPr lang="en-US" smtClean="0"/>
              <a:t>2/13/2019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ECF8D5-904E-471F-B6B1-B786AA3ED330}" type="slidenum">
              <a:rPr lang="en-US" smtClean="0"/>
              <a:t>‹#›</a:t>
            </a:fld>
            <a:endParaRPr lang="en-US"/>
          </a:p>
        </p:txBody>
      </p:sp>
    </p:spTree>
    <p:extLst>
      <p:ext uri="{BB962C8B-B14F-4D97-AF65-F5344CB8AC3E}">
        <p14:creationId xmlns:p14="http://schemas.microsoft.com/office/powerpoint/2010/main" val="114107847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su.edu/purchasing/pdf/amazon-registration-instruction.pdf"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hyperlink" Target="mailto:Purch-q@asu.edu" TargetMode="External"/><Relationship Id="rId4" Type="http://schemas.openxmlformats.org/officeDocument/2006/relationships/hyperlink" Target="http://www.asu.edu/purchasing/forms/Amazon-Business-Account-Overview-FAQ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cfo.asu.edu/fm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hyperlink" Target="mailto:FMS@asu.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asu.edu/aad/manuals/ehs/ehs408.html" TargetMode="External"/><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hyperlink" Target="https://cfo.asu.edu/webform/ehs-chemical-purchase-and-transfer-form" TargetMode="External"/><Relationship Id="rId4" Type="http://schemas.openxmlformats.org/officeDocument/2006/relationships/hyperlink" Target="https://cfo.asu.edu/procurement-guid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mailto:Semte.purchasing@asu.edu"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myworkday.com/asu/d/home.htmld" TargetMode="External"/><Relationship Id="rId7" Type="http://schemas.openxmlformats.org/officeDocument/2006/relationships/hyperlink" Target="https://www.asu.edu/purchasing/pdf/amazon-registration-i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hyperlink" Target="https://cfo.asu.edu/purchasing-sunrise" TargetMode="External"/><Relationship Id="rId5" Type="http://schemas.openxmlformats.org/officeDocument/2006/relationships/hyperlink" Target="mailto:SEMTE.Purchasing@asu.edu" TargetMode="External"/><Relationship Id="rId4" Type="http://schemas.openxmlformats.org/officeDocument/2006/relationships/hyperlink" Target="mailto:asksemte.it@asu.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cfo.asu.edu/webform/ehs-chemical-purchase-and-transfer-form" TargetMode="External"/><Relationship Id="rId5" Type="http://schemas.openxmlformats.org/officeDocument/2006/relationships/hyperlink" Target="https://cfo.asu.edu/procurement-guide" TargetMode="External"/><Relationship Id="rId4" Type="http://schemas.openxmlformats.org/officeDocument/2006/relationships/hyperlink" Target="https://www.asu.edu/aad/manuals/ehs/ehs408.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WorkDay FMS Implementation	</a:t>
            </a:r>
            <a:endParaRPr lang="en-US" dirty="0"/>
          </a:p>
        </p:txBody>
      </p:sp>
      <p:sp>
        <p:nvSpPr>
          <p:cNvPr id="3" name="Subtitle 2"/>
          <p:cNvSpPr>
            <a:spLocks noGrp="1"/>
          </p:cNvSpPr>
          <p:nvPr>
            <p:ph type="subTitle" idx="1"/>
          </p:nvPr>
        </p:nvSpPr>
        <p:spPr/>
        <p:txBody>
          <a:bodyPr>
            <a:normAutofit/>
          </a:bodyPr>
          <a:lstStyle/>
          <a:p>
            <a:r>
              <a:rPr lang="en-US" sz="5400" dirty="0" smtClean="0">
                <a:solidFill>
                  <a:schemeClr val="accent2"/>
                </a:solidFill>
              </a:rPr>
              <a:t>SunRISE Training</a:t>
            </a:r>
          </a:p>
        </p:txBody>
      </p:sp>
    </p:spTree>
    <p:extLst>
      <p:ext uri="{BB962C8B-B14F-4D97-AF65-F5344CB8AC3E}">
        <p14:creationId xmlns:p14="http://schemas.microsoft.com/office/powerpoint/2010/main" val="1281140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31" y="186268"/>
            <a:ext cx="3854528" cy="485912"/>
          </a:xfrm>
        </p:spPr>
        <p:txBody>
          <a:bodyPr>
            <a:normAutofit/>
          </a:bodyPr>
          <a:lstStyle/>
          <a:p>
            <a:r>
              <a:rPr lang="en-US" u="sng" dirty="0" smtClean="0"/>
              <a:t>AMAZON PURCHASING</a:t>
            </a:r>
            <a:endParaRPr lang="en-US" u="sng" dirty="0"/>
          </a:p>
        </p:txBody>
      </p:sp>
      <p:sp>
        <p:nvSpPr>
          <p:cNvPr id="4" name="Text Placeholder 3"/>
          <p:cNvSpPr>
            <a:spLocks noGrp="1"/>
          </p:cNvSpPr>
          <p:nvPr>
            <p:ph type="body" sz="half" idx="2"/>
          </p:nvPr>
        </p:nvSpPr>
        <p:spPr>
          <a:xfrm>
            <a:off x="626531" y="938830"/>
            <a:ext cx="8542867" cy="5236030"/>
          </a:xfrm>
        </p:spPr>
        <p:txBody>
          <a:bodyPr>
            <a:normAutofit lnSpcReduction="10000"/>
          </a:bodyPr>
          <a:lstStyle/>
          <a:p>
            <a:r>
              <a:rPr lang="en-US" dirty="0" smtClean="0"/>
              <a:t>Amazon.com ordering is now incorporated into the Arizona State University Sunrise system. ASU departments that would like to order from Amazon can </a:t>
            </a:r>
            <a:r>
              <a:rPr lang="en-US" dirty="0"/>
              <a:t>choose to have an </a:t>
            </a:r>
            <a:r>
              <a:rPr lang="en-US" b="1" dirty="0"/>
              <a:t>Amazon Business </a:t>
            </a:r>
            <a:r>
              <a:rPr lang="en-US" dirty="0"/>
              <a:t>account </a:t>
            </a:r>
            <a:r>
              <a:rPr lang="en-US" dirty="0" smtClean="0"/>
              <a:t>for their shopping </a:t>
            </a:r>
            <a:r>
              <a:rPr lang="en-US" dirty="0"/>
              <a:t>and ordering </a:t>
            </a:r>
            <a:r>
              <a:rPr lang="en-US" dirty="0" smtClean="0"/>
              <a:t>needs via Sunrise. </a:t>
            </a:r>
            <a:endParaRPr lang="en-US" dirty="0"/>
          </a:p>
          <a:p>
            <a:r>
              <a:rPr lang="en-US" dirty="0"/>
              <a:t>Account registration is required for </a:t>
            </a:r>
            <a:r>
              <a:rPr lang="en-US" dirty="0" smtClean="0"/>
              <a:t>Amazon purchasing. </a:t>
            </a:r>
            <a:r>
              <a:rPr lang="en-US" dirty="0"/>
              <a:t>For more information on registration, benefits and shopping Amazon Business, reference </a:t>
            </a:r>
            <a:r>
              <a:rPr lang="en-US" dirty="0" smtClean="0"/>
              <a:t>the online </a:t>
            </a:r>
            <a:r>
              <a:rPr lang="en-US" dirty="0">
                <a:hlinkClick r:id="rId3"/>
              </a:rPr>
              <a:t>ASU Amazon Business Account registration scenarios and set up instructions</a:t>
            </a:r>
            <a:r>
              <a:rPr lang="en-US" dirty="0"/>
              <a:t>.</a:t>
            </a:r>
          </a:p>
          <a:p>
            <a:r>
              <a:rPr lang="en-US" dirty="0"/>
              <a:t>ASU’s new Amazon Business account offers the familiar Amazon open-market user experience and business-specific benefits:</a:t>
            </a:r>
          </a:p>
          <a:p>
            <a:r>
              <a:rPr lang="en-US" dirty="0"/>
              <a:t>	</a:t>
            </a:r>
            <a:r>
              <a:rPr lang="en-US" dirty="0" smtClean="0"/>
              <a:t>- Access </a:t>
            </a:r>
            <a:r>
              <a:rPr lang="en-US" dirty="0"/>
              <a:t>to ASU’s central payment method.</a:t>
            </a:r>
          </a:p>
          <a:p>
            <a:r>
              <a:rPr lang="en-US" dirty="0" smtClean="0"/>
              <a:t>	- Business </a:t>
            </a:r>
            <a:r>
              <a:rPr lang="en-US" dirty="0"/>
              <a:t>pricing and quantity discounts on millions of items.</a:t>
            </a:r>
          </a:p>
          <a:p>
            <a:r>
              <a:rPr lang="en-US" dirty="0"/>
              <a:t>	</a:t>
            </a:r>
            <a:r>
              <a:rPr lang="en-US" dirty="0" smtClean="0"/>
              <a:t>- Connection </a:t>
            </a:r>
            <a:r>
              <a:rPr lang="en-US" dirty="0"/>
              <a:t>with a specialized business-only customer service team.</a:t>
            </a:r>
          </a:p>
          <a:p>
            <a:r>
              <a:rPr lang="en-US" dirty="0" smtClean="0"/>
              <a:t>	- Direct </a:t>
            </a:r>
            <a:r>
              <a:rPr lang="en-US" dirty="0"/>
              <a:t>interface to SunRISE for checkout, requisition approval and </a:t>
            </a:r>
            <a:r>
              <a:rPr lang="en-US" dirty="0" smtClean="0"/>
              <a:t>payment processing</a:t>
            </a:r>
            <a:r>
              <a:rPr lang="en-US" dirty="0"/>
              <a:t>.</a:t>
            </a:r>
          </a:p>
          <a:p>
            <a:r>
              <a:rPr lang="en-US" dirty="0" smtClean="0"/>
              <a:t>	- Unlimited </a:t>
            </a:r>
            <a:r>
              <a:rPr lang="en-US" dirty="0"/>
              <a:t>free 2-day shipping on Prime-eligible items, regardless of the order size</a:t>
            </a:r>
            <a:r>
              <a:rPr lang="en-US" dirty="0" smtClean="0"/>
              <a:t>.</a:t>
            </a:r>
          </a:p>
          <a:p>
            <a:endParaRPr lang="en-US" dirty="0"/>
          </a:p>
          <a:p>
            <a:r>
              <a:rPr lang="en-US" sz="2800" b="1" i="1" u="sng" dirty="0" smtClean="0">
                <a:solidFill>
                  <a:srgbClr val="FF0000"/>
                </a:solidFill>
              </a:rPr>
              <a:t>NOTE</a:t>
            </a:r>
            <a:r>
              <a:rPr lang="en-US" sz="2800" b="1" i="1" dirty="0" smtClean="0">
                <a:solidFill>
                  <a:srgbClr val="FF0000"/>
                </a:solidFill>
              </a:rPr>
              <a:t>:</a:t>
            </a:r>
            <a:r>
              <a:rPr lang="en-US" dirty="0" smtClean="0"/>
              <a:t> ASU no longer allows a </a:t>
            </a:r>
            <a:r>
              <a:rPr lang="en-US" dirty="0"/>
              <a:t>P-card or personal card as a valid form of payment for Amazon purchases. All </a:t>
            </a:r>
            <a:r>
              <a:rPr lang="en-US" dirty="0" smtClean="0"/>
              <a:t>Amazon purchases </a:t>
            </a:r>
            <a:r>
              <a:rPr lang="en-US" dirty="0"/>
              <a:t>will be completed via purchase order through </a:t>
            </a:r>
            <a:r>
              <a:rPr lang="en-US" dirty="0" smtClean="0"/>
              <a:t>the Sunrise Workday system.</a:t>
            </a:r>
            <a:endParaRPr lang="en-US" dirty="0"/>
          </a:p>
          <a:p>
            <a:r>
              <a:rPr lang="en-US" dirty="0"/>
              <a:t>If you have any questions,  please check </a:t>
            </a:r>
            <a:r>
              <a:rPr lang="en-US" dirty="0">
                <a:hlinkClick r:id="rId4"/>
              </a:rPr>
              <a:t>Amazon Business Account FAQ'S</a:t>
            </a:r>
            <a:r>
              <a:rPr lang="en-US" dirty="0"/>
              <a:t> or email </a:t>
            </a:r>
            <a:r>
              <a:rPr lang="en-US" dirty="0">
                <a:hlinkClick r:id="rId5"/>
              </a:rPr>
              <a:t>ASU Procurement</a:t>
            </a:r>
            <a:endParaRPr lang="en-US" dirty="0"/>
          </a:p>
        </p:txBody>
      </p:sp>
    </p:spTree>
    <p:extLst>
      <p:ext uri="{BB962C8B-B14F-4D97-AF65-F5344CB8AC3E}">
        <p14:creationId xmlns:p14="http://schemas.microsoft.com/office/powerpoint/2010/main" val="412239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60926"/>
            <a:ext cx="3854528" cy="418518"/>
          </a:xfrm>
        </p:spPr>
        <p:txBody>
          <a:bodyPr>
            <a:normAutofit/>
          </a:bodyPr>
          <a:lstStyle/>
          <a:p>
            <a:r>
              <a:rPr lang="en-US" u="sng" dirty="0" smtClean="0"/>
              <a:t>PURCHASING IN SunRISE</a:t>
            </a:r>
            <a:endParaRPr lang="en-US" u="sng" dirty="0"/>
          </a:p>
        </p:txBody>
      </p:sp>
      <p:sp>
        <p:nvSpPr>
          <p:cNvPr id="4" name="Text Placeholder 3"/>
          <p:cNvSpPr>
            <a:spLocks noGrp="1"/>
          </p:cNvSpPr>
          <p:nvPr>
            <p:ph type="body" sz="half" idx="2"/>
          </p:nvPr>
        </p:nvSpPr>
        <p:spPr>
          <a:xfrm>
            <a:off x="609599" y="845252"/>
            <a:ext cx="8698559" cy="543281"/>
          </a:xfrm>
        </p:spPr>
        <p:txBody>
          <a:bodyPr>
            <a:normAutofit/>
          </a:bodyPr>
          <a:lstStyle/>
          <a:p>
            <a:r>
              <a:rPr lang="en-US" dirty="0" smtClean="0"/>
              <a:t>Once in SunRISE, access vendor portals as normal. Please be sure to review your items carefully for accuracy.</a:t>
            </a:r>
            <a:endParaRPr lang="en-US" dirty="0"/>
          </a:p>
        </p:txBody>
      </p:sp>
      <p:pic>
        <p:nvPicPr>
          <p:cNvPr id="2" name="Picture 1"/>
          <p:cNvPicPr>
            <a:picLocks noChangeAspect="1"/>
          </p:cNvPicPr>
          <p:nvPr/>
        </p:nvPicPr>
        <p:blipFill>
          <a:blip r:embed="rId3"/>
          <a:stretch>
            <a:fillRect/>
          </a:stretch>
        </p:blipFill>
        <p:spPr>
          <a:xfrm>
            <a:off x="609600" y="1470257"/>
            <a:ext cx="8698559" cy="4114797"/>
          </a:xfrm>
          <a:prstGeom prst="rect">
            <a:avLst/>
          </a:prstGeom>
        </p:spPr>
      </p:pic>
      <p:sp>
        <p:nvSpPr>
          <p:cNvPr id="3" name="TextBox 2"/>
          <p:cNvSpPr txBox="1"/>
          <p:nvPr/>
        </p:nvSpPr>
        <p:spPr>
          <a:xfrm>
            <a:off x="609598" y="5672667"/>
            <a:ext cx="8698559" cy="584775"/>
          </a:xfrm>
          <a:prstGeom prst="rect">
            <a:avLst/>
          </a:prstGeom>
          <a:noFill/>
        </p:spPr>
        <p:txBody>
          <a:bodyPr wrap="square" rtlCol="0">
            <a:spAutoFit/>
          </a:bodyPr>
          <a:lstStyle/>
          <a:p>
            <a:r>
              <a:rPr lang="en-US" sz="1600" b="1" i="1" dirty="0" smtClean="0"/>
              <a:t>NOTE!!: </a:t>
            </a:r>
            <a:r>
              <a:rPr lang="en-US" sz="1600" i="1" dirty="0" smtClean="0"/>
              <a:t>DO NOT change the address in the Amazon punchout. Please leave the address as the system default. Changing this will cause in error in the order and it will not be placed.</a:t>
            </a:r>
            <a:endParaRPr lang="en-US" sz="1600" i="1" dirty="0"/>
          </a:p>
        </p:txBody>
      </p:sp>
    </p:spTree>
    <p:extLst>
      <p:ext uri="{BB962C8B-B14F-4D97-AF65-F5344CB8AC3E}">
        <p14:creationId xmlns:p14="http://schemas.microsoft.com/office/powerpoint/2010/main" val="2415057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37065"/>
            <a:ext cx="5305455" cy="439589"/>
          </a:xfrm>
        </p:spPr>
        <p:txBody>
          <a:bodyPr>
            <a:normAutofit/>
          </a:bodyPr>
          <a:lstStyle/>
          <a:p>
            <a:r>
              <a:rPr lang="en-US" u="sng" dirty="0" smtClean="0"/>
              <a:t>PUNCH BACK INTO WORKDAY</a:t>
            </a:r>
            <a:endParaRPr lang="en-US" u="sng" dirty="0"/>
          </a:p>
        </p:txBody>
      </p:sp>
      <p:sp>
        <p:nvSpPr>
          <p:cNvPr id="4" name="Text Placeholder 3"/>
          <p:cNvSpPr>
            <a:spLocks noGrp="1"/>
          </p:cNvSpPr>
          <p:nvPr>
            <p:ph type="body" sz="half" idx="2"/>
          </p:nvPr>
        </p:nvSpPr>
        <p:spPr>
          <a:xfrm>
            <a:off x="609600" y="834424"/>
            <a:ext cx="8919683" cy="2203268"/>
          </a:xfrm>
        </p:spPr>
        <p:txBody>
          <a:bodyPr>
            <a:noAutofit/>
          </a:bodyPr>
          <a:lstStyle/>
          <a:p>
            <a:r>
              <a:rPr lang="en-US" dirty="0" smtClean="0"/>
              <a:t>Please take this opportunity to grab a screenshot of your cart contents and email it along with a complete business purpose to your </a:t>
            </a:r>
            <a:r>
              <a:rPr lang="en-US" dirty="0"/>
              <a:t>PI for </a:t>
            </a:r>
            <a:r>
              <a:rPr lang="en-US" dirty="0" smtClean="0"/>
              <a:t>their approval AND account number. You will need to add a copy of the complete email approval to your order later in the workday system. When your order is complete, click the </a:t>
            </a:r>
            <a:r>
              <a:rPr lang="en-US" i="1" dirty="0">
                <a:solidFill>
                  <a:schemeClr val="accent2">
                    <a:lumMod val="40000"/>
                    <a:lumOff val="60000"/>
                  </a:schemeClr>
                </a:solidFill>
              </a:rPr>
              <a:t>Send To Workday </a:t>
            </a:r>
            <a:r>
              <a:rPr lang="en-US" dirty="0" smtClean="0"/>
              <a:t>button.</a:t>
            </a:r>
          </a:p>
          <a:p>
            <a:r>
              <a:rPr lang="en-US" b="1" i="1" u="sng" dirty="0" smtClean="0">
                <a:solidFill>
                  <a:schemeClr val="tx1"/>
                </a:solidFill>
              </a:rPr>
              <a:t>NOTE</a:t>
            </a:r>
            <a:r>
              <a:rPr lang="en-US" b="1" dirty="0" smtClean="0">
                <a:solidFill>
                  <a:schemeClr val="tx1"/>
                </a:solidFill>
              </a:rPr>
              <a:t>: </a:t>
            </a:r>
            <a:r>
              <a:rPr lang="en-US" dirty="0" smtClean="0">
                <a:solidFill>
                  <a:schemeClr val="tx1"/>
                </a:solidFill>
              </a:rPr>
              <a:t>You may submit a unique order for each vendor, however it is not necessary. You would continue to shop until you are done. Orders from ASU gas services cannot be combined with an order with other vendors. Also, we recommend submitting separate orders for chemicals or gases, so the correct shipping addresses are entered. </a:t>
            </a:r>
            <a:endParaRPr lang="en-US" dirty="0"/>
          </a:p>
        </p:txBody>
      </p:sp>
      <p:pic>
        <p:nvPicPr>
          <p:cNvPr id="3" name="Picture 2"/>
          <p:cNvPicPr>
            <a:picLocks noChangeAspect="1"/>
          </p:cNvPicPr>
          <p:nvPr/>
        </p:nvPicPr>
        <p:blipFill>
          <a:blip r:embed="rId3"/>
          <a:stretch>
            <a:fillRect/>
          </a:stretch>
        </p:blipFill>
        <p:spPr>
          <a:xfrm>
            <a:off x="609601" y="3411765"/>
            <a:ext cx="9532009" cy="2742166"/>
          </a:xfrm>
          <a:prstGeom prst="rect">
            <a:avLst/>
          </a:prstGeom>
        </p:spPr>
      </p:pic>
      <p:cxnSp>
        <p:nvCxnSpPr>
          <p:cNvPr id="7" name="Straight Arrow Connector 6"/>
          <p:cNvCxnSpPr/>
          <p:nvPr/>
        </p:nvCxnSpPr>
        <p:spPr>
          <a:xfrm flipH="1">
            <a:off x="8753389" y="4555066"/>
            <a:ext cx="991744" cy="75238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379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2" y="186267"/>
            <a:ext cx="3854528" cy="508000"/>
          </a:xfrm>
        </p:spPr>
        <p:txBody>
          <a:bodyPr/>
          <a:lstStyle/>
          <a:p>
            <a:r>
              <a:rPr lang="en-US" u="sng" dirty="0" smtClean="0"/>
              <a:t>COMPLETING WORKDAY STEPS</a:t>
            </a:r>
            <a:endParaRPr lang="en-US" u="sng" dirty="0"/>
          </a:p>
        </p:txBody>
      </p:sp>
      <p:sp>
        <p:nvSpPr>
          <p:cNvPr id="4" name="Text Placeholder 3"/>
          <p:cNvSpPr>
            <a:spLocks noGrp="1"/>
          </p:cNvSpPr>
          <p:nvPr>
            <p:ph type="body" sz="half" idx="2"/>
          </p:nvPr>
        </p:nvSpPr>
        <p:spPr>
          <a:xfrm>
            <a:off x="572402" y="901883"/>
            <a:ext cx="3854528" cy="300384"/>
          </a:xfrm>
        </p:spPr>
        <p:txBody>
          <a:bodyPr>
            <a:normAutofit lnSpcReduction="10000"/>
          </a:bodyPr>
          <a:lstStyle/>
          <a:p>
            <a:r>
              <a:rPr lang="en-US" dirty="0" smtClean="0"/>
              <a:t>Click the </a:t>
            </a:r>
            <a:r>
              <a:rPr lang="en-US" i="1" cap="small" dirty="0" smtClean="0">
                <a:solidFill>
                  <a:schemeClr val="accent2">
                    <a:lumMod val="40000"/>
                    <a:lumOff val="60000"/>
                  </a:schemeClr>
                </a:solidFill>
              </a:rPr>
              <a:t>Checkout </a:t>
            </a:r>
            <a:r>
              <a:rPr lang="en-US" dirty="0" smtClean="0"/>
              <a:t>button</a:t>
            </a:r>
            <a:endParaRPr lang="en-US" i="1" cap="small" dirty="0" smtClean="0">
              <a:solidFill>
                <a:schemeClr val="accent2">
                  <a:lumMod val="40000"/>
                  <a:lumOff val="60000"/>
                </a:schemeClr>
              </a:solidFill>
            </a:endParaRPr>
          </a:p>
        </p:txBody>
      </p:sp>
      <p:grpSp>
        <p:nvGrpSpPr>
          <p:cNvPr id="3" name="Group 2"/>
          <p:cNvGrpSpPr/>
          <p:nvPr/>
        </p:nvGrpSpPr>
        <p:grpSpPr>
          <a:xfrm>
            <a:off x="3744785" y="694267"/>
            <a:ext cx="6176464" cy="6018256"/>
            <a:chOff x="3744785" y="694267"/>
            <a:chExt cx="6176464" cy="6018256"/>
          </a:xfrm>
        </p:grpSpPr>
        <p:pic>
          <p:nvPicPr>
            <p:cNvPr id="5" name="Picture 4"/>
            <p:cNvPicPr>
              <a:picLocks noChangeAspect="1"/>
            </p:cNvPicPr>
            <p:nvPr/>
          </p:nvPicPr>
          <p:blipFill rotWithShape="1">
            <a:blip r:embed="rId3"/>
            <a:srcRect t="8745"/>
            <a:stretch/>
          </p:blipFill>
          <p:spPr>
            <a:xfrm>
              <a:off x="4278094" y="694267"/>
              <a:ext cx="5643155" cy="6018256"/>
            </a:xfrm>
            <a:prstGeom prst="rect">
              <a:avLst/>
            </a:prstGeom>
          </p:spPr>
        </p:pic>
        <p:cxnSp>
          <p:nvCxnSpPr>
            <p:cNvPr id="7" name="Straight Arrow Connector 6"/>
            <p:cNvCxnSpPr/>
            <p:nvPr/>
          </p:nvCxnSpPr>
          <p:spPr>
            <a:xfrm>
              <a:off x="3744785" y="5478084"/>
              <a:ext cx="682145" cy="82296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28408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1294" y="409061"/>
            <a:ext cx="3960706" cy="4865671"/>
          </a:xfrm>
        </p:spPr>
        <p:txBody>
          <a:bodyPr>
            <a:normAutofit fontScale="62500" lnSpcReduction="20000"/>
          </a:bodyPr>
          <a:lstStyle/>
          <a:p>
            <a:r>
              <a:rPr lang="en-US" sz="3200" u="sng" dirty="0" smtClean="0">
                <a:solidFill>
                  <a:schemeClr val="accent1"/>
                </a:solidFill>
                <a:cs typeface="Arial" panose="020B0604020202020204" pitchFamily="34" charset="0"/>
              </a:rPr>
              <a:t>SHIPPING ADDRESSES</a:t>
            </a:r>
            <a:endParaRPr lang="en-US" sz="3200" dirty="0" smtClean="0">
              <a:solidFill>
                <a:schemeClr val="accent1"/>
              </a:solidFill>
              <a:cs typeface="Arial" panose="020B0604020202020204" pitchFamily="34" charset="0"/>
            </a:endParaRPr>
          </a:p>
          <a:p>
            <a:endParaRPr lang="en-US" sz="2300" b="1" dirty="0" smtClean="0">
              <a:cs typeface="Arial" panose="020B0604020202020204" pitchFamily="34" charset="0"/>
            </a:endParaRPr>
          </a:p>
          <a:p>
            <a:r>
              <a:rPr lang="en-US" sz="2300" dirty="0" smtClean="0">
                <a:cs typeface="Arial" panose="020B0604020202020204" pitchFamily="34" charset="0"/>
              </a:rPr>
              <a:t>501 E. Tyler Mall</a:t>
            </a:r>
            <a:br>
              <a:rPr lang="en-US" sz="2300" dirty="0" smtClean="0">
                <a:cs typeface="Arial" panose="020B0604020202020204" pitchFamily="34" charset="0"/>
              </a:rPr>
            </a:br>
            <a:r>
              <a:rPr lang="en-US" sz="2300" dirty="0" smtClean="0">
                <a:cs typeface="Arial" panose="020B0604020202020204" pitchFamily="34" charset="0"/>
              </a:rPr>
              <a:t>Engineering Center G-Wing</a:t>
            </a:r>
            <a:br>
              <a:rPr lang="en-US" sz="2300" dirty="0" smtClean="0">
                <a:cs typeface="Arial" panose="020B0604020202020204" pitchFamily="34" charset="0"/>
              </a:rPr>
            </a:br>
            <a:r>
              <a:rPr lang="en-US" sz="2300" dirty="0" smtClean="0">
                <a:cs typeface="Arial" panose="020B0604020202020204" pitchFamily="34" charset="0"/>
              </a:rPr>
              <a:t>Tempe, AZ 85287</a:t>
            </a:r>
            <a:br>
              <a:rPr lang="en-US" sz="2300" dirty="0" smtClean="0">
                <a:cs typeface="Arial" panose="020B0604020202020204" pitchFamily="34" charset="0"/>
              </a:rPr>
            </a:br>
            <a:r>
              <a:rPr lang="en-US" sz="2300" dirty="0" smtClean="0">
                <a:solidFill>
                  <a:srgbClr val="FF0000"/>
                </a:solidFill>
                <a:cs typeface="Arial" panose="020B0604020202020204" pitchFamily="34" charset="0"/>
              </a:rPr>
              <a:t>(for </a:t>
            </a:r>
            <a:r>
              <a:rPr lang="en-US" sz="2300" dirty="0">
                <a:solidFill>
                  <a:srgbClr val="FF0000"/>
                </a:solidFill>
                <a:cs typeface="Arial" panose="020B0604020202020204" pitchFamily="34" charset="0"/>
              </a:rPr>
              <a:t>all </a:t>
            </a:r>
            <a:r>
              <a:rPr lang="en-US" sz="2300" dirty="0" smtClean="0">
                <a:solidFill>
                  <a:srgbClr val="FF0000"/>
                </a:solidFill>
                <a:cs typeface="Arial" panose="020B0604020202020204" pitchFamily="34" charset="0"/>
              </a:rPr>
              <a:t>non-chemical </a:t>
            </a:r>
            <a:r>
              <a:rPr lang="en-US" sz="2300" dirty="0">
                <a:solidFill>
                  <a:srgbClr val="FF0000"/>
                </a:solidFill>
                <a:cs typeface="Arial" panose="020B0604020202020204" pitchFamily="34" charset="0"/>
              </a:rPr>
              <a:t>orders)</a:t>
            </a:r>
          </a:p>
          <a:p>
            <a:r>
              <a:rPr lang="en-US" sz="2300" dirty="0" smtClean="0">
                <a:cs typeface="Arial" panose="020B0604020202020204" pitchFamily="34" charset="0"/>
              </a:rPr>
              <a:t>G301_ECG</a:t>
            </a:r>
            <a:endParaRPr lang="en-US" sz="2300" dirty="0" smtClean="0">
              <a:cs typeface="Arial" panose="020B0604020202020204" pitchFamily="34" charset="0"/>
            </a:endParaRPr>
          </a:p>
          <a:p>
            <a:endParaRPr lang="en-US" sz="2300" dirty="0" smtClean="0">
              <a:cs typeface="Arial" panose="020B0604020202020204" pitchFamily="34" charset="0"/>
            </a:endParaRPr>
          </a:p>
          <a:p>
            <a:r>
              <a:rPr lang="en-US" sz="2300" dirty="0" smtClean="0">
                <a:cs typeface="Arial" panose="020B0604020202020204" pitchFamily="34" charset="0"/>
              </a:rPr>
              <a:t>551 </a:t>
            </a:r>
            <a:r>
              <a:rPr lang="en-US" sz="2300" dirty="0">
                <a:cs typeface="Arial" panose="020B0604020202020204" pitchFamily="34" charset="0"/>
              </a:rPr>
              <a:t>E University </a:t>
            </a:r>
            <a:r>
              <a:rPr lang="en-US" sz="2300" dirty="0" smtClean="0">
                <a:cs typeface="Arial" panose="020B0604020202020204" pitchFamily="34" charset="0"/>
              </a:rPr>
              <a:t>Dr.</a:t>
            </a:r>
            <a:br>
              <a:rPr lang="en-US" sz="2300" dirty="0" smtClean="0">
                <a:cs typeface="Arial" panose="020B0604020202020204" pitchFamily="34" charset="0"/>
              </a:rPr>
            </a:br>
            <a:r>
              <a:rPr lang="en-US" sz="2300" dirty="0" smtClean="0">
                <a:cs typeface="Arial" panose="020B0604020202020204" pitchFamily="34" charset="0"/>
              </a:rPr>
              <a:t>Bateman </a:t>
            </a:r>
            <a:r>
              <a:rPr lang="en-US" sz="2300" dirty="0">
                <a:cs typeface="Arial" panose="020B0604020202020204" pitchFamily="34" charset="0"/>
              </a:rPr>
              <a:t>Chemical Storage </a:t>
            </a:r>
            <a:r>
              <a:rPr lang="en-US" sz="2300" dirty="0" err="1" smtClean="0">
                <a:cs typeface="Arial" panose="020B0604020202020204" pitchFamily="34" charset="0"/>
              </a:rPr>
              <a:t>Bldg</a:t>
            </a:r>
            <a:r>
              <a:rPr lang="en-US" sz="2300" dirty="0" smtClean="0">
                <a:cs typeface="Arial" panose="020B0604020202020204" pitchFamily="34" charset="0"/>
              </a:rPr>
              <a:t> G</a:t>
            </a:r>
            <a:br>
              <a:rPr lang="en-US" sz="2300" dirty="0" smtClean="0">
                <a:cs typeface="Arial" panose="020B0604020202020204" pitchFamily="34" charset="0"/>
              </a:rPr>
            </a:br>
            <a:r>
              <a:rPr lang="en-US" sz="2300" dirty="0" smtClean="0">
                <a:cs typeface="Arial" panose="020B0604020202020204" pitchFamily="34" charset="0"/>
              </a:rPr>
              <a:t>Tempe</a:t>
            </a:r>
            <a:r>
              <a:rPr lang="en-US" sz="2300" dirty="0">
                <a:cs typeface="Arial" panose="020B0604020202020204" pitchFamily="34" charset="0"/>
              </a:rPr>
              <a:t>, AZ 85287 </a:t>
            </a:r>
            <a:r>
              <a:rPr lang="en-US" sz="2300" dirty="0" smtClean="0">
                <a:cs typeface="Arial" panose="020B0604020202020204" pitchFamily="34" charset="0"/>
              </a:rPr>
              <a:t>United States</a:t>
            </a:r>
            <a:br>
              <a:rPr lang="en-US" sz="2300" dirty="0" smtClean="0">
                <a:cs typeface="Arial" panose="020B0604020202020204" pitchFamily="34" charset="0"/>
              </a:rPr>
            </a:br>
            <a:r>
              <a:rPr lang="en-US" sz="2300" dirty="0" smtClean="0">
                <a:solidFill>
                  <a:srgbClr val="FF0000"/>
                </a:solidFill>
                <a:cs typeface="Arial" panose="020B0604020202020204" pitchFamily="34" charset="0"/>
              </a:rPr>
              <a:t>(for all chemical orders)</a:t>
            </a:r>
            <a:endParaRPr lang="en-US" sz="2300" dirty="0">
              <a:solidFill>
                <a:srgbClr val="FF0000"/>
              </a:solidFill>
              <a:cs typeface="Arial" panose="020B0604020202020204" pitchFamily="34" charset="0"/>
            </a:endParaRPr>
          </a:p>
          <a:p>
            <a:r>
              <a:rPr lang="en-US" sz="2300" dirty="0" smtClean="0">
                <a:cs typeface="Arial" panose="020B0604020202020204" pitchFamily="34" charset="0"/>
              </a:rPr>
              <a:t>PSG_G106</a:t>
            </a:r>
          </a:p>
          <a:p>
            <a:endParaRPr lang="en-US" sz="2300" dirty="0" smtClean="0">
              <a:cs typeface="Arial" panose="020B0604020202020204" pitchFamily="34" charset="0"/>
            </a:endParaRPr>
          </a:p>
          <a:p>
            <a:r>
              <a:rPr lang="en-US" sz="2300" b="1" dirty="0" err="1" smtClean="0">
                <a:cs typeface="Arial" panose="020B0604020202020204" pitchFamily="34" charset="0"/>
              </a:rPr>
              <a:t>Bldg</a:t>
            </a:r>
            <a:r>
              <a:rPr lang="en-US" sz="2300" b="1" dirty="0" smtClean="0">
                <a:cs typeface="Arial" panose="020B0604020202020204" pitchFamily="34" charset="0"/>
              </a:rPr>
              <a:t> / Room# are required later in the order process. </a:t>
            </a:r>
          </a:p>
          <a:p>
            <a:endParaRPr lang="en-US" sz="2300" dirty="0" smtClean="0">
              <a:cs typeface="Arial" panose="020B0604020202020204" pitchFamily="34" charset="0"/>
            </a:endParaRPr>
          </a:p>
          <a:p>
            <a:r>
              <a:rPr lang="en-US" sz="2300" dirty="0" smtClean="0">
                <a:cs typeface="Arial" panose="020B0604020202020204" pitchFamily="34" charset="0"/>
              </a:rPr>
              <a:t>Then click: </a:t>
            </a:r>
            <a:r>
              <a:rPr lang="en-US" sz="2300" i="1" cap="small" dirty="0" smtClean="0">
                <a:solidFill>
                  <a:schemeClr val="accent2">
                    <a:lumMod val="40000"/>
                    <a:lumOff val="60000"/>
                  </a:schemeClr>
                </a:solidFill>
                <a:cs typeface="Arial" panose="020B0604020202020204" pitchFamily="34" charset="0"/>
              </a:rPr>
              <a:t>Next</a:t>
            </a:r>
            <a:endParaRPr lang="en-US" sz="2300" i="1" cap="small" dirty="0" smtClean="0">
              <a:solidFill>
                <a:schemeClr val="accent2">
                  <a:lumMod val="40000"/>
                  <a:lumOff val="60000"/>
                </a:schemeClr>
              </a:solidFill>
            </a:endParaRPr>
          </a:p>
          <a:p>
            <a:endParaRPr lang="en-US" dirty="0"/>
          </a:p>
        </p:txBody>
      </p:sp>
      <p:grpSp>
        <p:nvGrpSpPr>
          <p:cNvPr id="2" name="Group 1"/>
          <p:cNvGrpSpPr/>
          <p:nvPr/>
        </p:nvGrpSpPr>
        <p:grpSpPr>
          <a:xfrm>
            <a:off x="4667699" y="1231998"/>
            <a:ext cx="4099931" cy="5486400"/>
            <a:chOff x="4667699" y="1231998"/>
            <a:chExt cx="4099931" cy="5486400"/>
          </a:xfrm>
        </p:grpSpPr>
        <p:sp>
          <p:nvSpPr>
            <p:cNvPr id="8" name="Left Brace 7"/>
            <p:cNvSpPr/>
            <p:nvPr/>
          </p:nvSpPr>
          <p:spPr>
            <a:xfrm>
              <a:off x="4667699" y="1231998"/>
              <a:ext cx="393972" cy="17500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328594" y="1231998"/>
              <a:ext cx="3439036" cy="5486400"/>
            </a:xfrm>
            <a:prstGeom prst="rect">
              <a:avLst/>
            </a:prstGeom>
          </p:spPr>
        </p:pic>
        <p:cxnSp>
          <p:nvCxnSpPr>
            <p:cNvPr id="6" name="Straight Arrow Connector 5"/>
            <p:cNvCxnSpPr/>
            <p:nvPr/>
          </p:nvCxnSpPr>
          <p:spPr>
            <a:xfrm>
              <a:off x="5061671" y="5626443"/>
              <a:ext cx="721291" cy="724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025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65" y="283436"/>
            <a:ext cx="3854528" cy="462976"/>
          </a:xfrm>
        </p:spPr>
        <p:txBody>
          <a:bodyPr/>
          <a:lstStyle/>
          <a:p>
            <a:r>
              <a:rPr lang="en-US" u="sng" dirty="0" smtClean="0"/>
              <a:t>INFORMATION</a:t>
            </a:r>
            <a:endParaRPr lang="en-US" dirty="0"/>
          </a:p>
        </p:txBody>
      </p:sp>
      <p:sp>
        <p:nvSpPr>
          <p:cNvPr id="4" name="Text Placeholder 3"/>
          <p:cNvSpPr>
            <a:spLocks noGrp="1"/>
          </p:cNvSpPr>
          <p:nvPr>
            <p:ph type="body" sz="half" idx="2"/>
          </p:nvPr>
        </p:nvSpPr>
        <p:spPr>
          <a:xfrm>
            <a:off x="618065" y="977900"/>
            <a:ext cx="3854528" cy="5511799"/>
          </a:xfrm>
        </p:spPr>
        <p:txBody>
          <a:bodyPr/>
          <a:lstStyle/>
          <a:p>
            <a:pPr marL="285750" indent="-285750">
              <a:buFont typeface="Arial" panose="020B0604020202020204" pitchFamily="34" charset="0"/>
              <a:buChar char="•"/>
            </a:pPr>
            <a:r>
              <a:rPr lang="en-US" dirty="0" smtClean="0"/>
              <a:t>Under </a:t>
            </a:r>
            <a:r>
              <a:rPr lang="en-US" i="1" cap="small" dirty="0" smtClean="0">
                <a:solidFill>
                  <a:schemeClr val="accent2">
                    <a:lumMod val="40000"/>
                    <a:lumOff val="60000"/>
                  </a:schemeClr>
                </a:solidFill>
              </a:rPr>
              <a:t>Requisition Type</a:t>
            </a:r>
            <a:r>
              <a:rPr lang="en-US" dirty="0" smtClean="0"/>
              <a:t> always select </a:t>
            </a:r>
            <a:r>
              <a:rPr lang="en-US" i="1" dirty="0" smtClean="0">
                <a:solidFill>
                  <a:schemeClr val="accent2">
                    <a:lumMod val="40000"/>
                    <a:lumOff val="60000"/>
                  </a:schemeClr>
                </a:solidFill>
              </a:rPr>
              <a:t>Goods and Services</a:t>
            </a:r>
          </a:p>
          <a:p>
            <a:pPr marL="285750" indent="-285750">
              <a:buFont typeface="Arial" panose="020B0604020202020204" pitchFamily="34" charset="0"/>
              <a:buChar char="•"/>
            </a:pPr>
            <a:r>
              <a:rPr lang="en-US" dirty="0" smtClean="0"/>
              <a:t>Leave the following blank:</a:t>
            </a:r>
          </a:p>
          <a:p>
            <a:pPr marL="742813" lvl="1" indent="-285750">
              <a:buFont typeface="Arial" panose="020B0604020202020204" pitchFamily="34" charset="0"/>
              <a:buChar char="•"/>
            </a:pPr>
            <a:r>
              <a:rPr lang="en-US" dirty="0" smtClean="0"/>
              <a:t>Sourcing Buyer</a:t>
            </a:r>
          </a:p>
          <a:p>
            <a:pPr marL="742813" lvl="1" indent="-285750">
              <a:buFont typeface="Arial" panose="020B0604020202020204" pitchFamily="34" charset="0"/>
              <a:buChar char="•"/>
            </a:pPr>
            <a:r>
              <a:rPr lang="en-US" dirty="0" smtClean="0"/>
              <a:t>High Priority</a:t>
            </a:r>
          </a:p>
          <a:p>
            <a:pPr marL="742813" lvl="1" indent="-285750">
              <a:buFont typeface="Arial" panose="020B0604020202020204" pitchFamily="34" charset="0"/>
              <a:buChar char="•"/>
            </a:pPr>
            <a:r>
              <a:rPr lang="en-US" dirty="0" smtClean="0"/>
              <a:t>Memo to Suppliers</a:t>
            </a:r>
          </a:p>
          <a:p>
            <a:pPr marL="285750" indent="-285750">
              <a:buFont typeface="Arial" panose="020B0604020202020204" pitchFamily="34" charset="0"/>
              <a:buChar char="•"/>
            </a:pPr>
            <a:r>
              <a:rPr lang="en-US" dirty="0" smtClean="0"/>
              <a:t>Under </a:t>
            </a:r>
            <a:r>
              <a:rPr lang="en-US" i="1" cap="small" dirty="0" smtClean="0">
                <a:solidFill>
                  <a:schemeClr val="accent2">
                    <a:lumMod val="40000"/>
                    <a:lumOff val="60000"/>
                  </a:schemeClr>
                </a:solidFill>
              </a:rPr>
              <a:t>Internal Memo</a:t>
            </a:r>
            <a:r>
              <a:rPr lang="en-US" cap="small" dirty="0" smtClean="0"/>
              <a:t> </a:t>
            </a:r>
            <a:r>
              <a:rPr lang="en-US" dirty="0" smtClean="0"/>
              <a:t>provide the same business justification as approved to the PI for this order.  Remember that a good business justification covers:</a:t>
            </a:r>
          </a:p>
          <a:p>
            <a:pPr marL="742813" lvl="1" indent="-285750">
              <a:buFont typeface="Arial" panose="020B0604020202020204" pitchFamily="34" charset="0"/>
              <a:buChar char="•"/>
            </a:pPr>
            <a:r>
              <a:rPr lang="en-US" dirty="0" smtClean="0"/>
              <a:t>WHO</a:t>
            </a:r>
          </a:p>
          <a:p>
            <a:pPr marL="742813" lvl="1" indent="-285750">
              <a:buFont typeface="Arial" panose="020B0604020202020204" pitchFamily="34" charset="0"/>
              <a:buChar char="•"/>
            </a:pPr>
            <a:r>
              <a:rPr lang="en-US" dirty="0" smtClean="0"/>
              <a:t>WHAT </a:t>
            </a:r>
          </a:p>
          <a:p>
            <a:pPr marL="742813" lvl="1" indent="-285750">
              <a:buFont typeface="Arial" panose="020B0604020202020204" pitchFamily="34" charset="0"/>
              <a:buChar char="•"/>
            </a:pPr>
            <a:r>
              <a:rPr lang="en-US" dirty="0" smtClean="0"/>
              <a:t>WHERE</a:t>
            </a:r>
          </a:p>
          <a:p>
            <a:pPr marL="742813" lvl="1" indent="-285750">
              <a:buFont typeface="Arial" panose="020B0604020202020204" pitchFamily="34" charset="0"/>
              <a:buChar char="•"/>
            </a:pPr>
            <a:r>
              <a:rPr lang="en-US" dirty="0" smtClean="0"/>
              <a:t>WHEN </a:t>
            </a:r>
          </a:p>
          <a:p>
            <a:pPr marL="742813" lvl="1" indent="-285750">
              <a:buFont typeface="Arial" panose="020B0604020202020204" pitchFamily="34" charset="0"/>
              <a:buChar char="•"/>
            </a:pPr>
            <a:r>
              <a:rPr lang="en-US" dirty="0" smtClean="0"/>
              <a:t>WHY</a:t>
            </a:r>
          </a:p>
          <a:p>
            <a:pPr marL="742813" lvl="1" indent="-285750">
              <a:buFont typeface="Arial" panose="020B0604020202020204" pitchFamily="34" charset="0"/>
              <a:buChar char="•"/>
            </a:pPr>
            <a:r>
              <a:rPr lang="en-US" dirty="0" smtClean="0"/>
              <a:t>IS GRANT SPECIFIC                                 </a:t>
            </a:r>
            <a:endParaRPr lang="en-US" dirty="0"/>
          </a:p>
          <a:p>
            <a:pPr marL="285750" indent="-285750">
              <a:buFont typeface="Arial" panose="020B0604020202020204" pitchFamily="34" charset="0"/>
              <a:buChar char="•"/>
            </a:pPr>
            <a:r>
              <a:rPr lang="en-US" dirty="0" smtClean="0"/>
              <a:t>Click </a:t>
            </a:r>
            <a:r>
              <a:rPr lang="en-US" i="1" cap="small" dirty="0" smtClean="0">
                <a:solidFill>
                  <a:schemeClr val="accent2">
                    <a:lumMod val="40000"/>
                    <a:lumOff val="60000"/>
                  </a:schemeClr>
                </a:solidFill>
              </a:rPr>
              <a:t>Next</a:t>
            </a:r>
            <a:endParaRPr lang="en-US" i="1" cap="small" dirty="0">
              <a:solidFill>
                <a:schemeClr val="accent2">
                  <a:lumMod val="40000"/>
                  <a:lumOff val="60000"/>
                </a:schemeClr>
              </a:solidFill>
            </a:endParaRPr>
          </a:p>
        </p:txBody>
      </p:sp>
      <p:grpSp>
        <p:nvGrpSpPr>
          <p:cNvPr id="3" name="Group 2"/>
          <p:cNvGrpSpPr/>
          <p:nvPr/>
        </p:nvGrpSpPr>
        <p:grpSpPr>
          <a:xfrm>
            <a:off x="5370512" y="514924"/>
            <a:ext cx="5183187" cy="6248528"/>
            <a:chOff x="5370512" y="514924"/>
            <a:chExt cx="5183187" cy="6248528"/>
          </a:xfrm>
        </p:grpSpPr>
        <p:pic>
          <p:nvPicPr>
            <p:cNvPr id="5" name="Picture 4"/>
            <p:cNvPicPr>
              <a:picLocks noChangeAspect="1"/>
            </p:cNvPicPr>
            <p:nvPr/>
          </p:nvPicPr>
          <p:blipFill>
            <a:blip r:embed="rId3"/>
            <a:stretch>
              <a:fillRect/>
            </a:stretch>
          </p:blipFill>
          <p:spPr>
            <a:xfrm>
              <a:off x="5370512" y="514924"/>
              <a:ext cx="5183187" cy="6248528"/>
            </a:xfrm>
            <a:prstGeom prst="rect">
              <a:avLst/>
            </a:prstGeom>
          </p:spPr>
        </p:pic>
        <p:cxnSp>
          <p:nvCxnSpPr>
            <p:cNvPr id="7" name="Straight Arrow Connector 6"/>
            <p:cNvCxnSpPr/>
            <p:nvPr/>
          </p:nvCxnSpPr>
          <p:spPr>
            <a:xfrm>
              <a:off x="5537200" y="2311400"/>
              <a:ext cx="1143000" cy="2413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5740400" y="4838700"/>
              <a:ext cx="876300" cy="381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6680200" y="6041361"/>
              <a:ext cx="622300" cy="44833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08304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09" y="299957"/>
            <a:ext cx="3854528" cy="450276"/>
          </a:xfrm>
        </p:spPr>
        <p:txBody>
          <a:bodyPr/>
          <a:lstStyle/>
          <a:p>
            <a:r>
              <a:rPr lang="en-US" u="sng" dirty="0" smtClean="0"/>
              <a:t>ATTACHMENTS</a:t>
            </a:r>
            <a:endParaRPr lang="en-US" dirty="0"/>
          </a:p>
        </p:txBody>
      </p:sp>
      <p:sp>
        <p:nvSpPr>
          <p:cNvPr id="4" name="Text Placeholder 3"/>
          <p:cNvSpPr>
            <a:spLocks noGrp="1"/>
          </p:cNvSpPr>
          <p:nvPr>
            <p:ph type="body" sz="half" idx="2"/>
          </p:nvPr>
        </p:nvSpPr>
        <p:spPr>
          <a:xfrm>
            <a:off x="563609" y="1138769"/>
            <a:ext cx="4177723" cy="4902592"/>
          </a:xfrm>
        </p:spPr>
        <p:txBody>
          <a:bodyPr/>
          <a:lstStyle/>
          <a:p>
            <a:r>
              <a:rPr lang="en-US" dirty="0" smtClean="0"/>
              <a:t>PI Approval CANNOT be applied in the SunRISE system. Please attach a pdf copy of the complete email approval you received from your PI. </a:t>
            </a:r>
            <a:r>
              <a:rPr lang="en-US" dirty="0" smtClean="0"/>
              <a:t>The approval must include the business purpose, account and list, screen shot or copy of items you are ordering. </a:t>
            </a:r>
            <a:r>
              <a:rPr lang="en-US" dirty="0" smtClean="0"/>
              <a:t>Requisitions</a:t>
            </a:r>
            <a:r>
              <a:rPr lang="en-US" dirty="0" smtClean="0"/>
              <a:t> </a:t>
            </a:r>
            <a:r>
              <a:rPr lang="en-US" dirty="0" smtClean="0"/>
              <a:t>that do not have the PI attached will be returned to the requestor. </a:t>
            </a:r>
          </a:p>
          <a:p>
            <a:endParaRPr lang="en-US" dirty="0"/>
          </a:p>
          <a:p>
            <a:pPr marL="285750" indent="-285750">
              <a:buFont typeface="Arial" panose="020B0604020202020204" pitchFamily="34" charset="0"/>
              <a:buChar char="•"/>
            </a:pPr>
            <a:r>
              <a:rPr lang="en-US" dirty="0" smtClean="0"/>
              <a:t>Click </a:t>
            </a:r>
            <a:r>
              <a:rPr lang="en-US" i="1" cap="small" dirty="0" smtClean="0">
                <a:solidFill>
                  <a:schemeClr val="accent2">
                    <a:lumMod val="40000"/>
                    <a:lumOff val="60000"/>
                  </a:schemeClr>
                </a:solidFill>
              </a:rPr>
              <a:t>Select files</a:t>
            </a:r>
          </a:p>
          <a:p>
            <a:pPr marL="285750" indent="-285750">
              <a:buFont typeface="Arial" panose="020B0604020202020204" pitchFamily="34" charset="0"/>
              <a:buChar char="•"/>
            </a:pPr>
            <a:r>
              <a:rPr lang="en-US" dirty="0" smtClean="0"/>
              <a:t>Select the approval and </a:t>
            </a:r>
            <a:r>
              <a:rPr lang="en-US" i="1" cap="small" dirty="0" smtClean="0">
                <a:solidFill>
                  <a:schemeClr val="accent2">
                    <a:lumMod val="40000"/>
                    <a:lumOff val="60000"/>
                  </a:schemeClr>
                </a:solidFill>
              </a:rPr>
              <a:t>Upload</a:t>
            </a:r>
            <a:r>
              <a:rPr lang="en-US" dirty="0" smtClean="0"/>
              <a:t> into the WorkDay system</a:t>
            </a:r>
          </a:p>
          <a:p>
            <a:pPr marL="285750" indent="-285750">
              <a:buFont typeface="Arial" panose="020B0604020202020204" pitchFamily="34" charset="0"/>
              <a:buChar char="•"/>
            </a:pPr>
            <a:r>
              <a:rPr lang="en-US" b="1" dirty="0" smtClean="0"/>
              <a:t>Do not </a:t>
            </a:r>
            <a:r>
              <a:rPr lang="en-US" dirty="0" smtClean="0"/>
              <a:t>click the </a:t>
            </a:r>
            <a:r>
              <a:rPr lang="en-US" b="1" i="1" cap="small" dirty="0" smtClean="0">
                <a:solidFill>
                  <a:schemeClr val="accent2">
                    <a:lumMod val="40000"/>
                    <a:lumOff val="60000"/>
                  </a:schemeClr>
                </a:solidFill>
              </a:rPr>
              <a:t>External </a:t>
            </a:r>
            <a:r>
              <a:rPr lang="en-US" dirty="0" smtClean="0"/>
              <a:t>box</a:t>
            </a:r>
          </a:p>
          <a:p>
            <a:pPr marL="285750" indent="-285750">
              <a:buFont typeface="Arial" panose="020B0604020202020204" pitchFamily="34" charset="0"/>
              <a:buChar char="•"/>
            </a:pPr>
            <a:r>
              <a:rPr lang="en-US" dirty="0" smtClean="0"/>
              <a:t>Hit the </a:t>
            </a:r>
            <a:r>
              <a:rPr lang="en-US" i="1" cap="small" dirty="0" smtClean="0">
                <a:solidFill>
                  <a:schemeClr val="accent2">
                    <a:lumMod val="40000"/>
                    <a:lumOff val="60000"/>
                  </a:schemeClr>
                </a:solidFill>
              </a:rPr>
              <a:t>Upload</a:t>
            </a:r>
            <a:r>
              <a:rPr lang="en-US" dirty="0" smtClean="0"/>
              <a:t> button</a:t>
            </a:r>
          </a:p>
          <a:p>
            <a:pPr marL="285750" indent="-285750">
              <a:buFont typeface="Arial" panose="020B0604020202020204" pitchFamily="34" charset="0"/>
              <a:buChar char="•"/>
            </a:pPr>
            <a:r>
              <a:rPr lang="en-US" dirty="0" smtClean="0"/>
              <a:t>Click </a:t>
            </a:r>
            <a:r>
              <a:rPr lang="en-US" i="1" cap="small" dirty="0" smtClean="0">
                <a:solidFill>
                  <a:schemeClr val="accent2">
                    <a:lumMod val="40000"/>
                    <a:lumOff val="60000"/>
                  </a:schemeClr>
                </a:solidFill>
              </a:rPr>
              <a:t>Next</a:t>
            </a:r>
            <a:endParaRPr lang="en-US" i="1" cap="small" dirty="0">
              <a:solidFill>
                <a:schemeClr val="accent2">
                  <a:lumMod val="40000"/>
                  <a:lumOff val="60000"/>
                </a:schemeClr>
              </a:solidFill>
            </a:endParaRPr>
          </a:p>
        </p:txBody>
      </p:sp>
      <p:grpSp>
        <p:nvGrpSpPr>
          <p:cNvPr id="3" name="Group 2"/>
          <p:cNvGrpSpPr/>
          <p:nvPr/>
        </p:nvGrpSpPr>
        <p:grpSpPr>
          <a:xfrm>
            <a:off x="4851400" y="418490"/>
            <a:ext cx="4567237" cy="6343150"/>
            <a:chOff x="4851400" y="418490"/>
            <a:chExt cx="4567237" cy="6343150"/>
          </a:xfrm>
        </p:grpSpPr>
        <p:pic>
          <p:nvPicPr>
            <p:cNvPr id="5" name="Picture 4"/>
            <p:cNvPicPr>
              <a:picLocks noChangeAspect="1"/>
            </p:cNvPicPr>
            <p:nvPr/>
          </p:nvPicPr>
          <p:blipFill>
            <a:blip r:embed="rId3"/>
            <a:stretch>
              <a:fillRect/>
            </a:stretch>
          </p:blipFill>
          <p:spPr>
            <a:xfrm>
              <a:off x="5389562" y="418490"/>
              <a:ext cx="4029075" cy="6343150"/>
            </a:xfrm>
            <a:prstGeom prst="rect">
              <a:avLst/>
            </a:prstGeom>
          </p:spPr>
        </p:pic>
        <p:cxnSp>
          <p:nvCxnSpPr>
            <p:cNvPr id="7" name="Straight Arrow Connector 6"/>
            <p:cNvCxnSpPr/>
            <p:nvPr/>
          </p:nvCxnSpPr>
          <p:spPr>
            <a:xfrm>
              <a:off x="4851400" y="2980765"/>
              <a:ext cx="1727200" cy="254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651711" y="6041361"/>
              <a:ext cx="406400" cy="4699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8510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08" y="180293"/>
            <a:ext cx="3854528" cy="507996"/>
          </a:xfrm>
        </p:spPr>
        <p:txBody>
          <a:bodyPr/>
          <a:lstStyle/>
          <a:p>
            <a:r>
              <a:rPr lang="en-US" u="sng" dirty="0" smtClean="0"/>
              <a:t>LINE DEFAULTS</a:t>
            </a:r>
            <a:endParaRPr lang="en-US" u="sng" dirty="0"/>
          </a:p>
        </p:txBody>
      </p:sp>
      <p:sp>
        <p:nvSpPr>
          <p:cNvPr id="4" name="Text Placeholder 3"/>
          <p:cNvSpPr>
            <a:spLocks noGrp="1"/>
          </p:cNvSpPr>
          <p:nvPr>
            <p:ph type="body" sz="half" idx="2"/>
          </p:nvPr>
        </p:nvSpPr>
        <p:spPr>
          <a:xfrm>
            <a:off x="507923" y="812797"/>
            <a:ext cx="3854528" cy="5273459"/>
          </a:xfrm>
        </p:spPr>
        <p:txBody>
          <a:bodyPr>
            <a:normAutofit/>
          </a:bodyPr>
          <a:lstStyle/>
          <a:p>
            <a:pPr marL="285750" indent="-285750">
              <a:buFont typeface="Arial" panose="020B0604020202020204" pitchFamily="34" charset="0"/>
              <a:buChar char="•"/>
            </a:pPr>
            <a:r>
              <a:rPr lang="en-US" i="1" cap="small" dirty="0" smtClean="0">
                <a:solidFill>
                  <a:schemeClr val="accent2">
                    <a:lumMod val="40000"/>
                    <a:lumOff val="60000"/>
                  </a:schemeClr>
                </a:solidFill>
              </a:rPr>
              <a:t>Requested Delivery Date</a:t>
            </a:r>
          </a:p>
          <a:p>
            <a:pPr marL="742813" lvl="1" indent="-285750">
              <a:buFont typeface="Arial" panose="020B0604020202020204" pitchFamily="34" charset="0"/>
              <a:buChar char="•"/>
            </a:pPr>
            <a:r>
              <a:rPr lang="en-US" dirty="0" smtClean="0"/>
              <a:t>Select a date in the future</a:t>
            </a:r>
          </a:p>
          <a:p>
            <a:pPr marL="742813" lvl="1" indent="-285750">
              <a:buFont typeface="Arial" panose="020B0604020202020204" pitchFamily="34" charset="0"/>
              <a:buChar char="•"/>
            </a:pPr>
            <a:r>
              <a:rPr lang="en-US" dirty="0" smtClean="0"/>
              <a:t>THIS DOES NOT MEAN THE PRODUCT WILL BE DELIVERED BY THIS DATE.</a:t>
            </a:r>
          </a:p>
          <a:p>
            <a:pPr marL="285750" indent="-285750">
              <a:buFont typeface="Arial" panose="020B0604020202020204" pitchFamily="34" charset="0"/>
              <a:buChar char="•"/>
            </a:pPr>
            <a:r>
              <a:rPr lang="en-US" dirty="0" smtClean="0"/>
              <a:t>Leave the following blank or as system defaults:</a:t>
            </a:r>
          </a:p>
          <a:p>
            <a:pPr marL="742813" lvl="1" indent="-285750">
              <a:buFont typeface="Arial" panose="020B0604020202020204" pitchFamily="34" charset="0"/>
              <a:buChar char="•"/>
            </a:pPr>
            <a:r>
              <a:rPr lang="en-US" i="1" cap="small" dirty="0" smtClean="0">
                <a:solidFill>
                  <a:schemeClr val="accent2">
                    <a:lumMod val="40000"/>
                    <a:lumOff val="60000"/>
                  </a:schemeClr>
                </a:solidFill>
              </a:rPr>
              <a:t>Supplier</a:t>
            </a:r>
          </a:p>
          <a:p>
            <a:pPr marL="742813" lvl="1" indent="-285750">
              <a:buFont typeface="Arial" panose="020B0604020202020204" pitchFamily="34" charset="0"/>
              <a:buChar char="•"/>
            </a:pPr>
            <a:r>
              <a:rPr lang="en-US" i="1" cap="small" dirty="0" smtClean="0">
                <a:solidFill>
                  <a:schemeClr val="accent2">
                    <a:lumMod val="40000"/>
                    <a:lumOff val="60000"/>
                  </a:schemeClr>
                </a:solidFill>
              </a:rPr>
              <a:t>RFQ Requirements</a:t>
            </a:r>
          </a:p>
          <a:p>
            <a:pPr marL="285750" indent="-285750">
              <a:buFont typeface="Arial" panose="020B0604020202020204" pitchFamily="34" charset="0"/>
              <a:buChar char="•"/>
            </a:pPr>
            <a:r>
              <a:rPr lang="en-US" dirty="0" smtClean="0"/>
              <a:t>Select the </a:t>
            </a:r>
            <a:r>
              <a:rPr lang="en-US" i="1" cap="small" dirty="0" smtClean="0">
                <a:solidFill>
                  <a:schemeClr val="accent2">
                    <a:lumMod val="40000"/>
                    <a:lumOff val="60000"/>
                  </a:schemeClr>
                </a:solidFill>
              </a:rPr>
              <a:t>Use Default Worktags </a:t>
            </a:r>
            <a:r>
              <a:rPr lang="en-US" dirty="0" smtClean="0"/>
              <a:t>radial</a:t>
            </a:r>
          </a:p>
          <a:p>
            <a:pPr marL="742813" lvl="1" indent="-285750">
              <a:buFont typeface="Arial" panose="020B0604020202020204" pitchFamily="34" charset="0"/>
              <a:buChar char="•"/>
            </a:pPr>
            <a:r>
              <a:rPr lang="en-US" dirty="0" smtClean="0"/>
              <a:t>Input AT LEAST</a:t>
            </a:r>
          </a:p>
          <a:p>
            <a:pPr marL="1199876" lvl="2" indent="-285750">
              <a:buFont typeface="Arial" panose="020B0604020202020204" pitchFamily="34" charset="0"/>
              <a:buChar char="•"/>
            </a:pPr>
            <a:r>
              <a:rPr lang="en-US" i="1" cap="small" dirty="0" smtClean="0">
                <a:solidFill>
                  <a:schemeClr val="accent2">
                    <a:lumMod val="40000"/>
                    <a:lumOff val="60000"/>
                  </a:schemeClr>
                </a:solidFill>
              </a:rPr>
              <a:t>Building/Room No </a:t>
            </a:r>
            <a:r>
              <a:rPr lang="en-US" b="1" dirty="0" smtClean="0">
                <a:solidFill>
                  <a:srgbClr val="FF0000"/>
                </a:solidFill>
              </a:rPr>
              <a:t>(required!)</a:t>
            </a:r>
          </a:p>
          <a:p>
            <a:pPr marL="1199876" lvl="2" indent="-285750">
              <a:buFont typeface="Arial" panose="020B0604020202020204" pitchFamily="34" charset="0"/>
              <a:buChar char="•"/>
            </a:pPr>
            <a:r>
              <a:rPr lang="en-US" i="1" cap="small" dirty="0" smtClean="0">
                <a:solidFill>
                  <a:schemeClr val="accent2">
                    <a:lumMod val="40000"/>
                    <a:lumOff val="60000"/>
                  </a:schemeClr>
                </a:solidFill>
              </a:rPr>
              <a:t>Cost Center</a:t>
            </a:r>
          </a:p>
          <a:p>
            <a:pPr marL="1199876" lvl="2" indent="-285750">
              <a:buFont typeface="Arial" panose="020B0604020202020204" pitchFamily="34" charset="0"/>
              <a:buChar char="•"/>
            </a:pPr>
            <a:r>
              <a:rPr lang="en-US" i="1" cap="small" dirty="0" smtClean="0">
                <a:solidFill>
                  <a:schemeClr val="accent2">
                    <a:lumMod val="40000"/>
                    <a:lumOff val="60000"/>
                  </a:schemeClr>
                </a:solidFill>
              </a:rPr>
              <a:t>Program</a:t>
            </a:r>
            <a:r>
              <a:rPr lang="en-US" dirty="0" smtClean="0">
                <a:solidFill>
                  <a:schemeClr val="accent2">
                    <a:lumMod val="40000"/>
                    <a:lumOff val="60000"/>
                  </a:schemeClr>
                </a:solidFill>
              </a:rPr>
              <a:t>, </a:t>
            </a:r>
            <a:r>
              <a:rPr lang="en-US" i="1" cap="small" dirty="0" smtClean="0">
                <a:solidFill>
                  <a:schemeClr val="accent2">
                    <a:lumMod val="40000"/>
                    <a:lumOff val="60000"/>
                  </a:schemeClr>
                </a:solidFill>
              </a:rPr>
              <a:t>Grant</a:t>
            </a:r>
            <a:r>
              <a:rPr lang="en-US" dirty="0" smtClean="0"/>
              <a:t> or </a:t>
            </a:r>
            <a:r>
              <a:rPr lang="en-US" i="1" cap="small" dirty="0" smtClean="0">
                <a:solidFill>
                  <a:schemeClr val="accent2">
                    <a:lumMod val="40000"/>
                    <a:lumOff val="60000"/>
                  </a:schemeClr>
                </a:solidFill>
              </a:rPr>
              <a:t>Gift</a:t>
            </a:r>
            <a:r>
              <a:rPr lang="en-US" dirty="0" smtClean="0"/>
              <a:t> </a:t>
            </a:r>
            <a:r>
              <a:rPr lang="en-US" i="1" cap="small" dirty="0" smtClean="0">
                <a:solidFill>
                  <a:schemeClr val="accent2">
                    <a:lumMod val="40000"/>
                    <a:lumOff val="60000"/>
                  </a:schemeClr>
                </a:solidFill>
              </a:rPr>
              <a:t>Code</a:t>
            </a:r>
          </a:p>
          <a:p>
            <a:pPr marL="1199876" lvl="2" indent="-285750">
              <a:buFont typeface="Arial" panose="020B0604020202020204" pitchFamily="34" charset="0"/>
              <a:buChar char="•"/>
            </a:pPr>
            <a:r>
              <a:rPr lang="en-US" i="1" cap="small" dirty="0" smtClean="0">
                <a:solidFill>
                  <a:schemeClr val="accent2">
                    <a:lumMod val="40000"/>
                    <a:lumOff val="60000"/>
                  </a:schemeClr>
                </a:solidFill>
              </a:rPr>
              <a:t>Additional Worktag </a:t>
            </a:r>
            <a:r>
              <a:rPr lang="en-US" dirty="0" smtClean="0"/>
              <a:t>– this info will auto-populate. If you are ordering chemicals add your lab location here.</a:t>
            </a:r>
          </a:p>
          <a:p>
            <a:pPr marL="285750" indent="-285750">
              <a:buFont typeface="Arial" panose="020B0604020202020204" pitchFamily="34" charset="0"/>
              <a:buChar char="•"/>
            </a:pPr>
            <a:r>
              <a:rPr lang="en-US" dirty="0" smtClean="0"/>
              <a:t>Click </a:t>
            </a:r>
            <a:r>
              <a:rPr lang="en-US" i="1" cap="small" dirty="0" smtClean="0">
                <a:solidFill>
                  <a:schemeClr val="accent2">
                    <a:lumMod val="40000"/>
                    <a:lumOff val="60000"/>
                  </a:schemeClr>
                </a:solidFill>
              </a:rPr>
              <a:t>Next</a:t>
            </a:r>
          </a:p>
        </p:txBody>
      </p:sp>
      <p:pic>
        <p:nvPicPr>
          <p:cNvPr id="5" name="Picture 4"/>
          <p:cNvPicPr>
            <a:picLocks noChangeAspect="1"/>
          </p:cNvPicPr>
          <p:nvPr/>
        </p:nvPicPr>
        <p:blipFill rotWithShape="1">
          <a:blip r:embed="rId3"/>
          <a:srcRect r="8235"/>
          <a:stretch/>
        </p:blipFill>
        <p:spPr>
          <a:xfrm>
            <a:off x="4401036" y="462646"/>
            <a:ext cx="7359172" cy="5973763"/>
          </a:xfrm>
          <a:prstGeom prst="rect">
            <a:avLst/>
          </a:prstGeom>
        </p:spPr>
      </p:pic>
      <p:cxnSp>
        <p:nvCxnSpPr>
          <p:cNvPr id="7" name="Straight Arrow Connector 6"/>
          <p:cNvCxnSpPr/>
          <p:nvPr/>
        </p:nvCxnSpPr>
        <p:spPr>
          <a:xfrm flipH="1">
            <a:off x="5918200" y="1524000"/>
            <a:ext cx="914400" cy="101600"/>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60900" y="3865034"/>
            <a:ext cx="838200" cy="342900"/>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5918200" y="5156200"/>
            <a:ext cx="0" cy="1225111"/>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6731000" y="5273455"/>
            <a:ext cx="0" cy="1225111"/>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7810500" y="5301810"/>
            <a:ext cx="0" cy="1225111"/>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8928100" y="5171855"/>
            <a:ext cx="0" cy="1225111"/>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9880600" y="5171855"/>
            <a:ext cx="0" cy="1225111"/>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0922000" y="5768755"/>
            <a:ext cx="12700" cy="971998"/>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4401036" y="524803"/>
            <a:ext cx="7359172" cy="6278107"/>
            <a:chOff x="4401036" y="524803"/>
            <a:chExt cx="7359172" cy="6278107"/>
          </a:xfrm>
        </p:grpSpPr>
        <p:pic>
          <p:nvPicPr>
            <p:cNvPr id="17" name="Picture 16"/>
            <p:cNvPicPr>
              <a:picLocks noChangeAspect="1"/>
            </p:cNvPicPr>
            <p:nvPr/>
          </p:nvPicPr>
          <p:blipFill rotWithShape="1">
            <a:blip r:embed="rId3"/>
            <a:srcRect r="8235"/>
            <a:stretch/>
          </p:blipFill>
          <p:spPr>
            <a:xfrm>
              <a:off x="4401036" y="524803"/>
              <a:ext cx="7359172" cy="5973763"/>
            </a:xfrm>
            <a:prstGeom prst="rect">
              <a:avLst/>
            </a:prstGeom>
          </p:spPr>
        </p:pic>
        <p:cxnSp>
          <p:nvCxnSpPr>
            <p:cNvPr id="18" name="Straight Arrow Connector 17"/>
            <p:cNvCxnSpPr/>
            <p:nvPr/>
          </p:nvCxnSpPr>
          <p:spPr>
            <a:xfrm>
              <a:off x="4660900" y="3927191"/>
              <a:ext cx="838200" cy="3429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5918200" y="5218357"/>
              <a:ext cx="0" cy="122511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6731000" y="5335612"/>
              <a:ext cx="0" cy="122511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7810500" y="5363967"/>
              <a:ext cx="0" cy="122511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8928100" y="5234012"/>
              <a:ext cx="0" cy="122511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9880600" y="5234012"/>
              <a:ext cx="0" cy="122511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flipV="1">
              <a:off x="10922000" y="5830912"/>
              <a:ext cx="12700" cy="971998"/>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2450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387878"/>
            <a:ext cx="8052858" cy="348721"/>
          </a:xfrm>
        </p:spPr>
        <p:txBody>
          <a:bodyPr>
            <a:normAutofit fontScale="90000"/>
          </a:bodyPr>
          <a:lstStyle/>
          <a:p>
            <a:r>
              <a:rPr lang="en-US" b="1" u="sng" dirty="0"/>
              <a:t>LINE DEFAULTS – </a:t>
            </a:r>
            <a:r>
              <a:rPr lang="en-US" b="1" u="sng" dirty="0" smtClean="0"/>
              <a:t>CON’T: </a:t>
            </a:r>
            <a:r>
              <a:rPr lang="en-US" u="sng" dirty="0" smtClean="0"/>
              <a:t>sample, adding lab location for chemical order</a:t>
            </a:r>
            <a:endParaRPr lang="en-US" u="sng" dirty="0"/>
          </a:p>
        </p:txBody>
      </p:sp>
      <p:sp>
        <p:nvSpPr>
          <p:cNvPr id="18" name="Text Placeholder 17"/>
          <p:cNvSpPr>
            <a:spLocks noGrp="1"/>
          </p:cNvSpPr>
          <p:nvPr>
            <p:ph type="body" sz="half" idx="2"/>
          </p:nvPr>
        </p:nvSpPr>
        <p:spPr>
          <a:xfrm>
            <a:off x="3241675" y="4864100"/>
            <a:ext cx="4464050" cy="915987"/>
          </a:xfrm>
        </p:spPr>
        <p:txBody>
          <a:bodyPr>
            <a:normAutofit/>
          </a:bodyPr>
          <a:lstStyle/>
          <a:p>
            <a:r>
              <a:rPr lang="en-US" i="1" u="sng" dirty="0" smtClean="0"/>
              <a:t>NOTE</a:t>
            </a:r>
            <a:r>
              <a:rPr lang="en-US" dirty="0" smtClean="0"/>
              <a:t>: Search by Faculty Last Name then select the appropriate lab location.</a:t>
            </a:r>
            <a:endParaRPr lang="en-US" dirty="0"/>
          </a:p>
        </p:txBody>
      </p:sp>
      <p:cxnSp>
        <p:nvCxnSpPr>
          <p:cNvPr id="10" name="Straight Arrow Connector 9"/>
          <p:cNvCxnSpPr/>
          <p:nvPr/>
        </p:nvCxnSpPr>
        <p:spPr>
          <a:xfrm flipH="1" flipV="1">
            <a:off x="3886200" y="3048000"/>
            <a:ext cx="939800" cy="355600"/>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5900" y="1027112"/>
            <a:ext cx="10226675" cy="5526088"/>
            <a:chOff x="215900" y="1027112"/>
            <a:chExt cx="10226675" cy="5526088"/>
          </a:xfrm>
        </p:grpSpPr>
        <p:pic>
          <p:nvPicPr>
            <p:cNvPr id="5" name="Picture 4"/>
            <p:cNvPicPr>
              <a:picLocks noChangeAspect="1"/>
            </p:cNvPicPr>
            <p:nvPr/>
          </p:nvPicPr>
          <p:blipFill>
            <a:blip r:embed="rId3"/>
            <a:stretch>
              <a:fillRect/>
            </a:stretch>
          </p:blipFill>
          <p:spPr>
            <a:xfrm>
              <a:off x="263525" y="1073720"/>
              <a:ext cx="2647950" cy="5267325"/>
            </a:xfrm>
            <a:prstGeom prst="rect">
              <a:avLst/>
            </a:prstGeom>
          </p:spPr>
        </p:pic>
        <p:cxnSp>
          <p:nvCxnSpPr>
            <p:cNvPr id="7" name="Straight Arrow Connector 6"/>
            <p:cNvCxnSpPr/>
            <p:nvPr/>
          </p:nvCxnSpPr>
          <p:spPr>
            <a:xfrm flipV="1">
              <a:off x="215900" y="6041361"/>
              <a:ext cx="647700" cy="51183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4"/>
            <a:stretch>
              <a:fillRect/>
            </a:stretch>
          </p:blipFill>
          <p:spPr>
            <a:xfrm>
              <a:off x="3108325" y="1073720"/>
              <a:ext cx="2190750" cy="3248025"/>
            </a:xfrm>
            <a:prstGeom prst="rect">
              <a:avLst/>
            </a:prstGeom>
          </p:spPr>
        </p:pic>
        <p:pic>
          <p:nvPicPr>
            <p:cNvPr id="11" name="Picture 10"/>
            <p:cNvPicPr>
              <a:picLocks noChangeAspect="1"/>
            </p:cNvPicPr>
            <p:nvPr/>
          </p:nvPicPr>
          <p:blipFill>
            <a:blip r:embed="rId5"/>
            <a:stretch>
              <a:fillRect/>
            </a:stretch>
          </p:blipFill>
          <p:spPr>
            <a:xfrm>
              <a:off x="5648325" y="1073720"/>
              <a:ext cx="2057400" cy="3362325"/>
            </a:xfrm>
            <a:prstGeom prst="rect">
              <a:avLst/>
            </a:prstGeom>
          </p:spPr>
        </p:pic>
        <p:cxnSp>
          <p:nvCxnSpPr>
            <p:cNvPr id="13" name="Straight Arrow Connector 12"/>
            <p:cNvCxnSpPr/>
            <p:nvPr/>
          </p:nvCxnSpPr>
          <p:spPr>
            <a:xfrm flipH="1">
              <a:off x="6794500" y="3048000"/>
              <a:ext cx="1003300" cy="4572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6"/>
            <a:stretch>
              <a:fillRect/>
            </a:stretch>
          </p:blipFill>
          <p:spPr>
            <a:xfrm>
              <a:off x="7950356" y="1027112"/>
              <a:ext cx="2066925" cy="4752975"/>
            </a:xfrm>
            <a:prstGeom prst="rect">
              <a:avLst/>
            </a:prstGeom>
          </p:spPr>
        </p:pic>
        <p:cxnSp>
          <p:nvCxnSpPr>
            <p:cNvPr id="15" name="Straight Arrow Connector 14"/>
            <p:cNvCxnSpPr/>
            <p:nvPr/>
          </p:nvCxnSpPr>
          <p:spPr>
            <a:xfrm flipH="1" flipV="1">
              <a:off x="9372600" y="2226245"/>
              <a:ext cx="1069975" cy="2286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3085585" y="3138616"/>
              <a:ext cx="423734" cy="591565"/>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80959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21740"/>
            <a:ext cx="8754533" cy="1413934"/>
          </a:xfrm>
        </p:spPr>
        <p:txBody>
          <a:bodyPr>
            <a:normAutofit fontScale="90000"/>
          </a:bodyPr>
          <a:lstStyle/>
          <a:p>
            <a:r>
              <a:rPr lang="en-US" u="sng" dirty="0" smtClean="0"/>
              <a:t>REVIEW AND SUBMIT</a:t>
            </a:r>
            <a:r>
              <a:rPr lang="en-US" dirty="0" smtClean="0"/>
              <a:t/>
            </a:r>
            <a:br>
              <a:rPr lang="en-US" dirty="0" smtClean="0"/>
            </a:br>
            <a:r>
              <a:rPr lang="en-US" dirty="0"/>
              <a:t/>
            </a:r>
            <a:br>
              <a:rPr lang="en-US" dirty="0"/>
            </a:br>
            <a:r>
              <a:rPr lang="en-US" sz="1800" dirty="0" smtClean="0">
                <a:solidFill>
                  <a:schemeClr val="tx1"/>
                </a:solidFill>
              </a:rPr>
              <a:t>Spend categories are system references to the items being purchased. These will default, so you do not need to change. The business office will advise if something is miscoded by the system and ask you to update.</a:t>
            </a:r>
            <a:endParaRPr lang="en-US" sz="1800" dirty="0">
              <a:solidFill>
                <a:schemeClr val="tx1"/>
              </a:solidFill>
            </a:endParaRPr>
          </a:p>
        </p:txBody>
      </p:sp>
      <p:grpSp>
        <p:nvGrpSpPr>
          <p:cNvPr id="3" name="Group 2"/>
          <p:cNvGrpSpPr/>
          <p:nvPr/>
        </p:nvGrpSpPr>
        <p:grpSpPr>
          <a:xfrm>
            <a:off x="609599" y="2206139"/>
            <a:ext cx="8661070" cy="2147072"/>
            <a:chOff x="850097" y="2570206"/>
            <a:chExt cx="8661070" cy="2147072"/>
          </a:xfrm>
        </p:grpSpPr>
        <p:pic>
          <p:nvPicPr>
            <p:cNvPr id="10" name="Picture 9"/>
            <p:cNvPicPr>
              <a:picLocks noChangeAspect="1"/>
            </p:cNvPicPr>
            <p:nvPr/>
          </p:nvPicPr>
          <p:blipFill>
            <a:blip r:embed="rId3"/>
            <a:stretch>
              <a:fillRect/>
            </a:stretch>
          </p:blipFill>
          <p:spPr>
            <a:xfrm>
              <a:off x="850097" y="2570206"/>
              <a:ext cx="8661070" cy="2147072"/>
            </a:xfrm>
            <a:prstGeom prst="rect">
              <a:avLst/>
            </a:prstGeom>
          </p:spPr>
        </p:pic>
        <p:cxnSp>
          <p:nvCxnSpPr>
            <p:cNvPr id="9" name="Straight Arrow Connector 8"/>
            <p:cNvCxnSpPr/>
            <p:nvPr/>
          </p:nvCxnSpPr>
          <p:spPr>
            <a:xfrm flipV="1">
              <a:off x="3164417" y="3643742"/>
              <a:ext cx="939800" cy="4191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2488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514925"/>
            <a:ext cx="3854528" cy="5526436"/>
          </a:xfrm>
        </p:spPr>
        <p:txBody>
          <a:bodyPr/>
          <a:lstStyle/>
          <a:p>
            <a:r>
              <a:rPr lang="en-US" dirty="0"/>
              <a:t>Extensive information regarding WorkDay can be found at the following web address:</a:t>
            </a:r>
          </a:p>
          <a:p>
            <a:r>
              <a:rPr lang="en-US" u="sng" dirty="0">
                <a:hlinkClick r:id="rId3"/>
              </a:rPr>
              <a:t>https://cfo.asu.edu/fms</a:t>
            </a:r>
            <a:r>
              <a:rPr lang="en-US" dirty="0"/>
              <a:t>  </a:t>
            </a:r>
          </a:p>
          <a:p>
            <a:r>
              <a:rPr lang="en-US" dirty="0"/>
              <a:t> </a:t>
            </a:r>
          </a:p>
          <a:p>
            <a:r>
              <a:rPr lang="en-US" dirty="0" smtClean="0"/>
              <a:t>This </a:t>
            </a:r>
            <a:r>
              <a:rPr lang="en-US" dirty="0"/>
              <a:t>site should be utilized to access the </a:t>
            </a:r>
            <a:r>
              <a:rPr lang="en-US" dirty="0" smtClean="0"/>
              <a:t>latest information, </a:t>
            </a:r>
            <a:r>
              <a:rPr lang="en-US" dirty="0"/>
              <a:t>updates </a:t>
            </a:r>
            <a:r>
              <a:rPr lang="en-US" dirty="0" smtClean="0"/>
              <a:t>and </a:t>
            </a:r>
            <a:r>
              <a:rPr lang="en-US" dirty="0"/>
              <a:t>impacts.  There is also extensive information to aid customers through the transition.  Blackboard courses have been developed and are available for any ASU affiliate to </a:t>
            </a:r>
            <a:r>
              <a:rPr lang="en-US" dirty="0" smtClean="0"/>
              <a:t>view.</a:t>
            </a:r>
          </a:p>
          <a:p>
            <a:endParaRPr lang="en-US" dirty="0" smtClean="0"/>
          </a:p>
          <a:p>
            <a:r>
              <a:rPr lang="en-US" dirty="0" smtClean="0"/>
              <a:t>Financial Management Services help:</a:t>
            </a:r>
          </a:p>
          <a:p>
            <a:r>
              <a:rPr lang="en-US" dirty="0" smtClean="0"/>
              <a:t>(480) 965-2334</a:t>
            </a:r>
          </a:p>
          <a:p>
            <a:r>
              <a:rPr lang="en-US" dirty="0" smtClean="0">
                <a:hlinkClick r:id="rId4"/>
              </a:rPr>
              <a:t>FMS@asu.edu</a:t>
            </a:r>
            <a:endParaRPr lang="en-US" dirty="0" smtClean="0"/>
          </a:p>
          <a:p>
            <a:endParaRPr lang="en-US" dirty="0"/>
          </a:p>
          <a:p>
            <a:endParaRPr lang="en-US" dirty="0"/>
          </a:p>
          <a:p>
            <a:endParaRPr lang="en-US" dirty="0"/>
          </a:p>
        </p:txBody>
      </p:sp>
      <p:pic>
        <p:nvPicPr>
          <p:cNvPr id="102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862" y="680993"/>
            <a:ext cx="755534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10731500" y="2693943"/>
            <a:ext cx="927100" cy="584200"/>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0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4" y="254968"/>
            <a:ext cx="4364566" cy="533396"/>
          </a:xfrm>
        </p:spPr>
        <p:txBody>
          <a:bodyPr>
            <a:normAutofit fontScale="90000"/>
          </a:bodyPr>
          <a:lstStyle/>
          <a:p>
            <a:r>
              <a:rPr lang="en-US" dirty="0" smtClean="0"/>
              <a:t>REVIEW AND SUBMIT or SAVE FOR LATER:</a:t>
            </a:r>
            <a:endParaRPr lang="en-US" dirty="0"/>
          </a:p>
        </p:txBody>
      </p:sp>
      <p:sp>
        <p:nvSpPr>
          <p:cNvPr id="4" name="Text Placeholder 3"/>
          <p:cNvSpPr>
            <a:spLocks noGrp="1"/>
          </p:cNvSpPr>
          <p:nvPr>
            <p:ph type="body" sz="half" idx="2"/>
          </p:nvPr>
        </p:nvSpPr>
        <p:spPr>
          <a:xfrm>
            <a:off x="601133" y="880534"/>
            <a:ext cx="4038599" cy="4360333"/>
          </a:xfrm>
        </p:spPr>
        <p:txBody>
          <a:bodyPr>
            <a:normAutofit/>
          </a:bodyPr>
          <a:lstStyle/>
          <a:p>
            <a:r>
              <a:rPr lang="en-US" dirty="0" smtClean="0"/>
              <a:t>While you can SEE information from the other sections of the order, information can only be updated in its corresponding section.  Toggle back to that section to update the needed information, if necessary. </a:t>
            </a:r>
            <a:endParaRPr lang="en-US" dirty="0"/>
          </a:p>
          <a:p>
            <a:pPr marL="285750" indent="-285750">
              <a:buFont typeface="Arial" panose="020B0604020202020204" pitchFamily="34" charset="0"/>
              <a:buChar char="•"/>
            </a:pPr>
            <a:r>
              <a:rPr lang="en-US" dirty="0" smtClean="0"/>
              <a:t>Data regarding the following fields defaults in from other sections:</a:t>
            </a:r>
          </a:p>
          <a:p>
            <a:pPr marL="742813" lvl="1" indent="-285750">
              <a:buFont typeface="Arial" panose="020B0604020202020204" pitchFamily="34" charset="0"/>
              <a:buChar char="•"/>
            </a:pPr>
            <a:r>
              <a:rPr lang="en-US" dirty="0" smtClean="0"/>
              <a:t>Cost Center, Program, Gift, Grant, Additional Worktags, building/room no, requested delivery date, ship-to address.  </a:t>
            </a:r>
          </a:p>
          <a:p>
            <a:pPr marL="742813" lvl="1" indent="-285750">
              <a:buFont typeface="Arial" panose="020B0604020202020204" pitchFamily="34" charset="0"/>
              <a:buChar char="•"/>
            </a:pPr>
            <a:r>
              <a:rPr lang="en-US" dirty="0" smtClean="0"/>
              <a:t>Update these fields in the corresponding section if needed</a:t>
            </a:r>
          </a:p>
          <a:p>
            <a:pPr marL="285750" indent="-285750">
              <a:buFont typeface="Arial" panose="020B0604020202020204" pitchFamily="34" charset="0"/>
              <a:buChar char="•"/>
            </a:pPr>
            <a:r>
              <a:rPr lang="en-US" dirty="0" smtClean="0"/>
              <a:t>If all fields are accurate, click </a:t>
            </a:r>
            <a:r>
              <a:rPr lang="en-US" i="1" cap="small" dirty="0" smtClean="0">
                <a:solidFill>
                  <a:schemeClr val="accent2">
                    <a:lumMod val="40000"/>
                    <a:lumOff val="60000"/>
                  </a:schemeClr>
                </a:solidFill>
              </a:rPr>
              <a:t>Submit</a:t>
            </a:r>
          </a:p>
          <a:p>
            <a:pPr marL="285750" indent="-285750">
              <a:buFont typeface="Arial" panose="020B0604020202020204" pitchFamily="34" charset="0"/>
              <a:buChar char="•"/>
            </a:pPr>
            <a:r>
              <a:rPr lang="en-US" dirty="0"/>
              <a:t>If </a:t>
            </a:r>
            <a:r>
              <a:rPr lang="en-US" dirty="0" smtClean="0"/>
              <a:t>you need more time for this order click </a:t>
            </a:r>
            <a:r>
              <a:rPr lang="en-US" i="1" cap="small" dirty="0" smtClean="0">
                <a:solidFill>
                  <a:schemeClr val="accent2">
                    <a:lumMod val="40000"/>
                    <a:lumOff val="60000"/>
                  </a:schemeClr>
                </a:solidFill>
              </a:rPr>
              <a:t>Save For Later</a:t>
            </a:r>
            <a:endParaRPr lang="en-US" i="1" cap="small" dirty="0">
              <a:solidFill>
                <a:schemeClr val="accent2">
                  <a:lumMod val="40000"/>
                  <a:lumOff val="60000"/>
                </a:schemeClr>
              </a:solidFill>
            </a:endParaRPr>
          </a:p>
        </p:txBody>
      </p:sp>
      <p:grpSp>
        <p:nvGrpSpPr>
          <p:cNvPr id="8" name="Group 7"/>
          <p:cNvGrpSpPr/>
          <p:nvPr/>
        </p:nvGrpSpPr>
        <p:grpSpPr>
          <a:xfrm>
            <a:off x="3772930" y="1096176"/>
            <a:ext cx="8139887" cy="5207787"/>
            <a:chOff x="3772930" y="1096176"/>
            <a:chExt cx="8139887" cy="5207787"/>
          </a:xfrm>
        </p:grpSpPr>
        <p:grpSp>
          <p:nvGrpSpPr>
            <p:cNvPr id="3" name="Group 2"/>
            <p:cNvGrpSpPr/>
            <p:nvPr/>
          </p:nvGrpSpPr>
          <p:grpSpPr>
            <a:xfrm>
              <a:off x="3772930" y="1096176"/>
              <a:ext cx="8139887" cy="5207787"/>
              <a:chOff x="3772930" y="1096176"/>
              <a:chExt cx="8139887" cy="5207787"/>
            </a:xfrm>
          </p:grpSpPr>
          <p:pic>
            <p:nvPicPr>
              <p:cNvPr id="5" name="Picture 4"/>
              <p:cNvPicPr>
                <a:picLocks noChangeAspect="1"/>
              </p:cNvPicPr>
              <p:nvPr/>
            </p:nvPicPr>
            <p:blipFill>
              <a:blip r:embed="rId3"/>
              <a:stretch>
                <a:fillRect/>
              </a:stretch>
            </p:blipFill>
            <p:spPr>
              <a:xfrm>
                <a:off x="4724400" y="1257300"/>
                <a:ext cx="7188417" cy="5046663"/>
              </a:xfrm>
              <a:prstGeom prst="rect">
                <a:avLst/>
              </a:prstGeom>
            </p:spPr>
          </p:pic>
          <p:cxnSp>
            <p:nvCxnSpPr>
              <p:cNvPr id="7" name="Straight Arrow Connector 6"/>
              <p:cNvCxnSpPr/>
              <p:nvPr/>
            </p:nvCxnSpPr>
            <p:spPr>
              <a:xfrm flipH="1">
                <a:off x="5617519" y="1096176"/>
                <a:ext cx="711200" cy="22859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5617519" y="1429265"/>
                <a:ext cx="711200" cy="22859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3772930" y="6157572"/>
                <a:ext cx="1076432" cy="146391"/>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cxnSp>
          <p:nvCxnSpPr>
            <p:cNvPr id="10" name="Straight Arrow Connector 9"/>
            <p:cNvCxnSpPr/>
            <p:nvPr/>
          </p:nvCxnSpPr>
          <p:spPr>
            <a:xfrm>
              <a:off x="5105400" y="5240867"/>
              <a:ext cx="512119" cy="692664"/>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01039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495296"/>
          </a:xfrm>
        </p:spPr>
        <p:txBody>
          <a:bodyPr/>
          <a:lstStyle/>
          <a:p>
            <a:r>
              <a:rPr lang="en-US" b="1" u="sng" dirty="0" smtClean="0"/>
              <a:t>SUCCESSFUL SUBMISSION</a:t>
            </a:r>
            <a:endParaRPr lang="en-US" b="1" u="sng" dirty="0"/>
          </a:p>
        </p:txBody>
      </p:sp>
      <p:sp>
        <p:nvSpPr>
          <p:cNvPr id="4" name="Text Placeholder 3"/>
          <p:cNvSpPr>
            <a:spLocks noGrp="1"/>
          </p:cNvSpPr>
          <p:nvPr>
            <p:ph type="body" sz="half" idx="2"/>
          </p:nvPr>
        </p:nvSpPr>
        <p:spPr>
          <a:xfrm>
            <a:off x="677334" y="1104901"/>
            <a:ext cx="9050866" cy="1401232"/>
          </a:xfrm>
        </p:spPr>
        <p:txBody>
          <a:bodyPr/>
          <a:lstStyle/>
          <a:p>
            <a:pPr marL="285750" indent="-285750">
              <a:buFont typeface="Arial" panose="020B0604020202020204" pitchFamily="34" charset="0"/>
              <a:buChar char="•"/>
            </a:pPr>
            <a:r>
              <a:rPr lang="en-US" dirty="0" smtClean="0"/>
              <a:t>A successful submission will return a “You have Submitted” message as well as the order requisition number.</a:t>
            </a:r>
          </a:p>
          <a:p>
            <a:pPr marL="285750" indent="-285750">
              <a:buFont typeface="Arial" panose="020B0604020202020204" pitchFamily="34" charset="0"/>
              <a:buChar char="•"/>
            </a:pPr>
            <a:r>
              <a:rPr lang="en-US" dirty="0" smtClean="0"/>
              <a:t>Click: </a:t>
            </a:r>
            <a:r>
              <a:rPr lang="en-US" i="1" cap="small" dirty="0" smtClean="0">
                <a:solidFill>
                  <a:schemeClr val="accent2">
                    <a:lumMod val="40000"/>
                    <a:lumOff val="60000"/>
                  </a:schemeClr>
                </a:solidFill>
              </a:rPr>
              <a:t>Done</a:t>
            </a:r>
            <a:endParaRPr lang="en-US" dirty="0"/>
          </a:p>
        </p:txBody>
      </p:sp>
      <p:grpSp>
        <p:nvGrpSpPr>
          <p:cNvPr id="11" name="Group 10"/>
          <p:cNvGrpSpPr/>
          <p:nvPr/>
        </p:nvGrpSpPr>
        <p:grpSpPr>
          <a:xfrm>
            <a:off x="677334" y="2082800"/>
            <a:ext cx="8331198" cy="3006447"/>
            <a:chOff x="677335" y="2489200"/>
            <a:chExt cx="8331198" cy="3006447"/>
          </a:xfrm>
        </p:grpSpPr>
        <p:pic>
          <p:nvPicPr>
            <p:cNvPr id="5" name="Picture 4"/>
            <p:cNvPicPr>
              <a:picLocks noChangeAspect="1"/>
            </p:cNvPicPr>
            <p:nvPr/>
          </p:nvPicPr>
          <p:blipFill rotWithShape="1">
            <a:blip r:embed="rId3"/>
            <a:srcRect r="5326"/>
            <a:stretch/>
          </p:blipFill>
          <p:spPr>
            <a:xfrm>
              <a:off x="677335" y="2716212"/>
              <a:ext cx="8331198" cy="2779435"/>
            </a:xfrm>
            <a:prstGeom prst="rect">
              <a:avLst/>
            </a:prstGeom>
          </p:spPr>
        </p:pic>
        <p:cxnSp>
          <p:nvCxnSpPr>
            <p:cNvPr id="9" name="Straight Arrow Connector 8"/>
            <p:cNvCxnSpPr/>
            <p:nvPr/>
          </p:nvCxnSpPr>
          <p:spPr>
            <a:xfrm flipH="1">
              <a:off x="3335868" y="2489200"/>
              <a:ext cx="1024466" cy="7858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245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2469" y="514924"/>
            <a:ext cx="3854528" cy="1193955"/>
          </a:xfrm>
        </p:spPr>
        <p:txBody>
          <a:bodyPr>
            <a:normAutofit/>
          </a:bodyPr>
          <a:lstStyle/>
          <a:p>
            <a:r>
              <a:rPr lang="en-US" sz="1800" b="1" u="sng" dirty="0" smtClean="0">
                <a:solidFill>
                  <a:schemeClr val="accent1"/>
                </a:solidFill>
              </a:rPr>
              <a:t>TO ORDER GAS CYLINERS</a:t>
            </a:r>
          </a:p>
          <a:p>
            <a:r>
              <a:rPr lang="en-US" sz="1800" dirty="0" smtClean="0"/>
              <a:t>Select </a:t>
            </a:r>
            <a:r>
              <a:rPr lang="en-US" sz="1800" dirty="0"/>
              <a:t>the </a:t>
            </a:r>
            <a:r>
              <a:rPr lang="en-US" sz="1800" i="1" cap="small" dirty="0" smtClean="0">
                <a:solidFill>
                  <a:schemeClr val="accent2">
                    <a:lumMod val="40000"/>
                    <a:lumOff val="60000"/>
                  </a:schemeClr>
                </a:solidFill>
              </a:rPr>
              <a:t>Search Catalog</a:t>
            </a:r>
            <a:r>
              <a:rPr lang="en-US" sz="1800" dirty="0" smtClean="0"/>
              <a:t> </a:t>
            </a:r>
            <a:r>
              <a:rPr lang="en-US" sz="1800" dirty="0"/>
              <a:t>option</a:t>
            </a:r>
          </a:p>
        </p:txBody>
      </p:sp>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rcRect b="19360"/>
          <a:stretch>
            <a:fillRect/>
          </a:stretch>
        </p:blipFill>
        <p:spPr bwMode="auto">
          <a:xfrm>
            <a:off x="4216997" y="514924"/>
            <a:ext cx="7475329" cy="573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V="1">
            <a:off x="3392538" y="1932066"/>
            <a:ext cx="1648918" cy="794478"/>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672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507996"/>
          </a:xfrm>
        </p:spPr>
        <p:txBody>
          <a:bodyPr/>
          <a:lstStyle/>
          <a:p>
            <a:r>
              <a:rPr lang="en-US" b="1" u="sng" dirty="0" smtClean="0"/>
              <a:t>SEARCH THE CATALOG</a:t>
            </a:r>
            <a:endParaRPr lang="en-US" b="1" u="sng" dirty="0"/>
          </a:p>
        </p:txBody>
      </p:sp>
      <p:sp>
        <p:nvSpPr>
          <p:cNvPr id="4" name="Text Placeholder 3"/>
          <p:cNvSpPr>
            <a:spLocks noGrp="1"/>
          </p:cNvSpPr>
          <p:nvPr>
            <p:ph type="body" sz="half" idx="2"/>
          </p:nvPr>
        </p:nvSpPr>
        <p:spPr>
          <a:xfrm>
            <a:off x="677333" y="1155701"/>
            <a:ext cx="8839199" cy="1079499"/>
          </a:xfrm>
        </p:spPr>
        <p:txBody>
          <a:bodyPr/>
          <a:lstStyle/>
          <a:p>
            <a:r>
              <a:rPr lang="en-US" dirty="0" smtClean="0"/>
              <a:t>Search the catalog for the gas needed and select from the options.</a:t>
            </a:r>
            <a:endParaRPr lang="en-US" dirty="0"/>
          </a:p>
        </p:txBody>
      </p:sp>
      <p:pic>
        <p:nvPicPr>
          <p:cNvPr id="5" name="Picture 4"/>
          <p:cNvPicPr>
            <a:picLocks noChangeAspect="1"/>
          </p:cNvPicPr>
          <p:nvPr/>
        </p:nvPicPr>
        <p:blipFill>
          <a:blip r:embed="rId3"/>
          <a:stretch>
            <a:fillRect/>
          </a:stretch>
        </p:blipFill>
        <p:spPr>
          <a:xfrm>
            <a:off x="729747" y="1773048"/>
            <a:ext cx="9005098" cy="1774485"/>
          </a:xfrm>
          <a:prstGeom prst="rect">
            <a:avLst/>
          </a:prstGeom>
        </p:spPr>
      </p:pic>
      <p:cxnSp>
        <p:nvCxnSpPr>
          <p:cNvPr id="7" name="Straight Arrow Connector 6"/>
          <p:cNvCxnSpPr/>
          <p:nvPr/>
        </p:nvCxnSpPr>
        <p:spPr>
          <a:xfrm flipH="1">
            <a:off x="1117600" y="2633617"/>
            <a:ext cx="1397000" cy="325483"/>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62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4" y="407556"/>
            <a:ext cx="3854528" cy="533396"/>
          </a:xfrm>
        </p:spPr>
        <p:txBody>
          <a:bodyPr/>
          <a:lstStyle/>
          <a:p>
            <a:r>
              <a:rPr lang="en-US" b="1" u="sng" dirty="0" smtClean="0"/>
              <a:t>SELECTING PRODUCT</a:t>
            </a:r>
            <a:endParaRPr lang="en-US" b="1" u="sng" dirty="0"/>
          </a:p>
        </p:txBody>
      </p:sp>
      <p:sp>
        <p:nvSpPr>
          <p:cNvPr id="4" name="Text Placeholder 3"/>
          <p:cNvSpPr>
            <a:spLocks noGrp="1"/>
          </p:cNvSpPr>
          <p:nvPr>
            <p:ph type="body" sz="half" idx="2"/>
          </p:nvPr>
        </p:nvSpPr>
        <p:spPr>
          <a:xfrm>
            <a:off x="601134" y="1123377"/>
            <a:ext cx="9050866" cy="554566"/>
          </a:xfrm>
        </p:spPr>
        <p:txBody>
          <a:bodyPr/>
          <a:lstStyle/>
          <a:p>
            <a:r>
              <a:rPr lang="en-US" dirty="0" smtClean="0"/>
              <a:t>After selecting the line item to see additional product details and verify the product, click </a:t>
            </a:r>
            <a:r>
              <a:rPr lang="en-US" i="1" cap="small" dirty="0" smtClean="0">
                <a:solidFill>
                  <a:schemeClr val="accent2">
                    <a:lumMod val="40000"/>
                    <a:lumOff val="60000"/>
                  </a:schemeClr>
                </a:solidFill>
              </a:rPr>
              <a:t>Add to Cart</a:t>
            </a:r>
            <a:endParaRPr lang="en-US" i="1" cap="small" dirty="0">
              <a:solidFill>
                <a:schemeClr val="accent2">
                  <a:lumMod val="40000"/>
                  <a:lumOff val="60000"/>
                </a:schemeClr>
              </a:solidFill>
            </a:endParaRPr>
          </a:p>
        </p:txBody>
      </p:sp>
      <p:grpSp>
        <p:nvGrpSpPr>
          <p:cNvPr id="6" name="Group 5"/>
          <p:cNvGrpSpPr/>
          <p:nvPr/>
        </p:nvGrpSpPr>
        <p:grpSpPr>
          <a:xfrm>
            <a:off x="677334" y="1676260"/>
            <a:ext cx="8898466" cy="2374052"/>
            <a:chOff x="677334" y="1676260"/>
            <a:chExt cx="8898466" cy="2374052"/>
          </a:xfrm>
        </p:grpSpPr>
        <p:pic>
          <p:nvPicPr>
            <p:cNvPr id="5" name="Picture 4"/>
            <p:cNvPicPr>
              <a:picLocks noChangeAspect="1"/>
            </p:cNvPicPr>
            <p:nvPr/>
          </p:nvPicPr>
          <p:blipFill>
            <a:blip r:embed="rId3"/>
            <a:stretch>
              <a:fillRect/>
            </a:stretch>
          </p:blipFill>
          <p:spPr>
            <a:xfrm>
              <a:off x="677334" y="1860368"/>
              <a:ext cx="8898466" cy="2189944"/>
            </a:xfrm>
            <a:prstGeom prst="rect">
              <a:avLst/>
            </a:prstGeom>
          </p:spPr>
        </p:pic>
        <p:cxnSp>
          <p:nvCxnSpPr>
            <p:cNvPr id="7" name="Straight Arrow Connector 6"/>
            <p:cNvCxnSpPr/>
            <p:nvPr/>
          </p:nvCxnSpPr>
          <p:spPr>
            <a:xfrm>
              <a:off x="7402930" y="1676260"/>
              <a:ext cx="880331" cy="835942"/>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85701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7830" y="514924"/>
            <a:ext cx="4031290" cy="6029567"/>
          </a:xfrm>
        </p:spPr>
        <p:txBody>
          <a:bodyPr>
            <a:normAutofit fontScale="25000" lnSpcReduction="20000"/>
          </a:bodyPr>
          <a:lstStyle/>
          <a:p>
            <a:r>
              <a:rPr lang="en-US" sz="8000" u="sng" dirty="0" smtClean="0">
                <a:solidFill>
                  <a:schemeClr val="accent1"/>
                </a:solidFill>
              </a:rPr>
              <a:t>CHOOSE</a:t>
            </a:r>
            <a:endParaRPr lang="en-US" sz="5600" u="sng" dirty="0" smtClean="0">
              <a:solidFill>
                <a:schemeClr val="accent1"/>
              </a:solidFill>
            </a:endParaRPr>
          </a:p>
          <a:p>
            <a:r>
              <a:rPr lang="en-US" sz="5600" dirty="0" smtClean="0">
                <a:solidFill>
                  <a:schemeClr val="tx1"/>
                </a:solidFill>
              </a:rPr>
              <a:t>Use alternate shipping address for cylinders to a Cylinder Cage or if lab is not listed.</a:t>
            </a:r>
          </a:p>
          <a:p>
            <a:endParaRPr lang="en-US" sz="5600" dirty="0" smtClean="0">
              <a:solidFill>
                <a:srgbClr val="FF0000"/>
              </a:solidFill>
            </a:endParaRPr>
          </a:p>
          <a:p>
            <a:r>
              <a:rPr lang="en-US" sz="5600" dirty="0" err="1" smtClean="0"/>
              <a:t>Bldg</a:t>
            </a:r>
            <a:r>
              <a:rPr lang="en-US" sz="5600" dirty="0" smtClean="0"/>
              <a:t> / Room# are required later in the order process. </a:t>
            </a:r>
          </a:p>
          <a:p>
            <a:endParaRPr lang="en-US" sz="5600" dirty="0"/>
          </a:p>
          <a:p>
            <a:r>
              <a:rPr lang="en-US" sz="5600" dirty="0" smtClean="0"/>
              <a:t>ASU </a:t>
            </a:r>
            <a:r>
              <a:rPr lang="en-US" sz="5600" dirty="0"/>
              <a:t>Policy </a:t>
            </a:r>
            <a:r>
              <a:rPr lang="en-US" sz="5600" dirty="0">
                <a:hlinkClick r:id="rId3"/>
              </a:rPr>
              <a:t>EHS 408</a:t>
            </a:r>
            <a:r>
              <a:rPr lang="en-US" sz="5600" dirty="0"/>
              <a:t> requires that chemicals be purchased through the ASU </a:t>
            </a:r>
            <a:r>
              <a:rPr lang="en-US" sz="5600" dirty="0">
                <a:hlinkClick r:id="rId4"/>
              </a:rPr>
              <a:t>designated chemical purchasing system</a:t>
            </a:r>
            <a:r>
              <a:rPr lang="en-US" sz="5600" dirty="0"/>
              <a:t>. Specialty items which are ordered outside the designated system must be reported to EHS using the specialty chemical purchase form.</a:t>
            </a:r>
          </a:p>
          <a:p>
            <a:r>
              <a:rPr lang="en-US" sz="5600" dirty="0"/>
              <a:t/>
            </a:r>
            <a:br>
              <a:rPr lang="en-US" sz="5600" dirty="0"/>
            </a:br>
            <a:r>
              <a:rPr lang="en-US" sz="5600" dirty="0"/>
              <a:t>All chemical orders must be coded with the ASU </a:t>
            </a:r>
            <a:r>
              <a:rPr lang="en-US" sz="5600" dirty="0">
                <a:hlinkClick r:id="rId4"/>
              </a:rPr>
              <a:t>laboratory registration number</a:t>
            </a:r>
            <a:r>
              <a:rPr lang="en-US" sz="5600" dirty="0"/>
              <a:t> which corresponds to the purchasing laboratory or shop. Chemical orders will only be approved with complete information.</a:t>
            </a:r>
            <a:br>
              <a:rPr lang="en-US" sz="5600" dirty="0"/>
            </a:br>
            <a:r>
              <a:rPr lang="en-US" sz="5600" dirty="0"/>
              <a:t/>
            </a:r>
            <a:br>
              <a:rPr lang="en-US" sz="5600" dirty="0"/>
            </a:br>
            <a:r>
              <a:rPr lang="en-US" sz="5600" dirty="0"/>
              <a:t>The delivery location entered shall match the registration </a:t>
            </a:r>
            <a:r>
              <a:rPr lang="en-US" sz="5600" dirty="0" smtClean="0"/>
              <a:t>number.</a:t>
            </a:r>
          </a:p>
          <a:p>
            <a:endParaRPr lang="en-US" sz="5600" dirty="0" smtClean="0"/>
          </a:p>
          <a:p>
            <a:r>
              <a:rPr lang="en-US" sz="5600" dirty="0" smtClean="0">
                <a:hlinkClick r:id="rId5"/>
              </a:rPr>
              <a:t>https</a:t>
            </a:r>
            <a:r>
              <a:rPr lang="en-US" sz="5600" dirty="0">
                <a:hlinkClick r:id="rId5"/>
              </a:rPr>
              <a:t>://cfo.asu.edu/webform/ehs-chemical-purchase-and-transfer-form</a:t>
            </a:r>
            <a:r>
              <a:rPr lang="en-US" sz="5600" dirty="0"/>
              <a:t> (form for transferring chemicals to another lab or submitting back up for Pcard </a:t>
            </a:r>
            <a:r>
              <a:rPr lang="en-US" sz="5600" dirty="0" smtClean="0"/>
              <a:t>orders).</a:t>
            </a:r>
            <a:endParaRPr lang="en-US" sz="5600" dirty="0"/>
          </a:p>
          <a:p>
            <a:endParaRPr lang="en-US" sz="4800" dirty="0">
              <a:latin typeface="+mj-lt"/>
            </a:endParaRPr>
          </a:p>
          <a:p>
            <a:endParaRPr lang="en-US" dirty="0" smtClean="0"/>
          </a:p>
        </p:txBody>
      </p:sp>
      <p:sp>
        <p:nvSpPr>
          <p:cNvPr id="8" name="Left Brace 7"/>
          <p:cNvSpPr/>
          <p:nvPr/>
        </p:nvSpPr>
        <p:spPr>
          <a:xfrm>
            <a:off x="4418229" y="702969"/>
            <a:ext cx="393972" cy="23834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a:blip r:embed="rId6"/>
          <a:stretch>
            <a:fillRect/>
          </a:stretch>
        </p:blipFill>
        <p:spPr>
          <a:xfrm>
            <a:off x="8015199" y="1088148"/>
            <a:ext cx="3676058" cy="5668425"/>
          </a:xfrm>
          <a:prstGeom prst="rect">
            <a:avLst/>
          </a:prstGeom>
        </p:spPr>
      </p:pic>
      <p:pic>
        <p:nvPicPr>
          <p:cNvPr id="7" name="Picture 6"/>
          <p:cNvPicPr>
            <a:picLocks noChangeAspect="1"/>
          </p:cNvPicPr>
          <p:nvPr/>
        </p:nvPicPr>
        <p:blipFill>
          <a:blip r:embed="rId7"/>
          <a:stretch>
            <a:fillRect/>
          </a:stretch>
        </p:blipFill>
        <p:spPr>
          <a:xfrm>
            <a:off x="4848484" y="422504"/>
            <a:ext cx="2937351" cy="3225327"/>
          </a:xfrm>
          <a:prstGeom prst="rect">
            <a:avLst/>
          </a:prstGeom>
        </p:spPr>
      </p:pic>
    </p:spTree>
    <p:extLst>
      <p:ext uri="{BB962C8B-B14F-4D97-AF65-F5344CB8AC3E}">
        <p14:creationId xmlns:p14="http://schemas.microsoft.com/office/powerpoint/2010/main" val="1558041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26" y="228600"/>
            <a:ext cx="3854528" cy="840403"/>
          </a:xfrm>
        </p:spPr>
        <p:txBody>
          <a:bodyPr>
            <a:normAutofit/>
          </a:bodyPr>
          <a:lstStyle/>
          <a:p>
            <a:r>
              <a:rPr lang="en-US" u="sng" dirty="0" smtClean="0">
                <a:latin typeface="+mn-lt"/>
              </a:rPr>
              <a:t>LINE DEFAULTS</a:t>
            </a:r>
            <a:r>
              <a:rPr lang="en-US" dirty="0" smtClean="0">
                <a:latin typeface="+mn-lt"/>
              </a:rPr>
              <a:t>: example</a:t>
            </a:r>
            <a:r>
              <a:rPr lang="en-US" b="1" dirty="0" smtClean="0"/>
              <a:t/>
            </a:r>
            <a:br>
              <a:rPr lang="en-US" b="1" dirty="0" smtClean="0"/>
            </a:br>
            <a:r>
              <a:rPr lang="en-US" b="1" dirty="0" smtClean="0"/>
              <a:t> </a:t>
            </a:r>
            <a:endParaRPr lang="en-US" b="1" dirty="0"/>
          </a:p>
        </p:txBody>
      </p:sp>
      <p:pic>
        <p:nvPicPr>
          <p:cNvPr id="5" name="Picture 4"/>
          <p:cNvPicPr>
            <a:picLocks noChangeAspect="1"/>
          </p:cNvPicPr>
          <p:nvPr/>
        </p:nvPicPr>
        <p:blipFill>
          <a:blip r:embed="rId3"/>
          <a:stretch>
            <a:fillRect/>
          </a:stretch>
        </p:blipFill>
        <p:spPr>
          <a:xfrm>
            <a:off x="228599" y="1171575"/>
            <a:ext cx="11671301" cy="2199407"/>
          </a:xfrm>
          <a:prstGeom prst="rect">
            <a:avLst/>
          </a:prstGeom>
        </p:spPr>
      </p:pic>
    </p:spTree>
    <p:extLst>
      <p:ext uri="{BB962C8B-B14F-4D97-AF65-F5344CB8AC3E}">
        <p14:creationId xmlns:p14="http://schemas.microsoft.com/office/powerpoint/2010/main" val="2961911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387879"/>
            <a:ext cx="3854528" cy="427078"/>
          </a:xfrm>
        </p:spPr>
        <p:txBody>
          <a:bodyPr>
            <a:normAutofit fontScale="90000"/>
          </a:bodyPr>
          <a:lstStyle/>
          <a:p>
            <a:r>
              <a:rPr lang="en-US" u="sng" dirty="0"/>
              <a:t>LINE DEFAULTS – </a:t>
            </a:r>
            <a:r>
              <a:rPr lang="en-US" u="sng" dirty="0" smtClean="0"/>
              <a:t>CON’T</a:t>
            </a:r>
            <a:r>
              <a:rPr lang="en-US" dirty="0"/>
              <a:t>.</a:t>
            </a:r>
            <a:r>
              <a:rPr lang="en-US" dirty="0" smtClean="0"/>
              <a:t> – </a:t>
            </a:r>
            <a:r>
              <a:rPr lang="en-US" b="1" dirty="0" smtClean="0"/>
              <a:t>sample:</a:t>
            </a:r>
            <a:endParaRPr lang="en-US" b="1" dirty="0"/>
          </a:p>
        </p:txBody>
      </p:sp>
      <p:sp>
        <p:nvSpPr>
          <p:cNvPr id="18" name="Text Placeholder 17"/>
          <p:cNvSpPr>
            <a:spLocks noGrp="1"/>
          </p:cNvSpPr>
          <p:nvPr>
            <p:ph type="body" sz="half" idx="2"/>
          </p:nvPr>
        </p:nvSpPr>
        <p:spPr>
          <a:xfrm>
            <a:off x="3241674" y="4864100"/>
            <a:ext cx="4403725" cy="915987"/>
          </a:xfrm>
        </p:spPr>
        <p:txBody>
          <a:bodyPr>
            <a:normAutofit/>
          </a:bodyPr>
          <a:lstStyle/>
          <a:p>
            <a:r>
              <a:rPr lang="en-US" i="1" dirty="0" smtClean="0"/>
              <a:t>NOTE: Search by Faculty Last Name then select the appropriate lab location.</a:t>
            </a:r>
            <a:endParaRPr lang="en-US" i="1" dirty="0"/>
          </a:p>
        </p:txBody>
      </p:sp>
      <p:cxnSp>
        <p:nvCxnSpPr>
          <p:cNvPr id="10" name="Straight Arrow Connector 9"/>
          <p:cNvCxnSpPr/>
          <p:nvPr/>
        </p:nvCxnSpPr>
        <p:spPr>
          <a:xfrm flipH="1" flipV="1">
            <a:off x="3886200" y="3048000"/>
            <a:ext cx="939800" cy="355600"/>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7950356" y="1027112"/>
            <a:ext cx="2066925" cy="4752975"/>
          </a:xfrm>
          <a:prstGeom prst="rect">
            <a:avLst/>
          </a:prstGeom>
        </p:spPr>
      </p:pic>
      <p:grpSp>
        <p:nvGrpSpPr>
          <p:cNvPr id="3" name="Group 2"/>
          <p:cNvGrpSpPr/>
          <p:nvPr/>
        </p:nvGrpSpPr>
        <p:grpSpPr>
          <a:xfrm>
            <a:off x="215900" y="1073720"/>
            <a:ext cx="10226675" cy="5479480"/>
            <a:chOff x="215900" y="1073720"/>
            <a:chExt cx="10226675" cy="5479480"/>
          </a:xfrm>
        </p:grpSpPr>
        <p:pic>
          <p:nvPicPr>
            <p:cNvPr id="5" name="Picture 4"/>
            <p:cNvPicPr>
              <a:picLocks noChangeAspect="1"/>
            </p:cNvPicPr>
            <p:nvPr/>
          </p:nvPicPr>
          <p:blipFill>
            <a:blip r:embed="rId4"/>
            <a:stretch>
              <a:fillRect/>
            </a:stretch>
          </p:blipFill>
          <p:spPr>
            <a:xfrm>
              <a:off x="263525" y="1073720"/>
              <a:ext cx="2647950" cy="5267325"/>
            </a:xfrm>
            <a:prstGeom prst="rect">
              <a:avLst/>
            </a:prstGeom>
          </p:spPr>
        </p:pic>
        <p:cxnSp>
          <p:nvCxnSpPr>
            <p:cNvPr id="7" name="Straight Arrow Connector 6"/>
            <p:cNvCxnSpPr/>
            <p:nvPr/>
          </p:nvCxnSpPr>
          <p:spPr>
            <a:xfrm flipV="1">
              <a:off x="215900" y="6041361"/>
              <a:ext cx="647700" cy="51183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5"/>
            <a:stretch>
              <a:fillRect/>
            </a:stretch>
          </p:blipFill>
          <p:spPr>
            <a:xfrm>
              <a:off x="3108325" y="1073720"/>
              <a:ext cx="2190750" cy="3248025"/>
            </a:xfrm>
            <a:prstGeom prst="rect">
              <a:avLst/>
            </a:prstGeom>
          </p:spPr>
        </p:pic>
        <p:pic>
          <p:nvPicPr>
            <p:cNvPr id="11" name="Picture 10"/>
            <p:cNvPicPr>
              <a:picLocks noChangeAspect="1"/>
            </p:cNvPicPr>
            <p:nvPr/>
          </p:nvPicPr>
          <p:blipFill>
            <a:blip r:embed="rId6"/>
            <a:stretch>
              <a:fillRect/>
            </a:stretch>
          </p:blipFill>
          <p:spPr>
            <a:xfrm>
              <a:off x="5648325" y="1073720"/>
              <a:ext cx="2057400" cy="3362325"/>
            </a:xfrm>
            <a:prstGeom prst="rect">
              <a:avLst/>
            </a:prstGeom>
          </p:spPr>
        </p:pic>
        <p:cxnSp>
          <p:nvCxnSpPr>
            <p:cNvPr id="13" name="Straight Arrow Connector 12"/>
            <p:cNvCxnSpPr/>
            <p:nvPr/>
          </p:nvCxnSpPr>
          <p:spPr>
            <a:xfrm flipH="1">
              <a:off x="6794500" y="3048000"/>
              <a:ext cx="1003300" cy="4572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9372600" y="2226245"/>
              <a:ext cx="1069975" cy="2286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448331" y="2376773"/>
              <a:ext cx="1003300" cy="45720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19844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465670"/>
          </a:xfrm>
        </p:spPr>
        <p:txBody>
          <a:bodyPr/>
          <a:lstStyle/>
          <a:p>
            <a:r>
              <a:rPr lang="en-US" u="sng" dirty="0" smtClean="0"/>
              <a:t>LINE DEFAULTS – CON’T.</a:t>
            </a:r>
            <a:endParaRPr lang="en-US" u="sng" dirty="0"/>
          </a:p>
        </p:txBody>
      </p:sp>
      <p:sp>
        <p:nvSpPr>
          <p:cNvPr id="4" name="Text Placeholder 3"/>
          <p:cNvSpPr>
            <a:spLocks noGrp="1"/>
          </p:cNvSpPr>
          <p:nvPr>
            <p:ph type="body" sz="half" idx="2"/>
          </p:nvPr>
        </p:nvSpPr>
        <p:spPr>
          <a:xfrm>
            <a:off x="677333" y="980594"/>
            <a:ext cx="9059333" cy="814339"/>
          </a:xfrm>
        </p:spPr>
        <p:txBody>
          <a:bodyPr/>
          <a:lstStyle/>
          <a:p>
            <a:r>
              <a:rPr lang="en-US" b="1" dirty="0" smtClean="0"/>
              <a:t>NOTE:  For any chemical and/or hazardous substances, the lab location is required as an additional worktag.</a:t>
            </a:r>
            <a:endParaRPr lang="en-US" b="1" dirty="0"/>
          </a:p>
        </p:txBody>
      </p:sp>
      <p:pic>
        <p:nvPicPr>
          <p:cNvPr id="5" name="Picture 4"/>
          <p:cNvPicPr>
            <a:picLocks noChangeAspect="1"/>
          </p:cNvPicPr>
          <p:nvPr/>
        </p:nvPicPr>
        <p:blipFill>
          <a:blip r:embed="rId3"/>
          <a:stretch>
            <a:fillRect/>
          </a:stretch>
        </p:blipFill>
        <p:spPr>
          <a:xfrm>
            <a:off x="235132" y="1967410"/>
            <a:ext cx="11617234" cy="1780497"/>
          </a:xfrm>
          <a:prstGeom prst="rect">
            <a:avLst/>
          </a:prstGeom>
        </p:spPr>
      </p:pic>
    </p:spTree>
    <p:extLst>
      <p:ext uri="{BB962C8B-B14F-4D97-AF65-F5344CB8AC3E}">
        <p14:creationId xmlns:p14="http://schemas.microsoft.com/office/powerpoint/2010/main" val="111931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892"/>
            <a:ext cx="4613123" cy="533396"/>
          </a:xfrm>
        </p:spPr>
        <p:txBody>
          <a:bodyPr>
            <a:normAutofit fontScale="90000"/>
          </a:bodyPr>
          <a:lstStyle/>
          <a:p>
            <a:r>
              <a:rPr lang="en-US" u="sng" dirty="0" smtClean="0"/>
              <a:t>REVIEW AND SUBMIT or SAVE FOR LATER</a:t>
            </a:r>
            <a:endParaRPr lang="en-US" dirty="0"/>
          </a:p>
        </p:txBody>
      </p:sp>
      <p:sp>
        <p:nvSpPr>
          <p:cNvPr id="4" name="Text Placeholder 3"/>
          <p:cNvSpPr>
            <a:spLocks noGrp="1"/>
          </p:cNvSpPr>
          <p:nvPr>
            <p:ph type="body" sz="half" idx="2"/>
          </p:nvPr>
        </p:nvSpPr>
        <p:spPr>
          <a:xfrm>
            <a:off x="677334" y="1143001"/>
            <a:ext cx="3854528" cy="4076699"/>
          </a:xfrm>
        </p:spPr>
        <p:txBody>
          <a:bodyPr>
            <a:normAutofit/>
          </a:bodyPr>
          <a:lstStyle/>
          <a:p>
            <a:r>
              <a:rPr lang="en-US" dirty="0" smtClean="0"/>
              <a:t>While you can SEE information from the other sections of the order, information can only be updated in its corresponding section.  Toggle back to that section to update the needed information, if necessary. </a:t>
            </a:r>
          </a:p>
          <a:p>
            <a:endParaRPr lang="en-US" dirty="0"/>
          </a:p>
          <a:p>
            <a:pPr marL="285750" indent="-285750">
              <a:buFont typeface="Arial" panose="020B0604020202020204" pitchFamily="34" charset="0"/>
              <a:buChar char="•"/>
            </a:pPr>
            <a:r>
              <a:rPr lang="en-US" dirty="0" smtClean="0"/>
              <a:t>Data regarding the following fields defaults in from other sections:</a:t>
            </a:r>
          </a:p>
          <a:p>
            <a:pPr marL="742813" lvl="1" indent="-285750">
              <a:buFont typeface="Arial" panose="020B0604020202020204" pitchFamily="34" charset="0"/>
              <a:buChar char="•"/>
            </a:pPr>
            <a:r>
              <a:rPr lang="en-US" dirty="0" smtClean="0"/>
              <a:t>Cost Center, Program, Gift, Grant, Additional </a:t>
            </a:r>
            <a:r>
              <a:rPr lang="en-US" dirty="0" err="1" smtClean="0"/>
              <a:t>Worktags</a:t>
            </a:r>
            <a:r>
              <a:rPr lang="en-US" dirty="0" smtClean="0"/>
              <a:t>, building/room no, requested delivery date, ship-to address.  </a:t>
            </a:r>
          </a:p>
          <a:p>
            <a:pPr marL="742813" lvl="1" indent="-285750">
              <a:buFont typeface="Arial" panose="020B0604020202020204" pitchFamily="34" charset="0"/>
              <a:buChar char="•"/>
            </a:pPr>
            <a:r>
              <a:rPr lang="en-US" dirty="0" smtClean="0"/>
              <a:t>Update these fields in the corresponding section </a:t>
            </a:r>
          </a:p>
          <a:p>
            <a:pPr marL="285750" indent="-285750">
              <a:buFont typeface="Arial" panose="020B0604020202020204" pitchFamily="34" charset="0"/>
              <a:buChar char="•"/>
            </a:pPr>
            <a:r>
              <a:rPr lang="en-US" dirty="0" smtClean="0"/>
              <a:t>If all fields are accurate, click ‘Submit’</a:t>
            </a:r>
            <a:endParaRPr lang="en-US" dirty="0"/>
          </a:p>
        </p:txBody>
      </p:sp>
      <p:grpSp>
        <p:nvGrpSpPr>
          <p:cNvPr id="6" name="Group 5"/>
          <p:cNvGrpSpPr/>
          <p:nvPr/>
        </p:nvGrpSpPr>
        <p:grpSpPr>
          <a:xfrm>
            <a:off x="4531862" y="981361"/>
            <a:ext cx="7539705" cy="5618437"/>
            <a:chOff x="4531862" y="981361"/>
            <a:chExt cx="7539705" cy="5618437"/>
          </a:xfrm>
        </p:grpSpPr>
        <p:grpSp>
          <p:nvGrpSpPr>
            <p:cNvPr id="3" name="Group 2"/>
            <p:cNvGrpSpPr/>
            <p:nvPr/>
          </p:nvGrpSpPr>
          <p:grpSpPr>
            <a:xfrm>
              <a:off x="4531862" y="1143001"/>
              <a:ext cx="7539705" cy="5456797"/>
              <a:chOff x="4531862" y="1143001"/>
              <a:chExt cx="7539705" cy="5456797"/>
            </a:xfrm>
          </p:grpSpPr>
          <p:pic>
            <p:nvPicPr>
              <p:cNvPr id="5" name="Picture 4"/>
              <p:cNvPicPr>
                <a:picLocks noChangeAspect="1"/>
              </p:cNvPicPr>
              <p:nvPr/>
            </p:nvPicPr>
            <p:blipFill>
              <a:blip r:embed="rId3"/>
              <a:stretch>
                <a:fillRect/>
              </a:stretch>
            </p:blipFill>
            <p:spPr>
              <a:xfrm>
                <a:off x="4883150" y="1143001"/>
                <a:ext cx="7188417" cy="5046663"/>
              </a:xfrm>
              <a:prstGeom prst="rect">
                <a:avLst/>
              </a:prstGeom>
            </p:spPr>
          </p:pic>
          <p:cxnSp>
            <p:nvCxnSpPr>
              <p:cNvPr id="11" name="Straight Arrow Connector 10"/>
              <p:cNvCxnSpPr/>
              <p:nvPr/>
            </p:nvCxnSpPr>
            <p:spPr>
              <a:xfrm flipV="1">
                <a:off x="4531862" y="6102809"/>
                <a:ext cx="407306" cy="49698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cxnSp>
          <p:nvCxnSpPr>
            <p:cNvPr id="7" name="Straight Arrow Connector 6"/>
            <p:cNvCxnSpPr/>
            <p:nvPr/>
          </p:nvCxnSpPr>
          <p:spPr>
            <a:xfrm flipH="1">
              <a:off x="5894173" y="981361"/>
              <a:ext cx="711200" cy="22859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5894173" y="1209960"/>
              <a:ext cx="711200" cy="22859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42343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4881" y="233082"/>
            <a:ext cx="3868265" cy="6260291"/>
          </a:xfrm>
        </p:spPr>
        <p:txBody>
          <a:bodyPr>
            <a:normAutofit/>
          </a:bodyPr>
          <a:lstStyle/>
          <a:p>
            <a:r>
              <a:rPr lang="en-US" dirty="0" smtClean="0"/>
              <a:t>             </a:t>
            </a:r>
            <a:r>
              <a:rPr lang="en-US" sz="1600" b="1" u="sng" dirty="0" smtClean="0"/>
              <a:t>TRAINING INFORMATION</a:t>
            </a:r>
          </a:p>
          <a:p>
            <a:r>
              <a:rPr lang="en-US" dirty="0" smtClean="0"/>
              <a:t>Follow </a:t>
            </a:r>
            <a:r>
              <a:rPr lang="en-US" dirty="0"/>
              <a:t>the instructions for self-registration in the Blackboard system.  </a:t>
            </a:r>
            <a:endParaRPr lang="en-US" dirty="0" smtClean="0"/>
          </a:p>
          <a:p>
            <a:endParaRPr lang="en-US" dirty="0"/>
          </a:p>
          <a:p>
            <a:r>
              <a:rPr lang="en-US" dirty="0" smtClean="0"/>
              <a:t>To </a:t>
            </a:r>
            <a:r>
              <a:rPr lang="en-US" dirty="0"/>
              <a:t>view the full video pertaining to purchasing in WorkDay, select </a:t>
            </a:r>
            <a:r>
              <a:rPr lang="en-US" i="1" cap="small" dirty="0" smtClean="0">
                <a:solidFill>
                  <a:schemeClr val="accent2">
                    <a:lumMod val="40000"/>
                    <a:lumOff val="60000"/>
                  </a:schemeClr>
                </a:solidFill>
              </a:rPr>
              <a:t>Procurement</a:t>
            </a:r>
            <a:r>
              <a:rPr lang="en-US" dirty="0" smtClean="0"/>
              <a:t>, </a:t>
            </a:r>
            <a:r>
              <a:rPr lang="en-US" i="1" dirty="0" smtClean="0">
                <a:solidFill>
                  <a:schemeClr val="accent2">
                    <a:lumMod val="40000"/>
                    <a:lumOff val="60000"/>
                  </a:schemeClr>
                </a:solidFill>
              </a:rPr>
              <a:t>Departmental </a:t>
            </a:r>
            <a:r>
              <a:rPr lang="en-US" i="1" dirty="0">
                <a:solidFill>
                  <a:schemeClr val="accent2">
                    <a:lumMod val="40000"/>
                    <a:lumOff val="60000"/>
                  </a:schemeClr>
                </a:solidFill>
              </a:rPr>
              <a:t>Training </a:t>
            </a:r>
            <a:r>
              <a:rPr lang="en-US" i="1" dirty="0" smtClean="0">
                <a:solidFill>
                  <a:schemeClr val="accent2">
                    <a:lumMod val="40000"/>
                    <a:lumOff val="60000"/>
                  </a:schemeClr>
                </a:solidFill>
              </a:rPr>
              <a:t>Materials </a:t>
            </a:r>
            <a:r>
              <a:rPr lang="en-US" dirty="0"/>
              <a:t>and </a:t>
            </a:r>
            <a:r>
              <a:rPr lang="en-US" i="1" dirty="0" smtClean="0">
                <a:solidFill>
                  <a:schemeClr val="accent2">
                    <a:lumMod val="40000"/>
                    <a:lumOff val="60000"/>
                  </a:schemeClr>
                </a:solidFill>
              </a:rPr>
              <a:t>Purchasing </a:t>
            </a:r>
            <a:r>
              <a:rPr lang="en-US" i="1" dirty="0">
                <a:solidFill>
                  <a:schemeClr val="accent2">
                    <a:lumMod val="40000"/>
                    <a:lumOff val="60000"/>
                  </a:schemeClr>
                </a:solidFill>
              </a:rPr>
              <a:t>in Workday </a:t>
            </a:r>
            <a:r>
              <a:rPr lang="en-US" i="1" dirty="0" smtClean="0">
                <a:solidFill>
                  <a:schemeClr val="accent2">
                    <a:lumMod val="40000"/>
                    <a:lumOff val="60000"/>
                  </a:schemeClr>
                </a:solidFill>
              </a:rPr>
              <a:t>Video</a:t>
            </a:r>
            <a:r>
              <a:rPr lang="en-US" dirty="0" smtClean="0"/>
              <a:t>. </a:t>
            </a:r>
          </a:p>
          <a:p>
            <a:endParaRPr lang="en-US" dirty="0"/>
          </a:p>
          <a:p>
            <a:r>
              <a:rPr lang="en-US" dirty="0" smtClean="0"/>
              <a:t>To </a:t>
            </a:r>
            <a:r>
              <a:rPr lang="en-US" dirty="0"/>
              <a:t>view the full </a:t>
            </a:r>
            <a:r>
              <a:rPr lang="en-US" dirty="0" smtClean="0"/>
              <a:t>ASU produced PDF </a:t>
            </a:r>
            <a:r>
              <a:rPr lang="en-US" dirty="0"/>
              <a:t>overview on the purchasing process, including SunRISE order processing, </a:t>
            </a:r>
            <a:r>
              <a:rPr lang="en-US" dirty="0" smtClean="0"/>
              <a:t>select:</a:t>
            </a:r>
            <a:br>
              <a:rPr lang="en-US" dirty="0" smtClean="0"/>
            </a:br>
            <a:r>
              <a:rPr lang="en-US" dirty="0" smtClean="0"/>
              <a:t>	&gt; </a:t>
            </a:r>
            <a:r>
              <a:rPr lang="en-US" i="1" cap="small" dirty="0" smtClean="0">
                <a:solidFill>
                  <a:schemeClr val="accent2">
                    <a:lumMod val="40000"/>
                    <a:lumOff val="60000"/>
                  </a:schemeClr>
                </a:solidFill>
              </a:rPr>
              <a:t>Suppliers</a:t>
            </a:r>
            <a:r>
              <a:rPr lang="en-US" dirty="0" smtClean="0"/>
              <a:t/>
            </a:r>
            <a:br>
              <a:rPr lang="en-US" dirty="0" smtClean="0"/>
            </a:br>
            <a:r>
              <a:rPr lang="en-US" dirty="0" smtClean="0"/>
              <a:t>	  &gt; </a:t>
            </a:r>
            <a:r>
              <a:rPr lang="en-US" i="1" cap="small" dirty="0" smtClean="0">
                <a:solidFill>
                  <a:schemeClr val="accent2">
                    <a:lumMod val="40000"/>
                    <a:lumOff val="60000"/>
                  </a:schemeClr>
                </a:solidFill>
              </a:rPr>
              <a:t>Departmental </a:t>
            </a:r>
            <a:r>
              <a:rPr lang="en-US" i="1" cap="small" dirty="0">
                <a:solidFill>
                  <a:schemeClr val="accent2">
                    <a:lumMod val="40000"/>
                    <a:lumOff val="60000"/>
                  </a:schemeClr>
                </a:solidFill>
              </a:rPr>
              <a:t>Training </a:t>
            </a:r>
            <a:r>
              <a:rPr lang="en-US" i="1" cap="small" dirty="0" smtClean="0">
                <a:solidFill>
                  <a:schemeClr val="accent2">
                    <a:lumMod val="40000"/>
                    <a:lumOff val="60000"/>
                  </a:schemeClr>
                </a:solidFill>
              </a:rPr>
              <a:t>Materials</a:t>
            </a:r>
            <a:r>
              <a:rPr lang="en-US" cap="small" dirty="0" smtClean="0"/>
              <a:t/>
            </a:r>
            <a:br>
              <a:rPr lang="en-US" cap="small" dirty="0" smtClean="0"/>
            </a:br>
            <a:r>
              <a:rPr lang="en-US" cap="small" dirty="0" smtClean="0"/>
              <a:t>	    &gt; </a:t>
            </a:r>
            <a:r>
              <a:rPr lang="en-US" i="1" cap="small" dirty="0" smtClean="0">
                <a:solidFill>
                  <a:schemeClr val="accent2">
                    <a:lumMod val="40000"/>
                    <a:lumOff val="60000"/>
                  </a:schemeClr>
                </a:solidFill>
              </a:rPr>
              <a:t>Department </a:t>
            </a:r>
            <a:r>
              <a:rPr lang="en-US" i="1" cap="small" dirty="0">
                <a:solidFill>
                  <a:schemeClr val="accent2">
                    <a:lumMod val="40000"/>
                    <a:lumOff val="60000"/>
                  </a:schemeClr>
                </a:solidFill>
              </a:rPr>
              <a:t>Data Entry Specialist – </a:t>
            </a:r>
            <a:r>
              <a:rPr lang="en-US" i="1" cap="small" dirty="0" smtClean="0">
                <a:solidFill>
                  <a:schemeClr val="accent2">
                    <a:lumMod val="40000"/>
                    <a:lumOff val="60000"/>
                  </a:schemeClr>
                </a:solidFill>
              </a:rPr>
              <a:t>	       </a:t>
            </a:r>
            <a:r>
              <a:rPr lang="en-US" i="1" cap="small" dirty="0">
                <a:solidFill>
                  <a:schemeClr val="accent2">
                    <a:lumMod val="40000"/>
                    <a:lumOff val="60000"/>
                  </a:schemeClr>
                </a:solidFill>
              </a:rPr>
              <a:t>	</a:t>
            </a:r>
            <a:r>
              <a:rPr lang="en-US" i="1" cap="small" dirty="0" smtClean="0">
                <a:solidFill>
                  <a:schemeClr val="accent2">
                    <a:lumMod val="40000"/>
                    <a:lumOff val="60000"/>
                  </a:schemeClr>
                </a:solidFill>
              </a:rPr>
              <a:t>	Spend </a:t>
            </a:r>
            <a:r>
              <a:rPr lang="en-US" i="1" cap="small" dirty="0">
                <a:solidFill>
                  <a:schemeClr val="accent2">
                    <a:lumMod val="40000"/>
                    <a:lumOff val="60000"/>
                  </a:schemeClr>
                </a:solidFill>
              </a:rPr>
              <a:t>PowerPoint </a:t>
            </a:r>
            <a:r>
              <a:rPr lang="en-US" i="1" cap="small" dirty="0" smtClean="0">
                <a:solidFill>
                  <a:schemeClr val="accent2">
                    <a:lumMod val="40000"/>
                    <a:lumOff val="60000"/>
                  </a:schemeClr>
                </a:solidFill>
              </a:rPr>
              <a:t>Presentation</a:t>
            </a:r>
            <a:endParaRPr lang="en-US" i="1" cap="small" dirty="0">
              <a:solidFill>
                <a:schemeClr val="accent2">
                  <a:lumMod val="40000"/>
                  <a:lumOff val="60000"/>
                </a:schemeClr>
              </a:solidFill>
            </a:endParaRPr>
          </a:p>
          <a:p>
            <a:r>
              <a:rPr lang="en-US" dirty="0"/>
              <a:t> </a:t>
            </a:r>
          </a:p>
          <a:p>
            <a:r>
              <a:rPr lang="en-US" dirty="0" smtClean="0"/>
              <a:t>The </a:t>
            </a:r>
            <a:r>
              <a:rPr lang="en-US" dirty="0"/>
              <a:t>materials </a:t>
            </a:r>
            <a:r>
              <a:rPr lang="en-US" dirty="0" smtClean="0"/>
              <a:t>contained on that site are </a:t>
            </a:r>
            <a:r>
              <a:rPr lang="en-US" dirty="0"/>
              <a:t>a high-level overview of the material contained therein, targeted at the SunRISE procurement process.  </a:t>
            </a:r>
          </a:p>
          <a:p>
            <a:endParaRPr lang="en-US" dirty="0"/>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576" y="888411"/>
            <a:ext cx="6976750" cy="4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7659974" y="3987384"/>
            <a:ext cx="839449" cy="464695"/>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926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065" y="453748"/>
            <a:ext cx="4394941" cy="193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77334" y="363138"/>
            <a:ext cx="3854528" cy="406396"/>
          </a:xfrm>
        </p:spPr>
        <p:txBody>
          <a:bodyPr/>
          <a:lstStyle/>
          <a:p>
            <a:r>
              <a:rPr lang="en-US" u="sng" dirty="0" smtClean="0"/>
              <a:t>HELPFUL WORKDAY TIPS</a:t>
            </a:r>
            <a:endParaRPr lang="en-US" u="sng" dirty="0"/>
          </a:p>
        </p:txBody>
      </p:sp>
      <p:sp>
        <p:nvSpPr>
          <p:cNvPr id="4" name="Text Placeholder 3"/>
          <p:cNvSpPr>
            <a:spLocks noGrp="1"/>
          </p:cNvSpPr>
          <p:nvPr>
            <p:ph type="body" sz="half" idx="2"/>
          </p:nvPr>
        </p:nvSpPr>
        <p:spPr>
          <a:xfrm>
            <a:off x="677334" y="921320"/>
            <a:ext cx="4479552" cy="2909275"/>
          </a:xfrm>
        </p:spPr>
        <p:txBody>
          <a:bodyPr>
            <a:normAutofit/>
          </a:bodyPr>
          <a:lstStyle/>
          <a:p>
            <a:r>
              <a:rPr lang="en-US" b="1" dirty="0" smtClean="0"/>
              <a:t>To see orders you have submitted, navigate to the </a:t>
            </a:r>
            <a:r>
              <a:rPr lang="en-US" b="1" i="1" cap="small" dirty="0" smtClean="0">
                <a:solidFill>
                  <a:schemeClr val="accent1"/>
                </a:solidFill>
              </a:rPr>
              <a:t>Purchases</a:t>
            </a:r>
            <a:r>
              <a:rPr lang="en-US" b="1" dirty="0" smtClean="0"/>
              <a:t> worklet then click </a:t>
            </a:r>
            <a:r>
              <a:rPr lang="en-US" b="1" i="1" cap="small" dirty="0" smtClean="0">
                <a:solidFill>
                  <a:schemeClr val="accent1"/>
                </a:solidFill>
              </a:rPr>
              <a:t>Requisitions</a:t>
            </a:r>
          </a:p>
          <a:p>
            <a:r>
              <a:rPr lang="en-US" dirty="0" smtClean="0"/>
              <a:t>Select your requisition from the list to see high level information about that order</a:t>
            </a:r>
          </a:p>
        </p:txBody>
      </p:sp>
      <p:cxnSp>
        <p:nvCxnSpPr>
          <p:cNvPr id="8" name="Straight Arrow Connector 7"/>
          <p:cNvCxnSpPr/>
          <p:nvPr/>
        </p:nvCxnSpPr>
        <p:spPr>
          <a:xfrm flipH="1">
            <a:off x="7518404" y="442792"/>
            <a:ext cx="512915" cy="98368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pic>
        <p:nvPicPr>
          <p:cNvPr id="9"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l="49673" t="239" b="58861"/>
          <a:stretch/>
        </p:blipFill>
        <p:spPr bwMode="auto">
          <a:xfrm>
            <a:off x="8311978" y="2555190"/>
            <a:ext cx="3396823" cy="262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flipH="1">
            <a:off x="10531427" y="2389269"/>
            <a:ext cx="512915" cy="983680"/>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5"/>
          <a:stretch>
            <a:fillRect/>
          </a:stretch>
        </p:blipFill>
        <p:spPr>
          <a:xfrm>
            <a:off x="677334" y="3830595"/>
            <a:ext cx="7192662" cy="2704933"/>
          </a:xfrm>
          <a:prstGeom prst="rect">
            <a:avLst/>
          </a:prstGeom>
        </p:spPr>
      </p:pic>
    </p:spTree>
    <p:extLst>
      <p:ext uri="{BB962C8B-B14F-4D97-AF65-F5344CB8AC3E}">
        <p14:creationId xmlns:p14="http://schemas.microsoft.com/office/powerpoint/2010/main" val="3571516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927" y="457595"/>
            <a:ext cx="4387035" cy="447280"/>
          </a:xfrm>
        </p:spPr>
        <p:txBody>
          <a:bodyPr/>
          <a:lstStyle/>
          <a:p>
            <a:r>
              <a:rPr lang="en-US" u="sng" dirty="0"/>
              <a:t>HELPFUL WORKDAY TIPS – </a:t>
            </a:r>
            <a:r>
              <a:rPr lang="en-US" u="sng" dirty="0" smtClean="0"/>
              <a:t>CON’T.</a:t>
            </a:r>
            <a:endParaRPr lang="en-US" u="sng" dirty="0"/>
          </a:p>
        </p:txBody>
      </p:sp>
      <p:sp>
        <p:nvSpPr>
          <p:cNvPr id="4" name="Text Placeholder 3"/>
          <p:cNvSpPr>
            <a:spLocks noGrp="1"/>
          </p:cNvSpPr>
          <p:nvPr>
            <p:ph type="body" sz="half" idx="2"/>
          </p:nvPr>
        </p:nvSpPr>
        <p:spPr>
          <a:xfrm>
            <a:off x="663265" y="1060811"/>
            <a:ext cx="4509867" cy="2584449"/>
          </a:xfrm>
        </p:spPr>
        <p:txBody>
          <a:bodyPr>
            <a:normAutofit/>
          </a:bodyPr>
          <a:lstStyle/>
          <a:p>
            <a:r>
              <a:rPr lang="en-US" dirty="0" smtClean="0"/>
              <a:t>You can also view  a list of your requisitions in your archive folder. </a:t>
            </a:r>
          </a:p>
          <a:p>
            <a:pPr marL="285750" indent="-285750">
              <a:buFont typeface="Arial" panose="020B0604020202020204" pitchFamily="34" charset="0"/>
              <a:buChar char="•"/>
            </a:pPr>
            <a:r>
              <a:rPr lang="en-US" dirty="0" smtClean="0"/>
              <a:t>Click the </a:t>
            </a:r>
            <a:r>
              <a:rPr lang="en-US" i="1" cap="small" dirty="0" smtClean="0">
                <a:solidFill>
                  <a:schemeClr val="accent1"/>
                </a:solidFill>
              </a:rPr>
              <a:t>Inbox</a:t>
            </a:r>
            <a:endParaRPr lang="en-US" dirty="0" smtClean="0"/>
          </a:p>
          <a:p>
            <a:pPr marL="285750" indent="-285750">
              <a:buFont typeface="Arial" panose="020B0604020202020204" pitchFamily="34" charset="0"/>
              <a:buChar char="•"/>
            </a:pPr>
            <a:r>
              <a:rPr lang="en-US" dirty="0" smtClean="0"/>
              <a:t>Then click the </a:t>
            </a:r>
            <a:r>
              <a:rPr lang="en-US" i="1" cap="small" dirty="0" smtClean="0">
                <a:solidFill>
                  <a:schemeClr val="accent1"/>
                </a:solidFill>
              </a:rPr>
              <a:t>Archive</a:t>
            </a:r>
            <a:r>
              <a:rPr lang="en-US" dirty="0" smtClean="0"/>
              <a:t> tab on the next page</a:t>
            </a:r>
          </a:p>
          <a:p>
            <a:pPr marL="285750" indent="-285750">
              <a:buFont typeface="Arial" panose="020B0604020202020204" pitchFamily="34" charset="0"/>
              <a:buChar char="•"/>
            </a:pPr>
            <a:r>
              <a:rPr lang="en-US" dirty="0" smtClean="0"/>
              <a:t>A list of your requisitions will appear on the left. Select the one you want to view.</a:t>
            </a:r>
          </a:p>
          <a:p>
            <a:pPr marL="285750" indent="-285750">
              <a:buFont typeface="Arial" panose="020B0604020202020204" pitchFamily="34" charset="0"/>
              <a:buChar char="•"/>
            </a:pPr>
            <a:r>
              <a:rPr lang="en-US" dirty="0" smtClean="0"/>
              <a:t>The details will populate the center screen where you can view the status and all other details.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163" y="904875"/>
            <a:ext cx="20288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7202658" y="478300"/>
            <a:ext cx="1175458" cy="6194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841" y="1856276"/>
            <a:ext cx="36385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7540319" y="1814327"/>
            <a:ext cx="1175458" cy="6194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680" y="3732428"/>
            <a:ext cx="7077368" cy="275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464234" y="4220308"/>
            <a:ext cx="1055077" cy="8875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969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461" y="177802"/>
            <a:ext cx="4538133" cy="569953"/>
          </a:xfrm>
        </p:spPr>
        <p:txBody>
          <a:bodyPr>
            <a:normAutofit/>
          </a:bodyPr>
          <a:lstStyle/>
          <a:p>
            <a:r>
              <a:rPr lang="en-US" u="sng" dirty="0" smtClean="0"/>
              <a:t>HELPFUL WORKDAY TIPS – CON’T.</a:t>
            </a:r>
            <a:endParaRPr lang="en-US" u="sng" dirty="0"/>
          </a:p>
        </p:txBody>
      </p:sp>
      <p:sp>
        <p:nvSpPr>
          <p:cNvPr id="4" name="Text Placeholder 3"/>
          <p:cNvSpPr>
            <a:spLocks noGrp="1"/>
          </p:cNvSpPr>
          <p:nvPr>
            <p:ph type="body" sz="half" idx="2"/>
          </p:nvPr>
        </p:nvSpPr>
        <p:spPr>
          <a:xfrm>
            <a:off x="593810" y="953300"/>
            <a:ext cx="8549045" cy="362465"/>
          </a:xfrm>
        </p:spPr>
        <p:txBody>
          <a:bodyPr>
            <a:noAutofit/>
          </a:bodyPr>
          <a:lstStyle/>
          <a:p>
            <a:r>
              <a:rPr lang="en-US" dirty="0" smtClean="0">
                <a:solidFill>
                  <a:schemeClr val="tx1"/>
                </a:solidFill>
              </a:rPr>
              <a:t>To see the submission status of an order, select the </a:t>
            </a:r>
            <a:r>
              <a:rPr lang="en-US" i="1" cap="small" dirty="0" smtClean="0">
                <a:solidFill>
                  <a:schemeClr val="accent1"/>
                </a:solidFill>
              </a:rPr>
              <a:t>Actions</a:t>
            </a:r>
            <a:r>
              <a:rPr lang="en-US" dirty="0" smtClean="0">
                <a:solidFill>
                  <a:schemeClr val="tx1"/>
                </a:solidFill>
              </a:rPr>
              <a:t> button and drill into </a:t>
            </a:r>
            <a:r>
              <a:rPr lang="en-US" i="1" cap="small" dirty="0" smtClean="0">
                <a:solidFill>
                  <a:schemeClr val="accent1"/>
                </a:solidFill>
              </a:rPr>
              <a:t>Business Process</a:t>
            </a:r>
            <a:r>
              <a:rPr lang="en-US" dirty="0" smtClean="0">
                <a:solidFill>
                  <a:schemeClr val="tx1"/>
                </a:solidFill>
              </a:rPr>
              <a:t>, then </a:t>
            </a:r>
            <a:r>
              <a:rPr lang="en-US" i="1" cap="small" dirty="0" smtClean="0">
                <a:solidFill>
                  <a:schemeClr val="accent1"/>
                </a:solidFill>
              </a:rPr>
              <a:t>View Remaining Processes</a:t>
            </a:r>
            <a:endParaRPr lang="en-US" i="1" cap="small" dirty="0">
              <a:solidFill>
                <a:schemeClr val="accent1"/>
              </a:solidFill>
            </a:endParaRPr>
          </a:p>
        </p:txBody>
      </p:sp>
      <p:grpSp>
        <p:nvGrpSpPr>
          <p:cNvPr id="11" name="Group 10"/>
          <p:cNvGrpSpPr/>
          <p:nvPr/>
        </p:nvGrpSpPr>
        <p:grpSpPr>
          <a:xfrm>
            <a:off x="1117600" y="1634067"/>
            <a:ext cx="6433608" cy="3629025"/>
            <a:chOff x="1117600" y="1634067"/>
            <a:chExt cx="6433608" cy="3629025"/>
          </a:xfrm>
        </p:grpSpPr>
        <p:grpSp>
          <p:nvGrpSpPr>
            <p:cNvPr id="8" name="Group 7"/>
            <p:cNvGrpSpPr/>
            <p:nvPr/>
          </p:nvGrpSpPr>
          <p:grpSpPr>
            <a:xfrm>
              <a:off x="1117600" y="1634067"/>
              <a:ext cx="6433608" cy="3629025"/>
              <a:chOff x="1117600" y="1634067"/>
              <a:chExt cx="6433608" cy="3629025"/>
            </a:xfrm>
          </p:grpSpPr>
          <p:pic>
            <p:nvPicPr>
              <p:cNvPr id="5" name="Picture 4"/>
              <p:cNvPicPr>
                <a:picLocks noChangeAspect="1"/>
              </p:cNvPicPr>
              <p:nvPr/>
            </p:nvPicPr>
            <p:blipFill>
              <a:blip r:embed="rId3"/>
              <a:stretch>
                <a:fillRect/>
              </a:stretch>
            </p:blipFill>
            <p:spPr>
              <a:xfrm>
                <a:off x="1540933" y="1634067"/>
                <a:ext cx="6010275" cy="3629025"/>
              </a:xfrm>
              <a:prstGeom prst="rect">
                <a:avLst/>
              </a:prstGeom>
            </p:spPr>
          </p:pic>
          <p:cxnSp>
            <p:nvCxnSpPr>
              <p:cNvPr id="6" name="Straight Arrow Connector 5"/>
              <p:cNvCxnSpPr/>
              <p:nvPr/>
            </p:nvCxnSpPr>
            <p:spPr>
              <a:xfrm flipV="1">
                <a:off x="1117600" y="2590800"/>
                <a:ext cx="1947333"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p:cNvCxnSpPr/>
            <p:nvPr/>
          </p:nvCxnSpPr>
          <p:spPr>
            <a:xfrm flipV="1">
              <a:off x="3445933" y="3120769"/>
              <a:ext cx="1286932" cy="892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439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65" y="337123"/>
            <a:ext cx="3854528" cy="444496"/>
          </a:xfrm>
        </p:spPr>
        <p:txBody>
          <a:bodyPr>
            <a:normAutofit fontScale="90000"/>
          </a:bodyPr>
          <a:lstStyle/>
          <a:p>
            <a:r>
              <a:rPr lang="en-US" u="sng" dirty="0" smtClean="0"/>
              <a:t>HELPFUL WORKDAY TIPS – CON’T.</a:t>
            </a:r>
            <a:endParaRPr lang="en-US" u="sng" dirty="0"/>
          </a:p>
        </p:txBody>
      </p:sp>
      <p:sp>
        <p:nvSpPr>
          <p:cNvPr id="4" name="Text Placeholder 3"/>
          <p:cNvSpPr>
            <a:spLocks noGrp="1"/>
          </p:cNvSpPr>
          <p:nvPr>
            <p:ph type="body" sz="half" idx="2"/>
          </p:nvPr>
        </p:nvSpPr>
        <p:spPr>
          <a:xfrm>
            <a:off x="618065" y="4385729"/>
            <a:ext cx="4342872" cy="990600"/>
          </a:xfrm>
        </p:spPr>
        <p:txBody>
          <a:bodyPr>
            <a:normAutofit/>
          </a:bodyPr>
          <a:lstStyle/>
          <a:p>
            <a:r>
              <a:rPr lang="en-US" dirty="0" smtClean="0"/>
              <a:t>The ‘…’ always allows you to access additional information for the action that it is attached to</a:t>
            </a:r>
            <a:endParaRPr lang="en-US" sz="1200" dirty="0"/>
          </a:p>
        </p:txBody>
      </p:sp>
      <p:grpSp>
        <p:nvGrpSpPr>
          <p:cNvPr id="9" name="Group 8"/>
          <p:cNvGrpSpPr/>
          <p:nvPr/>
        </p:nvGrpSpPr>
        <p:grpSpPr>
          <a:xfrm>
            <a:off x="901700" y="959420"/>
            <a:ext cx="2061633" cy="762000"/>
            <a:chOff x="901700" y="959420"/>
            <a:chExt cx="2061633" cy="762000"/>
          </a:xfrm>
        </p:grpSpPr>
        <p:pic>
          <p:nvPicPr>
            <p:cNvPr id="5" name="Picture 4"/>
            <p:cNvPicPr>
              <a:picLocks noChangeAspect="1"/>
            </p:cNvPicPr>
            <p:nvPr/>
          </p:nvPicPr>
          <p:blipFill>
            <a:blip r:embed="rId3"/>
            <a:stretch>
              <a:fillRect/>
            </a:stretch>
          </p:blipFill>
          <p:spPr>
            <a:xfrm>
              <a:off x="901700" y="959420"/>
              <a:ext cx="1590675" cy="762000"/>
            </a:xfrm>
            <a:prstGeom prst="rect">
              <a:avLst/>
            </a:prstGeom>
          </p:spPr>
        </p:pic>
        <p:cxnSp>
          <p:nvCxnSpPr>
            <p:cNvPr id="7" name="Straight Arrow Connector 6"/>
            <p:cNvCxnSpPr>
              <a:stCxn id="11" idx="1"/>
            </p:cNvCxnSpPr>
            <p:nvPr/>
          </p:nvCxnSpPr>
          <p:spPr>
            <a:xfrm flipH="1" flipV="1">
              <a:off x="2222501" y="1181102"/>
              <a:ext cx="740832" cy="39928"/>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grpSp>
        <p:nvGrpSpPr>
          <p:cNvPr id="6" name="Group 5"/>
          <p:cNvGrpSpPr/>
          <p:nvPr/>
        </p:nvGrpSpPr>
        <p:grpSpPr>
          <a:xfrm>
            <a:off x="4960937" y="2532875"/>
            <a:ext cx="3929591" cy="3048000"/>
            <a:chOff x="677334" y="2507475"/>
            <a:chExt cx="3929591" cy="3048000"/>
          </a:xfrm>
        </p:grpSpPr>
        <p:pic>
          <p:nvPicPr>
            <p:cNvPr id="8" name="Picture 7"/>
            <p:cNvPicPr>
              <a:picLocks noChangeAspect="1"/>
            </p:cNvPicPr>
            <p:nvPr/>
          </p:nvPicPr>
          <p:blipFill>
            <a:blip r:embed="rId4"/>
            <a:stretch>
              <a:fillRect/>
            </a:stretch>
          </p:blipFill>
          <p:spPr>
            <a:xfrm>
              <a:off x="901700" y="2507475"/>
              <a:ext cx="3705225" cy="3048000"/>
            </a:xfrm>
            <a:prstGeom prst="rect">
              <a:avLst/>
            </a:prstGeom>
          </p:spPr>
        </p:pic>
        <p:cxnSp>
          <p:nvCxnSpPr>
            <p:cNvPr id="10" name="Straight Arrow Connector 9"/>
            <p:cNvCxnSpPr/>
            <p:nvPr/>
          </p:nvCxnSpPr>
          <p:spPr>
            <a:xfrm flipV="1">
              <a:off x="677334" y="3615338"/>
              <a:ext cx="804334" cy="832273"/>
            </a:xfrm>
            <a:prstGeom prst="straightConnector1">
              <a:avLst/>
            </a:prstGeom>
            <a:ln w="381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2963333" y="959420"/>
            <a:ext cx="4741334" cy="523220"/>
          </a:xfrm>
          <a:prstGeom prst="rect">
            <a:avLst/>
          </a:prstGeom>
          <a:noFill/>
        </p:spPr>
        <p:txBody>
          <a:bodyPr wrap="square" rtlCol="0">
            <a:spAutoFit/>
          </a:bodyPr>
          <a:lstStyle/>
          <a:p>
            <a:r>
              <a:rPr lang="en-US" sz="1400" dirty="0"/>
              <a:t>Use this icon to re-arrange your column order when entering cost centers, programs, etc.</a:t>
            </a:r>
          </a:p>
        </p:txBody>
      </p:sp>
    </p:spTree>
    <p:extLst>
      <p:ext uri="{BB962C8B-B14F-4D97-AF65-F5344CB8AC3E}">
        <p14:creationId xmlns:p14="http://schemas.microsoft.com/office/powerpoint/2010/main" val="3821534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55788"/>
            <a:ext cx="5984723" cy="481983"/>
          </a:xfrm>
        </p:spPr>
        <p:txBody>
          <a:bodyPr>
            <a:normAutofit/>
          </a:bodyPr>
          <a:lstStyle/>
          <a:p>
            <a:r>
              <a:rPr lang="en-US" u="sng" dirty="0"/>
              <a:t>HELPFUL WORKDAY TIPS – </a:t>
            </a:r>
            <a:r>
              <a:rPr lang="en-US" u="sng" dirty="0" smtClean="0"/>
              <a:t>CON’T.</a:t>
            </a:r>
            <a:endParaRPr lang="en-US" u="sng" dirty="0"/>
          </a:p>
        </p:txBody>
      </p:sp>
      <p:sp>
        <p:nvSpPr>
          <p:cNvPr id="4" name="Text Placeholder 3"/>
          <p:cNvSpPr>
            <a:spLocks noGrp="1"/>
          </p:cNvSpPr>
          <p:nvPr>
            <p:ph type="body" sz="half" idx="2"/>
          </p:nvPr>
        </p:nvSpPr>
        <p:spPr>
          <a:xfrm>
            <a:off x="677333" y="1105652"/>
            <a:ext cx="7722083" cy="4713640"/>
          </a:xfrm>
        </p:spPr>
        <p:txBody>
          <a:bodyPr/>
          <a:lstStyle/>
          <a:p>
            <a:r>
              <a:rPr lang="en-US" b="1" dirty="0"/>
              <a:t>Errors: </a:t>
            </a:r>
          </a:p>
          <a:p>
            <a:r>
              <a:rPr lang="en-US" b="1" dirty="0" smtClean="0"/>
              <a:t>Click on the red ‘Error’ box and a message will appear</a:t>
            </a:r>
          </a:p>
          <a:p>
            <a:r>
              <a:rPr lang="en-US" b="1" dirty="0" smtClean="0"/>
              <a:t>Click on the blue hyperlink to be taken directly to the field that is presenting the error</a:t>
            </a:r>
            <a:endParaRPr lang="en-US" b="1" dirty="0"/>
          </a:p>
        </p:txBody>
      </p:sp>
      <p:pic>
        <p:nvPicPr>
          <p:cNvPr id="5" name="Picture 4"/>
          <p:cNvPicPr>
            <a:picLocks noChangeAspect="1"/>
          </p:cNvPicPr>
          <p:nvPr/>
        </p:nvPicPr>
        <p:blipFill>
          <a:blip r:embed="rId3"/>
          <a:stretch>
            <a:fillRect/>
          </a:stretch>
        </p:blipFill>
        <p:spPr>
          <a:xfrm>
            <a:off x="1229252" y="2487860"/>
            <a:ext cx="8698519" cy="3940304"/>
          </a:xfrm>
          <a:prstGeom prst="rect">
            <a:avLst/>
          </a:prstGeom>
        </p:spPr>
      </p:pic>
    </p:spTree>
    <p:extLst>
      <p:ext uri="{BB962C8B-B14F-4D97-AF65-F5344CB8AC3E}">
        <p14:creationId xmlns:p14="http://schemas.microsoft.com/office/powerpoint/2010/main" val="427841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7" y="254000"/>
            <a:ext cx="5932472" cy="529169"/>
          </a:xfrm>
        </p:spPr>
        <p:txBody>
          <a:bodyPr>
            <a:normAutofit/>
          </a:bodyPr>
          <a:lstStyle/>
          <a:p>
            <a:r>
              <a:rPr lang="en-US" u="sng" dirty="0"/>
              <a:t>HELPFUL WORKDAY TIPS </a:t>
            </a:r>
            <a:r>
              <a:rPr lang="en-US" u="sng" dirty="0" smtClean="0"/>
              <a:t>– CON’T.</a:t>
            </a:r>
            <a:endParaRPr lang="en-US" u="sng" dirty="0"/>
          </a:p>
        </p:txBody>
      </p:sp>
      <p:sp>
        <p:nvSpPr>
          <p:cNvPr id="7" name="Text Placeholder 6"/>
          <p:cNvSpPr>
            <a:spLocks noGrp="1"/>
          </p:cNvSpPr>
          <p:nvPr>
            <p:ph type="body" sz="half" idx="2"/>
          </p:nvPr>
        </p:nvSpPr>
        <p:spPr>
          <a:xfrm>
            <a:off x="620487" y="923443"/>
            <a:ext cx="9498631" cy="899434"/>
          </a:xfrm>
        </p:spPr>
        <p:txBody>
          <a:bodyPr>
            <a:normAutofit/>
          </a:bodyPr>
          <a:lstStyle/>
          <a:p>
            <a:r>
              <a:rPr lang="en-US" b="1" dirty="0" smtClean="0"/>
              <a:t>Errors: </a:t>
            </a:r>
          </a:p>
          <a:p>
            <a:r>
              <a:rPr lang="en-US" b="1" dirty="0" smtClean="0"/>
              <a:t>Click on ‘Continue’ and correct errors. If you hit “Discard” your request will be deleted. </a:t>
            </a:r>
            <a:endParaRPr lang="en-US" b="1" dirty="0"/>
          </a:p>
        </p:txBody>
      </p:sp>
      <p:pic>
        <p:nvPicPr>
          <p:cNvPr id="5" name="Picture 4"/>
          <p:cNvPicPr>
            <a:picLocks noChangeAspect="1"/>
          </p:cNvPicPr>
          <p:nvPr/>
        </p:nvPicPr>
        <p:blipFill>
          <a:blip r:embed="rId3"/>
          <a:stretch>
            <a:fillRect/>
          </a:stretch>
        </p:blipFill>
        <p:spPr>
          <a:xfrm>
            <a:off x="1207317" y="1822877"/>
            <a:ext cx="9759950" cy="4643211"/>
          </a:xfrm>
          <a:prstGeom prst="rect">
            <a:avLst/>
          </a:prstGeom>
        </p:spPr>
      </p:pic>
      <p:cxnSp>
        <p:nvCxnSpPr>
          <p:cNvPr id="9" name="Straight Arrow Connector 8"/>
          <p:cNvCxnSpPr/>
          <p:nvPr/>
        </p:nvCxnSpPr>
        <p:spPr>
          <a:xfrm flipH="1">
            <a:off x="5337266" y="5441641"/>
            <a:ext cx="567146" cy="770211"/>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181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THANK YOU!</a:t>
            </a:r>
            <a:endParaRPr lang="en-US" dirty="0"/>
          </a:p>
        </p:txBody>
      </p:sp>
      <p:sp>
        <p:nvSpPr>
          <p:cNvPr id="3" name="Content Placeholder 2"/>
          <p:cNvSpPr>
            <a:spLocks noGrp="1"/>
          </p:cNvSpPr>
          <p:nvPr>
            <p:ph idx="1"/>
          </p:nvPr>
        </p:nvSpPr>
        <p:spPr>
          <a:xfrm>
            <a:off x="4760461" y="1384663"/>
            <a:ext cx="4513541" cy="3108960"/>
          </a:xfrm>
        </p:spPr>
        <p:txBody>
          <a:bodyPr/>
          <a:lstStyle/>
          <a:p>
            <a:pPr marL="0" indent="0">
              <a:buNone/>
            </a:pPr>
            <a:r>
              <a:rPr lang="en-US" u="sng" dirty="0" smtClean="0">
                <a:hlinkClick r:id="rId3"/>
              </a:rPr>
              <a:t>SEMTE Business Office Contact</a:t>
            </a:r>
          </a:p>
          <a:p>
            <a:r>
              <a:rPr lang="en-US" dirty="0" smtClean="0"/>
              <a:t>semte.purchasing@asu.edu</a:t>
            </a:r>
          </a:p>
          <a:p>
            <a:r>
              <a:rPr lang="en-US" dirty="0" smtClean="0"/>
              <a:t>(480) 965-9710</a:t>
            </a:r>
          </a:p>
          <a:p>
            <a:endParaRPr lang="en-US" dirty="0"/>
          </a:p>
          <a:p>
            <a:pPr marL="0" indent="0">
              <a:buNone/>
            </a:pPr>
            <a:r>
              <a:rPr lang="en-US" u="sng" dirty="0" smtClean="0">
                <a:solidFill>
                  <a:srgbClr val="92D050"/>
                </a:solidFill>
              </a:rPr>
              <a:t>FMS Contact</a:t>
            </a:r>
          </a:p>
          <a:p>
            <a:r>
              <a:rPr lang="en-US" dirty="0" smtClean="0"/>
              <a:t>fms@asu.edu</a:t>
            </a:r>
          </a:p>
          <a:p>
            <a:r>
              <a:rPr lang="en-US" dirty="0" smtClean="0"/>
              <a:t>(480) 965-2334</a:t>
            </a:r>
          </a:p>
        </p:txBody>
      </p:sp>
    </p:spTree>
    <p:extLst>
      <p:ext uri="{BB962C8B-B14F-4D97-AF65-F5344CB8AC3E}">
        <p14:creationId xmlns:p14="http://schemas.microsoft.com/office/powerpoint/2010/main" val="315684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686" y="479065"/>
            <a:ext cx="8798361" cy="647696"/>
          </a:xfrm>
        </p:spPr>
        <p:txBody>
          <a:bodyPr>
            <a:normAutofit/>
          </a:bodyPr>
          <a:lstStyle/>
          <a:p>
            <a:r>
              <a:rPr lang="en-US" b="1" u="sng" dirty="0" smtClean="0"/>
              <a:t>AFTER TRAINING AND BEFORE BEGINNING TO ORDER PLEASE NOTE: </a:t>
            </a:r>
            <a:endParaRPr lang="en-US" b="1" u="sng" dirty="0"/>
          </a:p>
        </p:txBody>
      </p:sp>
      <p:sp>
        <p:nvSpPr>
          <p:cNvPr id="4" name="Text Placeholder 3"/>
          <p:cNvSpPr>
            <a:spLocks noGrp="1"/>
          </p:cNvSpPr>
          <p:nvPr>
            <p:ph type="body" sz="half" idx="2"/>
          </p:nvPr>
        </p:nvSpPr>
        <p:spPr>
          <a:xfrm>
            <a:off x="677334" y="1354667"/>
            <a:ext cx="10282766" cy="4817532"/>
          </a:xfrm>
        </p:spPr>
        <p:txBody>
          <a:bodyPr/>
          <a:lstStyle/>
          <a:p>
            <a:r>
              <a:rPr lang="en-US" sz="1800" b="1" u="sng" dirty="0" smtClean="0"/>
              <a:t>Accessing </a:t>
            </a:r>
            <a:r>
              <a:rPr lang="en-US" sz="1800" b="1" u="sng" dirty="0"/>
              <a:t>WorkDay</a:t>
            </a:r>
            <a:endParaRPr lang="en-US" sz="1800" dirty="0"/>
          </a:p>
          <a:p>
            <a:r>
              <a:rPr lang="en-US" u="sng" dirty="0">
                <a:hlinkClick r:id="rId3"/>
              </a:rPr>
              <a:t>https://www.myworkday.com/asu/d/home.htmld</a:t>
            </a:r>
            <a:endParaRPr lang="en-US" dirty="0"/>
          </a:p>
          <a:p>
            <a:r>
              <a:rPr lang="en-US" dirty="0"/>
              <a:t>You will be prompted to login utilizing your </a:t>
            </a:r>
            <a:r>
              <a:rPr lang="en-US" dirty="0" err="1"/>
              <a:t>ASURite</a:t>
            </a:r>
            <a:r>
              <a:rPr lang="en-US" dirty="0"/>
              <a:t> Username and Password. </a:t>
            </a:r>
            <a:endParaRPr lang="en-US" dirty="0" smtClean="0"/>
          </a:p>
          <a:p>
            <a:endParaRPr lang="en-US" dirty="0" smtClean="0"/>
          </a:p>
          <a:p>
            <a:r>
              <a:rPr lang="en-US" sz="1800" b="1" u="sng" dirty="0" smtClean="0"/>
              <a:t>Software and Computer Purchases – </a:t>
            </a:r>
            <a:r>
              <a:rPr lang="en-US" sz="1800" b="1" i="1" u="sng" dirty="0" smtClean="0"/>
              <a:t>in part or in whole</a:t>
            </a:r>
          </a:p>
          <a:p>
            <a:r>
              <a:rPr lang="en-US" dirty="0" smtClean="0"/>
              <a:t>All software and computer purchases (in part or in whole) must first be reviewed and coordinated with SEMTE IT. Please contact them at </a:t>
            </a:r>
            <a:r>
              <a:rPr lang="en-US" dirty="0" smtClean="0">
                <a:hlinkClick r:id="rId4"/>
              </a:rPr>
              <a:t>asksemte.it@asu.edu</a:t>
            </a:r>
            <a:r>
              <a:rPr lang="en-US" dirty="0" smtClean="0"/>
              <a:t> for your hardware and software needs.</a:t>
            </a:r>
          </a:p>
          <a:p>
            <a:endParaRPr lang="en-US" dirty="0"/>
          </a:p>
          <a:p>
            <a:r>
              <a:rPr lang="en-US" sz="1800" b="1" u="sng" dirty="0" smtClean="0"/>
              <a:t>Chemicals</a:t>
            </a:r>
          </a:p>
          <a:p>
            <a:r>
              <a:rPr lang="en-US" dirty="0" smtClean="0"/>
              <a:t>ALL chemical must be purchased via Workday. Please contact </a:t>
            </a:r>
            <a:r>
              <a:rPr lang="en-US" dirty="0" smtClean="0">
                <a:hlinkClick r:id="rId5"/>
              </a:rPr>
              <a:t>SEMTE.Purchasing@asu.edu</a:t>
            </a:r>
            <a:r>
              <a:rPr lang="en-US" dirty="0" smtClean="0"/>
              <a:t> if you need help.</a:t>
            </a:r>
          </a:p>
          <a:p>
            <a:endParaRPr lang="en-US" dirty="0" smtClean="0"/>
          </a:p>
          <a:p>
            <a:r>
              <a:rPr lang="en-US" sz="1600" b="1" u="sng" dirty="0" smtClean="0"/>
              <a:t>Additional information and instruction</a:t>
            </a:r>
          </a:p>
          <a:p>
            <a:r>
              <a:rPr lang="en-US" dirty="0">
                <a:hlinkClick r:id="rId6"/>
              </a:rPr>
              <a:t>https://</a:t>
            </a:r>
            <a:r>
              <a:rPr lang="en-US" dirty="0" smtClean="0">
                <a:hlinkClick r:id="rId6"/>
              </a:rPr>
              <a:t>cfo.asu.edu/purchasing-sunrise</a:t>
            </a:r>
            <a:endParaRPr lang="en-US" dirty="0" smtClean="0"/>
          </a:p>
          <a:p>
            <a:r>
              <a:rPr lang="en-US" dirty="0">
                <a:hlinkClick r:id="rId7"/>
              </a:rPr>
              <a:t>https://</a:t>
            </a:r>
            <a:r>
              <a:rPr lang="en-US" dirty="0" smtClean="0">
                <a:hlinkClick r:id="rId7"/>
              </a:rPr>
              <a:t>www.asu.edu/purchasing/pdf/amazon-registration-instruction.pdf</a:t>
            </a:r>
            <a:endParaRPr lang="en-US" dirty="0" smtClean="0"/>
          </a:p>
          <a:p>
            <a:endParaRPr lang="en-US" dirty="0"/>
          </a:p>
        </p:txBody>
      </p:sp>
    </p:spTree>
    <p:extLst>
      <p:ext uri="{BB962C8B-B14F-4D97-AF65-F5344CB8AC3E}">
        <p14:creationId xmlns:p14="http://schemas.microsoft.com/office/powerpoint/2010/main" val="506502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455"/>
            <a:ext cx="3854528" cy="534387"/>
          </a:xfrm>
        </p:spPr>
        <p:txBody>
          <a:bodyPr>
            <a:normAutofit/>
          </a:bodyPr>
          <a:lstStyle/>
          <a:p>
            <a:r>
              <a:rPr lang="en-US" u="sng" dirty="0" smtClean="0"/>
              <a:t>WELCOME TO WORKDAY</a:t>
            </a:r>
            <a:endParaRPr lang="en-US" u="sng" dirty="0"/>
          </a:p>
        </p:txBody>
      </p:sp>
      <p:sp>
        <p:nvSpPr>
          <p:cNvPr id="4" name="Text Placeholder 3"/>
          <p:cNvSpPr>
            <a:spLocks noGrp="1"/>
          </p:cNvSpPr>
          <p:nvPr>
            <p:ph type="body" sz="half" idx="2"/>
          </p:nvPr>
        </p:nvSpPr>
        <p:spPr>
          <a:xfrm>
            <a:off x="677334" y="1049311"/>
            <a:ext cx="3854528" cy="2373943"/>
          </a:xfrm>
        </p:spPr>
        <p:txBody>
          <a:bodyPr/>
          <a:lstStyle/>
          <a:p>
            <a:r>
              <a:rPr lang="en-US" dirty="0"/>
              <a:t>You will be logged into the WorkDay tenant.  From this home screen you can see several pieces of information:</a:t>
            </a:r>
          </a:p>
          <a:p>
            <a:pPr marL="285750" lvl="0" indent="-285750">
              <a:buFont typeface="Arial" panose="020B0604020202020204" pitchFamily="34" charset="0"/>
              <a:buChar char="•"/>
            </a:pPr>
            <a:r>
              <a:rPr lang="en-US" dirty="0" smtClean="0"/>
              <a:t>Home/ASU icon</a:t>
            </a:r>
            <a:endParaRPr lang="en-US" dirty="0"/>
          </a:p>
          <a:p>
            <a:pPr marL="285750" lvl="0" indent="-285750">
              <a:buFont typeface="Arial" panose="020B0604020202020204" pitchFamily="34" charset="0"/>
              <a:buChar char="•"/>
            </a:pPr>
            <a:r>
              <a:rPr lang="en-US" i="1" cap="small" dirty="0">
                <a:solidFill>
                  <a:schemeClr val="accent2">
                    <a:lumMod val="40000"/>
                    <a:lumOff val="60000"/>
                  </a:schemeClr>
                </a:solidFill>
              </a:rPr>
              <a:t>Search</a:t>
            </a:r>
            <a:r>
              <a:rPr lang="en-US" dirty="0"/>
              <a:t> bar</a:t>
            </a:r>
          </a:p>
          <a:p>
            <a:pPr marL="285750" lvl="0" indent="-285750">
              <a:buFont typeface="Arial" panose="020B0604020202020204" pitchFamily="34" charset="0"/>
              <a:buChar char="•"/>
            </a:pPr>
            <a:r>
              <a:rPr lang="en-US" dirty="0"/>
              <a:t>Your </a:t>
            </a:r>
            <a:r>
              <a:rPr lang="en-US" i="1" cap="small" dirty="0" smtClean="0">
                <a:solidFill>
                  <a:schemeClr val="accent2">
                    <a:lumMod val="40000"/>
                    <a:lumOff val="60000"/>
                  </a:schemeClr>
                </a:solidFill>
              </a:rPr>
              <a:t>Inbox</a:t>
            </a:r>
            <a:endParaRPr lang="en-US" i="1" cap="small" dirty="0">
              <a:solidFill>
                <a:schemeClr val="accent2">
                  <a:lumMod val="40000"/>
                  <a:lumOff val="60000"/>
                </a:schemeClr>
              </a:solidFill>
            </a:endParaRPr>
          </a:p>
          <a:p>
            <a:pPr marL="285750" lvl="0" indent="-285750">
              <a:buFont typeface="Arial" panose="020B0604020202020204" pitchFamily="34" charset="0"/>
              <a:buChar char="•"/>
            </a:pPr>
            <a:r>
              <a:rPr lang="en-US" i="1" cap="small" dirty="0" smtClean="0">
                <a:solidFill>
                  <a:schemeClr val="accent2">
                    <a:lumMod val="40000"/>
                    <a:lumOff val="60000"/>
                  </a:schemeClr>
                </a:solidFill>
              </a:rPr>
              <a:t>Purchases</a:t>
            </a:r>
            <a:r>
              <a:rPr lang="en-US" dirty="0" smtClean="0"/>
              <a:t> worklet </a:t>
            </a:r>
            <a:endParaRPr lang="en-US" dirty="0"/>
          </a:p>
        </p:txBody>
      </p:sp>
      <p:cxnSp>
        <p:nvCxnSpPr>
          <p:cNvPr id="12" name="Straight Arrow Connector 11"/>
          <p:cNvCxnSpPr/>
          <p:nvPr/>
        </p:nvCxnSpPr>
        <p:spPr>
          <a:xfrm flipH="1" flipV="1">
            <a:off x="6340839" y="5801193"/>
            <a:ext cx="59961" cy="800929"/>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7182787" y="5801193"/>
            <a:ext cx="59961" cy="800929"/>
          </a:xfrm>
          <a:prstGeom prst="straightConnector1">
            <a:avLst/>
          </a:prstGeom>
          <a:ln w="254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3097427" y="4283676"/>
            <a:ext cx="906162" cy="205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77334" y="3545336"/>
            <a:ext cx="10310456" cy="3056786"/>
            <a:chOff x="677334" y="3545336"/>
            <a:chExt cx="10310456" cy="3056786"/>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545336"/>
              <a:ext cx="10310456" cy="305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4"/>
            <a:srcRect l="147" t="6680" r="3388" b="3255"/>
            <a:stretch/>
          </p:blipFill>
          <p:spPr>
            <a:xfrm>
              <a:off x="688765" y="3547110"/>
              <a:ext cx="7538930" cy="329414"/>
            </a:xfrm>
            <a:prstGeom prst="rect">
              <a:avLst/>
            </a:prstGeom>
          </p:spPr>
        </p:pic>
      </p:grpSp>
      <p:cxnSp>
        <p:nvCxnSpPr>
          <p:cNvPr id="6" name="Straight Arrow Connector 5"/>
          <p:cNvCxnSpPr/>
          <p:nvPr/>
        </p:nvCxnSpPr>
        <p:spPr>
          <a:xfrm>
            <a:off x="134911" y="2983043"/>
            <a:ext cx="674558" cy="659567"/>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254833" y="3764692"/>
            <a:ext cx="1285643" cy="612436"/>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10478125" y="2878111"/>
            <a:ext cx="509665" cy="764499"/>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097427" y="4246407"/>
            <a:ext cx="1051240" cy="2432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916030" y="5494975"/>
            <a:ext cx="1285643" cy="612436"/>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1236966" y="5103347"/>
            <a:ext cx="1285643" cy="612436"/>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2982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669"/>
            <a:ext cx="5984723" cy="749921"/>
          </a:xfrm>
        </p:spPr>
        <p:txBody>
          <a:bodyPr>
            <a:normAutofit/>
          </a:bodyPr>
          <a:lstStyle/>
          <a:p>
            <a:r>
              <a:rPr lang="en-US" u="sng" dirty="0" smtClean="0"/>
              <a:t>NAVIGATE TO SunRISE IN WORKDAY</a:t>
            </a:r>
            <a:endParaRPr lang="en-US" u="sng" dirty="0"/>
          </a:p>
        </p:txBody>
      </p:sp>
      <p:sp>
        <p:nvSpPr>
          <p:cNvPr id="4" name="Text Placeholder 3"/>
          <p:cNvSpPr>
            <a:spLocks noGrp="1"/>
          </p:cNvSpPr>
          <p:nvPr>
            <p:ph type="body" sz="half" idx="2"/>
          </p:nvPr>
        </p:nvSpPr>
        <p:spPr>
          <a:xfrm>
            <a:off x="677334" y="1412964"/>
            <a:ext cx="3854528" cy="4628397"/>
          </a:xfrm>
        </p:spPr>
        <p:txBody>
          <a:bodyPr/>
          <a:lstStyle/>
          <a:p>
            <a:r>
              <a:rPr lang="en-US" dirty="0"/>
              <a:t>Select the </a:t>
            </a:r>
            <a:r>
              <a:rPr lang="en-US" i="1" cap="small" dirty="0" smtClean="0">
                <a:solidFill>
                  <a:schemeClr val="accent2">
                    <a:lumMod val="40000"/>
                    <a:lumOff val="60000"/>
                  </a:schemeClr>
                </a:solidFill>
              </a:rPr>
              <a:t>Purchases</a:t>
            </a:r>
            <a:r>
              <a:rPr lang="en-US" dirty="0" smtClean="0"/>
              <a:t> </a:t>
            </a:r>
            <a:r>
              <a:rPr lang="en-US" dirty="0"/>
              <a:t>worklet</a:t>
            </a:r>
          </a:p>
          <a:p>
            <a:endParaRPr lang="en-US" dirty="0"/>
          </a:p>
        </p:txBody>
      </p:sp>
      <p:grpSp>
        <p:nvGrpSpPr>
          <p:cNvPr id="7" name="Group 6"/>
          <p:cNvGrpSpPr/>
          <p:nvPr/>
        </p:nvGrpSpPr>
        <p:grpSpPr>
          <a:xfrm>
            <a:off x="3669695" y="1756471"/>
            <a:ext cx="7204076" cy="3172656"/>
            <a:chOff x="3669695" y="1756471"/>
            <a:chExt cx="7204076" cy="3172656"/>
          </a:xfrm>
        </p:grpSpPr>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695" y="1756471"/>
              <a:ext cx="7204076" cy="317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6774418" y="2192871"/>
              <a:ext cx="793508" cy="880672"/>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79825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47354" y="514924"/>
            <a:ext cx="3854528" cy="1193955"/>
          </a:xfrm>
        </p:spPr>
        <p:txBody>
          <a:bodyPr>
            <a:normAutofit/>
          </a:bodyPr>
          <a:lstStyle/>
          <a:p>
            <a:r>
              <a:rPr lang="en-US" sz="1600" dirty="0" smtClean="0"/>
              <a:t>Select: </a:t>
            </a:r>
            <a:r>
              <a:rPr lang="en-US" sz="1600" i="1" cap="small" dirty="0" smtClean="0">
                <a:solidFill>
                  <a:schemeClr val="accent2">
                    <a:lumMod val="40000"/>
                    <a:lumOff val="60000"/>
                  </a:schemeClr>
                </a:solidFill>
              </a:rPr>
              <a:t>Connect </a:t>
            </a:r>
            <a:r>
              <a:rPr lang="en-US" sz="1600" i="1" cap="small" dirty="0">
                <a:solidFill>
                  <a:schemeClr val="accent2">
                    <a:lumMod val="40000"/>
                    <a:lumOff val="60000"/>
                  </a:schemeClr>
                </a:solidFill>
              </a:rPr>
              <a:t>to Supplier </a:t>
            </a:r>
            <a:r>
              <a:rPr lang="en-US" sz="1600" i="1" cap="small" dirty="0" smtClean="0">
                <a:solidFill>
                  <a:schemeClr val="accent2">
                    <a:lumMod val="40000"/>
                    <a:lumOff val="60000"/>
                  </a:schemeClr>
                </a:solidFill>
              </a:rPr>
              <a:t>Website</a:t>
            </a:r>
            <a:endParaRPr lang="en-US" sz="1600" cap="small" dirty="0"/>
          </a:p>
        </p:txBody>
      </p:sp>
      <p:grpSp>
        <p:nvGrpSpPr>
          <p:cNvPr id="2" name="Group 1"/>
          <p:cNvGrpSpPr/>
          <p:nvPr/>
        </p:nvGrpSpPr>
        <p:grpSpPr>
          <a:xfrm>
            <a:off x="3432748" y="514924"/>
            <a:ext cx="8259578" cy="5738273"/>
            <a:chOff x="3432748" y="514924"/>
            <a:chExt cx="8259578" cy="5738273"/>
          </a:xfrm>
        </p:grpSpPr>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rcRect b="19360"/>
            <a:stretch>
              <a:fillRect/>
            </a:stretch>
          </p:blipFill>
          <p:spPr bwMode="auto">
            <a:xfrm>
              <a:off x="4216997" y="514924"/>
              <a:ext cx="7475329" cy="573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V="1">
              <a:off x="3432748" y="1424066"/>
              <a:ext cx="1648918" cy="794478"/>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4804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2402" y="514924"/>
            <a:ext cx="4576207" cy="2584449"/>
          </a:xfrm>
        </p:spPr>
        <p:txBody>
          <a:bodyPr>
            <a:normAutofit/>
          </a:bodyPr>
          <a:lstStyle/>
          <a:p>
            <a:r>
              <a:rPr lang="en-US" sz="1800" b="1" u="sng" dirty="0" smtClean="0"/>
              <a:t>DO </a:t>
            </a:r>
            <a:r>
              <a:rPr lang="en-US" sz="1800" b="1" u="sng" dirty="0"/>
              <a:t>NOT CHANGE THE SYSTEM </a:t>
            </a:r>
            <a:r>
              <a:rPr lang="en-US" sz="1800" b="1" u="sng" dirty="0" smtClean="0"/>
              <a:t>DEFAULTS</a:t>
            </a:r>
          </a:p>
          <a:p>
            <a:endParaRPr lang="en-US" sz="1800" b="1" u="sng" dirty="0"/>
          </a:p>
          <a:p>
            <a:r>
              <a:rPr lang="en-US" sz="1800" dirty="0" smtClean="0"/>
              <a:t>Click: </a:t>
            </a:r>
            <a:r>
              <a:rPr lang="en-US" sz="1800" i="1" dirty="0" smtClean="0">
                <a:solidFill>
                  <a:schemeClr val="accent2">
                    <a:lumMod val="40000"/>
                    <a:lumOff val="60000"/>
                  </a:schemeClr>
                </a:solidFill>
              </a:rPr>
              <a:t>OK</a:t>
            </a:r>
            <a:r>
              <a:rPr lang="en-US" sz="1800" dirty="0" smtClean="0"/>
              <a:t> </a:t>
            </a:r>
            <a:endParaRPr lang="en-US" sz="1800" dirty="0"/>
          </a:p>
          <a:p>
            <a:endParaRPr lang="en-US" sz="1800" b="1" u="sng" dirty="0"/>
          </a:p>
        </p:txBody>
      </p:sp>
      <p:pic>
        <p:nvPicPr>
          <p:cNvPr id="2" name="Picture 1"/>
          <p:cNvPicPr>
            <a:picLocks noChangeAspect="1"/>
          </p:cNvPicPr>
          <p:nvPr/>
        </p:nvPicPr>
        <p:blipFill>
          <a:blip r:embed="rId3"/>
          <a:stretch>
            <a:fillRect/>
          </a:stretch>
        </p:blipFill>
        <p:spPr>
          <a:xfrm>
            <a:off x="4288052" y="1435828"/>
            <a:ext cx="3714750" cy="2981325"/>
          </a:xfrm>
          <a:prstGeom prst="rect">
            <a:avLst/>
          </a:prstGeom>
        </p:spPr>
      </p:pic>
      <p:pic>
        <p:nvPicPr>
          <p:cNvPr id="3" name="Picture 2"/>
          <p:cNvPicPr>
            <a:picLocks noChangeAspect="1"/>
          </p:cNvPicPr>
          <p:nvPr/>
        </p:nvPicPr>
        <p:blipFill rotWithShape="1">
          <a:blip r:embed="rId4"/>
          <a:srcRect t="15338"/>
          <a:stretch/>
        </p:blipFill>
        <p:spPr>
          <a:xfrm>
            <a:off x="4288052" y="5601730"/>
            <a:ext cx="2686050" cy="685446"/>
          </a:xfrm>
          <a:prstGeom prst="rect">
            <a:avLst/>
          </a:prstGeom>
        </p:spPr>
      </p:pic>
      <p:cxnSp>
        <p:nvCxnSpPr>
          <p:cNvPr id="6" name="Straight Arrow Connector 5"/>
          <p:cNvCxnSpPr/>
          <p:nvPr/>
        </p:nvCxnSpPr>
        <p:spPr>
          <a:xfrm flipH="1">
            <a:off x="5402420" y="4969933"/>
            <a:ext cx="743007" cy="800383"/>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504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9792" y="309590"/>
            <a:ext cx="3854528" cy="534387"/>
          </a:xfrm>
        </p:spPr>
        <p:txBody>
          <a:bodyPr>
            <a:normAutofit/>
          </a:bodyPr>
          <a:lstStyle/>
          <a:p>
            <a:r>
              <a:rPr lang="en-US" sz="2000" dirty="0" smtClean="0"/>
              <a:t>Click: </a:t>
            </a:r>
            <a:r>
              <a:rPr lang="en-US" sz="2000" i="1" cap="small" dirty="0" smtClean="0">
                <a:solidFill>
                  <a:schemeClr val="accent2">
                    <a:lumMod val="40000"/>
                    <a:lumOff val="60000"/>
                  </a:schemeClr>
                </a:solidFill>
              </a:rPr>
              <a:t>Connect</a:t>
            </a:r>
            <a:endParaRPr lang="en-US" sz="2000" i="1" cap="small" dirty="0">
              <a:solidFill>
                <a:schemeClr val="accent2">
                  <a:lumMod val="40000"/>
                  <a:lumOff val="60000"/>
                </a:schemeClr>
              </a:solidFill>
            </a:endParaRPr>
          </a:p>
        </p:txBody>
      </p:sp>
      <p:grpSp>
        <p:nvGrpSpPr>
          <p:cNvPr id="3" name="Group 2"/>
          <p:cNvGrpSpPr/>
          <p:nvPr/>
        </p:nvGrpSpPr>
        <p:grpSpPr>
          <a:xfrm>
            <a:off x="136654" y="494499"/>
            <a:ext cx="11951130" cy="2007811"/>
            <a:chOff x="128188" y="486032"/>
            <a:chExt cx="11951130" cy="2007811"/>
          </a:xfrm>
        </p:grpSpPr>
        <p:pic>
          <p:nvPicPr>
            <p:cNvPr id="5" name="Picture 4"/>
            <p:cNvPicPr>
              <a:picLocks noChangeAspect="1"/>
            </p:cNvPicPr>
            <p:nvPr/>
          </p:nvPicPr>
          <p:blipFill>
            <a:blip r:embed="rId3"/>
            <a:stretch>
              <a:fillRect/>
            </a:stretch>
          </p:blipFill>
          <p:spPr>
            <a:xfrm>
              <a:off x="128188" y="718912"/>
              <a:ext cx="11951130" cy="1774931"/>
            </a:xfrm>
            <a:prstGeom prst="rect">
              <a:avLst/>
            </a:prstGeom>
          </p:spPr>
        </p:pic>
        <p:cxnSp>
          <p:nvCxnSpPr>
            <p:cNvPr id="7" name="Straight Arrow Connector 6"/>
            <p:cNvCxnSpPr/>
            <p:nvPr/>
          </p:nvCxnSpPr>
          <p:spPr>
            <a:xfrm>
              <a:off x="8657968" y="486032"/>
              <a:ext cx="1227437" cy="1120346"/>
            </a:xfrm>
            <a:prstGeom prst="straightConnector1">
              <a:avLst/>
            </a:prstGeom>
            <a:ln w="38100">
              <a:solidFill>
                <a:schemeClr val="accent1"/>
              </a:solidFill>
              <a:tailEnd type="triangle" w="lg" len="med"/>
            </a:ln>
          </p:spPr>
          <p:style>
            <a:lnRef idx="1">
              <a:schemeClr val="dk1"/>
            </a:lnRef>
            <a:fillRef idx="0">
              <a:schemeClr val="dk1"/>
            </a:fillRef>
            <a:effectRef idx="0">
              <a:schemeClr val="dk1"/>
            </a:effectRef>
            <a:fontRef idx="minor">
              <a:schemeClr val="tx1"/>
            </a:fontRef>
          </p:style>
        </p:cxnSp>
      </p:grpSp>
      <p:sp>
        <p:nvSpPr>
          <p:cNvPr id="2" name="Rectangle 1"/>
          <p:cNvSpPr/>
          <p:nvPr/>
        </p:nvSpPr>
        <p:spPr>
          <a:xfrm>
            <a:off x="480383" y="3085479"/>
            <a:ext cx="8883750" cy="2462213"/>
          </a:xfrm>
          <a:prstGeom prst="rect">
            <a:avLst/>
          </a:prstGeom>
        </p:spPr>
        <p:txBody>
          <a:bodyPr wrap="square">
            <a:spAutoFit/>
          </a:bodyPr>
          <a:lstStyle/>
          <a:p>
            <a:r>
              <a:rPr lang="en-US" sz="1400" dirty="0"/>
              <a:t>ASU Policy </a:t>
            </a:r>
            <a:r>
              <a:rPr lang="en-US" sz="1400" dirty="0">
                <a:hlinkClick r:id="rId4"/>
              </a:rPr>
              <a:t>EHS 408</a:t>
            </a:r>
            <a:r>
              <a:rPr lang="en-US" sz="1400" dirty="0"/>
              <a:t> requires that chemicals be purchased through the ASU </a:t>
            </a:r>
            <a:r>
              <a:rPr lang="en-US" sz="1400" dirty="0">
                <a:hlinkClick r:id="rId5"/>
              </a:rPr>
              <a:t>designated chemical purchasing system</a:t>
            </a:r>
            <a:r>
              <a:rPr lang="en-US" sz="1400" dirty="0"/>
              <a:t>. Specialty items </a:t>
            </a:r>
            <a:r>
              <a:rPr lang="en-US" sz="1400" dirty="0" smtClean="0"/>
              <a:t>that do not appear in Sunrise should be coordinated with the business office for help with purchasing. </a:t>
            </a:r>
          </a:p>
          <a:p>
            <a:r>
              <a:rPr lang="en-US" sz="1400" dirty="0"/>
              <a:t/>
            </a:r>
            <a:br>
              <a:rPr lang="en-US" sz="1400" dirty="0"/>
            </a:br>
            <a:r>
              <a:rPr lang="en-US" sz="1400" dirty="0"/>
              <a:t>All chemical orders must be coded with the ASU </a:t>
            </a:r>
            <a:r>
              <a:rPr lang="en-US" sz="1400" dirty="0">
                <a:hlinkClick r:id="rId5"/>
              </a:rPr>
              <a:t>laboratory registration number</a:t>
            </a:r>
            <a:r>
              <a:rPr lang="en-US" sz="1400" dirty="0"/>
              <a:t> which corresponds to the purchasing laboratory or shop. Chemical orders will only be approved with complete information.</a:t>
            </a:r>
            <a:br>
              <a:rPr lang="en-US" sz="1400" dirty="0"/>
            </a:br>
            <a:r>
              <a:rPr lang="en-US" sz="1400" dirty="0"/>
              <a:t/>
            </a:r>
            <a:br>
              <a:rPr lang="en-US" sz="1400" dirty="0"/>
            </a:br>
            <a:r>
              <a:rPr lang="en-US" sz="1400" dirty="0"/>
              <a:t>The delivery location entered shall match the registration number.</a:t>
            </a:r>
          </a:p>
          <a:p>
            <a:endParaRPr lang="en-US" sz="1400" dirty="0"/>
          </a:p>
          <a:p>
            <a:r>
              <a:rPr lang="en-US" sz="1400" dirty="0">
                <a:hlinkClick r:id="rId6"/>
              </a:rPr>
              <a:t>https://cfo.asu.edu/webform/ehs-chemical-purchase-and-transfer-form</a:t>
            </a:r>
            <a:r>
              <a:rPr lang="en-US" sz="1400" dirty="0"/>
              <a:t> </a:t>
            </a:r>
            <a:r>
              <a:rPr lang="en-US" sz="1400" dirty="0" smtClean="0"/>
              <a:t>(online form </a:t>
            </a:r>
            <a:r>
              <a:rPr lang="en-US" sz="1400" dirty="0"/>
              <a:t>for transferring chemicals to another </a:t>
            </a:r>
            <a:r>
              <a:rPr lang="en-US" sz="1400" dirty="0" smtClean="0"/>
              <a:t>lab).</a:t>
            </a:r>
            <a:endParaRPr lang="en-US" sz="1400" dirty="0"/>
          </a:p>
        </p:txBody>
      </p:sp>
    </p:spTree>
    <p:extLst>
      <p:ext uri="{BB962C8B-B14F-4D97-AF65-F5344CB8AC3E}">
        <p14:creationId xmlns:p14="http://schemas.microsoft.com/office/powerpoint/2010/main" val="207749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4858</TotalTime>
  <Words>1504</Words>
  <Application>Microsoft Office PowerPoint</Application>
  <PresentationFormat>Widescreen</PresentationFormat>
  <Paragraphs>221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WorkDay FMS Implementation </vt:lpstr>
      <vt:lpstr>PowerPoint Presentation</vt:lpstr>
      <vt:lpstr>PowerPoint Presentation</vt:lpstr>
      <vt:lpstr>AFTER TRAINING AND BEFORE BEGINNING TO ORDER PLEASE NOTE: </vt:lpstr>
      <vt:lpstr>WELCOME TO WORKDAY</vt:lpstr>
      <vt:lpstr>NAVIGATE TO SunRISE IN WORKDAY</vt:lpstr>
      <vt:lpstr>PowerPoint Presentation</vt:lpstr>
      <vt:lpstr>PowerPoint Presentation</vt:lpstr>
      <vt:lpstr>PowerPoint Presentation</vt:lpstr>
      <vt:lpstr>AMAZON PURCHASING</vt:lpstr>
      <vt:lpstr>PURCHASING IN SunRISE</vt:lpstr>
      <vt:lpstr>PUNCH BACK INTO WORKDAY</vt:lpstr>
      <vt:lpstr>COMPLETING WORKDAY STEPS</vt:lpstr>
      <vt:lpstr>PowerPoint Presentation</vt:lpstr>
      <vt:lpstr>INFORMATION</vt:lpstr>
      <vt:lpstr>ATTACHMENTS</vt:lpstr>
      <vt:lpstr>LINE DEFAULTS</vt:lpstr>
      <vt:lpstr>LINE DEFAULTS – CON’T: sample, adding lab location for chemical order</vt:lpstr>
      <vt:lpstr>REVIEW AND SUBMIT  Spend categories are system references to the items being purchased. These will default, so you do not need to change. The business office will advise if something is miscoded by the system and ask you to update.</vt:lpstr>
      <vt:lpstr>REVIEW AND SUBMIT or SAVE FOR LATER:</vt:lpstr>
      <vt:lpstr>SUCCESSFUL SUBMISSION</vt:lpstr>
      <vt:lpstr>PowerPoint Presentation</vt:lpstr>
      <vt:lpstr>SEARCH THE CATALOG</vt:lpstr>
      <vt:lpstr>SELECTING PRODUCT</vt:lpstr>
      <vt:lpstr>PowerPoint Presentation</vt:lpstr>
      <vt:lpstr>LINE DEFAULTS: example  </vt:lpstr>
      <vt:lpstr>LINE DEFAULTS – CON’T. – sample:</vt:lpstr>
      <vt:lpstr>LINE DEFAULTS – CON’T.</vt:lpstr>
      <vt:lpstr>REVIEW AND SUBMIT or SAVE FOR LATER</vt:lpstr>
      <vt:lpstr>HELPFUL WORKDAY TIPS</vt:lpstr>
      <vt:lpstr>HELPFUL WORKDAY TIPS – CON’T.</vt:lpstr>
      <vt:lpstr>HELPFUL WORKDAY TIPS – CON’T.</vt:lpstr>
      <vt:lpstr>HELPFUL WORKDAY TIPS – CON’T.</vt:lpstr>
      <vt:lpstr>HELPFUL WORKDAY TIPS – CON’T.</vt:lpstr>
      <vt:lpstr>HELPFUL WORKDAY TIPS – CON’T.</vt:lpstr>
      <vt:lpstr>THANK YOU!</vt:lpstr>
    </vt:vector>
  </TitlesOfParts>
  <Company>ASU FSE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WorkDay FMS Implementation</dc:title>
  <dc:creator>Tomi St John</dc:creator>
  <cp:lastModifiedBy>Susan Baldi</cp:lastModifiedBy>
  <cp:revision>297</cp:revision>
  <cp:lastPrinted>2019-01-31T16:10:30Z</cp:lastPrinted>
  <dcterms:created xsi:type="dcterms:W3CDTF">2018-06-18T21:46:21Z</dcterms:created>
  <dcterms:modified xsi:type="dcterms:W3CDTF">2019-02-13T23:44:44Z</dcterms:modified>
</cp:coreProperties>
</file>