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modernComment_299_5A1E2902.xml" ContentType="application/vnd.ms-powerpoint.comments+xml"/>
  <Override PartName="/ppt/comments/modernComment_29A_52110D8C.xml" ContentType="application/vnd.ms-powerpoint.comments+xml"/>
  <Override PartName="/ppt/comments/modernComment_2A6_3D994941.xml" ContentType="application/vnd.ms-powerpoint.comments+xml"/>
  <Override PartName="/ppt/comments/modernComment_216_825EBD11.xml" ContentType="application/vnd.ms-powerpoint.comments+xml"/>
  <Override PartName="/ppt/comments/modernComment_291_EE2FE0EA.xml" ContentType="application/vnd.ms-powerpoint.comments+xml"/>
  <Override PartName="/ppt/comments/modernComment_28B_918A367D.xml" ContentType="application/vnd.ms-powerpoint.comments+xml"/>
  <Override PartName="/ppt/comments/modernComment_28C_7FF17669.xml" ContentType="application/vnd.ms-powerpoint.comments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70"/>
  </p:notesMasterIdLst>
  <p:sldIdLst>
    <p:sldId id="325" r:id="rId2"/>
    <p:sldId id="665" r:id="rId3"/>
    <p:sldId id="666" r:id="rId4"/>
    <p:sldId id="667" r:id="rId5"/>
    <p:sldId id="669" r:id="rId6"/>
    <p:sldId id="678" r:id="rId7"/>
    <p:sldId id="690" r:id="rId8"/>
    <p:sldId id="688" r:id="rId9"/>
    <p:sldId id="679" r:id="rId10"/>
    <p:sldId id="683" r:id="rId11"/>
    <p:sldId id="692" r:id="rId12"/>
    <p:sldId id="693" r:id="rId13"/>
    <p:sldId id="694" r:id="rId14"/>
    <p:sldId id="695" r:id="rId15"/>
    <p:sldId id="684" r:id="rId16"/>
    <p:sldId id="697" r:id="rId17"/>
    <p:sldId id="698" r:id="rId18"/>
    <p:sldId id="699" r:id="rId19"/>
    <p:sldId id="700" r:id="rId20"/>
    <p:sldId id="685" r:id="rId21"/>
    <p:sldId id="701" r:id="rId22"/>
    <p:sldId id="702" r:id="rId23"/>
    <p:sldId id="703" r:id="rId24"/>
    <p:sldId id="704" r:id="rId25"/>
    <p:sldId id="686" r:id="rId26"/>
    <p:sldId id="705" r:id="rId27"/>
    <p:sldId id="706" r:id="rId28"/>
    <p:sldId id="707" r:id="rId29"/>
    <p:sldId id="708" r:id="rId30"/>
    <p:sldId id="696" r:id="rId31"/>
    <p:sldId id="682" r:id="rId32"/>
    <p:sldId id="534" r:id="rId33"/>
    <p:sldId id="535" r:id="rId34"/>
    <p:sldId id="662" r:id="rId35"/>
    <p:sldId id="663" r:id="rId36"/>
    <p:sldId id="654" r:id="rId37"/>
    <p:sldId id="672" r:id="rId38"/>
    <p:sldId id="671" r:id="rId39"/>
    <p:sldId id="655" r:id="rId40"/>
    <p:sldId id="657" r:id="rId41"/>
    <p:sldId id="650" r:id="rId42"/>
    <p:sldId id="651" r:id="rId43"/>
    <p:sldId id="653" r:id="rId44"/>
    <p:sldId id="652" r:id="rId45"/>
    <p:sldId id="670" r:id="rId46"/>
    <p:sldId id="658" r:id="rId47"/>
    <p:sldId id="659" r:id="rId48"/>
    <p:sldId id="660" r:id="rId49"/>
    <p:sldId id="661" r:id="rId50"/>
    <p:sldId id="689" r:id="rId51"/>
    <p:sldId id="710" r:id="rId52"/>
    <p:sldId id="709" r:id="rId53"/>
    <p:sldId id="712" r:id="rId54"/>
    <p:sldId id="713" r:id="rId55"/>
    <p:sldId id="724" r:id="rId56"/>
    <p:sldId id="715" r:id="rId57"/>
    <p:sldId id="716" r:id="rId58"/>
    <p:sldId id="717" r:id="rId59"/>
    <p:sldId id="718" r:id="rId60"/>
    <p:sldId id="719" r:id="rId61"/>
    <p:sldId id="720" r:id="rId62"/>
    <p:sldId id="721" r:id="rId63"/>
    <p:sldId id="722" r:id="rId64"/>
    <p:sldId id="727" r:id="rId65"/>
    <p:sldId id="676" r:id="rId66"/>
    <p:sldId id="726" r:id="rId67"/>
    <p:sldId id="673" r:id="rId68"/>
    <p:sldId id="664" r:id="rId69"/>
  </p:sldIdLst>
  <p:sldSz cx="9144000" cy="6858000" type="screen4x3"/>
  <p:notesSz cx="6797675" cy="9926638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8229F05-F9AA-8020-50B1-59BEED3ED0D9}" name="宏傑 楊" initials="宏楊" userId="ee57404c450d34c3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FF00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967441F-B3BD-47B1-9D39-D22AE5E0C8BC}" v="94" dt="2025-02-17T07:54:21.82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5758FB7-9AC5-4552-8A53-C91805E547FA}" styleName="佈景主題樣式 1 - 輔色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5332" autoAdjust="0"/>
  </p:normalViewPr>
  <p:slideViewPr>
    <p:cSldViewPr snapToGrid="0">
      <p:cViewPr>
        <p:scale>
          <a:sx n="100" d="100"/>
          <a:sy n="100" d="100"/>
        </p:scale>
        <p:origin x="3508" y="140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50" d="100"/>
        <a:sy n="150" d="100"/>
      </p:scale>
      <p:origin x="0" y="-17301"/>
    </p:cViewPr>
  </p:sorterViewPr>
  <p:notesViewPr>
    <p:cSldViewPr snapToGrid="0">
      <p:cViewPr varScale="1">
        <p:scale>
          <a:sx n="80" d="100"/>
          <a:sy n="80" d="100"/>
        </p:scale>
        <p:origin x="401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microsoft.com/office/2018/10/relationships/authors" Target="author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75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microsoft.com/office/2015/10/relationships/revisionInfo" Target="revisionInfo.xml"/><Relationship Id="rId7" Type="http://schemas.openxmlformats.org/officeDocument/2006/relationships/slide" Target="slides/slide6.xml"/><Relationship Id="rId71" Type="http://schemas.openxmlformats.org/officeDocument/2006/relationships/presProps" Target="pres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宏傑 楊" userId="ee57404c450d34c3" providerId="LiveId" clId="{9967441F-B3BD-47B1-9D39-D22AE5E0C8BC}"/>
    <pc:docChg chg="undo custSel addSld delSld modSld sldOrd">
      <pc:chgData name="宏傑 楊" userId="ee57404c450d34c3" providerId="LiveId" clId="{9967441F-B3BD-47B1-9D39-D22AE5E0C8BC}" dt="2025-02-17T07:58:14.465" v="1365" actId="20577"/>
      <pc:docMkLst>
        <pc:docMk/>
      </pc:docMkLst>
      <pc:sldChg chg="ord">
        <pc:chgData name="宏傑 楊" userId="ee57404c450d34c3" providerId="LiveId" clId="{9967441F-B3BD-47B1-9D39-D22AE5E0C8BC}" dt="2025-02-17T03:24:10.587" v="1003"/>
        <pc:sldMkLst>
          <pc:docMk/>
          <pc:sldMk cId="2146530921" sldId="652"/>
        </pc:sldMkLst>
      </pc:sldChg>
      <pc:sldChg chg="addSp modSp mod">
        <pc:chgData name="宏傑 楊" userId="ee57404c450d34c3" providerId="LiveId" clId="{9967441F-B3BD-47B1-9D39-D22AE5E0C8BC}" dt="2025-02-17T05:00:51.429" v="1121" actId="20577"/>
        <pc:sldMkLst>
          <pc:docMk/>
          <pc:sldMk cId="2309695194" sldId="664"/>
        </pc:sldMkLst>
        <pc:spChg chg="mod">
          <ac:chgData name="宏傑 楊" userId="ee57404c450d34c3" providerId="LiveId" clId="{9967441F-B3BD-47B1-9D39-D22AE5E0C8BC}" dt="2025-02-17T05:00:51.429" v="1121" actId="20577"/>
          <ac:spMkLst>
            <pc:docMk/>
            <pc:sldMk cId="2309695194" sldId="664"/>
            <ac:spMk id="3" creationId="{010C1B50-60C2-ED24-7953-AFAC684E2450}"/>
          </ac:spMkLst>
        </pc:spChg>
        <pc:graphicFrameChg chg="add mod">
          <ac:chgData name="宏傑 楊" userId="ee57404c450d34c3" providerId="LiveId" clId="{9967441F-B3BD-47B1-9D39-D22AE5E0C8BC}" dt="2025-02-17T03:18:12.033" v="972" actId="1076"/>
          <ac:graphicFrameMkLst>
            <pc:docMk/>
            <pc:sldMk cId="2309695194" sldId="664"/>
            <ac:graphicFrameMk id="5" creationId="{D7FAD2E2-B47D-D57F-7297-C44FFD9058FE}"/>
          </ac:graphicFrameMkLst>
        </pc:graphicFrameChg>
      </pc:sldChg>
      <pc:sldChg chg="ord">
        <pc:chgData name="宏傑 楊" userId="ee57404c450d34c3" providerId="LiveId" clId="{9967441F-B3BD-47B1-9D39-D22AE5E0C8BC}" dt="2025-02-17T03:23:59.091" v="1001"/>
        <pc:sldMkLst>
          <pc:docMk/>
          <pc:sldMk cId="216128836" sldId="670"/>
        </pc:sldMkLst>
      </pc:sldChg>
      <pc:sldChg chg="modSp mod">
        <pc:chgData name="宏傑 楊" userId="ee57404c450d34c3" providerId="LiveId" clId="{9967441F-B3BD-47B1-9D39-D22AE5E0C8BC}" dt="2025-02-17T03:26:39.644" v="1072" actId="20577"/>
        <pc:sldMkLst>
          <pc:docMk/>
          <pc:sldMk cId="2160079817" sldId="671"/>
        </pc:sldMkLst>
        <pc:spChg chg="mod">
          <ac:chgData name="宏傑 楊" userId="ee57404c450d34c3" providerId="LiveId" clId="{9967441F-B3BD-47B1-9D39-D22AE5E0C8BC}" dt="2025-02-17T03:26:39.644" v="1072" actId="20577"/>
          <ac:spMkLst>
            <pc:docMk/>
            <pc:sldMk cId="2160079817" sldId="671"/>
            <ac:spMk id="3" creationId="{5827346C-6EFF-7872-3593-B8B5C46B39FD}"/>
          </ac:spMkLst>
        </pc:spChg>
      </pc:sldChg>
      <pc:sldChg chg="addSp delSp modSp mod">
        <pc:chgData name="宏傑 楊" userId="ee57404c450d34c3" providerId="LiveId" clId="{9967441F-B3BD-47B1-9D39-D22AE5E0C8BC}" dt="2025-02-17T01:40:47.255" v="41" actId="1076"/>
        <pc:sldMkLst>
          <pc:docMk/>
          <pc:sldMk cId="1634068073" sldId="713"/>
        </pc:sldMkLst>
        <pc:spChg chg="mod">
          <ac:chgData name="宏傑 楊" userId="ee57404c450d34c3" providerId="LiveId" clId="{9967441F-B3BD-47B1-9D39-D22AE5E0C8BC}" dt="2025-02-17T01:40:47.255" v="41" actId="1076"/>
          <ac:spMkLst>
            <pc:docMk/>
            <pc:sldMk cId="1634068073" sldId="713"/>
            <ac:spMk id="3" creationId="{1B81ACB5-0BAE-1A10-ED10-D1562E25AC36}"/>
          </ac:spMkLst>
        </pc:spChg>
        <pc:graphicFrameChg chg="del">
          <ac:chgData name="宏傑 楊" userId="ee57404c450d34c3" providerId="LiveId" clId="{9967441F-B3BD-47B1-9D39-D22AE5E0C8BC}" dt="2025-02-17T01:40:04.381" v="30" actId="478"/>
          <ac:graphicFrameMkLst>
            <pc:docMk/>
            <pc:sldMk cId="1634068073" sldId="713"/>
            <ac:graphicFrameMk id="5" creationId="{FD730F78-5C96-87BE-EDE8-F3A90F116585}"/>
          </ac:graphicFrameMkLst>
        </pc:graphicFrameChg>
        <pc:graphicFrameChg chg="add del mod">
          <ac:chgData name="宏傑 楊" userId="ee57404c450d34c3" providerId="LiveId" clId="{9967441F-B3BD-47B1-9D39-D22AE5E0C8BC}" dt="2025-02-17T01:40:29.880" v="35" actId="478"/>
          <ac:graphicFrameMkLst>
            <pc:docMk/>
            <pc:sldMk cId="1634068073" sldId="713"/>
            <ac:graphicFrameMk id="6" creationId="{0FFB5489-48DC-F20B-C5D4-FB70BB594602}"/>
          </ac:graphicFrameMkLst>
        </pc:graphicFrameChg>
        <pc:graphicFrameChg chg="mod">
          <ac:chgData name="宏傑 楊" userId="ee57404c450d34c3" providerId="LiveId" clId="{9967441F-B3BD-47B1-9D39-D22AE5E0C8BC}" dt="2025-02-17T01:40:27.124" v="34" actId="1076"/>
          <ac:graphicFrameMkLst>
            <pc:docMk/>
            <pc:sldMk cId="1634068073" sldId="713"/>
            <ac:graphicFrameMk id="7" creationId="{1A59F851-5B18-554C-BEF2-CE37FD0FAE07}"/>
          </ac:graphicFrameMkLst>
        </pc:graphicFrameChg>
        <pc:graphicFrameChg chg="add del mod">
          <ac:chgData name="宏傑 楊" userId="ee57404c450d34c3" providerId="LiveId" clId="{9967441F-B3BD-47B1-9D39-D22AE5E0C8BC}" dt="2025-02-17T01:40:45.990" v="40" actId="478"/>
          <ac:graphicFrameMkLst>
            <pc:docMk/>
            <pc:sldMk cId="1634068073" sldId="713"/>
            <ac:graphicFrameMk id="8" creationId="{27CE0D30-D903-C18F-88CD-75C8A8C5C466}"/>
          </ac:graphicFrameMkLst>
        </pc:graphicFrameChg>
      </pc:sldChg>
      <pc:sldChg chg="modSp mod">
        <pc:chgData name="宏傑 楊" userId="ee57404c450d34c3" providerId="LiveId" clId="{9967441F-B3BD-47B1-9D39-D22AE5E0C8BC}" dt="2025-02-17T01:43:55.536" v="83" actId="1076"/>
        <pc:sldMkLst>
          <pc:docMk/>
          <pc:sldMk cId="3775253255" sldId="716"/>
        </pc:sldMkLst>
        <pc:graphicFrameChg chg="mod modGraphic">
          <ac:chgData name="宏傑 楊" userId="ee57404c450d34c3" providerId="LiveId" clId="{9967441F-B3BD-47B1-9D39-D22AE5E0C8BC}" dt="2025-02-17T01:43:55.536" v="83" actId="1076"/>
          <ac:graphicFrameMkLst>
            <pc:docMk/>
            <pc:sldMk cId="3775253255" sldId="716"/>
            <ac:graphicFrameMk id="5" creationId="{EF4681D4-8C37-3DA8-4FDC-9F8ACCED9912}"/>
          </ac:graphicFrameMkLst>
        </pc:graphicFrameChg>
      </pc:sldChg>
      <pc:sldChg chg="modSp mod">
        <pc:chgData name="宏傑 楊" userId="ee57404c450d34c3" providerId="LiveId" clId="{9967441F-B3BD-47B1-9D39-D22AE5E0C8BC}" dt="2025-02-17T07:58:14.465" v="1365" actId="20577"/>
        <pc:sldMkLst>
          <pc:docMk/>
          <pc:sldMk cId="93890138" sldId="722"/>
        </pc:sldMkLst>
        <pc:spChg chg="mod">
          <ac:chgData name="宏傑 楊" userId="ee57404c450d34c3" providerId="LiveId" clId="{9967441F-B3BD-47B1-9D39-D22AE5E0C8BC}" dt="2025-02-17T07:58:14.465" v="1365" actId="20577"/>
          <ac:spMkLst>
            <pc:docMk/>
            <pc:sldMk cId="93890138" sldId="722"/>
            <ac:spMk id="3" creationId="{408E6625-9A50-0717-6351-86641CB51C47}"/>
          </ac:spMkLst>
        </pc:spChg>
        <pc:graphicFrameChg chg="mod">
          <ac:chgData name="宏傑 楊" userId="ee57404c450d34c3" providerId="LiveId" clId="{9967441F-B3BD-47B1-9D39-D22AE5E0C8BC}" dt="2025-02-17T02:28:29.204" v="105" actId="1076"/>
          <ac:graphicFrameMkLst>
            <pc:docMk/>
            <pc:sldMk cId="93890138" sldId="722"/>
            <ac:graphicFrameMk id="5" creationId="{2A75371B-0E80-453F-7852-BFD61F91A7B4}"/>
          </ac:graphicFrameMkLst>
        </pc:graphicFrameChg>
      </pc:sldChg>
      <pc:sldChg chg="new del">
        <pc:chgData name="宏傑 楊" userId="ee57404c450d34c3" providerId="LiveId" clId="{9967441F-B3BD-47B1-9D39-D22AE5E0C8BC}" dt="2025-02-17T01:38:38.819" v="2" actId="47"/>
        <pc:sldMkLst>
          <pc:docMk/>
          <pc:sldMk cId="1992562101" sldId="723"/>
        </pc:sldMkLst>
      </pc:sldChg>
      <pc:sldChg chg="addSp delSp modSp add mod">
        <pc:chgData name="宏傑 楊" userId="ee57404c450d34c3" providerId="LiveId" clId="{9967441F-B3BD-47B1-9D39-D22AE5E0C8BC}" dt="2025-02-17T01:42:24.149" v="57" actId="20577"/>
        <pc:sldMkLst>
          <pc:docMk/>
          <pc:sldMk cId="2035226247" sldId="724"/>
        </pc:sldMkLst>
        <pc:spChg chg="mod">
          <ac:chgData name="宏傑 楊" userId="ee57404c450d34c3" providerId="LiveId" clId="{9967441F-B3BD-47B1-9D39-D22AE5E0C8BC}" dt="2025-02-17T01:42:24.149" v="57" actId="20577"/>
          <ac:spMkLst>
            <pc:docMk/>
            <pc:sldMk cId="2035226247" sldId="724"/>
            <ac:spMk id="3" creationId="{28A1551C-800B-251E-BAF2-DDC3344CA151}"/>
          </ac:spMkLst>
        </pc:spChg>
        <pc:graphicFrameChg chg="mod">
          <ac:chgData name="宏傑 楊" userId="ee57404c450d34c3" providerId="LiveId" clId="{9967441F-B3BD-47B1-9D39-D22AE5E0C8BC}" dt="2025-02-17T01:41:33.245" v="45" actId="1076"/>
          <ac:graphicFrameMkLst>
            <pc:docMk/>
            <pc:sldMk cId="2035226247" sldId="724"/>
            <ac:graphicFrameMk id="5" creationId="{3670F8DC-6A4D-40E2-688F-17FA76521963}"/>
          </ac:graphicFrameMkLst>
        </pc:graphicFrameChg>
        <pc:graphicFrameChg chg="add del mod">
          <ac:chgData name="宏傑 楊" userId="ee57404c450d34c3" providerId="LiveId" clId="{9967441F-B3BD-47B1-9D39-D22AE5E0C8BC}" dt="2025-02-17T01:41:35.943" v="46" actId="478"/>
          <ac:graphicFrameMkLst>
            <pc:docMk/>
            <pc:sldMk cId="2035226247" sldId="724"/>
            <ac:graphicFrameMk id="6" creationId="{F895E10E-0C3D-18B9-4DC9-D9970C911F4E}"/>
          </ac:graphicFrameMkLst>
        </pc:graphicFrameChg>
        <pc:graphicFrameChg chg="del">
          <ac:chgData name="宏傑 楊" userId="ee57404c450d34c3" providerId="LiveId" clId="{9967441F-B3BD-47B1-9D39-D22AE5E0C8BC}" dt="2025-02-17T01:38:52.895" v="5" actId="478"/>
          <ac:graphicFrameMkLst>
            <pc:docMk/>
            <pc:sldMk cId="2035226247" sldId="724"/>
            <ac:graphicFrameMk id="7" creationId="{851902D9-66B3-E98B-13E5-405B78EAA313}"/>
          </ac:graphicFrameMkLst>
        </pc:graphicFrameChg>
      </pc:sldChg>
      <pc:sldChg chg="addSp delSp modSp new del mod">
        <pc:chgData name="宏傑 楊" userId="ee57404c450d34c3" providerId="LiveId" clId="{9967441F-B3BD-47B1-9D39-D22AE5E0C8BC}" dt="2025-02-17T03:18:13.697" v="973" actId="47"/>
        <pc:sldMkLst>
          <pc:docMk/>
          <pc:sldMk cId="3461883302" sldId="725"/>
        </pc:sldMkLst>
        <pc:spChg chg="mod">
          <ac:chgData name="宏傑 楊" userId="ee57404c450d34c3" providerId="LiveId" clId="{9967441F-B3BD-47B1-9D39-D22AE5E0C8BC}" dt="2025-02-17T02:32:59.663" v="158" actId="20577"/>
          <ac:spMkLst>
            <pc:docMk/>
            <pc:sldMk cId="3461883302" sldId="725"/>
            <ac:spMk id="2" creationId="{478D85E6-2554-B6D4-EE37-F0E3EDF42245}"/>
          </ac:spMkLst>
        </pc:spChg>
        <pc:spChg chg="mod">
          <ac:chgData name="宏傑 楊" userId="ee57404c450d34c3" providerId="LiveId" clId="{9967441F-B3BD-47B1-9D39-D22AE5E0C8BC}" dt="2025-02-17T03:06:17.853" v="672" actId="20577"/>
          <ac:spMkLst>
            <pc:docMk/>
            <pc:sldMk cId="3461883302" sldId="725"/>
            <ac:spMk id="3" creationId="{19EA2B6E-98AB-C65D-BC5A-A26A20883991}"/>
          </ac:spMkLst>
        </pc:spChg>
        <pc:graphicFrameChg chg="add mod modGraphic">
          <ac:chgData name="宏傑 楊" userId="ee57404c450d34c3" providerId="LiveId" clId="{9967441F-B3BD-47B1-9D39-D22AE5E0C8BC}" dt="2025-02-17T03:06:08.383" v="671" actId="1076"/>
          <ac:graphicFrameMkLst>
            <pc:docMk/>
            <pc:sldMk cId="3461883302" sldId="725"/>
            <ac:graphicFrameMk id="5" creationId="{74BD8B93-44E8-33D0-5BD6-42E33A33A7E2}"/>
          </ac:graphicFrameMkLst>
        </pc:graphicFrameChg>
        <pc:graphicFrameChg chg="add del mod">
          <ac:chgData name="宏傑 楊" userId="ee57404c450d34c3" providerId="LiveId" clId="{9967441F-B3BD-47B1-9D39-D22AE5E0C8BC}" dt="2025-02-17T03:05:54.253" v="670" actId="478"/>
          <ac:graphicFrameMkLst>
            <pc:docMk/>
            <pc:sldMk cId="3461883302" sldId="725"/>
            <ac:graphicFrameMk id="8" creationId="{9C06A600-B133-5D22-6BB9-D37082D4B247}"/>
          </ac:graphicFrameMkLst>
        </pc:graphicFrameChg>
        <pc:graphicFrameChg chg="add del mod modGraphic">
          <ac:chgData name="宏傑 楊" userId="ee57404c450d34c3" providerId="LiveId" clId="{9967441F-B3BD-47B1-9D39-D22AE5E0C8BC}" dt="2025-02-17T03:05:54.253" v="670" actId="478"/>
          <ac:graphicFrameMkLst>
            <pc:docMk/>
            <pc:sldMk cId="3461883302" sldId="725"/>
            <ac:graphicFrameMk id="9" creationId="{16A0718A-2781-5ED3-CA3B-42EA99BA06CD}"/>
          </ac:graphicFrameMkLst>
        </pc:graphicFrameChg>
        <pc:graphicFrameChg chg="add mod">
          <ac:chgData name="宏傑 楊" userId="ee57404c450d34c3" providerId="LiveId" clId="{9967441F-B3BD-47B1-9D39-D22AE5E0C8BC}" dt="2025-02-17T03:07:12.796" v="673"/>
          <ac:graphicFrameMkLst>
            <pc:docMk/>
            <pc:sldMk cId="3461883302" sldId="725"/>
            <ac:graphicFrameMk id="10" creationId="{7B23C21C-89F2-B0DB-FD33-6A2C4ACDDCFC}"/>
          </ac:graphicFrameMkLst>
        </pc:graphicFrameChg>
        <pc:picChg chg="add del mod">
          <ac:chgData name="宏傑 楊" userId="ee57404c450d34c3" providerId="LiveId" clId="{9967441F-B3BD-47B1-9D39-D22AE5E0C8BC}" dt="2025-02-17T03:00:42.124" v="581" actId="478"/>
          <ac:picMkLst>
            <pc:docMk/>
            <pc:sldMk cId="3461883302" sldId="725"/>
            <ac:picMk id="7" creationId="{5A2F49D1-AE89-6501-D093-EFB95878C91F}"/>
          </ac:picMkLst>
        </pc:picChg>
      </pc:sldChg>
      <pc:sldChg chg="addSp delSp modSp add mod ord">
        <pc:chgData name="宏傑 楊" userId="ee57404c450d34c3" providerId="LiveId" clId="{9967441F-B3BD-47B1-9D39-D22AE5E0C8BC}" dt="2025-02-17T07:51:59.949" v="1167" actId="20577"/>
        <pc:sldMkLst>
          <pc:docMk/>
          <pc:sldMk cId="1036148628" sldId="726"/>
        </pc:sldMkLst>
        <pc:spChg chg="mod">
          <ac:chgData name="宏傑 楊" userId="ee57404c450d34c3" providerId="LiveId" clId="{9967441F-B3BD-47B1-9D39-D22AE5E0C8BC}" dt="2025-02-17T07:51:59.949" v="1167" actId="20577"/>
          <ac:spMkLst>
            <pc:docMk/>
            <pc:sldMk cId="1036148628" sldId="726"/>
            <ac:spMk id="2" creationId="{EFA14821-FEC3-2733-C1DD-C31A51473297}"/>
          </ac:spMkLst>
        </pc:spChg>
        <pc:spChg chg="mod">
          <ac:chgData name="宏傑 楊" userId="ee57404c450d34c3" providerId="LiveId" clId="{9967441F-B3BD-47B1-9D39-D22AE5E0C8BC}" dt="2025-02-17T03:21:15.180" v="986"/>
          <ac:spMkLst>
            <pc:docMk/>
            <pc:sldMk cId="1036148628" sldId="726"/>
            <ac:spMk id="3" creationId="{EF91E016-E194-F5A5-6772-C95C48507609}"/>
          </ac:spMkLst>
        </pc:spChg>
        <pc:graphicFrameChg chg="del">
          <ac:chgData name="宏傑 楊" userId="ee57404c450d34c3" providerId="LiveId" clId="{9967441F-B3BD-47B1-9D39-D22AE5E0C8BC}" dt="2025-02-17T03:07:19.616" v="675" actId="478"/>
          <ac:graphicFrameMkLst>
            <pc:docMk/>
            <pc:sldMk cId="1036148628" sldId="726"/>
            <ac:graphicFrameMk id="5" creationId="{63AE332F-3367-756A-1723-2A4DE1228EA1}"/>
          </ac:graphicFrameMkLst>
        </pc:graphicFrameChg>
        <pc:graphicFrameChg chg="add mod modGraphic">
          <ac:chgData name="宏傑 楊" userId="ee57404c450d34c3" providerId="LiveId" clId="{9967441F-B3BD-47B1-9D39-D22AE5E0C8BC}" dt="2025-02-17T03:13:43.752" v="927" actId="1076"/>
          <ac:graphicFrameMkLst>
            <pc:docMk/>
            <pc:sldMk cId="1036148628" sldId="726"/>
            <ac:graphicFrameMk id="6" creationId="{BDEF19AF-9D6A-8F80-5E8D-D36D444FAB00}"/>
          </ac:graphicFrameMkLst>
        </pc:graphicFrameChg>
      </pc:sldChg>
      <pc:sldChg chg="new del">
        <pc:chgData name="宏傑 楊" userId="ee57404c450d34c3" providerId="LiveId" clId="{9967441F-B3BD-47B1-9D39-D22AE5E0C8BC}" dt="2025-02-17T03:23:35.710" v="999" actId="47"/>
        <pc:sldMkLst>
          <pc:docMk/>
          <pc:sldMk cId="1205713487" sldId="727"/>
        </pc:sldMkLst>
      </pc:sldChg>
      <pc:sldChg chg="modSp new del mod">
        <pc:chgData name="宏傑 楊" userId="ee57404c450d34c3" providerId="LiveId" clId="{9967441F-B3BD-47B1-9D39-D22AE5E0C8BC}" dt="2025-02-17T03:21:52.362" v="997" actId="47"/>
        <pc:sldMkLst>
          <pc:docMk/>
          <pc:sldMk cId="1453969740" sldId="727"/>
        </pc:sldMkLst>
        <pc:spChg chg="mod">
          <ac:chgData name="宏傑 楊" userId="ee57404c450d34c3" providerId="LiveId" clId="{9967441F-B3BD-47B1-9D39-D22AE5E0C8BC}" dt="2025-02-17T03:21:49.489" v="996" actId="20577"/>
          <ac:spMkLst>
            <pc:docMk/>
            <pc:sldMk cId="1453969740" sldId="727"/>
            <ac:spMk id="2" creationId="{D0DEC2A0-C3C7-9341-7324-C33BF38CE68E}"/>
          </ac:spMkLst>
        </pc:spChg>
      </pc:sldChg>
      <pc:sldChg chg="modSp new mod">
        <pc:chgData name="宏傑 楊" userId="ee57404c450d34c3" providerId="LiveId" clId="{9967441F-B3BD-47B1-9D39-D22AE5E0C8BC}" dt="2025-02-17T06:30:28.260" v="1122"/>
        <pc:sldMkLst>
          <pc:docMk/>
          <pc:sldMk cId="2403320767" sldId="727"/>
        </pc:sldMkLst>
        <pc:spChg chg="mod">
          <ac:chgData name="宏傑 楊" userId="ee57404c450d34c3" providerId="LiveId" clId="{9967441F-B3BD-47B1-9D39-D22AE5E0C8BC}" dt="2025-02-17T06:30:28.260" v="1122"/>
          <ac:spMkLst>
            <pc:docMk/>
            <pc:sldMk cId="2403320767" sldId="727"/>
            <ac:spMk id="2" creationId="{95150BCE-2C2C-6B50-7DA6-B12C2E871AD8}"/>
          </ac:spMkLst>
        </pc:spChg>
      </pc:sldChg>
      <pc:sldChg chg="add del">
        <pc:chgData name="宏傑 楊" userId="ee57404c450d34c3" providerId="LiveId" clId="{9967441F-B3BD-47B1-9D39-D22AE5E0C8BC}" dt="2025-02-17T03:07:23.466" v="677"/>
        <pc:sldMkLst>
          <pc:docMk/>
          <pc:sldMk cId="4141426681" sldId="727"/>
        </pc:sldMkLst>
      </pc:sldChg>
    </pc:docChg>
  </pc:docChgLst>
</pc:chgInfo>
</file>

<file path=ppt/comments/modernComment_216_825EBD11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389EB24A-2AD5-4BA7-9A7D-E831BB629225}" authorId="{A8229F05-F9AA-8020-50B1-59BEED3ED0D9}" created="2025-01-20T13:28:37.703">
    <pc:sldMkLst xmlns:pc="http://schemas.microsoft.com/office/powerpoint/2013/main/command">
      <pc:docMk/>
      <pc:sldMk cId="2187246865" sldId="534"/>
    </pc:sldMkLst>
    <p188:txBody>
      <a:bodyPr/>
      <a:lstStyle/>
      <a:p>
        <a:r>
          <a:rPr lang="zh-TW" altLang="en-US"/>
          <a:t>https://www.sciencedirect.com/topics/economics-econometrics-and-finance/dynamic-programming</a:t>
        </a:r>
      </a:p>
    </p188:txBody>
  </p188:cm>
</p188:cmLst>
</file>

<file path=ppt/comments/modernComment_28B_918A367D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831ABCD0-FE44-488E-9D3A-8295DE132073}" authorId="{A8229F05-F9AA-8020-50B1-59BEED3ED0D9}" created="2025-01-22T07:29:27.614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2441754237" sldId="651"/>
      <ac:spMk id="3" creationId="{5DADF3B3-2E3C-BCBF-0963-EDE932670406}"/>
      <ac:txMk cp="135" len="13">
        <ac:context len="273" hash="564153769"/>
      </ac:txMk>
    </ac:txMkLst>
    <p188:pos x="1446211" y="1740802"/>
    <p188:txBody>
      <a:bodyPr/>
      <a:lstStyle/>
      <a:p>
        <a:r>
          <a:rPr lang="zh-TW" altLang="en-US"/>
          <a:t>〖Δ𝜏〗_𝑖𝑗^𝑘  is the quantity per unit of length of trail substance laid on edge(I,j)</a:t>
        </a:r>
      </a:p>
    </p188:txBody>
  </p188:cm>
</p188:cmLst>
</file>

<file path=ppt/comments/modernComment_28C_7FF17669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9C99A979-2592-4740-97EB-B62F376DBA1A}" authorId="{A8229F05-F9AA-8020-50B1-59BEED3ED0D9}" created="2025-01-22T07:25:02.639">
    <pc:sldMkLst xmlns:pc="http://schemas.microsoft.com/office/powerpoint/2013/main/command">
      <pc:docMk/>
      <pc:sldMk cId="2146530921" sldId="652"/>
    </pc:sldMkLst>
    <p188:txBody>
      <a:bodyPr/>
      <a:lstStyle/>
      <a:p>
        <a:r>
          <a:rPr lang="zh-TW" altLang="en-US"/>
          <a:t>beta 能見度</a:t>
        </a:r>
      </a:p>
    </p188:txBody>
  </p188:cm>
  <p188:cm id="{8708471F-944A-4684-9D24-6761411EFF0B}" authorId="{A8229F05-F9AA-8020-50B1-59BEED3ED0D9}" created="2025-01-22T07:26:40.593">
    <pc:sldMkLst xmlns:pc="http://schemas.microsoft.com/office/powerpoint/2013/main/command">
      <pc:docMk/>
      <pc:sldMk cId="2146530921" sldId="652"/>
    </pc:sldMkLst>
    <p188:txBody>
      <a:bodyPr/>
      <a:lstStyle/>
      <a:p>
        <a:r>
          <a:rPr lang="zh-TW" altLang="en-US"/>
          <a:t>alpha 軌跡</a:t>
        </a:r>
      </a:p>
    </p188:txBody>
  </p188:cm>
  <p188:cm id="{37E3DE76-2748-4C0D-BFAF-40505965F31A}" authorId="{A8229F05-F9AA-8020-50B1-59BEED3ED0D9}" created="2025-01-22T07:31:56.162">
    <pc:sldMkLst xmlns:pc="http://schemas.microsoft.com/office/powerpoint/2013/main/command">
      <pc:docMk/>
      <pc:sldMk cId="2146530921" sldId="652"/>
    </pc:sldMkLst>
    <p188:txBody>
      <a:bodyPr/>
      <a:lstStyle/>
      <a:p>
        <a:r>
          <a:rPr lang="zh-TW" altLang="en-US"/>
          <a:t>Ant System: Optimization by a
Colony of Cooperating Agents</a:t>
        </a:r>
      </a:p>
    </p188:txBody>
  </p188:cm>
  <p188:cm id="{DFFF0335-DF18-4863-98BE-98AD0D774F28}" authorId="{A8229F05-F9AA-8020-50B1-59BEED3ED0D9}" created="2025-01-22T07:33:03.526">
    <pc:sldMkLst xmlns:pc="http://schemas.microsoft.com/office/powerpoint/2013/main/command">
      <pc:docMk/>
      <pc:sldMk cId="2146530921" sldId="652"/>
    </pc:sldMkLst>
    <p188:txBody>
      <a:bodyPr/>
      <a:lstStyle/>
      <a:p>
        <a:r>
          <a:rPr lang="zh-TW" altLang="en-US"/>
          <a:t>Default : alpha = 1, beta = 1, rho = 0.5, Q = 100</a:t>
        </a:r>
      </a:p>
    </p188:txBody>
  </p188:cm>
  <p188:cm id="{DF500E65-FE34-42DD-BA22-F6D7E51B7C51}" authorId="{A8229F05-F9AA-8020-50B1-59BEED3ED0D9}" created="2025-01-22T07:35:01.413">
    <pc:sldMkLst xmlns:pc="http://schemas.microsoft.com/office/powerpoint/2013/main/command">
      <pc:docMk/>
      <pc:sldMk cId="2146530921" sldId="652"/>
    </pc:sldMkLst>
    <p188:txBody>
      <a:bodyPr/>
      <a:lstStyle/>
      <a:p>
        <a:r>
          <a:rPr lang="zh-TW" altLang="en-US"/>
          <a:t>alpha {0, 0.5, 1, 2, 5}
beta {0, 1, 2, 5}
rho {0.3, 0.5, 0.7, 0.9, 0.99}
Q {1, 100, 10000}</a:t>
        </a:r>
      </a:p>
    </p188:txBody>
  </p188:cm>
</p188:cmLst>
</file>

<file path=ppt/comments/modernComment_291_EE2FE0EA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55E47198-D902-4118-AB17-21F049325B3D}" authorId="{A8229F05-F9AA-8020-50B1-59BEED3ED0D9}" created="2025-01-20T16:33:36.069">
    <pc:sldMkLst xmlns:pc="http://schemas.microsoft.com/office/powerpoint/2013/main/command">
      <pc:docMk/>
      <pc:sldMk cId="3996115178" sldId="657"/>
    </pc:sldMkLst>
    <p188:txBody>
      <a:bodyPr/>
      <a:lstStyle/>
      <a:p>
        <a:r>
          <a:rPr lang="zh-TW" altLang="en-US"/>
          <a:t>https://www.sciencedirect.com/topics/computer-science/heuristic-information</a:t>
        </a:r>
      </a:p>
    </p188:txBody>
  </p188:cm>
</p188:cmLst>
</file>

<file path=ppt/comments/modernComment_299_5A1E2902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777A1B4E-6D78-47B0-B692-12BB03879DC4}" authorId="{A8229F05-F9AA-8020-50B1-59BEED3ED0D9}" created="2025-01-20T12:34:21.454">
    <pc:sldMkLst xmlns:pc="http://schemas.microsoft.com/office/powerpoint/2013/main/command">
      <pc:docMk/>
      <pc:sldMk cId="1511926018" sldId="665"/>
    </pc:sldMkLst>
    <p188:txBody>
      <a:bodyPr/>
      <a:lstStyle/>
      <a:p>
        <a:r>
          <a:rPr lang="zh-TW" altLang="en-US"/>
          <a:t>https://www.sciencedirect.com/topics/computer-science/heuristic-algorithm</a:t>
        </a:r>
      </a:p>
    </p188:txBody>
  </p188:cm>
  <p188:cm id="{9920A8B8-9CCF-46AB-9E22-CB2ABAB3D976}" authorId="{A8229F05-F9AA-8020-50B1-59BEED3ED0D9}" created="2025-01-20T12:40:43.216">
    <pc:sldMkLst xmlns:pc="http://schemas.microsoft.com/office/powerpoint/2013/main/command">
      <pc:docMk/>
      <pc:sldMk cId="1511926018" sldId="665"/>
    </pc:sldMkLst>
    <p188:txBody>
      <a:bodyPr/>
      <a:lstStyle/>
      <a:p>
        <a:r>
          <a:rPr lang="zh-TW" altLang="en-US"/>
          <a:t>https://www.sciencedirect.com/topics/computer-science/exhaustive-search</a:t>
        </a:r>
      </a:p>
    </p188:txBody>
  </p188:cm>
</p188:cmLst>
</file>

<file path=ppt/comments/modernComment_29A_52110D8C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759F4476-77D9-469C-90F1-64C0D434D477}" authorId="{A8229F05-F9AA-8020-50B1-59BEED3ED0D9}" created="2025-01-20T13:31:13.596">
    <pc:sldMkLst xmlns:pc="http://schemas.microsoft.com/office/powerpoint/2013/main/command">
      <pc:docMk/>
      <pc:sldMk cId="1376849292" sldId="666"/>
    </pc:sldMkLst>
    <p188:txBody>
      <a:bodyPr/>
      <a:lstStyle/>
      <a:p>
        <a:r>
          <a:rPr lang="zh-TW" altLang="en-US"/>
          <a:t>https://www.sciencedirect.com/topics/engineering/dynamic-programming</a:t>
        </a:r>
      </a:p>
    </p188:txBody>
  </p188:cm>
</p188:cmLst>
</file>

<file path=ppt/comments/modernComment_2A6_3D994941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FC6E47FC-AF22-4BD3-87CE-FFDB05016FAA}" authorId="{A8229F05-F9AA-8020-50B1-59BEED3ED0D9}" created="2025-01-20T13:31:13.596">
    <pc:sldMkLst xmlns:pc="http://schemas.microsoft.com/office/powerpoint/2013/main/command">
      <pc:docMk/>
      <pc:sldMk cId="1376849292" sldId="666"/>
    </pc:sldMkLst>
    <p188:txBody>
      <a:bodyPr/>
      <a:lstStyle/>
      <a:p>
        <a:r>
          <a:rPr lang="zh-TW" altLang="en-US"/>
          <a:t>https://www.sciencedirect.com/topics/engineering/dynamic-programming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6E2DC6-5F02-4BAC-8FEE-35E3F54D4DA8}" type="datetimeFigureOut">
              <a:rPr lang="zh-TW" altLang="en-US" smtClean="0"/>
              <a:t>2025/2/17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D3CBE3-EC73-4C8F-B809-4200CAE5E5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23318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6739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>
              <a:latin typeface="Times New Roman" pitchFamily="18" charset="0"/>
            </a:endParaRPr>
          </a:p>
        </p:txBody>
      </p:sp>
      <p:sp>
        <p:nvSpPr>
          <p:cNvPr id="116741" name="日期版面配置區 4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A653ADBE-F9BF-4EE3-9772-10B115DF87F0}" type="datetime4">
              <a:rPr lang="en-US" altLang="zh-TW" smtClean="0">
                <a:latin typeface="Times New Roman" pitchFamily="18" charset="0"/>
              </a:rPr>
              <a:pPr/>
              <a:t>February 17, 2025</a:t>
            </a:fld>
            <a:endParaRPr lang="en-US" altLang="zh-TW">
              <a:latin typeface="Times New Roman" pitchFamily="18" charset="0"/>
            </a:endParaRPr>
          </a:p>
        </p:txBody>
      </p:sp>
      <p:sp>
        <p:nvSpPr>
          <p:cNvPr id="116743" name="投影片編號版面配置區 6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BC618B2-7057-49BA-B152-0BF04C181027}" type="slidenum">
              <a:rPr lang="en-US" altLang="zh-TW" smtClean="0">
                <a:latin typeface="Times New Roman" pitchFamily="18" charset="0"/>
              </a:rPr>
              <a:pPr/>
              <a:t>1</a:t>
            </a:fld>
            <a:endParaRPr lang="en-US" altLang="zh-TW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8293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94751"/>
            <a:ext cx="2393092" cy="334962"/>
          </a:xfrm>
        </p:spPr>
        <p:txBody>
          <a:bodyPr/>
          <a:lstStyle>
            <a:lvl1pPr>
              <a:defRPr/>
            </a:lvl1pPr>
          </a:lstStyle>
          <a:p>
            <a:fld id="{EB6B6B5A-9F75-4500-B646-F26C0C2DEF2A}" type="slidenum">
              <a:rPr lang="en-US" altLang="zh-TW" smtClean="0"/>
              <a:pPr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626023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A88A32-A370-4467-84B4-4FD87D5FB1DC}" type="slidenum">
              <a:rPr lang="en-US" altLang="zh-TW" smtClean="0"/>
              <a:pPr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526674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6359"/>
            <a:ext cx="8229600" cy="878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按一下以編輯母片標題樣式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5289" y="1224648"/>
            <a:ext cx="8291512" cy="5161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94751"/>
            <a:ext cx="2133600" cy="3267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50"/>
            </a:lvl1pPr>
          </a:lstStyle>
          <a:p>
            <a:endParaRPr lang="en-US" altLang="zh-TW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94751"/>
            <a:ext cx="2895600" cy="3267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50"/>
            </a:lvl1pPr>
          </a:lstStyle>
          <a:p>
            <a:endParaRPr lang="en-US" altLang="zh-TW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94751"/>
            <a:ext cx="2351903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50"/>
            </a:lvl1pPr>
          </a:lstStyle>
          <a:p>
            <a:fld id="{F058AA38-97BB-41A9-A3AE-44C030BC7B71}" type="slidenum">
              <a:rPr lang="en-US" altLang="zh-TW" smtClean="0"/>
              <a:pPr/>
              <a:t>‹#›</a:t>
            </a:fld>
            <a:endParaRPr lang="en-US" altLang="zh-TW" dirty="0"/>
          </a:p>
        </p:txBody>
      </p:sp>
      <p:sp>
        <p:nvSpPr>
          <p:cNvPr id="1032" name="Rectangle 8"/>
          <p:cNvSpPr>
            <a:spLocks noChangeArrowheads="1"/>
          </p:cNvSpPr>
          <p:nvPr userDrawn="1"/>
        </p:nvSpPr>
        <p:spPr bwMode="auto">
          <a:xfrm>
            <a:off x="395288" y="1079112"/>
            <a:ext cx="8353425" cy="71438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 sz="1350"/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auto">
          <a:xfrm>
            <a:off x="0" y="0"/>
            <a:ext cx="9144000" cy="126357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en-US" sz="1800"/>
          </a:p>
        </p:txBody>
      </p:sp>
      <p:sp>
        <p:nvSpPr>
          <p:cNvPr id="9" name="Rectangle 4"/>
          <p:cNvSpPr>
            <a:spLocks noChangeArrowheads="1"/>
          </p:cNvSpPr>
          <p:nvPr userDrawn="1"/>
        </p:nvSpPr>
        <p:spPr bwMode="auto">
          <a:xfrm>
            <a:off x="0" y="6729715"/>
            <a:ext cx="9144000" cy="126357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en-US" sz="1800"/>
          </a:p>
        </p:txBody>
      </p:sp>
    </p:spTree>
    <p:extLst>
      <p:ext uri="{BB962C8B-B14F-4D97-AF65-F5344CB8AC3E}">
        <p14:creationId xmlns:p14="http://schemas.microsoft.com/office/powerpoint/2010/main" val="1127391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Times New Roman" pitchFamily="18" charset="0"/>
          <a:ea typeface="標楷體" pitchFamily="65" charset="-120"/>
        </a:defRPr>
      </a:lvl2pPr>
      <a:lvl3pPr algn="ctr" rtl="0" fontAlgn="base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Times New Roman" pitchFamily="18" charset="0"/>
          <a:ea typeface="標楷體" pitchFamily="65" charset="-120"/>
        </a:defRPr>
      </a:lvl3pPr>
      <a:lvl4pPr algn="ctr" rtl="0" fontAlgn="base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Times New Roman" pitchFamily="18" charset="0"/>
          <a:ea typeface="標楷體" pitchFamily="65" charset="-120"/>
        </a:defRPr>
      </a:lvl4pPr>
      <a:lvl5pPr algn="ctr" rtl="0" fontAlgn="base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Times New Roman" pitchFamily="18" charset="0"/>
          <a:ea typeface="標楷體" pitchFamily="65" charset="-120"/>
        </a:defRPr>
      </a:lvl5pPr>
      <a:lvl6pPr marL="342900" algn="ctr" rtl="0" fontAlgn="base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Times New Roman" pitchFamily="18" charset="0"/>
          <a:ea typeface="標楷體" pitchFamily="65" charset="-120"/>
        </a:defRPr>
      </a:lvl6pPr>
      <a:lvl7pPr marL="685800" algn="ctr" rtl="0" fontAlgn="base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Times New Roman" pitchFamily="18" charset="0"/>
          <a:ea typeface="標楷體" pitchFamily="65" charset="-120"/>
        </a:defRPr>
      </a:lvl7pPr>
      <a:lvl8pPr marL="1028700" algn="ctr" rtl="0" fontAlgn="base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Times New Roman" pitchFamily="18" charset="0"/>
          <a:ea typeface="標楷體" pitchFamily="65" charset="-120"/>
        </a:defRPr>
      </a:lvl8pPr>
      <a:lvl9pPr marL="1371600" algn="ctr" rtl="0" fontAlgn="base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Times New Roman" pitchFamily="18" charset="0"/>
          <a:ea typeface="標楷體" pitchFamily="65" charset="-120"/>
        </a:defRPr>
      </a:lvl9pPr>
    </p:titleStyle>
    <p:bodyStyle>
      <a:lvl1pPr marL="257175" indent="-257175" algn="l" rtl="0" fontAlgn="base">
        <a:spcBef>
          <a:spcPct val="20000"/>
        </a:spcBef>
        <a:spcAft>
          <a:spcPct val="0"/>
        </a:spcAft>
        <a:buClr>
          <a:schemeClr val="accent2">
            <a:lumMod val="75000"/>
          </a:schemeClr>
        </a:buClr>
        <a:buSzPct val="70000"/>
        <a:buFont typeface="Wingdings" panose="05000000000000000000" pitchFamily="2" charset="2"/>
        <a:buChar char="q"/>
        <a:defRPr kumimoji="1" sz="18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fontAlgn="base">
        <a:spcBef>
          <a:spcPct val="20000"/>
        </a:spcBef>
        <a:spcAft>
          <a:spcPct val="0"/>
        </a:spcAft>
        <a:buClr>
          <a:schemeClr val="accent1">
            <a:lumMod val="25000"/>
          </a:schemeClr>
        </a:buClr>
        <a:buSzPct val="70000"/>
        <a:buFont typeface="Wingdings" panose="05000000000000000000" pitchFamily="2" charset="2"/>
        <a:buChar char="m"/>
        <a:defRPr kumimoji="1" sz="1650">
          <a:solidFill>
            <a:schemeClr val="tx1"/>
          </a:solidFill>
          <a:latin typeface="+mn-lt"/>
          <a:ea typeface="+mn-ea"/>
        </a:defRPr>
      </a:lvl2pPr>
      <a:lvl3pPr marL="857250" indent="-171450" algn="l" rtl="0" fontAlgn="base">
        <a:spcBef>
          <a:spcPct val="20000"/>
        </a:spcBef>
        <a:spcAft>
          <a:spcPct val="0"/>
        </a:spcAft>
        <a:buClr>
          <a:schemeClr val="accent1">
            <a:lumMod val="25000"/>
          </a:schemeClr>
        </a:buClr>
        <a:buSzPct val="70000"/>
        <a:buFont typeface="Wingdings" panose="05000000000000000000" pitchFamily="2" charset="2"/>
        <a:buChar char="Ø"/>
        <a:defRPr kumimoji="1" sz="1500">
          <a:solidFill>
            <a:schemeClr val="tx1"/>
          </a:solidFill>
          <a:latin typeface="+mn-lt"/>
          <a:ea typeface="+mn-ea"/>
        </a:defRPr>
      </a:lvl3pPr>
      <a:lvl4pPr marL="1200150" indent="-171450" algn="l" rtl="0" fontAlgn="base">
        <a:spcBef>
          <a:spcPct val="20000"/>
        </a:spcBef>
        <a:spcAft>
          <a:spcPct val="0"/>
        </a:spcAft>
        <a:buChar char="–"/>
        <a:defRPr kumimoji="1" sz="1650">
          <a:solidFill>
            <a:schemeClr val="tx1"/>
          </a:solidFill>
          <a:latin typeface="+mn-lt"/>
          <a:ea typeface="+mn-ea"/>
        </a:defRPr>
      </a:lvl4pPr>
      <a:lvl5pPr marL="1543050" indent="-171450" algn="l" rtl="0" fontAlgn="base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5pPr>
      <a:lvl6pPr marL="1885950" indent="-171450" algn="l" rtl="0" fontAlgn="base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6pPr>
      <a:lvl7pPr marL="2228850" indent="-171450" algn="l" rtl="0" fontAlgn="base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7pPr>
      <a:lvl8pPr marL="2571750" indent="-171450" algn="l" rtl="0" fontAlgn="base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8pPr>
      <a:lvl9pPr marL="2914650" indent="-171450" algn="l" rtl="0" fontAlgn="base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1.png"/><Relationship Id="rId7" Type="http://schemas.openxmlformats.org/officeDocument/2006/relationships/image" Target="../media/image44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43.png"/><Relationship Id="rId10" Type="http://schemas.openxmlformats.org/officeDocument/2006/relationships/image" Target="../media/image13.png"/><Relationship Id="rId4" Type="http://schemas.openxmlformats.org/officeDocument/2006/relationships/image" Target="../media/image42.png"/><Relationship Id="rId9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7.png"/><Relationship Id="rId7" Type="http://schemas.openxmlformats.org/officeDocument/2006/relationships/image" Target="../media/image50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49.png"/><Relationship Id="rId10" Type="http://schemas.openxmlformats.org/officeDocument/2006/relationships/image" Target="../media/image53.png"/><Relationship Id="rId4" Type="http://schemas.openxmlformats.org/officeDocument/2006/relationships/image" Target="../media/image48.png"/><Relationship Id="rId9" Type="http://schemas.openxmlformats.org/officeDocument/2006/relationships/image" Target="../media/image5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55.png"/><Relationship Id="rId7" Type="http://schemas.openxmlformats.org/officeDocument/2006/relationships/image" Target="../media/image58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57.png"/><Relationship Id="rId10" Type="http://schemas.openxmlformats.org/officeDocument/2006/relationships/image" Target="../media/image61.png"/><Relationship Id="rId4" Type="http://schemas.openxmlformats.org/officeDocument/2006/relationships/image" Target="../media/image56.png"/><Relationship Id="rId9" Type="http://schemas.openxmlformats.org/officeDocument/2006/relationships/image" Target="../media/image6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7" Type="http://schemas.openxmlformats.org/officeDocument/2006/relationships/image" Target="../media/image67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2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299_5A1E290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70.png"/><Relationship Id="rId7" Type="http://schemas.openxmlformats.org/officeDocument/2006/relationships/image" Target="../media/image72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19.png"/><Relationship Id="rId10" Type="http://schemas.openxmlformats.org/officeDocument/2006/relationships/image" Target="../media/image73.png"/><Relationship Id="rId4" Type="http://schemas.openxmlformats.org/officeDocument/2006/relationships/image" Target="../media/image71.png"/><Relationship Id="rId9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75.png"/><Relationship Id="rId7" Type="http://schemas.openxmlformats.org/officeDocument/2006/relationships/image" Target="../media/image77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19.png"/><Relationship Id="rId10" Type="http://schemas.openxmlformats.org/officeDocument/2006/relationships/image" Target="../media/image78.png"/><Relationship Id="rId4" Type="http://schemas.openxmlformats.org/officeDocument/2006/relationships/image" Target="../media/image76.png"/><Relationship Id="rId9" Type="http://schemas.openxmlformats.org/officeDocument/2006/relationships/image" Target="../media/image53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3" Type="http://schemas.openxmlformats.org/officeDocument/2006/relationships/image" Target="../media/image80.png"/><Relationship Id="rId7" Type="http://schemas.openxmlformats.org/officeDocument/2006/relationships/image" Target="../media/image83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82.png"/><Relationship Id="rId10" Type="http://schemas.openxmlformats.org/officeDocument/2006/relationships/image" Target="../media/image86.png"/><Relationship Id="rId4" Type="http://schemas.openxmlformats.org/officeDocument/2006/relationships/image" Target="../media/image81.png"/><Relationship Id="rId9" Type="http://schemas.openxmlformats.org/officeDocument/2006/relationships/image" Target="../media/image8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7" Type="http://schemas.openxmlformats.org/officeDocument/2006/relationships/image" Target="../media/image92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1.png"/><Relationship Id="rId5" Type="http://schemas.openxmlformats.org/officeDocument/2006/relationships/image" Target="../media/image90.png"/><Relationship Id="rId4" Type="http://schemas.openxmlformats.org/officeDocument/2006/relationships/image" Target="../media/image89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94.png"/><Relationship Id="rId7" Type="http://schemas.openxmlformats.org/officeDocument/2006/relationships/image" Target="../media/image96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10" Type="http://schemas.openxmlformats.org/officeDocument/2006/relationships/image" Target="../media/image97.png"/><Relationship Id="rId4" Type="http://schemas.openxmlformats.org/officeDocument/2006/relationships/image" Target="../media/image95.png"/><Relationship Id="rId9" Type="http://schemas.openxmlformats.org/officeDocument/2006/relationships/image" Target="../media/image32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99.png"/><Relationship Id="rId7" Type="http://schemas.openxmlformats.org/officeDocument/2006/relationships/image" Target="../media/image101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28.png"/><Relationship Id="rId10" Type="http://schemas.openxmlformats.org/officeDocument/2006/relationships/image" Target="../media/image102.png"/><Relationship Id="rId4" Type="http://schemas.openxmlformats.org/officeDocument/2006/relationships/image" Target="../media/image100.png"/><Relationship Id="rId9" Type="http://schemas.openxmlformats.org/officeDocument/2006/relationships/image" Target="../media/image61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3" Type="http://schemas.openxmlformats.org/officeDocument/2006/relationships/image" Target="../media/image104.png"/><Relationship Id="rId7" Type="http://schemas.openxmlformats.org/officeDocument/2006/relationships/image" Target="../media/image106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82.png"/><Relationship Id="rId10" Type="http://schemas.openxmlformats.org/officeDocument/2006/relationships/image" Target="../media/image107.png"/><Relationship Id="rId4" Type="http://schemas.openxmlformats.org/officeDocument/2006/relationships/image" Target="../media/image105.png"/><Relationship Id="rId9" Type="http://schemas.openxmlformats.org/officeDocument/2006/relationships/image" Target="../media/image8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7" Type="http://schemas.openxmlformats.org/officeDocument/2006/relationships/image" Target="../media/image113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2.png"/><Relationship Id="rId5" Type="http://schemas.openxmlformats.org/officeDocument/2006/relationships/image" Target="../media/image111.png"/><Relationship Id="rId4" Type="http://schemas.openxmlformats.org/officeDocument/2006/relationships/image" Target="../media/image110.png"/></Relationships>
</file>

<file path=ppt/slides/_rels/slide3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29A_52110D8C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3" Type="http://schemas.openxmlformats.org/officeDocument/2006/relationships/image" Target="../media/image115.png"/><Relationship Id="rId7" Type="http://schemas.openxmlformats.org/officeDocument/2006/relationships/image" Target="../media/image1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8.png"/><Relationship Id="rId5" Type="http://schemas.openxmlformats.org/officeDocument/2006/relationships/image" Target="../media/image117.png"/><Relationship Id="rId4" Type="http://schemas.openxmlformats.org/officeDocument/2006/relationships/image" Target="../media/image116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216_825EBD1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291_EE2FE0EA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0.png"/><Relationship Id="rId2" Type="http://schemas.microsoft.com/office/2018/10/relationships/comments" Target="../comments/modernComment_28B_918A367D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0.png"/><Relationship Id="rId2" Type="http://schemas.microsoft.com/office/2018/10/relationships/comments" Target="../comments/modernComment_28C_7FF17669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png"/><Relationship Id="rId2" Type="http://schemas.openxmlformats.org/officeDocument/2006/relationships/image" Target="../media/image80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0.png"/><Relationship Id="rId2" Type="http://schemas.openxmlformats.org/officeDocument/2006/relationships/image" Target="../media/image70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0.png"/><Relationship Id="rId2" Type="http://schemas.openxmlformats.org/officeDocument/2006/relationships/image" Target="../media/image70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1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png"/><Relationship Id="rId2" Type="http://schemas.openxmlformats.org/officeDocument/2006/relationships/image" Target="../media/image126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3.png"/><Relationship Id="rId2" Type="http://schemas.openxmlformats.org/officeDocument/2006/relationships/image" Target="../media/image132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5.png"/><Relationship Id="rId2" Type="http://schemas.openxmlformats.org/officeDocument/2006/relationships/image" Target="../media/image134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50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7.png"/><Relationship Id="rId2" Type="http://schemas.openxmlformats.org/officeDocument/2006/relationships/image" Target="../media/image136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9.png"/><Relationship Id="rId2" Type="http://schemas.openxmlformats.org/officeDocument/2006/relationships/image" Target="../media/image138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png"/><Relationship Id="rId2" Type="http://schemas.microsoft.com/office/2018/10/relationships/comments" Target="../comments/modernComment_2A6_3D994941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3.png"/><Relationship Id="rId2" Type="http://schemas.openxmlformats.org/officeDocument/2006/relationships/image" Target="../media/image142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5.png"/><Relationship Id="rId2" Type="http://schemas.openxmlformats.org/officeDocument/2006/relationships/image" Target="../media/image144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7.png"/><Relationship Id="rId2" Type="http://schemas.openxmlformats.org/officeDocument/2006/relationships/image" Target="../media/image146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9.png"/><Relationship Id="rId2" Type="http://schemas.openxmlformats.org/officeDocument/2006/relationships/image" Target="../media/image148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1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979" y="1282183"/>
            <a:ext cx="8380041" cy="5112568"/>
          </a:xfrm>
        </p:spPr>
        <p:txBody>
          <a:bodyPr>
            <a:normAutofit fontScale="90000"/>
          </a:bodyPr>
          <a:lstStyle/>
          <a:p>
            <a:pPr marR="0" eaLnBrk="1" hangingPunct="1"/>
            <a:br>
              <a:rPr lang="en-US" altLang="zh-TW" sz="4900" dirty="0"/>
            </a:br>
            <a:r>
              <a:rPr lang="en-US" altLang="zh-TW" sz="4900" dirty="0"/>
              <a:t>Artificial Intelligence</a:t>
            </a:r>
            <a:br>
              <a:rPr lang="en-US" altLang="zh-TW" sz="4000" dirty="0"/>
            </a:br>
            <a:r>
              <a:rPr lang="zh-TW" altLang="en-US" sz="4000" dirty="0"/>
              <a:t>人工智慧</a:t>
            </a:r>
            <a:br>
              <a:rPr lang="en-US" altLang="zh-TW" sz="4000" dirty="0"/>
            </a:br>
            <a:br>
              <a:rPr lang="en-US" altLang="zh-TW" sz="4000" dirty="0"/>
            </a:br>
            <a:r>
              <a:rPr lang="en-US" altLang="zh-TW" sz="3600" dirty="0">
                <a:ea typeface="新細明體" charset="-120"/>
              </a:rPr>
              <a:t>Dynamic Programming VS. Ant Colony </a:t>
            </a:r>
            <a:br>
              <a:rPr lang="en-US" altLang="zh-TW" sz="3600" dirty="0">
                <a:ea typeface="新細明體" charset="-120"/>
              </a:rPr>
            </a:br>
            <a:r>
              <a:rPr lang="en-US" altLang="zh-TW" sz="3600" dirty="0">
                <a:ea typeface="新細明體" charset="-120"/>
              </a:rPr>
              <a:t>Optimization  (TSP)</a:t>
            </a:r>
            <a:br>
              <a:rPr lang="en-US" altLang="zh-TW" sz="3600" dirty="0"/>
            </a:br>
            <a:br>
              <a:rPr lang="en-US" altLang="zh-TW" sz="3600" dirty="0"/>
            </a:br>
            <a:br>
              <a:rPr lang="en-US" altLang="zh-TW" sz="3600" dirty="0"/>
            </a:br>
            <a:r>
              <a:rPr lang="en-US" altLang="zh-TW" sz="2200" b="1" dirty="0"/>
              <a:t>Computer Science and Information Engineering</a:t>
            </a:r>
            <a:br>
              <a:rPr lang="en-US" altLang="zh-TW" sz="2200" b="1" dirty="0"/>
            </a:br>
            <a:r>
              <a:rPr lang="en-US" altLang="zh-TW" sz="2200" b="1" dirty="0"/>
              <a:t>National Taipei University of Technology</a:t>
            </a:r>
            <a:br>
              <a:rPr lang="zh-TW" altLang="en-US" sz="2200" dirty="0">
                <a:ea typeface="標楷體" pitchFamily="65" charset="-120"/>
              </a:rPr>
            </a:br>
            <a:endParaRPr lang="en-US" altLang="zh-TW" sz="2200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41FB1695-27E1-4857-BCB9-235AF28E3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B6B5A-9F75-4500-B646-F26C0C2DEF2A}" type="slidenum">
              <a:rPr lang="en-US" altLang="zh-TW" smtClean="0"/>
              <a:pPr/>
              <a:t>1</a:t>
            </a:fld>
            <a:endParaRPr lang="en-US" altLang="zh-TW" dirty="0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DD3561-B2C8-E262-9C0A-A2D3F4CC99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144970C-FB80-E3C7-03C8-534F918C6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DP: Traveling Salesman Problem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9AAC4342-C63E-29FD-4003-ABE825297B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5289" y="1224648"/>
                <a:ext cx="8291512" cy="5161867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i="1" kern="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kern="0" dirty="0" smtClean="0">
                        <a:latin typeface="Cambria Math" panose="02040503050406030204" pitchFamily="18" charset="0"/>
                      </a:rPr>
                      <m:t>2,</m:t>
                    </m:r>
                    <m:r>
                      <a:rPr lang="en-US" altLang="zh-TW" i="1" kern="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TW" altLang="en-US" i="1" kern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 = { 3, 4, 5 }</m:t>
                    </m:r>
                  </m:oMath>
                </a14:m>
                <a:endParaRPr lang="en-US" altLang="zh-TW" kern="0" dirty="0"/>
              </a:p>
              <a:p>
                <a:pPr marL="0" indent="0">
                  <a:buNone/>
                </a:pPr>
                <a:endParaRPr lang="en-US" altLang="zh-TW" sz="2000" kern="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altLang="zh-TW" i="1" kern="0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TW" i="1" ker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kern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TW" i="1" kern="0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TW" b="0" i="1" kern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kern="0" smtClean="0">
                                <a:latin typeface="Cambria Math" panose="02040503050406030204" pitchFamily="18" charset="0"/>
                              </a:rPr>
                              <m:t>3, 4, 5</m:t>
                            </m:r>
                          </m:e>
                        </m:d>
                      </m:e>
                    </m:d>
                  </m:oMath>
                </a14:m>
                <a:r>
                  <a:rPr lang="zh-TW" altLang="en-US" kern="0" dirty="0"/>
                  <a:t>    </a:t>
                </a:r>
                <a:endParaRPr lang="en-US" altLang="zh-TW" kern="0" dirty="0"/>
              </a:p>
              <a:p>
                <a:pPr marL="0" indent="0">
                  <a:buNone/>
                </a:pPr>
                <a:endParaRPr lang="en-US" altLang="zh-TW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i="1" kern="0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i="1" ker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kern="0" smtClean="0">
                              <a:latin typeface="Cambria Math" panose="02040503050406030204" pitchFamily="18" charset="0"/>
                            </a:rPr>
                            <m:t>3,</m:t>
                          </m:r>
                          <m:r>
                            <a:rPr lang="en-US" altLang="zh-TW" i="1" ker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TW" b="0" i="1" kern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kern="0" smtClean="0">
                                  <a:latin typeface="Cambria Math" panose="02040503050406030204" pitchFamily="18" charset="0"/>
                                </a:rPr>
                                <m:t>4, 5</m:t>
                              </m:r>
                            </m:e>
                          </m:d>
                        </m:e>
                      </m:d>
                      <m:r>
                        <a:rPr lang="en-US" altLang="zh-TW" b="0" i="1" kern="0" smtClean="0">
                          <a:latin typeface="Cambria Math" panose="02040503050406030204" pitchFamily="18" charset="0"/>
                        </a:rPr>
                        <m:t>               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, 5</m:t>
                              </m:r>
                            </m:e>
                          </m:d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                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3, 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zh-TW" dirty="0"/>
              </a:p>
              <a:p>
                <a:pPr marL="0" indent="0">
                  <a:buNone/>
                </a:pPr>
                <a:endParaRPr lang="en-US" altLang="zh-TW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i="1" kern="0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i="1" kern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kern="0" smtClean="0">
                              <a:latin typeface="Cambria Math" panose="02040503050406030204" pitchFamily="18" charset="0"/>
                            </a:rPr>
                            <m:t>4,</m:t>
                          </m:r>
                          <m:r>
                            <a:rPr lang="en-US" altLang="zh-TW" i="1" ker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TW" b="0" i="1" kern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kern="0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d>
                        </m:e>
                      </m:d>
                      <m:r>
                        <a:rPr lang="en-US" altLang="zh-TW" b="0" i="1" kern="0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zh-TW" b="0" i="1" kern="0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b="0" i="1" kern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kern="0" smtClean="0">
                              <a:latin typeface="Cambria Math" panose="02040503050406030204" pitchFamily="18" charset="0"/>
                            </a:rPr>
                            <m:t>5, 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TW" b="0" i="1" kern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kern="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d>
                        </m:e>
                      </m:d>
                      <m:r>
                        <a:rPr lang="en-US" altLang="zh-TW" b="0" i="1" kern="0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d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d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4,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zh-TW" dirty="0"/>
              </a:p>
              <a:p>
                <a:pPr marL="0" indent="0">
                  <a:buNone/>
                </a:pPr>
                <a:endParaRPr lang="en-US" altLang="zh-TW" dirty="0"/>
              </a:p>
              <a:p>
                <a:pPr marL="0" indent="0">
                  <a:buNone/>
                </a:pPr>
                <a:endParaRPr lang="en-US" altLang="zh-TW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i="1" kern="0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i="1" ker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kern="0" smtClean="0">
                              <a:latin typeface="Cambria Math" panose="02040503050406030204" pitchFamily="18" charset="0"/>
                            </a:rPr>
                            <m:t>5,</m:t>
                          </m:r>
                          <m:r>
                            <a:rPr lang="en-US" altLang="zh-TW" i="1" ker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b="0" i="1" kern="0" smtClean="0">
                              <a:latin typeface="Cambria Math" panose="02040503050406030204" pitchFamily="18" charset="0"/>
                            </a:rPr>
                            <m:t>∅</m:t>
                          </m:r>
                        </m:e>
                      </m:d>
                      <m:r>
                        <a:rPr lang="en-US" altLang="zh-TW" b="0" i="1" kern="0" smtClean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altLang="zh-TW" b="0" i="1" kern="0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b="0" i="1" kern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kern="0" smtClean="0">
                              <a:latin typeface="Cambria Math" panose="02040503050406030204" pitchFamily="18" charset="0"/>
                            </a:rPr>
                            <m:t>4,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∅</m:t>
                          </m:r>
                        </m:e>
                      </m:d>
                      <m:r>
                        <a:rPr lang="en-US" altLang="zh-TW" b="0" i="1" kern="0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altLang="zh-TW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,∅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,∅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altLang="zh-TW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,∅</m:t>
                          </m:r>
                        </m:e>
                      </m:d>
                      <m:r>
                        <a:rPr lang="en-US" altLang="zh-TW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altLang="zh-TW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3,</m:t>
                          </m:r>
                          <m: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∅</m:t>
                          </m:r>
                        </m:e>
                      </m:d>
                    </m:oMath>
                  </m:oMathPara>
                </a14:m>
                <a:endParaRPr lang="en-US" altLang="zh-TW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9AAC4342-C63E-29FD-4003-ABE825297B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289" y="1224648"/>
                <a:ext cx="8291512" cy="5161867"/>
              </a:xfrm>
              <a:blipFill>
                <a:blip r:embed="rId2"/>
                <a:stretch>
                  <a:fillRect l="-36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FD86A1C-AF10-53E0-85C1-0225923C3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10</a:t>
            </a:fld>
            <a:endParaRPr lang="en-US" altLang="zh-TW" dirty="0"/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8EE3531D-EB1A-F912-95B8-771E74EEA4A0}"/>
              </a:ext>
            </a:extLst>
          </p:cNvPr>
          <p:cNvCxnSpPr>
            <a:cxnSpLocks/>
          </p:cNvCxnSpPr>
          <p:nvPr/>
        </p:nvCxnSpPr>
        <p:spPr>
          <a:xfrm>
            <a:off x="4572000" y="2443638"/>
            <a:ext cx="0" cy="44538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7A33FAAE-F99F-C758-2956-8FCCFE51F1BE}"/>
              </a:ext>
            </a:extLst>
          </p:cNvPr>
          <p:cNvCxnSpPr>
            <a:cxnSpLocks/>
          </p:cNvCxnSpPr>
          <p:nvPr/>
        </p:nvCxnSpPr>
        <p:spPr>
          <a:xfrm flipH="1">
            <a:off x="2177143" y="2455512"/>
            <a:ext cx="2394857" cy="437316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id="{729D04A0-5EFF-5A70-CFEF-B40F7A873F36}"/>
              </a:ext>
            </a:extLst>
          </p:cNvPr>
          <p:cNvCxnSpPr>
            <a:cxnSpLocks/>
          </p:cNvCxnSpPr>
          <p:nvPr/>
        </p:nvCxnSpPr>
        <p:spPr>
          <a:xfrm flipH="1">
            <a:off x="1318260" y="3259931"/>
            <a:ext cx="732745" cy="41944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線單箭頭接點 54">
            <a:extLst>
              <a:ext uri="{FF2B5EF4-FFF2-40B4-BE49-F238E27FC236}">
                <a16:creationId xmlns:a16="http://schemas.microsoft.com/office/drawing/2014/main" id="{46120F7C-2AB0-A6E1-8C94-EEAB8F214835}"/>
              </a:ext>
            </a:extLst>
          </p:cNvPr>
          <p:cNvCxnSpPr>
            <a:cxnSpLocks/>
          </p:cNvCxnSpPr>
          <p:nvPr/>
        </p:nvCxnSpPr>
        <p:spPr>
          <a:xfrm>
            <a:off x="1318260" y="4087416"/>
            <a:ext cx="0" cy="903684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6C370CBF-302A-3462-2A06-B4384D6FA45D}"/>
              </a:ext>
            </a:extLst>
          </p:cNvPr>
          <p:cNvCxnSpPr>
            <a:cxnSpLocks/>
          </p:cNvCxnSpPr>
          <p:nvPr/>
        </p:nvCxnSpPr>
        <p:spPr>
          <a:xfrm>
            <a:off x="4572000" y="2452146"/>
            <a:ext cx="2394857" cy="437316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951A51C4-CC76-E385-7C45-DA4AEE1B490A}"/>
              </a:ext>
            </a:extLst>
          </p:cNvPr>
          <p:cNvCxnSpPr>
            <a:cxnSpLocks/>
          </p:cNvCxnSpPr>
          <p:nvPr/>
        </p:nvCxnSpPr>
        <p:spPr>
          <a:xfrm>
            <a:off x="2038214" y="3259931"/>
            <a:ext cx="732745" cy="41944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F47B69F3-8482-CFC8-B8E0-6F82C32C28C7}"/>
              </a:ext>
            </a:extLst>
          </p:cNvPr>
          <p:cNvCxnSpPr>
            <a:cxnSpLocks/>
          </p:cNvCxnSpPr>
          <p:nvPr/>
        </p:nvCxnSpPr>
        <p:spPr>
          <a:xfrm flipH="1">
            <a:off x="3852046" y="3259931"/>
            <a:ext cx="732745" cy="41944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F7B7A13F-85B5-EC6E-F301-A0A17D16BD57}"/>
              </a:ext>
            </a:extLst>
          </p:cNvPr>
          <p:cNvCxnSpPr>
            <a:cxnSpLocks/>
          </p:cNvCxnSpPr>
          <p:nvPr/>
        </p:nvCxnSpPr>
        <p:spPr>
          <a:xfrm>
            <a:off x="4572000" y="3259931"/>
            <a:ext cx="732745" cy="41944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63327F72-C34B-C2E0-417B-FCC03F70340B}"/>
              </a:ext>
            </a:extLst>
          </p:cNvPr>
          <p:cNvCxnSpPr>
            <a:cxnSpLocks/>
          </p:cNvCxnSpPr>
          <p:nvPr/>
        </p:nvCxnSpPr>
        <p:spPr>
          <a:xfrm flipH="1">
            <a:off x="6385832" y="3259931"/>
            <a:ext cx="732745" cy="41944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F0264E8C-A99B-BF17-F0E3-9D31C3009A7B}"/>
              </a:ext>
            </a:extLst>
          </p:cNvPr>
          <p:cNvCxnSpPr>
            <a:cxnSpLocks/>
          </p:cNvCxnSpPr>
          <p:nvPr/>
        </p:nvCxnSpPr>
        <p:spPr>
          <a:xfrm>
            <a:off x="7105786" y="3259931"/>
            <a:ext cx="732745" cy="41944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4491083A-E1D5-44A2-6A80-9339D024BDFB}"/>
              </a:ext>
            </a:extLst>
          </p:cNvPr>
          <p:cNvCxnSpPr>
            <a:cxnSpLocks/>
          </p:cNvCxnSpPr>
          <p:nvPr/>
        </p:nvCxnSpPr>
        <p:spPr>
          <a:xfrm>
            <a:off x="2569210" y="4087416"/>
            <a:ext cx="0" cy="903684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98BA1D98-7DC4-E7AB-082E-5E5DE81D4781}"/>
              </a:ext>
            </a:extLst>
          </p:cNvPr>
          <p:cNvCxnSpPr>
            <a:cxnSpLocks/>
          </p:cNvCxnSpPr>
          <p:nvPr/>
        </p:nvCxnSpPr>
        <p:spPr>
          <a:xfrm>
            <a:off x="4013155" y="4087416"/>
            <a:ext cx="0" cy="903684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00068640-17F2-FE79-81FC-483BDF932D35}"/>
              </a:ext>
            </a:extLst>
          </p:cNvPr>
          <p:cNvCxnSpPr>
            <a:cxnSpLocks/>
          </p:cNvCxnSpPr>
          <p:nvPr/>
        </p:nvCxnSpPr>
        <p:spPr>
          <a:xfrm>
            <a:off x="5264105" y="4087416"/>
            <a:ext cx="0" cy="903684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85130BB3-F8A3-DFE4-4AE9-3DB19A4AFE0D}"/>
              </a:ext>
            </a:extLst>
          </p:cNvPr>
          <p:cNvCxnSpPr>
            <a:cxnSpLocks/>
          </p:cNvCxnSpPr>
          <p:nvPr/>
        </p:nvCxnSpPr>
        <p:spPr>
          <a:xfrm>
            <a:off x="6638336" y="4087416"/>
            <a:ext cx="0" cy="903684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24C7746A-77CC-F41E-8058-3973C09654BB}"/>
              </a:ext>
            </a:extLst>
          </p:cNvPr>
          <p:cNvCxnSpPr>
            <a:cxnSpLocks/>
          </p:cNvCxnSpPr>
          <p:nvPr/>
        </p:nvCxnSpPr>
        <p:spPr>
          <a:xfrm>
            <a:off x="7889286" y="4087416"/>
            <a:ext cx="0" cy="903684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44420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445685C-D064-67FC-9527-DF1729245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DP: Traveling Salesman Problem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4F9D8FEB-230E-B8A6-938C-5F30B756F6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5289" y="1232884"/>
                <a:ext cx="8291512" cy="5161867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i="1" kern="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kern="0" dirty="0" smtClean="0">
                        <a:latin typeface="Cambria Math" panose="02040503050406030204" pitchFamily="18" charset="0"/>
                      </a:rPr>
                      <m:t>3,</m:t>
                    </m:r>
                    <m:r>
                      <a:rPr lang="en-US" altLang="zh-TW" i="1" kern="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TW" altLang="en-US" i="1" kern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 = </m:t>
                    </m:r>
                    <m:d>
                      <m:dPr>
                        <m:begChr m:val="{"/>
                        <m:endChr m:val="}"/>
                        <m:ctrlPr>
                          <a:rPr lang="en-US" altLang="zh-TW" i="1" kern="0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 kern="0" dirty="0" smtClean="0">
                            <a:latin typeface="Cambria Math" panose="02040503050406030204" pitchFamily="18" charset="0"/>
                          </a:rPr>
                          <m:t> 4, 5 </m:t>
                        </m:r>
                      </m:e>
                    </m:d>
                  </m:oMath>
                </a14:m>
                <a:endParaRPr lang="en-US" altLang="zh-TW" kern="0" dirty="0"/>
              </a:p>
              <a:p>
                <a:pPr marL="0" indent="0">
                  <a:buNone/>
                </a:pPr>
                <a:endParaRPr lang="en-US" altLang="zh-TW" sz="2000" kern="0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4F9D8FEB-230E-B8A6-938C-5F30B756F6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289" y="1232884"/>
                <a:ext cx="8291512" cy="5161867"/>
              </a:xfrm>
              <a:blipFill>
                <a:blip r:embed="rId2"/>
                <a:stretch>
                  <a:fillRect l="-36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A6D9A3C-E655-0FBA-CCDE-710385E7E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11</a:t>
            </a:fld>
            <a:endParaRPr lang="en-US" altLang="zh-TW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內容版面配置區 4">
                <a:extLst>
                  <a:ext uri="{FF2B5EF4-FFF2-40B4-BE49-F238E27FC236}">
                    <a16:creationId xmlns:a16="http://schemas.microsoft.com/office/drawing/2014/main" id="{4D0A831C-40E9-F8CC-50C5-D0D481AEB30C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641808988"/>
                  </p:ext>
                </p:extLst>
              </p:nvPr>
            </p:nvGraphicFramePr>
            <p:xfrm>
              <a:off x="3889215" y="1864721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3,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{</m:t>
                                    </m:r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4, 5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}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63 + 57 = 120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內容版面配置區 4">
                <a:extLst>
                  <a:ext uri="{FF2B5EF4-FFF2-40B4-BE49-F238E27FC236}">
                    <a16:creationId xmlns:a16="http://schemas.microsoft.com/office/drawing/2014/main" id="{4D0A831C-40E9-F8CC-50C5-D0D481AEB30C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641808988"/>
                  </p:ext>
                </p:extLst>
              </p:nvPr>
            </p:nvGraphicFramePr>
            <p:xfrm>
              <a:off x="3889215" y="1864721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97" t="-1613" r="-794" b="-1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63 + 57 = 120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21F0EF3C-917E-1A47-18D1-C8563E19C195}"/>
              </a:ext>
            </a:extLst>
          </p:cNvPr>
          <p:cNvCxnSpPr>
            <a:cxnSpLocks/>
          </p:cNvCxnSpPr>
          <p:nvPr/>
        </p:nvCxnSpPr>
        <p:spPr>
          <a:xfrm flipV="1">
            <a:off x="3041078" y="4434373"/>
            <a:ext cx="1" cy="601346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6E2CCAE2-94BA-7CB9-C9F3-1313FC477C8D}"/>
              </a:ext>
            </a:extLst>
          </p:cNvPr>
          <p:cNvCxnSpPr>
            <a:cxnSpLocks/>
          </p:cNvCxnSpPr>
          <p:nvPr/>
        </p:nvCxnSpPr>
        <p:spPr>
          <a:xfrm flipH="1" flipV="1">
            <a:off x="6263260" y="4433994"/>
            <a:ext cx="1" cy="601346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7" name="內容版面配置區 4">
                <a:extLst>
                  <a:ext uri="{FF2B5EF4-FFF2-40B4-BE49-F238E27FC236}">
                    <a16:creationId xmlns:a16="http://schemas.microsoft.com/office/drawing/2014/main" id="{6D4B706A-953A-8A5F-020F-D8F552D1259E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565163707"/>
                  </p:ext>
                </p:extLst>
              </p:nvPr>
            </p:nvGraphicFramePr>
            <p:xfrm>
              <a:off x="2278125" y="3692693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TW" sz="1800" i="1" ker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4,</m:t>
                                    </m:r>
                                    <m:r>
                                      <a:rPr lang="en-US" altLang="zh-TW" sz="1800" i="1" ker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{5}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30 + 27 = 57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7" name="內容版面配置區 4">
                <a:extLst>
                  <a:ext uri="{FF2B5EF4-FFF2-40B4-BE49-F238E27FC236}">
                    <a16:creationId xmlns:a16="http://schemas.microsoft.com/office/drawing/2014/main" id="{6D4B706A-953A-8A5F-020F-D8F552D1259E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565163707"/>
                  </p:ext>
                </p:extLst>
              </p:nvPr>
            </p:nvGraphicFramePr>
            <p:xfrm>
              <a:off x="2278125" y="3692693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97" t="-1613" r="-794" b="-1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30 + 27 = 57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內容版面配置區 4">
                <a:extLst>
                  <a:ext uri="{FF2B5EF4-FFF2-40B4-BE49-F238E27FC236}">
                    <a16:creationId xmlns:a16="http://schemas.microsoft.com/office/drawing/2014/main" id="{C07D5FCA-906A-A441-0BC3-5B623A92FDBF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750884619"/>
                  </p:ext>
                </p:extLst>
              </p:nvPr>
            </p:nvGraphicFramePr>
            <p:xfrm>
              <a:off x="5500314" y="3692314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5,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{</m:t>
                                    </m:r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}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30</a:t>
                          </a:r>
                          <a:r>
                            <a:rPr lang="zh-TW" altLang="en-US" sz="18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  <a:r>
                            <a:rPr lang="zh-TW" altLang="en-US" sz="18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38 = 68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內容版面配置區 4">
                <a:extLst>
                  <a:ext uri="{FF2B5EF4-FFF2-40B4-BE49-F238E27FC236}">
                    <a16:creationId xmlns:a16="http://schemas.microsoft.com/office/drawing/2014/main" id="{C07D5FCA-906A-A441-0BC3-5B623A92FDBF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750884619"/>
                  </p:ext>
                </p:extLst>
              </p:nvPr>
            </p:nvGraphicFramePr>
            <p:xfrm>
              <a:off x="5500314" y="3692314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98" t="-1613" r="-797" b="-1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30</a:t>
                          </a:r>
                          <a:r>
                            <a:rPr lang="zh-TW" altLang="en-US" sz="18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  <a:r>
                            <a:rPr lang="zh-TW" altLang="en-US" sz="18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38 = 68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9" name="內容版面配置區 4">
                <a:extLst>
                  <a:ext uri="{FF2B5EF4-FFF2-40B4-BE49-F238E27FC236}">
                    <a16:creationId xmlns:a16="http://schemas.microsoft.com/office/drawing/2014/main" id="{0C5887BB-F164-9556-11AE-8FA80CF8AA8D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239018325"/>
                  </p:ext>
                </p:extLst>
              </p:nvPr>
            </p:nvGraphicFramePr>
            <p:xfrm>
              <a:off x="2278125" y="5035719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TW" sz="1800" i="1" ker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5,</m:t>
                                    </m:r>
                                    <m:r>
                                      <a:rPr lang="en-US" altLang="zh-TW" sz="1800" i="1" ker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∅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27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9" name="內容版面配置區 4">
                <a:extLst>
                  <a:ext uri="{FF2B5EF4-FFF2-40B4-BE49-F238E27FC236}">
                    <a16:creationId xmlns:a16="http://schemas.microsoft.com/office/drawing/2014/main" id="{0C5887BB-F164-9556-11AE-8FA80CF8AA8D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239018325"/>
                  </p:ext>
                </p:extLst>
              </p:nvPr>
            </p:nvGraphicFramePr>
            <p:xfrm>
              <a:off x="2278125" y="5035719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397" t="-1639" r="-794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27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0" name="內容版面配置區 4">
                <a:extLst>
                  <a:ext uri="{FF2B5EF4-FFF2-40B4-BE49-F238E27FC236}">
                    <a16:creationId xmlns:a16="http://schemas.microsoft.com/office/drawing/2014/main" id="{D1D56140-8B78-4776-958A-A36423F40C42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265946370"/>
                  </p:ext>
                </p:extLst>
              </p:nvPr>
            </p:nvGraphicFramePr>
            <p:xfrm>
              <a:off x="5500307" y="5043576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4,</m:t>
                                    </m:r>
                                    <m:r>
                                      <a:rPr lang="en-US" altLang="zh-TW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∅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38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0" name="內容版面配置區 4">
                <a:extLst>
                  <a:ext uri="{FF2B5EF4-FFF2-40B4-BE49-F238E27FC236}">
                    <a16:creationId xmlns:a16="http://schemas.microsoft.com/office/drawing/2014/main" id="{D1D56140-8B78-4776-958A-A36423F40C42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265946370"/>
                  </p:ext>
                </p:extLst>
              </p:nvPr>
            </p:nvGraphicFramePr>
            <p:xfrm>
              <a:off x="5500307" y="5043576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398" t="-1613" r="-797" b="-1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38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91778081-7CEB-8753-7011-16ED3131183A}"/>
                  </a:ext>
                </a:extLst>
              </p:cNvPr>
              <p:cNvSpPr txBox="1"/>
              <p:nvPr/>
            </p:nvSpPr>
            <p:spPr>
              <a:xfrm>
                <a:off x="4652167" y="2679024"/>
                <a:ext cx="301387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func>
                      <m:funcPr>
                        <m:ctrlPr>
                          <a:rPr lang="en-US" altLang="zh-TW" i="1" kern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TW" b="0" i="1" kern="0" smtClean="0">
                            <a:latin typeface="Cambria Math" panose="02040503050406030204" pitchFamily="18" charset="0"/>
                          </a:rPr>
                          <m:t>𝑚𝑖𝑛</m:t>
                        </m:r>
                        <m:r>
                          <a:rPr lang="en-US" altLang="zh-TW" b="0" i="1" kern="0" smtClean="0">
                            <a:latin typeface="Cambria Math" panose="02040503050406030204" pitchFamily="18" charset="0"/>
                          </a:rPr>
                          <m:t> 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TW" i="1" ker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kern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altLang="zh-TW" b="0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TW" b="0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34</m:t>
                                </m:r>
                              </m:sub>
                            </m:sSub>
                            <m:r>
                              <a:rPr lang="en-US" altLang="zh-TW" b="0" i="1" kern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+57</m:t>
                            </m:r>
                            <m:r>
                              <a:rPr lang="en-US" altLang="zh-TW" b="0" i="1" kern="0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altLang="zh-TW" b="0" i="1" kern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kern="0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TW" b="0" i="1" kern="0" smtClean="0">
                                    <a:latin typeface="Cambria Math" panose="02040503050406030204" pitchFamily="18" charset="0"/>
                                  </a:rPr>
                                  <m:t>35</m:t>
                                </m:r>
                              </m:sub>
                            </m:sSub>
                            <m:r>
                              <a:rPr lang="en-US" altLang="zh-TW" b="0" i="1" kern="0" smtClean="0">
                                <a:latin typeface="Cambria Math" panose="02040503050406030204" pitchFamily="18" charset="0"/>
                              </a:rPr>
                              <m:t>+68</m:t>
                            </m:r>
                          </m:e>
                        </m:d>
                      </m:e>
                    </m:func>
                  </m:oMath>
                </a14:m>
                <a:r>
                  <a:rPr lang="zh-TW" altLang="en-US" dirty="0"/>
                  <a:t> </a:t>
                </a:r>
                <a:endParaRPr lang="en-US" altLang="zh-TW" dirty="0"/>
              </a:p>
              <a:p>
                <a:pPr algn="ctr"/>
                <a:r>
                  <a:rPr lang="en-US" altLang="zh-TW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34</m:t>
                        </m:r>
                      </m:sub>
                    </m:sSub>
                    <m:r>
                      <a:rPr lang="en-US" altLang="zh-TW" i="1" ker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TW" dirty="0">
                    <a:solidFill>
                      <a:schemeClr val="tx1"/>
                    </a:solidFill>
                  </a:rPr>
                  <a:t> 63,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TW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altLang="zh-TW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=85</m:t>
                    </m:r>
                  </m:oMath>
                </a14:m>
                <a:r>
                  <a:rPr lang="en-US" altLang="zh-TW" dirty="0"/>
                  <a:t>)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91778081-7CEB-8753-7011-16ED313118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2167" y="2679024"/>
                <a:ext cx="3013870" cy="646331"/>
              </a:xfrm>
              <a:prstGeom prst="rect">
                <a:avLst/>
              </a:prstGeom>
              <a:blipFill>
                <a:blip r:embed="rId8"/>
                <a:stretch>
                  <a:fillRect b="-141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字方塊 36">
                <a:extLst>
                  <a:ext uri="{FF2B5EF4-FFF2-40B4-BE49-F238E27FC236}">
                    <a16:creationId xmlns:a16="http://schemas.microsoft.com/office/drawing/2014/main" id="{50147C53-C13E-0C06-11CF-8B41F0946354}"/>
                  </a:ext>
                </a:extLst>
              </p:cNvPr>
              <p:cNvSpPr txBox="1"/>
              <p:nvPr/>
            </p:nvSpPr>
            <p:spPr>
              <a:xfrm>
                <a:off x="4327071" y="4523948"/>
                <a:ext cx="193618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TW" i="1" kern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TW" b="0" i="1" kern="0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  <m:r>
                            <a:rPr lang="en-US" altLang="zh-TW" b="0" i="1" kern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TW" i="1" ker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kern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zh-TW" b="0" i="1" kern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 kern="0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b="0" i="1" kern="0" smtClean="0">
                                      <a:latin typeface="Cambria Math" panose="02040503050406030204" pitchFamily="18" charset="0"/>
                                    </a:rPr>
                                    <m:t>54</m:t>
                                  </m:r>
                                </m:sub>
                              </m:sSub>
                              <m:r>
                                <a:rPr lang="en-US" altLang="zh-TW" b="0" i="1" kern="0" smtClean="0">
                                  <a:latin typeface="Cambria Math" panose="02040503050406030204" pitchFamily="18" charset="0"/>
                                </a:rPr>
                                <m:t>+38 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7" name="文字方塊 36">
                <a:extLst>
                  <a:ext uri="{FF2B5EF4-FFF2-40B4-BE49-F238E27FC236}">
                    <a16:creationId xmlns:a16="http://schemas.microsoft.com/office/drawing/2014/main" id="{50147C53-C13E-0C06-11CF-8B41F09463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7071" y="4523948"/>
                <a:ext cx="1936187" cy="369332"/>
              </a:xfrm>
              <a:prstGeom prst="rect">
                <a:avLst/>
              </a:prstGeom>
              <a:blipFill>
                <a:blip r:embed="rId9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字方塊 37">
                <a:extLst>
                  <a:ext uri="{FF2B5EF4-FFF2-40B4-BE49-F238E27FC236}">
                    <a16:creationId xmlns:a16="http://schemas.microsoft.com/office/drawing/2014/main" id="{6851A54F-1755-60C4-73ED-6C69F5BB6BEF}"/>
                  </a:ext>
                </a:extLst>
              </p:cNvPr>
              <p:cNvSpPr txBox="1"/>
              <p:nvPr/>
            </p:nvSpPr>
            <p:spPr>
              <a:xfrm>
                <a:off x="1142999" y="4544766"/>
                <a:ext cx="189807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TW" i="1" kern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TW" b="0" i="1" kern="0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  <m:r>
                            <a:rPr lang="en-US" altLang="zh-TW" b="0" i="1" kern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TW" i="1" ker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kern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zh-TW" b="0" i="1" kern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kern="0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b="0" i="1" kern="0" smtClean="0">
                                      <a:latin typeface="Cambria Math" panose="02040503050406030204" pitchFamily="18" charset="0"/>
                                    </a:rPr>
                                    <m:t>45</m:t>
                                  </m:r>
                                </m:sub>
                              </m:sSub>
                              <m:r>
                                <a:rPr lang="en-US" altLang="zh-TW" b="0" i="1" kern="0" smtClean="0">
                                  <a:latin typeface="Cambria Math" panose="02040503050406030204" pitchFamily="18" charset="0"/>
                                </a:rPr>
                                <m:t>+27 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8" name="文字方塊 37">
                <a:extLst>
                  <a:ext uri="{FF2B5EF4-FFF2-40B4-BE49-F238E27FC236}">
                    <a16:creationId xmlns:a16="http://schemas.microsoft.com/office/drawing/2014/main" id="{6851A54F-1755-60C4-73ED-6C69F5BB6B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999" y="4544766"/>
                <a:ext cx="1898077" cy="369332"/>
              </a:xfrm>
              <a:prstGeom prst="rect">
                <a:avLst/>
              </a:prstGeom>
              <a:blipFill>
                <a:blip r:embed="rId10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接點: 肘形 47">
            <a:extLst>
              <a:ext uri="{FF2B5EF4-FFF2-40B4-BE49-F238E27FC236}">
                <a16:creationId xmlns:a16="http://schemas.microsoft.com/office/drawing/2014/main" id="{4B13237A-1929-FCEA-2C7A-98A8B6ACD329}"/>
              </a:ext>
            </a:extLst>
          </p:cNvPr>
          <p:cNvCxnSpPr>
            <a:cxnSpLocks/>
            <a:stCxn id="18" idx="0"/>
            <a:endCxn id="9" idx="2"/>
          </p:cNvCxnSpPr>
          <p:nvPr/>
        </p:nvCxnSpPr>
        <p:spPr>
          <a:xfrm rot="16200000" flipV="1">
            <a:off x="4914761" y="2343808"/>
            <a:ext cx="1085913" cy="1611099"/>
          </a:xfrm>
          <a:prstGeom prst="bentConnector3">
            <a:avLst>
              <a:gd name="adj1" fmla="val 24855"/>
            </a:avLst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接點: 肘形 51">
            <a:extLst>
              <a:ext uri="{FF2B5EF4-FFF2-40B4-BE49-F238E27FC236}">
                <a16:creationId xmlns:a16="http://schemas.microsoft.com/office/drawing/2014/main" id="{277768A2-786B-74C0-A5AA-3E85FD20887B}"/>
              </a:ext>
            </a:extLst>
          </p:cNvPr>
          <p:cNvCxnSpPr>
            <a:cxnSpLocks/>
            <a:stCxn id="17" idx="0"/>
            <a:endCxn id="9" idx="2"/>
          </p:cNvCxnSpPr>
          <p:nvPr/>
        </p:nvCxnSpPr>
        <p:spPr>
          <a:xfrm rot="5400000" flipH="1" flipV="1">
            <a:off x="3303476" y="2344002"/>
            <a:ext cx="1086292" cy="1611090"/>
          </a:xfrm>
          <a:prstGeom prst="bentConnector3">
            <a:avLst>
              <a:gd name="adj1" fmla="val 24864"/>
            </a:avLst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56872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E8F66E-D46E-BFF0-56CC-42563A5D60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442714-0EAC-4D5E-2C1F-E1CC2F159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DP: Traveling Salesman Problem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D3CB1EAD-CCCA-9F0A-CBF0-7373BC66DF3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5289" y="1232884"/>
                <a:ext cx="8291512" cy="5161867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i="1" kern="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kern="0" dirty="0" smtClean="0">
                        <a:latin typeface="Cambria Math" panose="02040503050406030204" pitchFamily="18" charset="0"/>
                      </a:rPr>
                      <m:t>4,</m:t>
                    </m:r>
                    <m:r>
                      <a:rPr lang="en-US" altLang="zh-TW" i="1" kern="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TW" altLang="en-US" i="1" kern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 = </m:t>
                    </m:r>
                    <m:d>
                      <m:dPr>
                        <m:begChr m:val="{"/>
                        <m:endChr m:val="}"/>
                        <m:ctrlPr>
                          <a:rPr lang="en-US" altLang="zh-TW" i="1" kern="0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 kern="0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b="0" i="1" kern="0" dirty="0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TW" i="1" kern="0" dirty="0" smtClean="0">
                            <a:latin typeface="Cambria Math" panose="02040503050406030204" pitchFamily="18" charset="0"/>
                          </a:rPr>
                          <m:t>, 5 </m:t>
                        </m:r>
                      </m:e>
                    </m:d>
                  </m:oMath>
                </a14:m>
                <a:endParaRPr lang="en-US" altLang="zh-TW" kern="0" dirty="0"/>
              </a:p>
              <a:p>
                <a:pPr marL="0" indent="0">
                  <a:buNone/>
                </a:pPr>
                <a:endParaRPr lang="en-US" altLang="zh-TW" sz="2000" kern="0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D3CB1EAD-CCCA-9F0A-CBF0-7373BC66DF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289" y="1232884"/>
                <a:ext cx="8291512" cy="5161867"/>
              </a:xfrm>
              <a:blipFill>
                <a:blip r:embed="rId2"/>
                <a:stretch>
                  <a:fillRect l="-36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CE00484-EB1D-6670-31CA-14B620840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12</a:t>
            </a:fld>
            <a:endParaRPr lang="en-US" altLang="zh-TW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內容版面配置區 4">
                <a:extLst>
                  <a:ext uri="{FF2B5EF4-FFF2-40B4-BE49-F238E27FC236}">
                    <a16:creationId xmlns:a16="http://schemas.microsoft.com/office/drawing/2014/main" id="{14423EAD-F1F5-8750-D092-D84807421A0B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457325925"/>
                  </p:ext>
                </p:extLst>
              </p:nvPr>
            </p:nvGraphicFramePr>
            <p:xfrm>
              <a:off x="3836320" y="1864720"/>
              <a:ext cx="1631696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31696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4,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{</m:t>
                                    </m:r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3, 5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}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63 + 112 = 175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內容版面配置區 4">
                <a:extLst>
                  <a:ext uri="{FF2B5EF4-FFF2-40B4-BE49-F238E27FC236}">
                    <a16:creationId xmlns:a16="http://schemas.microsoft.com/office/drawing/2014/main" id="{14423EAD-F1F5-8750-D092-D84807421A0B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457325925"/>
                  </p:ext>
                </p:extLst>
              </p:nvPr>
            </p:nvGraphicFramePr>
            <p:xfrm>
              <a:off x="3836320" y="1864720"/>
              <a:ext cx="1631696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31696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73" t="-1613" r="-1119" b="-1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63 + 112 = 175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5C4CF907-74D6-7894-63A9-1C2E056BB69A}"/>
              </a:ext>
            </a:extLst>
          </p:cNvPr>
          <p:cNvCxnSpPr>
            <a:cxnSpLocks/>
          </p:cNvCxnSpPr>
          <p:nvPr/>
        </p:nvCxnSpPr>
        <p:spPr>
          <a:xfrm flipV="1">
            <a:off x="3041078" y="4434373"/>
            <a:ext cx="1" cy="601346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AA82C4E4-1F7C-7F6C-02BD-1470E8289995}"/>
              </a:ext>
            </a:extLst>
          </p:cNvPr>
          <p:cNvCxnSpPr>
            <a:cxnSpLocks/>
          </p:cNvCxnSpPr>
          <p:nvPr/>
        </p:nvCxnSpPr>
        <p:spPr>
          <a:xfrm flipH="1" flipV="1">
            <a:off x="6263260" y="4433994"/>
            <a:ext cx="1" cy="601346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7" name="內容版面配置區 4">
                <a:extLst>
                  <a:ext uri="{FF2B5EF4-FFF2-40B4-BE49-F238E27FC236}">
                    <a16:creationId xmlns:a16="http://schemas.microsoft.com/office/drawing/2014/main" id="{7C41A7DC-BB90-BE5B-9357-4769DB345722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593166245"/>
                  </p:ext>
                </p:extLst>
              </p:nvPr>
            </p:nvGraphicFramePr>
            <p:xfrm>
              <a:off x="2278125" y="3692693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TW" sz="1800" i="1" ker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3,</m:t>
                                    </m:r>
                                    <m:r>
                                      <a:rPr lang="en-US" altLang="zh-TW" sz="1800" i="1" ker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{5}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85 + 27 = 112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7" name="內容版面配置區 4">
                <a:extLst>
                  <a:ext uri="{FF2B5EF4-FFF2-40B4-BE49-F238E27FC236}">
                    <a16:creationId xmlns:a16="http://schemas.microsoft.com/office/drawing/2014/main" id="{7C41A7DC-BB90-BE5B-9357-4769DB345722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593166245"/>
                  </p:ext>
                </p:extLst>
              </p:nvPr>
            </p:nvGraphicFramePr>
            <p:xfrm>
              <a:off x="2278125" y="3692693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97" t="-1613" r="-794" b="-1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85 + 27 = 112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內容版面配置區 4">
                <a:extLst>
                  <a:ext uri="{FF2B5EF4-FFF2-40B4-BE49-F238E27FC236}">
                    <a16:creationId xmlns:a16="http://schemas.microsoft.com/office/drawing/2014/main" id="{E454561F-5150-CC75-279C-EE1C038B5D45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302652493"/>
                  </p:ext>
                </p:extLst>
              </p:nvPr>
            </p:nvGraphicFramePr>
            <p:xfrm>
              <a:off x="5500314" y="3692314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5,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{</m:t>
                                    </m:r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}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85</a:t>
                          </a:r>
                          <a:r>
                            <a:rPr lang="zh-TW" altLang="en-US" sz="18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  <a:r>
                            <a:rPr lang="zh-TW" altLang="en-US" sz="18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69 = 154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內容版面配置區 4">
                <a:extLst>
                  <a:ext uri="{FF2B5EF4-FFF2-40B4-BE49-F238E27FC236}">
                    <a16:creationId xmlns:a16="http://schemas.microsoft.com/office/drawing/2014/main" id="{E454561F-5150-CC75-279C-EE1C038B5D45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302652493"/>
                  </p:ext>
                </p:extLst>
              </p:nvPr>
            </p:nvGraphicFramePr>
            <p:xfrm>
              <a:off x="5500314" y="3692314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98" t="-1613" r="-797" b="-1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85</a:t>
                          </a:r>
                          <a:r>
                            <a:rPr lang="zh-TW" altLang="en-US" sz="18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  <a:r>
                            <a:rPr lang="zh-TW" altLang="en-US" sz="18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69 = 154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9" name="內容版面配置區 4">
                <a:extLst>
                  <a:ext uri="{FF2B5EF4-FFF2-40B4-BE49-F238E27FC236}">
                    <a16:creationId xmlns:a16="http://schemas.microsoft.com/office/drawing/2014/main" id="{44CF7919-D019-153E-9A84-FB402898A350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172385428"/>
                  </p:ext>
                </p:extLst>
              </p:nvPr>
            </p:nvGraphicFramePr>
            <p:xfrm>
              <a:off x="2278125" y="5035719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TW" sz="1800" i="1" ker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b="0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5,</m:t>
                                    </m:r>
                                    <m:r>
                                      <a:rPr lang="en-US" altLang="zh-TW" sz="1800" i="1" ker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altLang="zh-TW" sz="1800" b="0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∅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27</a:t>
                          </a:r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9" name="內容版面配置區 4">
                <a:extLst>
                  <a:ext uri="{FF2B5EF4-FFF2-40B4-BE49-F238E27FC236}">
                    <a16:creationId xmlns:a16="http://schemas.microsoft.com/office/drawing/2014/main" id="{44CF7919-D019-153E-9A84-FB402898A350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172385428"/>
                  </p:ext>
                </p:extLst>
              </p:nvPr>
            </p:nvGraphicFramePr>
            <p:xfrm>
              <a:off x="2278125" y="5035719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397" t="-1639" r="-794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27</a:t>
                          </a:r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0" name="內容版面配置區 4">
                <a:extLst>
                  <a:ext uri="{FF2B5EF4-FFF2-40B4-BE49-F238E27FC236}">
                    <a16:creationId xmlns:a16="http://schemas.microsoft.com/office/drawing/2014/main" id="{1C7483ED-2443-4CCD-7DEC-AE6F7F027317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678116293"/>
                  </p:ext>
                </p:extLst>
              </p:nvPr>
            </p:nvGraphicFramePr>
            <p:xfrm>
              <a:off x="5500307" y="5043576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3,</m:t>
                                    </m:r>
                                    <m:r>
                                      <a:rPr lang="en-US" altLang="zh-TW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∅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69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0" name="內容版面配置區 4">
                <a:extLst>
                  <a:ext uri="{FF2B5EF4-FFF2-40B4-BE49-F238E27FC236}">
                    <a16:creationId xmlns:a16="http://schemas.microsoft.com/office/drawing/2014/main" id="{1C7483ED-2443-4CCD-7DEC-AE6F7F027317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678116293"/>
                  </p:ext>
                </p:extLst>
              </p:nvPr>
            </p:nvGraphicFramePr>
            <p:xfrm>
              <a:off x="5500307" y="5043576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398" t="-1613" r="-797" b="-1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69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894A3603-8CFD-1EA5-433A-021B1D657C32}"/>
                  </a:ext>
                </a:extLst>
              </p:cNvPr>
              <p:cNvSpPr txBox="1"/>
              <p:nvPr/>
            </p:nvSpPr>
            <p:spPr>
              <a:xfrm>
                <a:off x="4652167" y="2679024"/>
                <a:ext cx="301387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func>
                      <m:funcPr>
                        <m:ctrlPr>
                          <a:rPr lang="en-US" altLang="zh-TW" i="1" kern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TW" b="0" i="1" kern="0" smtClean="0">
                            <a:latin typeface="Cambria Math" panose="02040503050406030204" pitchFamily="18" charset="0"/>
                          </a:rPr>
                          <m:t>𝑚𝑖𝑛</m:t>
                        </m:r>
                        <m:r>
                          <a:rPr lang="en-US" altLang="zh-TW" b="0" i="1" kern="0" smtClean="0">
                            <a:latin typeface="Cambria Math" panose="02040503050406030204" pitchFamily="18" charset="0"/>
                          </a:rPr>
                          <m:t> 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TW" i="1" ker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kern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altLang="zh-TW" b="0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TW" b="0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43</m:t>
                                </m:r>
                              </m:sub>
                            </m:sSub>
                            <m:r>
                              <a:rPr lang="en-US" altLang="zh-TW" b="0" i="1" kern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+112</m:t>
                            </m:r>
                            <m:r>
                              <a:rPr lang="en-US" altLang="zh-TW" b="0" i="1" kern="0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altLang="zh-TW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TW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45</m:t>
                                </m:r>
                              </m:sub>
                            </m:sSub>
                            <m:r>
                              <a:rPr lang="en-US" altLang="zh-TW" b="0" i="1" kern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+154</m:t>
                            </m:r>
                          </m:e>
                        </m:d>
                      </m:e>
                    </m:func>
                  </m:oMath>
                </a14:m>
                <a:r>
                  <a:rPr lang="zh-TW" altLang="en-US" dirty="0"/>
                  <a:t> </a:t>
                </a:r>
                <a:endParaRPr lang="en-US" altLang="zh-TW" dirty="0"/>
              </a:p>
              <a:p>
                <a:pPr algn="ctr"/>
                <a:r>
                  <a:rPr lang="en-US" altLang="zh-TW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zh-TW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TW" i="1" ker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TW" dirty="0">
                    <a:solidFill>
                      <a:schemeClr val="tx1"/>
                    </a:solidFill>
                  </a:rPr>
                  <a:t> 63,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45</m:t>
                        </m:r>
                      </m:sub>
                    </m:sSub>
                    <m:r>
                      <a:rPr lang="en-US" altLang="zh-TW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=30</m:t>
                    </m:r>
                  </m:oMath>
                </a14:m>
                <a:r>
                  <a:rPr lang="en-US" altLang="zh-TW" dirty="0"/>
                  <a:t>)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894A3603-8CFD-1EA5-433A-021B1D657C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2167" y="2679024"/>
                <a:ext cx="3013870" cy="646331"/>
              </a:xfrm>
              <a:prstGeom prst="rect">
                <a:avLst/>
              </a:prstGeom>
              <a:blipFill>
                <a:blip r:embed="rId8"/>
                <a:stretch>
                  <a:fillRect b="-141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字方塊 36">
                <a:extLst>
                  <a:ext uri="{FF2B5EF4-FFF2-40B4-BE49-F238E27FC236}">
                    <a16:creationId xmlns:a16="http://schemas.microsoft.com/office/drawing/2014/main" id="{0E8C2CFF-8A74-A5FB-F4E6-C6C4A1AD98AD}"/>
                  </a:ext>
                </a:extLst>
              </p:cNvPr>
              <p:cNvSpPr txBox="1"/>
              <p:nvPr/>
            </p:nvSpPr>
            <p:spPr>
              <a:xfrm>
                <a:off x="4327071" y="4523948"/>
                <a:ext cx="193618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TW" i="1" kern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TW" b="0" i="1" kern="0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  <m:r>
                            <a:rPr lang="en-US" altLang="zh-TW" b="0" i="1" kern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TW" i="1" ker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kern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zh-TW" b="0" i="1" kern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 kern="0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b="0" i="1" kern="0" smtClean="0">
                                      <a:latin typeface="Cambria Math" panose="02040503050406030204" pitchFamily="18" charset="0"/>
                                    </a:rPr>
                                    <m:t>53</m:t>
                                  </m:r>
                                </m:sub>
                              </m:sSub>
                              <m:r>
                                <a:rPr lang="en-US" altLang="zh-TW" b="0" i="1" kern="0" smtClean="0">
                                  <a:latin typeface="Cambria Math" panose="02040503050406030204" pitchFamily="18" charset="0"/>
                                </a:rPr>
                                <m:t>+69 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7" name="文字方塊 36">
                <a:extLst>
                  <a:ext uri="{FF2B5EF4-FFF2-40B4-BE49-F238E27FC236}">
                    <a16:creationId xmlns:a16="http://schemas.microsoft.com/office/drawing/2014/main" id="{0E8C2CFF-8A74-A5FB-F4E6-C6C4A1AD98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7071" y="4523948"/>
                <a:ext cx="1936187" cy="369332"/>
              </a:xfrm>
              <a:prstGeom prst="rect">
                <a:avLst/>
              </a:prstGeom>
              <a:blipFill>
                <a:blip r:embed="rId9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字方塊 37">
                <a:extLst>
                  <a:ext uri="{FF2B5EF4-FFF2-40B4-BE49-F238E27FC236}">
                    <a16:creationId xmlns:a16="http://schemas.microsoft.com/office/drawing/2014/main" id="{DC2DB607-105D-BF31-B3DC-7F519B9C109C}"/>
                  </a:ext>
                </a:extLst>
              </p:cNvPr>
              <p:cNvSpPr txBox="1"/>
              <p:nvPr/>
            </p:nvSpPr>
            <p:spPr>
              <a:xfrm>
                <a:off x="1142999" y="4544766"/>
                <a:ext cx="189807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TW" i="1" kern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TW" b="0" i="1" kern="0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  <m:r>
                            <a:rPr lang="en-US" altLang="zh-TW" b="0" i="1" kern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TW" i="1" ker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kern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zh-TW" b="0" i="1" kern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kern="0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b="0" i="1" kern="0" smtClean="0">
                                      <a:latin typeface="Cambria Math" panose="02040503050406030204" pitchFamily="18" charset="0"/>
                                    </a:rPr>
                                    <m:t>35</m:t>
                                  </m:r>
                                </m:sub>
                              </m:sSub>
                              <m:r>
                                <a:rPr lang="en-US" altLang="zh-TW" b="0" i="1" kern="0" smtClean="0">
                                  <a:latin typeface="Cambria Math" panose="02040503050406030204" pitchFamily="18" charset="0"/>
                                </a:rPr>
                                <m:t>+27 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8" name="文字方塊 37">
                <a:extLst>
                  <a:ext uri="{FF2B5EF4-FFF2-40B4-BE49-F238E27FC236}">
                    <a16:creationId xmlns:a16="http://schemas.microsoft.com/office/drawing/2014/main" id="{DC2DB607-105D-BF31-B3DC-7F519B9C10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999" y="4544766"/>
                <a:ext cx="1898077" cy="369332"/>
              </a:xfrm>
              <a:prstGeom prst="rect">
                <a:avLst/>
              </a:prstGeom>
              <a:blipFill>
                <a:blip r:embed="rId10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接點: 肘形 4">
            <a:extLst>
              <a:ext uri="{FF2B5EF4-FFF2-40B4-BE49-F238E27FC236}">
                <a16:creationId xmlns:a16="http://schemas.microsoft.com/office/drawing/2014/main" id="{99C582C1-39D6-3878-EB88-6A353DB7323C}"/>
              </a:ext>
            </a:extLst>
          </p:cNvPr>
          <p:cNvCxnSpPr>
            <a:cxnSpLocks/>
          </p:cNvCxnSpPr>
          <p:nvPr/>
        </p:nvCxnSpPr>
        <p:spPr>
          <a:xfrm rot="16200000" flipV="1">
            <a:off x="4914761" y="2343808"/>
            <a:ext cx="1085913" cy="1611099"/>
          </a:xfrm>
          <a:prstGeom prst="bentConnector3">
            <a:avLst>
              <a:gd name="adj1" fmla="val 24855"/>
            </a:avLst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接點: 肘形 5">
            <a:extLst>
              <a:ext uri="{FF2B5EF4-FFF2-40B4-BE49-F238E27FC236}">
                <a16:creationId xmlns:a16="http://schemas.microsoft.com/office/drawing/2014/main" id="{677948E3-5D3F-3E33-00C0-0E3C512F021A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303476" y="2344002"/>
            <a:ext cx="1086292" cy="1611090"/>
          </a:xfrm>
          <a:prstGeom prst="bentConnector3">
            <a:avLst>
              <a:gd name="adj1" fmla="val 24864"/>
            </a:avLst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4F91F0ED-A5F2-1467-95DD-E2F9A559D450}"/>
              </a:ext>
            </a:extLst>
          </p:cNvPr>
          <p:cNvCxnSpPr/>
          <p:nvPr/>
        </p:nvCxnSpPr>
        <p:spPr>
          <a:xfrm>
            <a:off x="2278125" y="5035340"/>
            <a:ext cx="1525905" cy="742059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16537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D35F94-D62D-DF55-43A2-61E75059BB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0750A7-B4ED-06F6-E498-9EC35A5D9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DP: Traveling Salesman Problem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DF6BA625-0B6E-B49C-84B3-7714C72198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5289" y="1232884"/>
                <a:ext cx="8291512" cy="5161867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i="1" kern="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kern="0" dirty="0" smtClean="0">
                        <a:latin typeface="Cambria Math" panose="02040503050406030204" pitchFamily="18" charset="0"/>
                      </a:rPr>
                      <m:t>5,</m:t>
                    </m:r>
                    <m:r>
                      <a:rPr lang="en-US" altLang="zh-TW" i="1" kern="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TW" altLang="en-US" i="1" kern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 = </m:t>
                    </m:r>
                    <m:d>
                      <m:dPr>
                        <m:begChr m:val="{"/>
                        <m:endChr m:val="}"/>
                        <m:ctrlPr>
                          <a:rPr lang="en-US" altLang="zh-TW" i="1" kern="0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 kern="0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b="0" i="1" kern="0" dirty="0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TW" i="1" kern="0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b="0" i="1" kern="0" dirty="0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zh-TW" i="1" kern="0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en-US" altLang="zh-TW" kern="0" dirty="0"/>
              </a:p>
              <a:p>
                <a:pPr marL="0" indent="0">
                  <a:buNone/>
                </a:pPr>
                <a:endParaRPr lang="en-US" altLang="zh-TW" sz="2000" kern="0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DF6BA625-0B6E-B49C-84B3-7714C72198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289" y="1232884"/>
                <a:ext cx="8291512" cy="5161867"/>
              </a:xfrm>
              <a:blipFill>
                <a:blip r:embed="rId2"/>
                <a:stretch>
                  <a:fillRect l="-36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9725290-E97A-EF82-16DD-37F0273FA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13</a:t>
            </a:fld>
            <a:endParaRPr lang="en-US" altLang="zh-TW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內容版面配置區 4">
                <a:extLst>
                  <a:ext uri="{FF2B5EF4-FFF2-40B4-BE49-F238E27FC236}">
                    <a16:creationId xmlns:a16="http://schemas.microsoft.com/office/drawing/2014/main" id="{B7DE76FE-B6DC-D4F9-D809-F85E4E5DF7F8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77528472"/>
                  </p:ext>
                </p:extLst>
              </p:nvPr>
            </p:nvGraphicFramePr>
            <p:xfrm>
              <a:off x="3832064" y="1864720"/>
              <a:ext cx="16402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402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5,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{</m:t>
                                    </m:r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3, 4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}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30 + 132 = 162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內容版面配置區 4">
                <a:extLst>
                  <a:ext uri="{FF2B5EF4-FFF2-40B4-BE49-F238E27FC236}">
                    <a16:creationId xmlns:a16="http://schemas.microsoft.com/office/drawing/2014/main" id="{B7DE76FE-B6DC-D4F9-D809-F85E4E5DF7F8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77528472"/>
                  </p:ext>
                </p:extLst>
              </p:nvPr>
            </p:nvGraphicFramePr>
            <p:xfrm>
              <a:off x="3832064" y="1864720"/>
              <a:ext cx="16402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402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70" t="-1613" r="-741" b="-1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30 + 132 = 162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8E58BADA-6602-E4C7-56FC-7B6596D41069}"/>
              </a:ext>
            </a:extLst>
          </p:cNvPr>
          <p:cNvCxnSpPr>
            <a:cxnSpLocks/>
          </p:cNvCxnSpPr>
          <p:nvPr/>
        </p:nvCxnSpPr>
        <p:spPr>
          <a:xfrm flipV="1">
            <a:off x="3041078" y="4434373"/>
            <a:ext cx="1" cy="601346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FACC0424-2A70-48A8-0F41-A67E5E0D736A}"/>
              </a:ext>
            </a:extLst>
          </p:cNvPr>
          <p:cNvCxnSpPr>
            <a:cxnSpLocks/>
          </p:cNvCxnSpPr>
          <p:nvPr/>
        </p:nvCxnSpPr>
        <p:spPr>
          <a:xfrm flipH="1" flipV="1">
            <a:off x="6263260" y="4433994"/>
            <a:ext cx="1" cy="601346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7" name="內容版面配置區 4">
                <a:extLst>
                  <a:ext uri="{FF2B5EF4-FFF2-40B4-BE49-F238E27FC236}">
                    <a16:creationId xmlns:a16="http://schemas.microsoft.com/office/drawing/2014/main" id="{DA1784E4-207E-3A94-C56A-909B57F12F40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885077167"/>
                  </p:ext>
                </p:extLst>
              </p:nvPr>
            </p:nvGraphicFramePr>
            <p:xfrm>
              <a:off x="2278125" y="3692693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TW" sz="1800" i="1" ker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3,</m:t>
                                    </m:r>
                                    <m:r>
                                      <a:rPr lang="en-US" altLang="zh-TW" sz="1800" i="1" ker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{4}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63 + 38 = 101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7" name="內容版面配置區 4">
                <a:extLst>
                  <a:ext uri="{FF2B5EF4-FFF2-40B4-BE49-F238E27FC236}">
                    <a16:creationId xmlns:a16="http://schemas.microsoft.com/office/drawing/2014/main" id="{DA1784E4-207E-3A94-C56A-909B57F12F40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885077167"/>
                  </p:ext>
                </p:extLst>
              </p:nvPr>
            </p:nvGraphicFramePr>
            <p:xfrm>
              <a:off x="2278125" y="3692693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97" t="-1613" r="-794" b="-1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63 + 38 = 101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內容版面配置區 4">
                <a:extLst>
                  <a:ext uri="{FF2B5EF4-FFF2-40B4-BE49-F238E27FC236}">
                    <a16:creationId xmlns:a16="http://schemas.microsoft.com/office/drawing/2014/main" id="{0DBE9A05-CCDB-3501-2E04-274C30348466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922444904"/>
                  </p:ext>
                </p:extLst>
              </p:nvPr>
            </p:nvGraphicFramePr>
            <p:xfrm>
              <a:off x="5500314" y="3692314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4,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{</m:t>
                                    </m:r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}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63</a:t>
                          </a:r>
                          <a:r>
                            <a:rPr lang="zh-TW" altLang="en-US" sz="18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  <a:r>
                            <a:rPr lang="zh-TW" altLang="en-US" sz="18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69 = 132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內容版面配置區 4">
                <a:extLst>
                  <a:ext uri="{FF2B5EF4-FFF2-40B4-BE49-F238E27FC236}">
                    <a16:creationId xmlns:a16="http://schemas.microsoft.com/office/drawing/2014/main" id="{0DBE9A05-CCDB-3501-2E04-274C30348466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922444904"/>
                  </p:ext>
                </p:extLst>
              </p:nvPr>
            </p:nvGraphicFramePr>
            <p:xfrm>
              <a:off x="5500314" y="3692314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98" t="-1613" r="-797" b="-1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63</a:t>
                          </a:r>
                          <a:r>
                            <a:rPr lang="zh-TW" altLang="en-US" sz="18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  <a:r>
                            <a:rPr lang="zh-TW" altLang="en-US" sz="18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69 = 132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9" name="內容版面配置區 4">
                <a:extLst>
                  <a:ext uri="{FF2B5EF4-FFF2-40B4-BE49-F238E27FC236}">
                    <a16:creationId xmlns:a16="http://schemas.microsoft.com/office/drawing/2014/main" id="{3B4283AE-13CF-ADB9-0674-DF4973BF5380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20179927"/>
                  </p:ext>
                </p:extLst>
              </p:nvPr>
            </p:nvGraphicFramePr>
            <p:xfrm>
              <a:off x="2278125" y="5035719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TW" sz="1800" i="1" ker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b="0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4,</m:t>
                                    </m:r>
                                    <m:r>
                                      <a:rPr lang="en-US" altLang="zh-TW" sz="1800" i="1" ker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altLang="zh-TW" sz="1800" b="0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∅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38</a:t>
                          </a:r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9" name="內容版面配置區 4">
                <a:extLst>
                  <a:ext uri="{FF2B5EF4-FFF2-40B4-BE49-F238E27FC236}">
                    <a16:creationId xmlns:a16="http://schemas.microsoft.com/office/drawing/2014/main" id="{3B4283AE-13CF-ADB9-0674-DF4973BF5380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20179927"/>
                  </p:ext>
                </p:extLst>
              </p:nvPr>
            </p:nvGraphicFramePr>
            <p:xfrm>
              <a:off x="2278125" y="5035719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397" t="-1639" r="-794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38</a:t>
                          </a:r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0" name="內容版面配置區 4">
                <a:extLst>
                  <a:ext uri="{FF2B5EF4-FFF2-40B4-BE49-F238E27FC236}">
                    <a16:creationId xmlns:a16="http://schemas.microsoft.com/office/drawing/2014/main" id="{74C89558-0660-E8E2-7B79-3364F8609BA5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661579709"/>
                  </p:ext>
                </p:extLst>
              </p:nvPr>
            </p:nvGraphicFramePr>
            <p:xfrm>
              <a:off x="5500307" y="5043576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b="0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TW" sz="1800" b="0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b="0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3,</m:t>
                                    </m:r>
                                    <m:r>
                                      <a:rPr lang="en-US" altLang="zh-TW" sz="18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∅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69</a:t>
                          </a:r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0" name="內容版面配置區 4">
                <a:extLst>
                  <a:ext uri="{FF2B5EF4-FFF2-40B4-BE49-F238E27FC236}">
                    <a16:creationId xmlns:a16="http://schemas.microsoft.com/office/drawing/2014/main" id="{74C89558-0660-E8E2-7B79-3364F8609BA5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661579709"/>
                  </p:ext>
                </p:extLst>
              </p:nvPr>
            </p:nvGraphicFramePr>
            <p:xfrm>
              <a:off x="5500307" y="5043576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398" t="-1613" r="-797" b="-1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69</a:t>
                          </a:r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A4D40DA3-CBF5-DC32-664D-6B697A1C8329}"/>
                  </a:ext>
                </a:extLst>
              </p:cNvPr>
              <p:cNvSpPr txBox="1"/>
              <p:nvPr/>
            </p:nvSpPr>
            <p:spPr>
              <a:xfrm>
                <a:off x="4652167" y="2679024"/>
                <a:ext cx="301387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func>
                      <m:funcPr>
                        <m:ctrlPr>
                          <a:rPr lang="en-US" altLang="zh-TW" i="1" kern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TW" b="0" i="1" kern="0" smtClean="0">
                            <a:latin typeface="Cambria Math" panose="02040503050406030204" pitchFamily="18" charset="0"/>
                          </a:rPr>
                          <m:t>𝑚𝑖𝑛</m:t>
                        </m:r>
                        <m:r>
                          <a:rPr lang="en-US" altLang="zh-TW" b="0" i="1" kern="0" smtClean="0">
                            <a:latin typeface="Cambria Math" panose="02040503050406030204" pitchFamily="18" charset="0"/>
                          </a:rPr>
                          <m:t> 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TW" i="1" ker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kern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altLang="zh-TW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TW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53</m:t>
                                </m:r>
                              </m:sub>
                            </m:sSub>
                            <m:r>
                              <a:rPr lang="en-US" altLang="zh-TW" b="0" i="1" kern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+101</m:t>
                            </m:r>
                            <m:r>
                              <a:rPr lang="en-US" altLang="zh-TW" b="0" i="1" kern="0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altLang="zh-TW" b="0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TW" b="0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54</m:t>
                                </m:r>
                              </m:sub>
                            </m:sSub>
                            <m:r>
                              <a:rPr lang="en-US" altLang="zh-TW" b="0" i="1" kern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+132</m:t>
                            </m:r>
                          </m:e>
                        </m:d>
                      </m:e>
                    </m:func>
                  </m:oMath>
                </a14:m>
                <a:r>
                  <a:rPr lang="zh-TW" altLang="en-US" dirty="0"/>
                  <a:t> </a:t>
                </a:r>
                <a:endParaRPr lang="en-US" altLang="zh-TW" dirty="0"/>
              </a:p>
              <a:p>
                <a:pPr algn="ctr"/>
                <a:r>
                  <a:rPr lang="en-US" altLang="zh-TW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53</m:t>
                        </m:r>
                      </m:sub>
                    </m:sSub>
                    <m:r>
                      <a:rPr lang="en-US" altLang="zh-TW" i="1" ker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TW" dirty="0">
                    <a:solidFill>
                      <a:schemeClr val="tx1"/>
                    </a:solidFill>
                  </a:rPr>
                  <a:t> 85,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54</m:t>
                        </m:r>
                      </m:sub>
                    </m:sSub>
                    <m:r>
                      <a:rPr lang="en-US" altLang="zh-TW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=30</m:t>
                    </m:r>
                  </m:oMath>
                </a14:m>
                <a:r>
                  <a:rPr lang="en-US" altLang="zh-TW" dirty="0"/>
                  <a:t>)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A4D40DA3-CBF5-DC32-664D-6B697A1C83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2167" y="2679024"/>
                <a:ext cx="3013870" cy="646331"/>
              </a:xfrm>
              <a:prstGeom prst="rect">
                <a:avLst/>
              </a:prstGeom>
              <a:blipFill>
                <a:blip r:embed="rId8"/>
                <a:stretch>
                  <a:fillRect b="-141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字方塊 36">
                <a:extLst>
                  <a:ext uri="{FF2B5EF4-FFF2-40B4-BE49-F238E27FC236}">
                    <a16:creationId xmlns:a16="http://schemas.microsoft.com/office/drawing/2014/main" id="{51328BAF-0CE5-3519-4E2E-EE08FC1D8E08}"/>
                  </a:ext>
                </a:extLst>
              </p:cNvPr>
              <p:cNvSpPr txBox="1"/>
              <p:nvPr/>
            </p:nvSpPr>
            <p:spPr>
              <a:xfrm>
                <a:off x="4327071" y="4523948"/>
                <a:ext cx="193618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TW" i="1" kern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TW" b="0" i="1" kern="0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  <m:r>
                            <a:rPr lang="en-US" altLang="zh-TW" b="0" i="1" kern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TW" i="1" ker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kern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zh-TW" b="0" i="1" kern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 kern="0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b="0" i="1" kern="0" smtClean="0">
                                      <a:latin typeface="Cambria Math" panose="02040503050406030204" pitchFamily="18" charset="0"/>
                                    </a:rPr>
                                    <m:t>43</m:t>
                                  </m:r>
                                </m:sub>
                              </m:sSub>
                              <m:r>
                                <a:rPr lang="en-US" altLang="zh-TW" b="0" i="1" kern="0" smtClean="0">
                                  <a:latin typeface="Cambria Math" panose="02040503050406030204" pitchFamily="18" charset="0"/>
                                </a:rPr>
                                <m:t>+69 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7" name="文字方塊 36">
                <a:extLst>
                  <a:ext uri="{FF2B5EF4-FFF2-40B4-BE49-F238E27FC236}">
                    <a16:creationId xmlns:a16="http://schemas.microsoft.com/office/drawing/2014/main" id="{51328BAF-0CE5-3519-4E2E-EE08FC1D8E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7071" y="4523948"/>
                <a:ext cx="1936187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字方塊 37">
                <a:extLst>
                  <a:ext uri="{FF2B5EF4-FFF2-40B4-BE49-F238E27FC236}">
                    <a16:creationId xmlns:a16="http://schemas.microsoft.com/office/drawing/2014/main" id="{BD3B631B-73C8-54DD-9877-46327CA590A3}"/>
                  </a:ext>
                </a:extLst>
              </p:cNvPr>
              <p:cNvSpPr txBox="1"/>
              <p:nvPr/>
            </p:nvSpPr>
            <p:spPr>
              <a:xfrm>
                <a:off x="1142999" y="4544766"/>
                <a:ext cx="189807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TW" i="1" kern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TW" b="0" i="1" kern="0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  <m:r>
                            <a:rPr lang="en-US" altLang="zh-TW" b="0" i="1" kern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TW" i="1" ker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kern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zh-TW" b="0" i="1" kern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kern="0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b="0" i="1" kern="0" smtClean="0">
                                      <a:latin typeface="Cambria Math" panose="02040503050406030204" pitchFamily="18" charset="0"/>
                                    </a:rPr>
                                    <m:t>34</m:t>
                                  </m:r>
                                </m:sub>
                              </m:sSub>
                              <m:r>
                                <a:rPr lang="en-US" altLang="zh-TW" b="0" i="1" kern="0" smtClean="0">
                                  <a:latin typeface="Cambria Math" panose="02040503050406030204" pitchFamily="18" charset="0"/>
                                </a:rPr>
                                <m:t>+38 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8" name="文字方塊 37">
                <a:extLst>
                  <a:ext uri="{FF2B5EF4-FFF2-40B4-BE49-F238E27FC236}">
                    <a16:creationId xmlns:a16="http://schemas.microsoft.com/office/drawing/2014/main" id="{BD3B631B-73C8-54DD-9877-46327CA590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999" y="4544766"/>
                <a:ext cx="1898077" cy="369332"/>
              </a:xfrm>
              <a:prstGeom prst="rect">
                <a:avLst/>
              </a:prstGeom>
              <a:blipFill>
                <a:blip r:embed="rId10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接點: 肘形 4">
            <a:extLst>
              <a:ext uri="{FF2B5EF4-FFF2-40B4-BE49-F238E27FC236}">
                <a16:creationId xmlns:a16="http://schemas.microsoft.com/office/drawing/2014/main" id="{3BCC2B8C-5CD1-22A7-CE19-7539F4995271}"/>
              </a:ext>
            </a:extLst>
          </p:cNvPr>
          <p:cNvCxnSpPr>
            <a:cxnSpLocks/>
          </p:cNvCxnSpPr>
          <p:nvPr/>
        </p:nvCxnSpPr>
        <p:spPr>
          <a:xfrm rot="16200000" flipV="1">
            <a:off x="4914761" y="2343808"/>
            <a:ext cx="1085913" cy="1611099"/>
          </a:xfrm>
          <a:prstGeom prst="bentConnector3">
            <a:avLst>
              <a:gd name="adj1" fmla="val 24855"/>
            </a:avLst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接點: 肘形 5">
            <a:extLst>
              <a:ext uri="{FF2B5EF4-FFF2-40B4-BE49-F238E27FC236}">
                <a16:creationId xmlns:a16="http://schemas.microsoft.com/office/drawing/2014/main" id="{926EA9F7-D057-2190-D6A9-1691342DC27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303476" y="2344002"/>
            <a:ext cx="1086292" cy="1611090"/>
          </a:xfrm>
          <a:prstGeom prst="bentConnector3">
            <a:avLst>
              <a:gd name="adj1" fmla="val 24864"/>
            </a:avLst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96B877AA-467A-9E2F-42F5-78825435C4B7}"/>
              </a:ext>
            </a:extLst>
          </p:cNvPr>
          <p:cNvCxnSpPr/>
          <p:nvPr/>
        </p:nvCxnSpPr>
        <p:spPr>
          <a:xfrm>
            <a:off x="2278125" y="5035340"/>
            <a:ext cx="1525905" cy="742059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D6CBE884-8C99-268C-59BF-DF62843DD6D6}"/>
              </a:ext>
            </a:extLst>
          </p:cNvPr>
          <p:cNvCxnSpPr>
            <a:cxnSpLocks/>
          </p:cNvCxnSpPr>
          <p:nvPr/>
        </p:nvCxnSpPr>
        <p:spPr>
          <a:xfrm>
            <a:off x="5500307" y="5043197"/>
            <a:ext cx="1525905" cy="742059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56973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31538F-710E-1333-CB6B-270CF13EBA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9EBF22-81A8-E1BC-5052-AFBE5FA46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DP: Traveling Salesman Problem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E51C8648-0E97-037F-54D6-C1350A1B2A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5289" y="1232884"/>
                <a:ext cx="8291512" cy="5161867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i="1" kern="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kern="0" dirty="0" smtClean="0">
                        <a:latin typeface="Cambria Math" panose="02040503050406030204" pitchFamily="18" charset="0"/>
                      </a:rPr>
                      <m:t>2,</m:t>
                    </m:r>
                    <m:r>
                      <a:rPr lang="en-US" altLang="zh-TW" i="1" kern="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TW" altLang="en-US" i="1" kern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 = </m:t>
                    </m:r>
                    <m:d>
                      <m:dPr>
                        <m:begChr m:val="{"/>
                        <m:endChr m:val="}"/>
                        <m:ctrlPr>
                          <a:rPr lang="en-US" altLang="zh-TW" i="1" kern="0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 kern="0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b="0" i="1" kern="0" dirty="0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TW" i="1" kern="0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b="0" i="1" kern="0" dirty="0" smtClean="0">
                            <a:latin typeface="Cambria Math" panose="02040503050406030204" pitchFamily="18" charset="0"/>
                          </a:rPr>
                          <m:t>4, 5</m:t>
                        </m:r>
                        <m:r>
                          <a:rPr lang="en-US" altLang="zh-TW" i="1" kern="0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en-US" altLang="zh-TW" kern="0" dirty="0"/>
              </a:p>
              <a:p>
                <a:pPr marL="0" indent="0">
                  <a:buNone/>
                </a:pPr>
                <a:endParaRPr lang="en-US" altLang="zh-TW" sz="2000" kern="0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E51C8648-0E97-037F-54D6-C1350A1B2A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289" y="1232884"/>
                <a:ext cx="8291512" cy="5161867"/>
              </a:xfrm>
              <a:blipFill>
                <a:blip r:embed="rId2"/>
                <a:stretch>
                  <a:fillRect l="-36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8D97471-2107-47DC-E689-2EC7AE244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14</a:t>
            </a:fld>
            <a:endParaRPr lang="en-US" altLang="zh-TW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內容版面配置區 4">
                <a:extLst>
                  <a:ext uri="{FF2B5EF4-FFF2-40B4-BE49-F238E27FC236}">
                    <a16:creationId xmlns:a16="http://schemas.microsoft.com/office/drawing/2014/main" id="{F14DEC9B-DBEB-CDF7-8124-200634E944BC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283744162"/>
                  </p:ext>
                </p:extLst>
              </p:nvPr>
            </p:nvGraphicFramePr>
            <p:xfrm>
              <a:off x="3832064" y="1864720"/>
              <a:ext cx="16402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402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2,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{</m:t>
                                    </m:r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3, 4, 5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}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49 + 120 = 169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內容版面配置區 4">
                <a:extLst>
                  <a:ext uri="{FF2B5EF4-FFF2-40B4-BE49-F238E27FC236}">
                    <a16:creationId xmlns:a16="http://schemas.microsoft.com/office/drawing/2014/main" id="{F14DEC9B-DBEB-CDF7-8124-200634E944BC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283744162"/>
                  </p:ext>
                </p:extLst>
              </p:nvPr>
            </p:nvGraphicFramePr>
            <p:xfrm>
              <a:off x="3832064" y="1864720"/>
              <a:ext cx="16402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402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70" t="-1613" r="-741" b="-1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49 + 120 = 169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6B8D8BD2-D05D-42AA-5F66-58E420575A42}"/>
                  </a:ext>
                </a:extLst>
              </p:cNvPr>
              <p:cNvSpPr txBox="1"/>
              <p:nvPr/>
            </p:nvSpPr>
            <p:spPr>
              <a:xfrm>
                <a:off x="4732333" y="2839804"/>
                <a:ext cx="416526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func>
                      <m:funcPr>
                        <m:ctrlPr>
                          <a:rPr lang="en-US" altLang="zh-TW" i="1" kern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TW" b="0" i="1" kern="0" smtClean="0">
                            <a:latin typeface="Cambria Math" panose="02040503050406030204" pitchFamily="18" charset="0"/>
                          </a:rPr>
                          <m:t>𝑚𝑖𝑛</m:t>
                        </m:r>
                        <m:r>
                          <a:rPr lang="en-US" altLang="zh-TW" b="0" i="1" kern="0" smtClean="0">
                            <a:latin typeface="Cambria Math" panose="02040503050406030204" pitchFamily="18" charset="0"/>
                          </a:rPr>
                          <m:t> 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TW" i="1" ker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kern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altLang="zh-TW" b="0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TW" b="0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23</m:t>
                                </m:r>
                              </m:sub>
                            </m:sSub>
                            <m:r>
                              <a:rPr lang="en-US" altLang="zh-TW" b="0" i="1" kern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+120</m:t>
                            </m:r>
                            <m:r>
                              <a:rPr lang="en-US" altLang="zh-TW" b="0" i="1" kern="0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altLang="zh-TW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TW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24</m:t>
                                </m:r>
                              </m:sub>
                            </m:sSub>
                            <m:r>
                              <a:rPr lang="en-US" altLang="zh-TW" b="0" i="1" kern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+175,</m:t>
                            </m:r>
                            <m:sSub>
                              <m:sSubPr>
                                <m:ctrlPr>
                                  <a:rPr lang="en-US" altLang="zh-TW" i="1" ker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 ker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TW" i="1" ker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zh-TW" b="0" i="1" kern="0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  <m:r>
                              <a:rPr lang="en-US" altLang="zh-TW" i="1" kern="0">
                                <a:latin typeface="Cambria Math" panose="02040503050406030204" pitchFamily="18" charset="0"/>
                              </a:rPr>
                              <m:t>+1</m:t>
                            </m:r>
                            <m:r>
                              <a:rPr lang="en-US" altLang="zh-TW" b="0" i="1" kern="0" smtClean="0">
                                <a:latin typeface="Cambria Math" panose="02040503050406030204" pitchFamily="18" charset="0"/>
                              </a:rPr>
                              <m:t>62</m:t>
                            </m:r>
                          </m:e>
                        </m:d>
                      </m:e>
                    </m:func>
                  </m:oMath>
                </a14:m>
                <a:r>
                  <a:rPr lang="zh-TW" altLang="en-US" dirty="0"/>
                  <a:t> </a:t>
                </a:r>
                <a:endParaRPr lang="en-US" altLang="zh-TW" dirty="0"/>
              </a:p>
              <a:p>
                <a:pPr algn="ctr"/>
                <a:r>
                  <a:rPr lang="en-US" altLang="zh-TW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ker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i="1" kern="0">
                            <a:latin typeface="Cambria Math" panose="02040503050406030204" pitchFamily="18" charset="0"/>
                          </a:rPr>
                          <m:t>23</m:t>
                        </m:r>
                      </m:sub>
                    </m:sSub>
                    <m:r>
                      <a:rPr lang="en-US" altLang="zh-TW" i="1" ker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TW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b="0" i="0" kern="0" smtClean="0">
                        <a:latin typeface="Cambria Math" panose="02040503050406030204" pitchFamily="18" charset="0"/>
                      </a:rPr>
                      <m:t>49</m:t>
                    </m:r>
                    <m:r>
                      <a:rPr lang="en-US" altLang="zh-TW" i="1" kern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i="1" ker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TW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kern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i="1" ker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i="1" kern="0">
                            <a:latin typeface="Cambria Math" panose="02040503050406030204" pitchFamily="18" charset="0"/>
                          </a:rPr>
                          <m:t>24</m:t>
                        </m:r>
                      </m:sub>
                    </m:sSub>
                    <m:r>
                      <a:rPr lang="en-US" altLang="zh-TW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=28,</m:t>
                    </m:r>
                    <m:sSub>
                      <m:sSubPr>
                        <m:ctrlPr>
                          <a:rPr lang="en-US" altLang="zh-TW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ker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i="1" ker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b="0" i="1" kern="0" smtClean="0">
                            <a:latin typeface="Cambria Math" panose="02040503050406030204" pitchFamily="18" charset="0"/>
                          </a:rPr>
                          <m:t>25</m:t>
                        </m:r>
                      </m:sub>
                    </m:sSub>
                    <m:r>
                      <a:rPr lang="en-US" altLang="zh-TW" i="1" kern="0">
                        <a:latin typeface="Cambria Math" panose="02040503050406030204" pitchFamily="18" charset="0"/>
                      </a:rPr>
                      <m:t>=3</m:t>
                    </m:r>
                    <m:r>
                      <a:rPr lang="en-US" altLang="zh-TW" b="0" i="1" kern="0" smtClean="0">
                        <a:latin typeface="Cambria Math" panose="02040503050406030204" pitchFamily="18" charset="0"/>
                      </a:rPr>
                      <m:t>7</m:t>
                    </m:r>
                  </m:oMath>
                </a14:m>
                <a:r>
                  <a:rPr lang="en-US" altLang="zh-TW" dirty="0"/>
                  <a:t>)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6B8D8BD2-D05D-42AA-5F66-58E420575A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2333" y="2839804"/>
                <a:ext cx="4165262" cy="646331"/>
              </a:xfrm>
              <a:prstGeom prst="rect">
                <a:avLst/>
              </a:prstGeom>
              <a:blipFill>
                <a:blip r:embed="rId4"/>
                <a:stretch>
                  <a:fillRect b="-141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內容版面配置區 4">
                <a:extLst>
                  <a:ext uri="{FF2B5EF4-FFF2-40B4-BE49-F238E27FC236}">
                    <a16:creationId xmlns:a16="http://schemas.microsoft.com/office/drawing/2014/main" id="{47791C3D-DB40-0293-D137-EBB71078F927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815549258"/>
                  </p:ext>
                </p:extLst>
              </p:nvPr>
            </p:nvGraphicFramePr>
            <p:xfrm>
              <a:off x="6522311" y="3952298"/>
              <a:ext cx="16402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402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5,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{</m:t>
                                    </m:r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3, 4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}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30 + 132 = 162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內容版面配置區 4">
                <a:extLst>
                  <a:ext uri="{FF2B5EF4-FFF2-40B4-BE49-F238E27FC236}">
                    <a16:creationId xmlns:a16="http://schemas.microsoft.com/office/drawing/2014/main" id="{47791C3D-DB40-0293-D137-EBB71078F927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815549258"/>
                  </p:ext>
                </p:extLst>
              </p:nvPr>
            </p:nvGraphicFramePr>
            <p:xfrm>
              <a:off x="6522311" y="3952298"/>
              <a:ext cx="16402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402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70" t="-1613" r="-1111" b="-1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30 + 132 = 162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內容版面配置區 4">
                <a:extLst>
                  <a:ext uri="{FF2B5EF4-FFF2-40B4-BE49-F238E27FC236}">
                    <a16:creationId xmlns:a16="http://schemas.microsoft.com/office/drawing/2014/main" id="{16069970-50AB-F61F-073B-7E830116AD30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042639311"/>
                  </p:ext>
                </p:extLst>
              </p:nvPr>
            </p:nvGraphicFramePr>
            <p:xfrm>
              <a:off x="1141817" y="3952943"/>
              <a:ext cx="16402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402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3,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{</m:t>
                                    </m:r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4, 5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}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63 + 57 = 120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內容版面配置區 4">
                <a:extLst>
                  <a:ext uri="{FF2B5EF4-FFF2-40B4-BE49-F238E27FC236}">
                    <a16:creationId xmlns:a16="http://schemas.microsoft.com/office/drawing/2014/main" id="{16069970-50AB-F61F-073B-7E830116AD30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042639311"/>
                  </p:ext>
                </p:extLst>
              </p:nvPr>
            </p:nvGraphicFramePr>
            <p:xfrm>
              <a:off x="1141817" y="3952943"/>
              <a:ext cx="16402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402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370" t="-1613" r="-741" b="-1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63 + 57 = 120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內容版面配置區 4">
                <a:extLst>
                  <a:ext uri="{FF2B5EF4-FFF2-40B4-BE49-F238E27FC236}">
                    <a16:creationId xmlns:a16="http://schemas.microsoft.com/office/drawing/2014/main" id="{CAB98C7E-C44A-D639-A646-CB6FD27B2F65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444646097"/>
                  </p:ext>
                </p:extLst>
              </p:nvPr>
            </p:nvGraphicFramePr>
            <p:xfrm>
              <a:off x="3832064" y="3952943"/>
              <a:ext cx="16402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402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4,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{</m:t>
                                    </m:r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3, 5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}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63 + 112 = 175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內容版面配置區 4">
                <a:extLst>
                  <a:ext uri="{FF2B5EF4-FFF2-40B4-BE49-F238E27FC236}">
                    <a16:creationId xmlns:a16="http://schemas.microsoft.com/office/drawing/2014/main" id="{CAB98C7E-C44A-D639-A646-CB6FD27B2F65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444646097"/>
                  </p:ext>
                </p:extLst>
              </p:nvPr>
            </p:nvGraphicFramePr>
            <p:xfrm>
              <a:off x="3832064" y="3952943"/>
              <a:ext cx="16402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402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370" t="-1613" r="-741" b="-1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63 + 112 = 175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6" name="接點: 肘形 15">
            <a:extLst>
              <a:ext uri="{FF2B5EF4-FFF2-40B4-BE49-F238E27FC236}">
                <a16:creationId xmlns:a16="http://schemas.microsoft.com/office/drawing/2014/main" id="{EF9F71D6-0D6D-A7C1-3F52-7EAD1124B758}"/>
              </a:ext>
            </a:extLst>
          </p:cNvPr>
          <p:cNvCxnSpPr>
            <a:cxnSpLocks/>
            <a:stCxn id="12" idx="0"/>
            <a:endCxn id="9" idx="2"/>
          </p:cNvCxnSpPr>
          <p:nvPr/>
        </p:nvCxnSpPr>
        <p:spPr>
          <a:xfrm rot="5400000" flipH="1" flipV="1">
            <a:off x="2633771" y="1934549"/>
            <a:ext cx="1346543" cy="2690247"/>
          </a:xfrm>
          <a:prstGeom prst="bentConnector3">
            <a:avLst>
              <a:gd name="adj1" fmla="val 24939"/>
            </a:avLst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接點: 肘形 25">
            <a:extLst>
              <a:ext uri="{FF2B5EF4-FFF2-40B4-BE49-F238E27FC236}">
                <a16:creationId xmlns:a16="http://schemas.microsoft.com/office/drawing/2014/main" id="{6B263736-F3EB-6B4E-7F9A-97684B54B544}"/>
              </a:ext>
            </a:extLst>
          </p:cNvPr>
          <p:cNvCxnSpPr>
            <a:cxnSpLocks/>
            <a:stCxn id="10" idx="0"/>
            <a:endCxn id="9" idx="2"/>
          </p:cNvCxnSpPr>
          <p:nvPr/>
        </p:nvCxnSpPr>
        <p:spPr>
          <a:xfrm rot="16200000" flipV="1">
            <a:off x="5324341" y="1934225"/>
            <a:ext cx="1345898" cy="2690247"/>
          </a:xfrm>
          <a:prstGeom prst="bentConnector3">
            <a:avLst>
              <a:gd name="adj1" fmla="val 25053"/>
            </a:avLst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4893CEF4-9F5D-E06F-3B74-9419268BE928}"/>
              </a:ext>
            </a:extLst>
          </p:cNvPr>
          <p:cNvCxnSpPr>
            <a:endCxn id="9" idx="2"/>
          </p:cNvCxnSpPr>
          <p:nvPr/>
        </p:nvCxnSpPr>
        <p:spPr>
          <a:xfrm flipV="1">
            <a:off x="4652166" y="2606400"/>
            <a:ext cx="0" cy="1345898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54768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6A4FED-A081-ACE2-E4A1-436E80208A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EDDB93-9DE4-8DF8-11A6-E30D8AC4A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DP: Traveling Salesman Problem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0727F194-503A-4E8A-76B9-8B34E223467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5289" y="1224648"/>
                <a:ext cx="8291512" cy="5161867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i="1" kern="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kern="0" dirty="0" smtClean="0">
                        <a:latin typeface="Cambria Math" panose="02040503050406030204" pitchFamily="18" charset="0"/>
                      </a:rPr>
                      <m:t>3,</m:t>
                    </m:r>
                    <m:r>
                      <a:rPr lang="en-US" altLang="zh-TW" i="1" kern="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TW" altLang="en-US" i="1" kern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 = { 2, 4, 5 }</m:t>
                    </m:r>
                  </m:oMath>
                </a14:m>
                <a:endParaRPr lang="en-US" altLang="zh-TW" kern="0" dirty="0"/>
              </a:p>
              <a:p>
                <a:pPr marL="0" indent="0">
                  <a:buNone/>
                </a:pPr>
                <a:endParaRPr lang="en-US" altLang="zh-TW" sz="2000" kern="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altLang="zh-TW" i="1" kern="0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TW" i="1" ker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kern="0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TW" i="1" kern="0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TW" b="0" i="1" kern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kern="0" smtClean="0">
                                <a:latin typeface="Cambria Math" panose="02040503050406030204" pitchFamily="18" charset="0"/>
                              </a:rPr>
                              <m:t>2, 4, 5</m:t>
                            </m:r>
                          </m:e>
                        </m:d>
                      </m:e>
                    </m:d>
                  </m:oMath>
                </a14:m>
                <a:r>
                  <a:rPr lang="zh-TW" altLang="en-US" kern="0" dirty="0"/>
                  <a:t>    </a:t>
                </a:r>
                <a:endParaRPr lang="en-US" altLang="zh-TW" kern="0" dirty="0"/>
              </a:p>
              <a:p>
                <a:pPr marL="0" indent="0">
                  <a:buNone/>
                </a:pPr>
                <a:endParaRPr lang="en-US" altLang="zh-TW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i="1" kern="0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i="1" ker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kern="0" smtClean="0"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en-US" altLang="zh-TW" i="1" ker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TW" b="0" i="1" kern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kern="0" smtClean="0">
                                  <a:latin typeface="Cambria Math" panose="02040503050406030204" pitchFamily="18" charset="0"/>
                                </a:rPr>
                                <m:t>4, 5</m:t>
                              </m:r>
                            </m:e>
                          </m:d>
                        </m:e>
                      </m:d>
                      <m:r>
                        <a:rPr lang="en-US" altLang="zh-TW" b="0" i="1" kern="0" smtClean="0">
                          <a:latin typeface="Cambria Math" panose="02040503050406030204" pitchFamily="18" charset="0"/>
                        </a:rPr>
                        <m:t>               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, 5</m:t>
                              </m:r>
                            </m:e>
                          </m:d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                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2, 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zh-TW" dirty="0"/>
              </a:p>
              <a:p>
                <a:pPr marL="0" indent="0">
                  <a:buNone/>
                </a:pPr>
                <a:endParaRPr lang="en-US" altLang="zh-TW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i="1" kern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i="1" ker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kern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4,</m:t>
                          </m:r>
                          <m:r>
                            <a:rPr lang="en-US" altLang="zh-TW" i="1" ker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TW" b="0" i="1" kern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kern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d>
                        </m:e>
                      </m:d>
                      <m:r>
                        <a:rPr lang="en-US" altLang="zh-TW" b="0" i="1" kern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zh-TW" b="0" i="1" kern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b="0" i="1" kern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kern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5, 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TW" b="0" i="1" kern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kern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d>
                        </m:e>
                      </m:d>
                      <m:r>
                        <a:rPr lang="en-US" altLang="zh-TW" b="0" i="1" kern="0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d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d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4,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zh-TW" dirty="0"/>
              </a:p>
              <a:p>
                <a:pPr marL="0" indent="0">
                  <a:buNone/>
                </a:pPr>
                <a:endParaRPr lang="en-US" altLang="zh-TW" dirty="0"/>
              </a:p>
              <a:p>
                <a:pPr marL="0" indent="0">
                  <a:buNone/>
                </a:pPr>
                <a:endParaRPr lang="en-US" altLang="zh-TW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i="1" kern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i="1" ker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kern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5,</m:t>
                          </m:r>
                          <m:r>
                            <a:rPr lang="en-US" altLang="zh-TW" i="1" ker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b="0" i="1" kern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∅</m:t>
                          </m:r>
                        </m:e>
                      </m:d>
                      <m:r>
                        <a:rPr lang="en-US" altLang="zh-TW" b="0" i="1" kern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altLang="zh-TW" b="0" i="1" kern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b="0" i="1" kern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kern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4,</m:t>
                          </m:r>
                          <m: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∅</m:t>
                          </m:r>
                        </m:e>
                      </m:d>
                      <m:r>
                        <a:rPr lang="en-US" altLang="zh-TW" b="0" i="1" kern="0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altLang="zh-TW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,∅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,∅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altLang="zh-TW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,∅</m:t>
                          </m:r>
                        </m:e>
                      </m:d>
                      <m:r>
                        <a:rPr lang="en-US" altLang="zh-TW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altLang="zh-TW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∅</m:t>
                          </m:r>
                        </m:e>
                      </m:d>
                    </m:oMath>
                  </m:oMathPara>
                </a14:m>
                <a:endParaRPr lang="en-US" altLang="zh-TW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0727F194-503A-4E8A-76B9-8B34E22346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289" y="1224648"/>
                <a:ext cx="8291512" cy="5161867"/>
              </a:xfrm>
              <a:blipFill>
                <a:blip r:embed="rId2"/>
                <a:stretch>
                  <a:fillRect l="-36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8E1B6B7-D336-1CDA-0FA2-5B8700A66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15</a:t>
            </a:fld>
            <a:endParaRPr lang="en-US" altLang="zh-TW" dirty="0"/>
          </a:p>
        </p:txBody>
      </p:sp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id="{084AAAB7-AE31-CD18-71F0-DA74F7C78098}"/>
              </a:ext>
            </a:extLst>
          </p:cNvPr>
          <p:cNvCxnSpPr>
            <a:cxnSpLocks/>
          </p:cNvCxnSpPr>
          <p:nvPr/>
        </p:nvCxnSpPr>
        <p:spPr>
          <a:xfrm flipH="1">
            <a:off x="1318260" y="3259931"/>
            <a:ext cx="732745" cy="41944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線單箭頭接點 54">
            <a:extLst>
              <a:ext uri="{FF2B5EF4-FFF2-40B4-BE49-F238E27FC236}">
                <a16:creationId xmlns:a16="http://schemas.microsoft.com/office/drawing/2014/main" id="{4D6F0B39-0676-A283-12A1-77CA8FE89015}"/>
              </a:ext>
            </a:extLst>
          </p:cNvPr>
          <p:cNvCxnSpPr>
            <a:cxnSpLocks/>
          </p:cNvCxnSpPr>
          <p:nvPr/>
        </p:nvCxnSpPr>
        <p:spPr>
          <a:xfrm>
            <a:off x="1318260" y="4087416"/>
            <a:ext cx="0" cy="903684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3BEF2CA7-895C-D60B-C914-9E17CECF63CB}"/>
              </a:ext>
            </a:extLst>
          </p:cNvPr>
          <p:cNvCxnSpPr>
            <a:cxnSpLocks/>
          </p:cNvCxnSpPr>
          <p:nvPr/>
        </p:nvCxnSpPr>
        <p:spPr>
          <a:xfrm>
            <a:off x="2038214" y="3259931"/>
            <a:ext cx="732745" cy="41944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282068BE-4073-275B-4493-F66FE68A0535}"/>
              </a:ext>
            </a:extLst>
          </p:cNvPr>
          <p:cNvCxnSpPr>
            <a:cxnSpLocks/>
          </p:cNvCxnSpPr>
          <p:nvPr/>
        </p:nvCxnSpPr>
        <p:spPr>
          <a:xfrm flipH="1">
            <a:off x="3852046" y="3259931"/>
            <a:ext cx="732745" cy="41944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8D2EAF4A-37F7-9C5F-F8C1-F0A4EC7285B1}"/>
              </a:ext>
            </a:extLst>
          </p:cNvPr>
          <p:cNvCxnSpPr>
            <a:cxnSpLocks/>
          </p:cNvCxnSpPr>
          <p:nvPr/>
        </p:nvCxnSpPr>
        <p:spPr>
          <a:xfrm>
            <a:off x="4572000" y="3259931"/>
            <a:ext cx="732745" cy="41944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DD8C6823-674A-8879-6B27-FCC1E2F9BE82}"/>
              </a:ext>
            </a:extLst>
          </p:cNvPr>
          <p:cNvCxnSpPr>
            <a:cxnSpLocks/>
          </p:cNvCxnSpPr>
          <p:nvPr/>
        </p:nvCxnSpPr>
        <p:spPr>
          <a:xfrm flipH="1">
            <a:off x="6385832" y="3259931"/>
            <a:ext cx="732745" cy="41944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BB7BD136-93C0-D54B-2854-9A84221E8DB3}"/>
              </a:ext>
            </a:extLst>
          </p:cNvPr>
          <p:cNvCxnSpPr>
            <a:cxnSpLocks/>
          </p:cNvCxnSpPr>
          <p:nvPr/>
        </p:nvCxnSpPr>
        <p:spPr>
          <a:xfrm>
            <a:off x="7105786" y="3259931"/>
            <a:ext cx="732745" cy="41944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8A01E033-B5BA-3799-95F5-EAEA2222E53B}"/>
              </a:ext>
            </a:extLst>
          </p:cNvPr>
          <p:cNvCxnSpPr>
            <a:cxnSpLocks/>
          </p:cNvCxnSpPr>
          <p:nvPr/>
        </p:nvCxnSpPr>
        <p:spPr>
          <a:xfrm>
            <a:off x="2569210" y="4087416"/>
            <a:ext cx="0" cy="903684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A9FBA97F-AC9F-7B40-605F-2F1E0B602D22}"/>
              </a:ext>
            </a:extLst>
          </p:cNvPr>
          <p:cNvCxnSpPr>
            <a:cxnSpLocks/>
          </p:cNvCxnSpPr>
          <p:nvPr/>
        </p:nvCxnSpPr>
        <p:spPr>
          <a:xfrm>
            <a:off x="4013155" y="4087416"/>
            <a:ext cx="0" cy="903684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E4DD73E4-0B33-E349-58C0-82AA919C02D7}"/>
              </a:ext>
            </a:extLst>
          </p:cNvPr>
          <p:cNvCxnSpPr>
            <a:cxnSpLocks/>
          </p:cNvCxnSpPr>
          <p:nvPr/>
        </p:nvCxnSpPr>
        <p:spPr>
          <a:xfrm>
            <a:off x="5264105" y="4087416"/>
            <a:ext cx="0" cy="903684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A80B85DF-CEAD-5E73-4C9D-00299297E1F4}"/>
              </a:ext>
            </a:extLst>
          </p:cNvPr>
          <p:cNvCxnSpPr>
            <a:cxnSpLocks/>
          </p:cNvCxnSpPr>
          <p:nvPr/>
        </p:nvCxnSpPr>
        <p:spPr>
          <a:xfrm>
            <a:off x="6638336" y="4087416"/>
            <a:ext cx="0" cy="903684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B677A41F-5903-59C3-AC11-DF30ECB69748}"/>
              </a:ext>
            </a:extLst>
          </p:cNvPr>
          <p:cNvCxnSpPr>
            <a:cxnSpLocks/>
          </p:cNvCxnSpPr>
          <p:nvPr/>
        </p:nvCxnSpPr>
        <p:spPr>
          <a:xfrm>
            <a:off x="7889286" y="4087416"/>
            <a:ext cx="0" cy="903684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CF0B432B-108B-50B7-7243-AF88EBB2652E}"/>
              </a:ext>
            </a:extLst>
          </p:cNvPr>
          <p:cNvCxnSpPr>
            <a:cxnSpLocks/>
          </p:cNvCxnSpPr>
          <p:nvPr/>
        </p:nvCxnSpPr>
        <p:spPr>
          <a:xfrm>
            <a:off x="4572000" y="2443638"/>
            <a:ext cx="0" cy="44538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0436D32F-CAD5-57D5-F73B-626D546D7EE5}"/>
              </a:ext>
            </a:extLst>
          </p:cNvPr>
          <p:cNvCxnSpPr>
            <a:cxnSpLocks/>
          </p:cNvCxnSpPr>
          <p:nvPr/>
        </p:nvCxnSpPr>
        <p:spPr>
          <a:xfrm flipH="1">
            <a:off x="2177143" y="2455512"/>
            <a:ext cx="2394857" cy="437316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29491727-F232-993B-D051-0380C6E1C9D2}"/>
              </a:ext>
            </a:extLst>
          </p:cNvPr>
          <p:cNvCxnSpPr>
            <a:cxnSpLocks/>
          </p:cNvCxnSpPr>
          <p:nvPr/>
        </p:nvCxnSpPr>
        <p:spPr>
          <a:xfrm>
            <a:off x="4572000" y="2452146"/>
            <a:ext cx="2394857" cy="437316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38294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5A87BB-5F5E-EA11-D45D-6736D5E2DC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3A9B99-9514-027B-318F-5D73C5DB1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DP: Traveling Salesman Problem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0F9E2BAD-A370-2F30-C3C9-0034ACF5D0D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5289" y="1232884"/>
                <a:ext cx="8291512" cy="5161867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i="1" kern="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kern="0" dirty="0" smtClean="0">
                        <a:latin typeface="Cambria Math" panose="02040503050406030204" pitchFamily="18" charset="0"/>
                      </a:rPr>
                      <m:t>2,</m:t>
                    </m:r>
                    <m:r>
                      <a:rPr lang="en-US" altLang="zh-TW" i="1" kern="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TW" altLang="en-US" i="1" kern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 = </m:t>
                    </m:r>
                    <m:d>
                      <m:dPr>
                        <m:begChr m:val="{"/>
                        <m:endChr m:val="}"/>
                        <m:ctrlPr>
                          <a:rPr lang="en-US" altLang="zh-TW" i="1" kern="0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 kern="0" dirty="0" smtClean="0">
                            <a:latin typeface="Cambria Math" panose="02040503050406030204" pitchFamily="18" charset="0"/>
                          </a:rPr>
                          <m:t> 4, 5 </m:t>
                        </m:r>
                      </m:e>
                    </m:d>
                  </m:oMath>
                </a14:m>
                <a:endParaRPr lang="en-US" altLang="zh-TW" kern="0" dirty="0"/>
              </a:p>
              <a:p>
                <a:pPr marL="0" indent="0">
                  <a:buNone/>
                </a:pPr>
                <a:endParaRPr lang="en-US" altLang="zh-TW" sz="2000" kern="0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0F9E2BAD-A370-2F30-C3C9-0034ACF5D0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289" y="1232884"/>
                <a:ext cx="8291512" cy="5161867"/>
              </a:xfrm>
              <a:blipFill>
                <a:blip r:embed="rId2"/>
                <a:stretch>
                  <a:fillRect l="-36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E669938-A621-45A7-E473-4C7C23E56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16</a:t>
            </a:fld>
            <a:endParaRPr lang="en-US" altLang="zh-TW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內容版面配置區 4">
                <a:extLst>
                  <a:ext uri="{FF2B5EF4-FFF2-40B4-BE49-F238E27FC236}">
                    <a16:creationId xmlns:a16="http://schemas.microsoft.com/office/drawing/2014/main" id="{A0B7B9E6-9E22-CDD5-1D04-1AC6F3DCDA1A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129332874"/>
                  </p:ext>
                </p:extLst>
              </p:nvPr>
            </p:nvGraphicFramePr>
            <p:xfrm>
              <a:off x="3889215" y="1864721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2,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{</m:t>
                                    </m:r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4, 5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}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28 + 57 = 85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內容版面配置區 4">
                <a:extLst>
                  <a:ext uri="{FF2B5EF4-FFF2-40B4-BE49-F238E27FC236}">
                    <a16:creationId xmlns:a16="http://schemas.microsoft.com/office/drawing/2014/main" id="{A0B7B9E6-9E22-CDD5-1D04-1AC6F3DCDA1A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129332874"/>
                  </p:ext>
                </p:extLst>
              </p:nvPr>
            </p:nvGraphicFramePr>
            <p:xfrm>
              <a:off x="3889215" y="1864721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97" t="-1613" r="-794" b="-1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28 + 57 = 85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3FCB5EAB-7561-C04E-96FD-833BEEB11EEE}"/>
              </a:ext>
            </a:extLst>
          </p:cNvPr>
          <p:cNvCxnSpPr>
            <a:cxnSpLocks/>
          </p:cNvCxnSpPr>
          <p:nvPr/>
        </p:nvCxnSpPr>
        <p:spPr>
          <a:xfrm flipV="1">
            <a:off x="3041078" y="4434373"/>
            <a:ext cx="1" cy="601346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AAE1B53F-83D4-3BE2-153D-18A45F1BFCA8}"/>
              </a:ext>
            </a:extLst>
          </p:cNvPr>
          <p:cNvCxnSpPr>
            <a:cxnSpLocks/>
          </p:cNvCxnSpPr>
          <p:nvPr/>
        </p:nvCxnSpPr>
        <p:spPr>
          <a:xfrm flipH="1" flipV="1">
            <a:off x="6263260" y="4433994"/>
            <a:ext cx="1" cy="601346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7" name="內容版面配置區 4">
                <a:extLst>
                  <a:ext uri="{FF2B5EF4-FFF2-40B4-BE49-F238E27FC236}">
                    <a16:creationId xmlns:a16="http://schemas.microsoft.com/office/drawing/2014/main" id="{0A0B1A00-2C90-C617-83E5-A6565B146BFE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293229449"/>
                  </p:ext>
                </p:extLst>
              </p:nvPr>
            </p:nvGraphicFramePr>
            <p:xfrm>
              <a:off x="2278125" y="3692693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TW" sz="1800" i="1" ker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b="0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4,</m:t>
                                    </m:r>
                                    <m:r>
                                      <a:rPr lang="en-US" altLang="zh-TW" sz="1800" i="1" ker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altLang="zh-TW" sz="1800" b="0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{5}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30 + 27 = 57</a:t>
                          </a:r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7" name="內容版面配置區 4">
                <a:extLst>
                  <a:ext uri="{FF2B5EF4-FFF2-40B4-BE49-F238E27FC236}">
                    <a16:creationId xmlns:a16="http://schemas.microsoft.com/office/drawing/2014/main" id="{0A0B1A00-2C90-C617-83E5-A6565B146BFE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293229449"/>
                  </p:ext>
                </p:extLst>
              </p:nvPr>
            </p:nvGraphicFramePr>
            <p:xfrm>
              <a:off x="2278125" y="3692693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97" t="-1613" r="-794" b="-1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30 + 27 = 57</a:t>
                          </a:r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內容版面配置區 4">
                <a:extLst>
                  <a:ext uri="{FF2B5EF4-FFF2-40B4-BE49-F238E27FC236}">
                    <a16:creationId xmlns:a16="http://schemas.microsoft.com/office/drawing/2014/main" id="{8EC203B9-0707-E9D2-B01A-B86EC6C7DE2C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511640006"/>
                  </p:ext>
                </p:extLst>
              </p:nvPr>
            </p:nvGraphicFramePr>
            <p:xfrm>
              <a:off x="5500314" y="3692314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b="0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TW" sz="1800" b="0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b="0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5,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{</m:t>
                                    </m:r>
                                    <m:r>
                                      <a:rPr lang="en-US" altLang="zh-TW" sz="1800" b="0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}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30</a:t>
                          </a:r>
                          <a:r>
                            <a:rPr lang="zh-TW" altLang="en-US" sz="1800" dirty="0">
                              <a:solidFill>
                                <a:srgbClr val="C00000"/>
                              </a:solidFill>
                            </a:rPr>
                            <a:t> </a:t>
                          </a:r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+</a:t>
                          </a:r>
                          <a:r>
                            <a:rPr lang="zh-TW" altLang="en-US" sz="1800" dirty="0">
                              <a:solidFill>
                                <a:srgbClr val="C00000"/>
                              </a:solidFill>
                            </a:rPr>
                            <a:t> </a:t>
                          </a:r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38 = 68</a:t>
                          </a:r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內容版面配置區 4">
                <a:extLst>
                  <a:ext uri="{FF2B5EF4-FFF2-40B4-BE49-F238E27FC236}">
                    <a16:creationId xmlns:a16="http://schemas.microsoft.com/office/drawing/2014/main" id="{8EC203B9-0707-E9D2-B01A-B86EC6C7DE2C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511640006"/>
                  </p:ext>
                </p:extLst>
              </p:nvPr>
            </p:nvGraphicFramePr>
            <p:xfrm>
              <a:off x="5500314" y="3692314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98" t="-1613" r="-797" b="-1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30</a:t>
                          </a:r>
                          <a:r>
                            <a:rPr lang="zh-TW" altLang="en-US" sz="1800" dirty="0">
                              <a:solidFill>
                                <a:srgbClr val="C00000"/>
                              </a:solidFill>
                            </a:rPr>
                            <a:t> </a:t>
                          </a:r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+</a:t>
                          </a:r>
                          <a:r>
                            <a:rPr lang="zh-TW" altLang="en-US" sz="1800" dirty="0">
                              <a:solidFill>
                                <a:srgbClr val="C00000"/>
                              </a:solidFill>
                            </a:rPr>
                            <a:t> </a:t>
                          </a:r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38 = 68</a:t>
                          </a:r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9" name="內容版面配置區 4">
                <a:extLst>
                  <a:ext uri="{FF2B5EF4-FFF2-40B4-BE49-F238E27FC236}">
                    <a16:creationId xmlns:a16="http://schemas.microsoft.com/office/drawing/2014/main" id="{23C10C40-C017-E2D3-52CD-082B41E21498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499405150"/>
                  </p:ext>
                </p:extLst>
              </p:nvPr>
            </p:nvGraphicFramePr>
            <p:xfrm>
              <a:off x="2278125" y="5035719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TW" sz="1800" i="1" ker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b="0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5,</m:t>
                                    </m:r>
                                    <m:r>
                                      <a:rPr lang="en-US" altLang="zh-TW" sz="1800" i="1" ker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altLang="zh-TW" sz="1800" b="0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∅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27</a:t>
                          </a:r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9" name="內容版面配置區 4">
                <a:extLst>
                  <a:ext uri="{FF2B5EF4-FFF2-40B4-BE49-F238E27FC236}">
                    <a16:creationId xmlns:a16="http://schemas.microsoft.com/office/drawing/2014/main" id="{23C10C40-C017-E2D3-52CD-082B41E21498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499405150"/>
                  </p:ext>
                </p:extLst>
              </p:nvPr>
            </p:nvGraphicFramePr>
            <p:xfrm>
              <a:off x="2278125" y="5035719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397" t="-1639" r="-794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27</a:t>
                          </a:r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0" name="內容版面配置區 4">
                <a:extLst>
                  <a:ext uri="{FF2B5EF4-FFF2-40B4-BE49-F238E27FC236}">
                    <a16:creationId xmlns:a16="http://schemas.microsoft.com/office/drawing/2014/main" id="{3191D032-01E2-0FDA-595D-57903B44FEB8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232066374"/>
                  </p:ext>
                </p:extLst>
              </p:nvPr>
            </p:nvGraphicFramePr>
            <p:xfrm>
              <a:off x="5500307" y="5043576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b="0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TW" sz="1800" b="0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b="0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4,</m:t>
                                    </m:r>
                                    <m:r>
                                      <a:rPr lang="en-US" altLang="zh-TW" sz="18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∅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38</a:t>
                          </a:r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0" name="內容版面配置區 4">
                <a:extLst>
                  <a:ext uri="{FF2B5EF4-FFF2-40B4-BE49-F238E27FC236}">
                    <a16:creationId xmlns:a16="http://schemas.microsoft.com/office/drawing/2014/main" id="{3191D032-01E2-0FDA-595D-57903B44FEB8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232066374"/>
                  </p:ext>
                </p:extLst>
              </p:nvPr>
            </p:nvGraphicFramePr>
            <p:xfrm>
              <a:off x="5500307" y="5043576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398" t="-1613" r="-797" b="-1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38</a:t>
                          </a:r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D6271869-0FC8-101B-E14F-7B3B40E5EADF}"/>
                  </a:ext>
                </a:extLst>
              </p:cNvPr>
              <p:cNvSpPr txBox="1"/>
              <p:nvPr/>
            </p:nvSpPr>
            <p:spPr>
              <a:xfrm>
                <a:off x="4652167" y="2679024"/>
                <a:ext cx="301387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func>
                      <m:funcPr>
                        <m:ctrlPr>
                          <a:rPr lang="en-US" altLang="zh-TW" i="1" kern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TW" b="0" i="1" kern="0" smtClean="0">
                            <a:latin typeface="Cambria Math" panose="02040503050406030204" pitchFamily="18" charset="0"/>
                          </a:rPr>
                          <m:t>𝑚𝑖𝑛</m:t>
                        </m:r>
                        <m:r>
                          <a:rPr lang="en-US" altLang="zh-TW" b="0" i="1" kern="0" smtClean="0">
                            <a:latin typeface="Cambria Math" panose="02040503050406030204" pitchFamily="18" charset="0"/>
                          </a:rPr>
                          <m:t> 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TW" i="1" ker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kern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altLang="zh-TW" b="0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TW" b="0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24</m:t>
                                </m:r>
                              </m:sub>
                            </m:sSub>
                            <m:r>
                              <a:rPr lang="en-US" altLang="zh-TW" b="0" i="1" kern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+57</m:t>
                            </m:r>
                            <m:r>
                              <a:rPr lang="en-US" altLang="zh-TW" b="0" i="1" kern="0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altLang="zh-TW" b="0" i="1" kern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kern="0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TW" b="0" i="1" kern="0" smtClean="0">
                                    <a:latin typeface="Cambria Math" panose="02040503050406030204" pitchFamily="18" charset="0"/>
                                  </a:rPr>
                                  <m:t>25</m:t>
                                </m:r>
                              </m:sub>
                            </m:sSub>
                            <m:r>
                              <a:rPr lang="en-US" altLang="zh-TW" b="0" i="1" kern="0" smtClean="0">
                                <a:latin typeface="Cambria Math" panose="02040503050406030204" pitchFamily="18" charset="0"/>
                              </a:rPr>
                              <m:t>+68</m:t>
                            </m:r>
                          </m:e>
                        </m:d>
                      </m:e>
                    </m:func>
                  </m:oMath>
                </a14:m>
                <a:r>
                  <a:rPr lang="zh-TW" altLang="en-US" dirty="0"/>
                  <a:t> </a:t>
                </a:r>
                <a:endParaRPr lang="en-US" altLang="zh-TW" dirty="0"/>
              </a:p>
              <a:p>
                <a:pPr algn="ctr"/>
                <a:r>
                  <a:rPr lang="en-US" altLang="zh-TW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TW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zh-TW" i="1" ker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TW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28</m:t>
                    </m:r>
                  </m:oMath>
                </a14:m>
                <a:r>
                  <a:rPr lang="en-US" altLang="zh-TW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25</m:t>
                        </m:r>
                      </m:sub>
                    </m:sSub>
                    <m:r>
                      <a:rPr lang="en-US" altLang="zh-TW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=37</m:t>
                    </m:r>
                  </m:oMath>
                </a14:m>
                <a:r>
                  <a:rPr lang="en-US" altLang="zh-TW" dirty="0"/>
                  <a:t>)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D6271869-0FC8-101B-E14F-7B3B40E5EA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2167" y="2679024"/>
                <a:ext cx="3013870" cy="646331"/>
              </a:xfrm>
              <a:prstGeom prst="rect">
                <a:avLst/>
              </a:prstGeom>
              <a:blipFill>
                <a:blip r:embed="rId8"/>
                <a:stretch>
                  <a:fillRect b="-141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字方塊 36">
                <a:extLst>
                  <a:ext uri="{FF2B5EF4-FFF2-40B4-BE49-F238E27FC236}">
                    <a16:creationId xmlns:a16="http://schemas.microsoft.com/office/drawing/2014/main" id="{FE4D69DE-0D17-78AF-BD06-17F78F726A2F}"/>
                  </a:ext>
                </a:extLst>
              </p:cNvPr>
              <p:cNvSpPr txBox="1"/>
              <p:nvPr/>
            </p:nvSpPr>
            <p:spPr>
              <a:xfrm>
                <a:off x="4327071" y="4523948"/>
                <a:ext cx="193618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TW" i="1" kern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TW" b="0" i="1" kern="0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  <m:r>
                            <a:rPr lang="en-US" altLang="zh-TW" b="0" i="1" kern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TW" i="1" ker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kern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zh-TW" b="0" i="1" kern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 kern="0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b="0" i="1" kern="0" smtClean="0">
                                      <a:latin typeface="Cambria Math" panose="02040503050406030204" pitchFamily="18" charset="0"/>
                                    </a:rPr>
                                    <m:t>54</m:t>
                                  </m:r>
                                </m:sub>
                              </m:sSub>
                              <m:r>
                                <a:rPr lang="en-US" altLang="zh-TW" b="0" i="1" kern="0" smtClean="0">
                                  <a:latin typeface="Cambria Math" panose="02040503050406030204" pitchFamily="18" charset="0"/>
                                </a:rPr>
                                <m:t>+38 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7" name="文字方塊 36">
                <a:extLst>
                  <a:ext uri="{FF2B5EF4-FFF2-40B4-BE49-F238E27FC236}">
                    <a16:creationId xmlns:a16="http://schemas.microsoft.com/office/drawing/2014/main" id="{FE4D69DE-0D17-78AF-BD06-17F78F726A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7071" y="4523948"/>
                <a:ext cx="1936187" cy="369332"/>
              </a:xfrm>
              <a:prstGeom prst="rect">
                <a:avLst/>
              </a:prstGeom>
              <a:blipFill>
                <a:blip r:embed="rId9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字方塊 37">
                <a:extLst>
                  <a:ext uri="{FF2B5EF4-FFF2-40B4-BE49-F238E27FC236}">
                    <a16:creationId xmlns:a16="http://schemas.microsoft.com/office/drawing/2014/main" id="{022FCD95-F6DA-EB9D-47F5-2AEEC9E325D5}"/>
                  </a:ext>
                </a:extLst>
              </p:cNvPr>
              <p:cNvSpPr txBox="1"/>
              <p:nvPr/>
            </p:nvSpPr>
            <p:spPr>
              <a:xfrm>
                <a:off x="1142999" y="4544766"/>
                <a:ext cx="189807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TW" i="1" kern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TW" b="0" i="1" kern="0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  <m:r>
                            <a:rPr lang="en-US" altLang="zh-TW" b="0" i="1" kern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TW" i="1" ker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kern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zh-TW" b="0" i="1" kern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kern="0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b="0" i="1" kern="0" smtClean="0">
                                      <a:latin typeface="Cambria Math" panose="02040503050406030204" pitchFamily="18" charset="0"/>
                                    </a:rPr>
                                    <m:t>45</m:t>
                                  </m:r>
                                </m:sub>
                              </m:sSub>
                              <m:r>
                                <a:rPr lang="en-US" altLang="zh-TW" b="0" i="1" kern="0" smtClean="0">
                                  <a:latin typeface="Cambria Math" panose="02040503050406030204" pitchFamily="18" charset="0"/>
                                </a:rPr>
                                <m:t>+27 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8" name="文字方塊 37">
                <a:extLst>
                  <a:ext uri="{FF2B5EF4-FFF2-40B4-BE49-F238E27FC236}">
                    <a16:creationId xmlns:a16="http://schemas.microsoft.com/office/drawing/2014/main" id="{022FCD95-F6DA-EB9D-47F5-2AEEC9E325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999" y="4544766"/>
                <a:ext cx="1898077" cy="369332"/>
              </a:xfrm>
              <a:prstGeom prst="rect">
                <a:avLst/>
              </a:prstGeom>
              <a:blipFill>
                <a:blip r:embed="rId10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接點: 肘形 47">
            <a:extLst>
              <a:ext uri="{FF2B5EF4-FFF2-40B4-BE49-F238E27FC236}">
                <a16:creationId xmlns:a16="http://schemas.microsoft.com/office/drawing/2014/main" id="{122A929D-CFC9-E12E-5E8D-0778C6B39598}"/>
              </a:ext>
            </a:extLst>
          </p:cNvPr>
          <p:cNvCxnSpPr>
            <a:cxnSpLocks/>
            <a:stCxn id="18" idx="0"/>
            <a:endCxn id="9" idx="2"/>
          </p:cNvCxnSpPr>
          <p:nvPr/>
        </p:nvCxnSpPr>
        <p:spPr>
          <a:xfrm rot="16200000" flipV="1">
            <a:off x="4914761" y="2343808"/>
            <a:ext cx="1085913" cy="1611099"/>
          </a:xfrm>
          <a:prstGeom prst="bentConnector3">
            <a:avLst>
              <a:gd name="adj1" fmla="val 24783"/>
            </a:avLst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接點: 肘形 51">
            <a:extLst>
              <a:ext uri="{FF2B5EF4-FFF2-40B4-BE49-F238E27FC236}">
                <a16:creationId xmlns:a16="http://schemas.microsoft.com/office/drawing/2014/main" id="{94A53BEB-EE00-FE56-23AB-FACAD5C8FDF5}"/>
              </a:ext>
            </a:extLst>
          </p:cNvPr>
          <p:cNvCxnSpPr>
            <a:cxnSpLocks/>
            <a:stCxn id="17" idx="0"/>
            <a:endCxn id="9" idx="2"/>
          </p:cNvCxnSpPr>
          <p:nvPr/>
        </p:nvCxnSpPr>
        <p:spPr>
          <a:xfrm rot="5400000" flipH="1" flipV="1">
            <a:off x="3303476" y="2344002"/>
            <a:ext cx="1086292" cy="1611090"/>
          </a:xfrm>
          <a:prstGeom prst="bentConnector3">
            <a:avLst>
              <a:gd name="adj1" fmla="val 24864"/>
            </a:avLst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BD2BF2AF-0E42-D2F2-3DAD-CB657580B227}"/>
              </a:ext>
            </a:extLst>
          </p:cNvPr>
          <p:cNvCxnSpPr/>
          <p:nvPr/>
        </p:nvCxnSpPr>
        <p:spPr>
          <a:xfrm>
            <a:off x="2278125" y="3692314"/>
            <a:ext cx="1525905" cy="74168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11579017-CB27-B907-11B3-D41F78D4B790}"/>
              </a:ext>
            </a:extLst>
          </p:cNvPr>
          <p:cNvCxnSpPr>
            <a:cxnSpLocks/>
          </p:cNvCxnSpPr>
          <p:nvPr/>
        </p:nvCxnSpPr>
        <p:spPr>
          <a:xfrm>
            <a:off x="2278125" y="5043576"/>
            <a:ext cx="1525905" cy="733823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F3B8D1AD-9FBF-5365-8D3B-DB905D563584}"/>
              </a:ext>
            </a:extLst>
          </p:cNvPr>
          <p:cNvCxnSpPr>
            <a:cxnSpLocks/>
          </p:cNvCxnSpPr>
          <p:nvPr/>
        </p:nvCxnSpPr>
        <p:spPr>
          <a:xfrm>
            <a:off x="5500307" y="3700550"/>
            <a:ext cx="1525905" cy="725208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60D47266-7BE0-8267-D861-01A5F7C8F67A}"/>
              </a:ext>
            </a:extLst>
          </p:cNvPr>
          <p:cNvCxnSpPr>
            <a:cxnSpLocks/>
          </p:cNvCxnSpPr>
          <p:nvPr/>
        </p:nvCxnSpPr>
        <p:spPr>
          <a:xfrm>
            <a:off x="5500300" y="5043489"/>
            <a:ext cx="1525912" cy="73391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74985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15CC40-BCB1-77AA-A17F-27C8C13CA1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044461-9FF7-9B1A-B77B-73C71EA69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DP: Traveling Salesman Problem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DBD0CB48-8C76-3484-CAC0-646FAE3F94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5289" y="1232884"/>
                <a:ext cx="8291512" cy="5161867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i="1" kern="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kern="0" dirty="0" smtClean="0">
                        <a:latin typeface="Cambria Math" panose="02040503050406030204" pitchFamily="18" charset="0"/>
                      </a:rPr>
                      <m:t>4,</m:t>
                    </m:r>
                    <m:r>
                      <a:rPr lang="en-US" altLang="zh-TW" i="1" kern="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TW" altLang="en-US" i="1" kern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 = </m:t>
                    </m:r>
                    <m:d>
                      <m:dPr>
                        <m:begChr m:val="{"/>
                        <m:endChr m:val="}"/>
                        <m:ctrlPr>
                          <a:rPr lang="en-US" altLang="zh-TW" i="1" kern="0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 kern="0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b="0" i="1" kern="0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TW" i="1" kern="0" dirty="0" smtClean="0">
                            <a:latin typeface="Cambria Math" panose="02040503050406030204" pitchFamily="18" charset="0"/>
                          </a:rPr>
                          <m:t>, 5 </m:t>
                        </m:r>
                      </m:e>
                    </m:d>
                  </m:oMath>
                </a14:m>
                <a:endParaRPr lang="en-US" altLang="zh-TW" kern="0" dirty="0"/>
              </a:p>
              <a:p>
                <a:pPr marL="0" indent="0">
                  <a:buNone/>
                </a:pPr>
                <a:endParaRPr lang="en-US" altLang="zh-TW" sz="2000" kern="0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DBD0CB48-8C76-3484-CAC0-646FAE3F94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289" y="1232884"/>
                <a:ext cx="8291512" cy="5161867"/>
              </a:xfrm>
              <a:blipFill>
                <a:blip r:embed="rId2"/>
                <a:stretch>
                  <a:fillRect l="-36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A48B29F-1E24-EEF8-D83A-CAAFF51CB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17</a:t>
            </a:fld>
            <a:endParaRPr lang="en-US" altLang="zh-TW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內容版面配置區 4">
                <a:extLst>
                  <a:ext uri="{FF2B5EF4-FFF2-40B4-BE49-F238E27FC236}">
                    <a16:creationId xmlns:a16="http://schemas.microsoft.com/office/drawing/2014/main" id="{08E81579-3315-A7F9-0657-D90A713161BC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116078208"/>
                  </p:ext>
                </p:extLst>
              </p:nvPr>
            </p:nvGraphicFramePr>
            <p:xfrm>
              <a:off x="3836320" y="1864720"/>
              <a:ext cx="1631696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31696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4,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{</m:t>
                                    </m:r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2, 5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}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30 + 59 = 89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內容版面配置區 4">
                <a:extLst>
                  <a:ext uri="{FF2B5EF4-FFF2-40B4-BE49-F238E27FC236}">
                    <a16:creationId xmlns:a16="http://schemas.microsoft.com/office/drawing/2014/main" id="{08E81579-3315-A7F9-0657-D90A713161BC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116078208"/>
                  </p:ext>
                </p:extLst>
              </p:nvPr>
            </p:nvGraphicFramePr>
            <p:xfrm>
              <a:off x="3836320" y="1864720"/>
              <a:ext cx="1631696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31696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73" t="-1613" r="-1119" b="-1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30 + 59 = 89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DFCCFC46-4CC7-0E65-2FC1-24DE9BAE2B80}"/>
              </a:ext>
            </a:extLst>
          </p:cNvPr>
          <p:cNvCxnSpPr>
            <a:cxnSpLocks/>
          </p:cNvCxnSpPr>
          <p:nvPr/>
        </p:nvCxnSpPr>
        <p:spPr>
          <a:xfrm flipV="1">
            <a:off x="3041078" y="4434373"/>
            <a:ext cx="1" cy="601346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5C0C1F55-4A26-0DA1-E971-6BB7A8DAFF12}"/>
              </a:ext>
            </a:extLst>
          </p:cNvPr>
          <p:cNvCxnSpPr>
            <a:cxnSpLocks/>
          </p:cNvCxnSpPr>
          <p:nvPr/>
        </p:nvCxnSpPr>
        <p:spPr>
          <a:xfrm flipH="1" flipV="1">
            <a:off x="6263260" y="4433994"/>
            <a:ext cx="1" cy="601346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7" name="內容版面配置區 4">
                <a:extLst>
                  <a:ext uri="{FF2B5EF4-FFF2-40B4-BE49-F238E27FC236}">
                    <a16:creationId xmlns:a16="http://schemas.microsoft.com/office/drawing/2014/main" id="{64A96943-3F49-61E1-73DB-95D71AACE90E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026881888"/>
                  </p:ext>
                </p:extLst>
              </p:nvPr>
            </p:nvGraphicFramePr>
            <p:xfrm>
              <a:off x="2278125" y="3692693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TW" sz="1800" i="1" ker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2,</m:t>
                                    </m:r>
                                    <m:r>
                                      <a:rPr lang="en-US" altLang="zh-TW" sz="1800" i="1" ker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{5}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37 + 27 = 64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7" name="內容版面配置區 4">
                <a:extLst>
                  <a:ext uri="{FF2B5EF4-FFF2-40B4-BE49-F238E27FC236}">
                    <a16:creationId xmlns:a16="http://schemas.microsoft.com/office/drawing/2014/main" id="{64A96943-3F49-61E1-73DB-95D71AACE90E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026881888"/>
                  </p:ext>
                </p:extLst>
              </p:nvPr>
            </p:nvGraphicFramePr>
            <p:xfrm>
              <a:off x="2278125" y="3692693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97" t="-1613" r="-794" b="-1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37 + 27 = 64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內容版面配置區 4">
                <a:extLst>
                  <a:ext uri="{FF2B5EF4-FFF2-40B4-BE49-F238E27FC236}">
                    <a16:creationId xmlns:a16="http://schemas.microsoft.com/office/drawing/2014/main" id="{B13D9582-615D-FD31-E3DF-F5CD5519637C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196430932"/>
                  </p:ext>
                </p:extLst>
              </p:nvPr>
            </p:nvGraphicFramePr>
            <p:xfrm>
              <a:off x="5500314" y="3692314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5,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{</m:t>
                                    </m:r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}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37</a:t>
                          </a:r>
                          <a:r>
                            <a:rPr lang="zh-TW" altLang="en-US" sz="18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  <a:r>
                            <a:rPr lang="zh-TW" altLang="en-US" sz="18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22 = 59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內容版面配置區 4">
                <a:extLst>
                  <a:ext uri="{FF2B5EF4-FFF2-40B4-BE49-F238E27FC236}">
                    <a16:creationId xmlns:a16="http://schemas.microsoft.com/office/drawing/2014/main" id="{B13D9582-615D-FD31-E3DF-F5CD5519637C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196430932"/>
                  </p:ext>
                </p:extLst>
              </p:nvPr>
            </p:nvGraphicFramePr>
            <p:xfrm>
              <a:off x="5500314" y="3692314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98" t="-1613" r="-797" b="-1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37</a:t>
                          </a:r>
                          <a:r>
                            <a:rPr lang="zh-TW" altLang="en-US" sz="18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  <a:r>
                            <a:rPr lang="zh-TW" altLang="en-US" sz="18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22 = 59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9" name="內容版面配置區 4">
                <a:extLst>
                  <a:ext uri="{FF2B5EF4-FFF2-40B4-BE49-F238E27FC236}">
                    <a16:creationId xmlns:a16="http://schemas.microsoft.com/office/drawing/2014/main" id="{76D14072-55CD-6EC4-BB78-7E89B582900F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2278125" y="5035719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TW" sz="1800" i="1" ker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b="0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5,</m:t>
                                    </m:r>
                                    <m:r>
                                      <a:rPr lang="en-US" altLang="zh-TW" sz="1800" i="1" ker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altLang="zh-TW" sz="1800" b="0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∅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27</a:t>
                          </a:r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9" name="內容版面配置區 4">
                <a:extLst>
                  <a:ext uri="{FF2B5EF4-FFF2-40B4-BE49-F238E27FC236}">
                    <a16:creationId xmlns:a16="http://schemas.microsoft.com/office/drawing/2014/main" id="{76D14072-55CD-6EC4-BB78-7E89B582900F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2278125" y="5035719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397" t="-1639" r="-794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27</a:t>
                          </a:r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0" name="內容版面配置區 4">
                <a:extLst>
                  <a:ext uri="{FF2B5EF4-FFF2-40B4-BE49-F238E27FC236}">
                    <a16:creationId xmlns:a16="http://schemas.microsoft.com/office/drawing/2014/main" id="{26958DA9-263E-8A33-8AC9-8D8F1168E822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308618174"/>
                  </p:ext>
                </p:extLst>
              </p:nvPr>
            </p:nvGraphicFramePr>
            <p:xfrm>
              <a:off x="5500307" y="5043576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2,</m:t>
                                    </m:r>
                                    <m:r>
                                      <a:rPr lang="en-US" altLang="zh-TW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∅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22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0" name="內容版面配置區 4">
                <a:extLst>
                  <a:ext uri="{FF2B5EF4-FFF2-40B4-BE49-F238E27FC236}">
                    <a16:creationId xmlns:a16="http://schemas.microsoft.com/office/drawing/2014/main" id="{26958DA9-263E-8A33-8AC9-8D8F1168E822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308618174"/>
                  </p:ext>
                </p:extLst>
              </p:nvPr>
            </p:nvGraphicFramePr>
            <p:xfrm>
              <a:off x="5500307" y="5043576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398" t="-1613" r="-797" b="-1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22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DDE5808B-7E2F-615A-D2E9-88D394228D94}"/>
                  </a:ext>
                </a:extLst>
              </p:cNvPr>
              <p:cNvSpPr txBox="1"/>
              <p:nvPr/>
            </p:nvSpPr>
            <p:spPr>
              <a:xfrm>
                <a:off x="4652167" y="2679024"/>
                <a:ext cx="301387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func>
                      <m:funcPr>
                        <m:ctrlPr>
                          <a:rPr lang="en-US" altLang="zh-TW" i="1" kern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TW" b="0" i="1" kern="0" smtClean="0">
                            <a:latin typeface="Cambria Math" panose="02040503050406030204" pitchFamily="18" charset="0"/>
                          </a:rPr>
                          <m:t>𝑚𝑖𝑛</m:t>
                        </m:r>
                        <m:r>
                          <a:rPr lang="en-US" altLang="zh-TW" b="0" i="1" kern="0" smtClean="0">
                            <a:latin typeface="Cambria Math" panose="02040503050406030204" pitchFamily="18" charset="0"/>
                          </a:rPr>
                          <m:t> 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TW" i="1" ker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kern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altLang="zh-TW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TW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42</m:t>
                                </m:r>
                              </m:sub>
                            </m:sSub>
                            <m:r>
                              <a:rPr lang="en-US" altLang="zh-TW" b="0" i="1" kern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+64</m:t>
                            </m:r>
                            <m:r>
                              <a:rPr lang="en-US" altLang="zh-TW" b="0" i="1" kern="0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altLang="zh-TW" b="0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TW" b="0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45</m:t>
                                </m:r>
                              </m:sub>
                            </m:sSub>
                            <m:r>
                              <a:rPr lang="en-US" altLang="zh-TW" b="0" i="1" kern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+59</m:t>
                            </m:r>
                          </m:e>
                        </m:d>
                      </m:e>
                    </m:func>
                  </m:oMath>
                </a14:m>
                <a:r>
                  <a:rPr lang="zh-TW" altLang="en-US" dirty="0"/>
                  <a:t> </a:t>
                </a:r>
                <a:endParaRPr lang="en-US" altLang="zh-TW" dirty="0"/>
              </a:p>
              <a:p>
                <a:pPr algn="ctr"/>
                <a:r>
                  <a:rPr lang="en-US" altLang="zh-TW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zh-TW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i="1" ker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TW" dirty="0">
                    <a:solidFill>
                      <a:schemeClr val="tx1"/>
                    </a:solidFill>
                  </a:rPr>
                  <a:t> 28,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45</m:t>
                        </m:r>
                      </m:sub>
                    </m:sSub>
                    <m:r>
                      <a:rPr lang="en-US" altLang="zh-TW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=30</m:t>
                    </m:r>
                  </m:oMath>
                </a14:m>
                <a:r>
                  <a:rPr lang="en-US" altLang="zh-TW" dirty="0"/>
                  <a:t>)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DDE5808B-7E2F-615A-D2E9-88D394228D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2167" y="2679024"/>
                <a:ext cx="3013870" cy="646331"/>
              </a:xfrm>
              <a:prstGeom prst="rect">
                <a:avLst/>
              </a:prstGeom>
              <a:blipFill>
                <a:blip r:embed="rId8"/>
                <a:stretch>
                  <a:fillRect b="-141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字方塊 36">
                <a:extLst>
                  <a:ext uri="{FF2B5EF4-FFF2-40B4-BE49-F238E27FC236}">
                    <a16:creationId xmlns:a16="http://schemas.microsoft.com/office/drawing/2014/main" id="{0F23C857-751B-8D4E-ED55-97AE58F9F141}"/>
                  </a:ext>
                </a:extLst>
              </p:cNvPr>
              <p:cNvSpPr txBox="1"/>
              <p:nvPr/>
            </p:nvSpPr>
            <p:spPr>
              <a:xfrm>
                <a:off x="4327071" y="4523948"/>
                <a:ext cx="193618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TW" i="1" kern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TW" b="0" i="1" kern="0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  <m:r>
                            <a:rPr lang="en-US" altLang="zh-TW" b="0" i="1" kern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TW" i="1" ker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kern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zh-TW" b="0" i="1" kern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 kern="0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b="0" i="1" kern="0" smtClean="0">
                                      <a:latin typeface="Cambria Math" panose="02040503050406030204" pitchFamily="18" charset="0"/>
                                    </a:rPr>
                                    <m:t>52</m:t>
                                  </m:r>
                                </m:sub>
                              </m:sSub>
                              <m:r>
                                <a:rPr lang="en-US" altLang="zh-TW" b="0" i="1" kern="0" smtClean="0">
                                  <a:latin typeface="Cambria Math" panose="02040503050406030204" pitchFamily="18" charset="0"/>
                                </a:rPr>
                                <m:t>+22 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7" name="文字方塊 36">
                <a:extLst>
                  <a:ext uri="{FF2B5EF4-FFF2-40B4-BE49-F238E27FC236}">
                    <a16:creationId xmlns:a16="http://schemas.microsoft.com/office/drawing/2014/main" id="{0F23C857-751B-8D4E-ED55-97AE58F9F1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7071" y="4523948"/>
                <a:ext cx="1936187" cy="369332"/>
              </a:xfrm>
              <a:prstGeom prst="rect">
                <a:avLst/>
              </a:prstGeom>
              <a:blipFill>
                <a:blip r:embed="rId9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字方塊 37">
                <a:extLst>
                  <a:ext uri="{FF2B5EF4-FFF2-40B4-BE49-F238E27FC236}">
                    <a16:creationId xmlns:a16="http://schemas.microsoft.com/office/drawing/2014/main" id="{5CA793C3-161C-0E31-FA45-C80C6A1C2361}"/>
                  </a:ext>
                </a:extLst>
              </p:cNvPr>
              <p:cNvSpPr txBox="1"/>
              <p:nvPr/>
            </p:nvSpPr>
            <p:spPr>
              <a:xfrm>
                <a:off x="1142999" y="4544766"/>
                <a:ext cx="189807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TW" i="1" kern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TW" b="0" i="1" kern="0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  <m:r>
                            <a:rPr lang="en-US" altLang="zh-TW" b="0" i="1" kern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TW" i="1" ker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kern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zh-TW" b="0" i="1" kern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kern="0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b="0" i="1" kern="0" smtClean="0">
                                      <a:latin typeface="Cambria Math" panose="02040503050406030204" pitchFamily="18" charset="0"/>
                                    </a:rPr>
                                    <m:t>25</m:t>
                                  </m:r>
                                </m:sub>
                              </m:sSub>
                              <m:r>
                                <a:rPr lang="en-US" altLang="zh-TW" b="0" i="1" kern="0" smtClean="0">
                                  <a:latin typeface="Cambria Math" panose="02040503050406030204" pitchFamily="18" charset="0"/>
                                </a:rPr>
                                <m:t>+27 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8" name="文字方塊 37">
                <a:extLst>
                  <a:ext uri="{FF2B5EF4-FFF2-40B4-BE49-F238E27FC236}">
                    <a16:creationId xmlns:a16="http://schemas.microsoft.com/office/drawing/2014/main" id="{5CA793C3-161C-0E31-FA45-C80C6A1C23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999" y="4544766"/>
                <a:ext cx="1898077" cy="369332"/>
              </a:xfrm>
              <a:prstGeom prst="rect">
                <a:avLst/>
              </a:prstGeom>
              <a:blipFill>
                <a:blip r:embed="rId10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接點: 肘形 4">
            <a:extLst>
              <a:ext uri="{FF2B5EF4-FFF2-40B4-BE49-F238E27FC236}">
                <a16:creationId xmlns:a16="http://schemas.microsoft.com/office/drawing/2014/main" id="{5451B831-94BE-685D-5E0D-903E92A7B597}"/>
              </a:ext>
            </a:extLst>
          </p:cNvPr>
          <p:cNvCxnSpPr>
            <a:cxnSpLocks/>
          </p:cNvCxnSpPr>
          <p:nvPr/>
        </p:nvCxnSpPr>
        <p:spPr>
          <a:xfrm rot="16200000" flipV="1">
            <a:off x="4914761" y="2343808"/>
            <a:ext cx="1085913" cy="1611099"/>
          </a:xfrm>
          <a:prstGeom prst="bentConnector3">
            <a:avLst>
              <a:gd name="adj1" fmla="val 24855"/>
            </a:avLst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接點: 肘形 5">
            <a:extLst>
              <a:ext uri="{FF2B5EF4-FFF2-40B4-BE49-F238E27FC236}">
                <a16:creationId xmlns:a16="http://schemas.microsoft.com/office/drawing/2014/main" id="{455BF6F3-8DD8-49BC-6D66-BBD07E4847F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303476" y="2344002"/>
            <a:ext cx="1086292" cy="1611090"/>
          </a:xfrm>
          <a:prstGeom prst="bentConnector3">
            <a:avLst>
              <a:gd name="adj1" fmla="val 24864"/>
            </a:avLst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3F055948-AA5C-3AE9-EA36-D5F24D21C917}"/>
              </a:ext>
            </a:extLst>
          </p:cNvPr>
          <p:cNvCxnSpPr/>
          <p:nvPr/>
        </p:nvCxnSpPr>
        <p:spPr>
          <a:xfrm>
            <a:off x="2278125" y="5035340"/>
            <a:ext cx="1525905" cy="742059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96835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2A6ADC-36C5-D731-67B7-0E3E13F96A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DFE7B43-44CA-203F-DB11-7FDB712C4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DP: Traveling Salesman Problem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9D8C13A1-E72B-5E2A-A87C-5F18A303AB6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5289" y="1232884"/>
                <a:ext cx="8291512" cy="5161867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i="1" kern="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kern="0" dirty="0" smtClean="0">
                        <a:latin typeface="Cambria Math" panose="02040503050406030204" pitchFamily="18" charset="0"/>
                      </a:rPr>
                      <m:t>5,</m:t>
                    </m:r>
                    <m:r>
                      <a:rPr lang="en-US" altLang="zh-TW" i="1" kern="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TW" altLang="en-US" i="1" kern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 = </m:t>
                    </m:r>
                    <m:d>
                      <m:dPr>
                        <m:begChr m:val="{"/>
                        <m:endChr m:val="}"/>
                        <m:ctrlPr>
                          <a:rPr lang="en-US" altLang="zh-TW" i="1" kern="0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 kern="0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b="0" i="1" kern="0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TW" i="1" kern="0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b="0" i="1" kern="0" dirty="0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zh-TW" i="1" kern="0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en-US" altLang="zh-TW" kern="0" dirty="0"/>
              </a:p>
              <a:p>
                <a:pPr marL="0" indent="0">
                  <a:buNone/>
                </a:pPr>
                <a:endParaRPr lang="en-US" altLang="zh-TW" sz="2000" kern="0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9D8C13A1-E72B-5E2A-A87C-5F18A303AB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289" y="1232884"/>
                <a:ext cx="8291512" cy="5161867"/>
              </a:xfrm>
              <a:blipFill>
                <a:blip r:embed="rId2"/>
                <a:stretch>
                  <a:fillRect l="-36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542759A-8376-3EF9-A331-A3BEEBF9C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18</a:t>
            </a:fld>
            <a:endParaRPr lang="en-US" altLang="zh-TW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內容版面配置區 4">
                <a:extLst>
                  <a:ext uri="{FF2B5EF4-FFF2-40B4-BE49-F238E27FC236}">
                    <a16:creationId xmlns:a16="http://schemas.microsoft.com/office/drawing/2014/main" id="{8250EAFF-412A-C634-87E5-D88ED3FAFA4B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120324111"/>
                  </p:ext>
                </p:extLst>
              </p:nvPr>
            </p:nvGraphicFramePr>
            <p:xfrm>
              <a:off x="3836320" y="1864720"/>
              <a:ext cx="1631696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31696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5,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{</m:t>
                                    </m:r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2, 4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}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30 + 50 = 80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內容版面配置區 4">
                <a:extLst>
                  <a:ext uri="{FF2B5EF4-FFF2-40B4-BE49-F238E27FC236}">
                    <a16:creationId xmlns:a16="http://schemas.microsoft.com/office/drawing/2014/main" id="{8250EAFF-412A-C634-87E5-D88ED3FAFA4B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120324111"/>
                  </p:ext>
                </p:extLst>
              </p:nvPr>
            </p:nvGraphicFramePr>
            <p:xfrm>
              <a:off x="3836320" y="1864720"/>
              <a:ext cx="1631696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31696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73" t="-1613" r="-1119" b="-1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30 + 50 = 80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811933B0-D7CA-DF28-1DD7-6579837A4827}"/>
              </a:ext>
            </a:extLst>
          </p:cNvPr>
          <p:cNvCxnSpPr>
            <a:cxnSpLocks/>
          </p:cNvCxnSpPr>
          <p:nvPr/>
        </p:nvCxnSpPr>
        <p:spPr>
          <a:xfrm flipV="1">
            <a:off x="3041078" y="4434373"/>
            <a:ext cx="1" cy="601346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915369CE-0CD7-79DA-8999-9A565913920F}"/>
              </a:ext>
            </a:extLst>
          </p:cNvPr>
          <p:cNvCxnSpPr>
            <a:cxnSpLocks/>
          </p:cNvCxnSpPr>
          <p:nvPr/>
        </p:nvCxnSpPr>
        <p:spPr>
          <a:xfrm flipH="1" flipV="1">
            <a:off x="6263260" y="4433994"/>
            <a:ext cx="1" cy="601346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7" name="內容版面配置區 4">
                <a:extLst>
                  <a:ext uri="{FF2B5EF4-FFF2-40B4-BE49-F238E27FC236}">
                    <a16:creationId xmlns:a16="http://schemas.microsoft.com/office/drawing/2014/main" id="{5748EAB1-A6AD-1A2A-FDEE-F779AAD3E729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505060774"/>
                  </p:ext>
                </p:extLst>
              </p:nvPr>
            </p:nvGraphicFramePr>
            <p:xfrm>
              <a:off x="2278125" y="3692693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TW" sz="1800" i="1" ker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2,</m:t>
                                    </m:r>
                                    <m:r>
                                      <a:rPr lang="en-US" altLang="zh-TW" sz="1800" i="1" ker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{4}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28 + 38 = 66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7" name="內容版面配置區 4">
                <a:extLst>
                  <a:ext uri="{FF2B5EF4-FFF2-40B4-BE49-F238E27FC236}">
                    <a16:creationId xmlns:a16="http://schemas.microsoft.com/office/drawing/2014/main" id="{5748EAB1-A6AD-1A2A-FDEE-F779AAD3E729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505060774"/>
                  </p:ext>
                </p:extLst>
              </p:nvPr>
            </p:nvGraphicFramePr>
            <p:xfrm>
              <a:off x="2278125" y="3692693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97" t="-1613" r="-794" b="-1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28 + 38 = 66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內容版面配置區 4">
                <a:extLst>
                  <a:ext uri="{FF2B5EF4-FFF2-40B4-BE49-F238E27FC236}">
                    <a16:creationId xmlns:a16="http://schemas.microsoft.com/office/drawing/2014/main" id="{BC71D12C-F9F3-D8D6-4EA0-CA488540EBE4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22475538"/>
                  </p:ext>
                </p:extLst>
              </p:nvPr>
            </p:nvGraphicFramePr>
            <p:xfrm>
              <a:off x="5500314" y="3692314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4,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{</m:t>
                                    </m:r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}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28</a:t>
                          </a:r>
                          <a:r>
                            <a:rPr lang="zh-TW" altLang="en-US" sz="18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  <a:r>
                            <a:rPr lang="zh-TW" altLang="en-US" sz="18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22 = 50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內容版面配置區 4">
                <a:extLst>
                  <a:ext uri="{FF2B5EF4-FFF2-40B4-BE49-F238E27FC236}">
                    <a16:creationId xmlns:a16="http://schemas.microsoft.com/office/drawing/2014/main" id="{BC71D12C-F9F3-D8D6-4EA0-CA488540EBE4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22475538"/>
                  </p:ext>
                </p:extLst>
              </p:nvPr>
            </p:nvGraphicFramePr>
            <p:xfrm>
              <a:off x="5500314" y="3692314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98" t="-1613" r="-797" b="-1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28</a:t>
                          </a:r>
                          <a:r>
                            <a:rPr lang="zh-TW" altLang="en-US" sz="18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  <a:r>
                            <a:rPr lang="zh-TW" altLang="en-US" sz="18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22 = 50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9" name="內容版面配置區 4">
                <a:extLst>
                  <a:ext uri="{FF2B5EF4-FFF2-40B4-BE49-F238E27FC236}">
                    <a16:creationId xmlns:a16="http://schemas.microsoft.com/office/drawing/2014/main" id="{69D09E3B-13A5-13FD-B11A-B190F254B3FA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536771916"/>
                  </p:ext>
                </p:extLst>
              </p:nvPr>
            </p:nvGraphicFramePr>
            <p:xfrm>
              <a:off x="2278125" y="5035719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TW" sz="1800" i="1" ker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b="0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4,</m:t>
                                    </m:r>
                                    <m:r>
                                      <a:rPr lang="en-US" altLang="zh-TW" sz="1800" i="1" ker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altLang="zh-TW" sz="1800" b="0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∅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38</a:t>
                          </a:r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9" name="內容版面配置區 4">
                <a:extLst>
                  <a:ext uri="{FF2B5EF4-FFF2-40B4-BE49-F238E27FC236}">
                    <a16:creationId xmlns:a16="http://schemas.microsoft.com/office/drawing/2014/main" id="{69D09E3B-13A5-13FD-B11A-B190F254B3FA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536771916"/>
                  </p:ext>
                </p:extLst>
              </p:nvPr>
            </p:nvGraphicFramePr>
            <p:xfrm>
              <a:off x="2278125" y="5035719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397" t="-1639" r="-794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38</a:t>
                          </a:r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0" name="內容版面配置區 4">
                <a:extLst>
                  <a:ext uri="{FF2B5EF4-FFF2-40B4-BE49-F238E27FC236}">
                    <a16:creationId xmlns:a16="http://schemas.microsoft.com/office/drawing/2014/main" id="{6F266ECA-4ED5-E60B-157E-C526E8F1C577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563658919"/>
                  </p:ext>
                </p:extLst>
              </p:nvPr>
            </p:nvGraphicFramePr>
            <p:xfrm>
              <a:off x="5500307" y="5043576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b="0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TW" sz="1800" b="0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b="0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2,</m:t>
                                    </m:r>
                                    <m:r>
                                      <a:rPr lang="en-US" altLang="zh-TW" sz="18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∅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22</a:t>
                          </a:r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0" name="內容版面配置區 4">
                <a:extLst>
                  <a:ext uri="{FF2B5EF4-FFF2-40B4-BE49-F238E27FC236}">
                    <a16:creationId xmlns:a16="http://schemas.microsoft.com/office/drawing/2014/main" id="{6F266ECA-4ED5-E60B-157E-C526E8F1C577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563658919"/>
                  </p:ext>
                </p:extLst>
              </p:nvPr>
            </p:nvGraphicFramePr>
            <p:xfrm>
              <a:off x="5500307" y="5043576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398" t="-1613" r="-797" b="-1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22</a:t>
                          </a:r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1644886D-4F35-7B16-BFA1-A155EBF15EF1}"/>
                  </a:ext>
                </a:extLst>
              </p:cNvPr>
              <p:cNvSpPr txBox="1"/>
              <p:nvPr/>
            </p:nvSpPr>
            <p:spPr>
              <a:xfrm>
                <a:off x="4652167" y="2679024"/>
                <a:ext cx="3013870" cy="6712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func>
                      <m:funcPr>
                        <m:ctrlPr>
                          <a:rPr lang="en-US" altLang="zh-TW" i="1" kern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TW" b="0" i="1" kern="0" smtClean="0">
                            <a:latin typeface="Cambria Math" panose="02040503050406030204" pitchFamily="18" charset="0"/>
                          </a:rPr>
                          <m:t>𝑚𝑖𝑛</m:t>
                        </m:r>
                        <m:r>
                          <a:rPr lang="en-US" altLang="zh-TW" b="0" i="1" kern="0" smtClean="0">
                            <a:latin typeface="Cambria Math" panose="02040503050406030204" pitchFamily="18" charset="0"/>
                          </a:rPr>
                          <m:t> 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TW" i="1" ker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kern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altLang="zh-TW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TW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52</m:t>
                                </m:r>
                              </m:sub>
                            </m:sSub>
                            <m:r>
                              <a:rPr lang="en-US" altLang="zh-TW" b="0" i="1" kern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+66</m:t>
                            </m:r>
                            <m:r>
                              <a:rPr lang="en-US" altLang="zh-TW" b="0" i="1" kern="0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altLang="zh-TW" b="0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TW" b="0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54</m:t>
                                </m:r>
                              </m:sub>
                            </m:sSub>
                            <m:r>
                              <a:rPr lang="en-US" altLang="zh-TW" b="0" i="1" kern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+50</m:t>
                            </m:r>
                          </m:e>
                        </m:d>
                      </m:e>
                    </m:func>
                  </m:oMath>
                </a14:m>
                <a:r>
                  <a:rPr lang="zh-TW" altLang="en-US" dirty="0"/>
                  <a:t> </a:t>
                </a:r>
                <a:endParaRPr lang="en-US" altLang="zh-TW" dirty="0"/>
              </a:p>
              <a:p>
                <a:pPr algn="ctr"/>
                <a:r>
                  <a:rPr lang="en-US" altLang="zh-TW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52</m:t>
                        </m:r>
                      </m:sub>
                    </m:sSub>
                    <m:r>
                      <a:rPr lang="en-US" altLang="zh-TW" i="1" ker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TW" dirty="0">
                    <a:solidFill>
                      <a:schemeClr val="tx1"/>
                    </a:solidFill>
                  </a:rPr>
                  <a:t> 37,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54</m:t>
                        </m:r>
                      </m:sub>
                    </m:sSub>
                    <m:r>
                      <a:rPr lang="en-US" altLang="zh-TW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=30</m:t>
                    </m:r>
                  </m:oMath>
                </a14:m>
                <a:r>
                  <a:rPr lang="en-US" altLang="zh-TW" dirty="0"/>
                  <a:t>)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1644886D-4F35-7B16-BFA1-A155EBF15E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2167" y="2679024"/>
                <a:ext cx="3013870" cy="671209"/>
              </a:xfrm>
              <a:prstGeom prst="rect">
                <a:avLst/>
              </a:prstGeom>
              <a:blipFill>
                <a:blip r:embed="rId8"/>
                <a:stretch>
                  <a:fillRect b="-900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字方塊 36">
                <a:extLst>
                  <a:ext uri="{FF2B5EF4-FFF2-40B4-BE49-F238E27FC236}">
                    <a16:creationId xmlns:a16="http://schemas.microsoft.com/office/drawing/2014/main" id="{541666C3-7B1D-BCCF-655A-E6448AD1C851}"/>
                  </a:ext>
                </a:extLst>
              </p:cNvPr>
              <p:cNvSpPr txBox="1"/>
              <p:nvPr/>
            </p:nvSpPr>
            <p:spPr>
              <a:xfrm>
                <a:off x="4327071" y="4523948"/>
                <a:ext cx="193618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TW" i="1" kern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TW" b="0" i="1" kern="0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  <m:r>
                            <a:rPr lang="en-US" altLang="zh-TW" b="0" i="1" kern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TW" i="1" ker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kern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zh-TW" b="0" i="1" kern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 kern="0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b="0" i="1" kern="0" smtClean="0">
                                      <a:latin typeface="Cambria Math" panose="02040503050406030204" pitchFamily="18" charset="0"/>
                                    </a:rPr>
                                    <m:t>42</m:t>
                                  </m:r>
                                </m:sub>
                              </m:sSub>
                              <m:r>
                                <a:rPr lang="en-US" altLang="zh-TW" b="0" i="1" kern="0" smtClean="0">
                                  <a:latin typeface="Cambria Math" panose="02040503050406030204" pitchFamily="18" charset="0"/>
                                </a:rPr>
                                <m:t>+22 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7" name="文字方塊 36">
                <a:extLst>
                  <a:ext uri="{FF2B5EF4-FFF2-40B4-BE49-F238E27FC236}">
                    <a16:creationId xmlns:a16="http://schemas.microsoft.com/office/drawing/2014/main" id="{541666C3-7B1D-BCCF-655A-E6448AD1C8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7071" y="4523948"/>
                <a:ext cx="1936187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字方塊 37">
                <a:extLst>
                  <a:ext uri="{FF2B5EF4-FFF2-40B4-BE49-F238E27FC236}">
                    <a16:creationId xmlns:a16="http://schemas.microsoft.com/office/drawing/2014/main" id="{ED295FB5-DC7A-B73B-BFA7-684843E4CC54}"/>
                  </a:ext>
                </a:extLst>
              </p:cNvPr>
              <p:cNvSpPr txBox="1"/>
              <p:nvPr/>
            </p:nvSpPr>
            <p:spPr>
              <a:xfrm>
                <a:off x="1142999" y="4544766"/>
                <a:ext cx="189807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TW" i="1" kern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TW" b="0" i="1" kern="0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  <m:r>
                            <a:rPr lang="en-US" altLang="zh-TW" b="0" i="1" kern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TW" i="1" ker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kern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zh-TW" b="0" i="1" kern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kern="0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b="0" i="1" kern="0" smtClean="0">
                                      <a:latin typeface="Cambria Math" panose="02040503050406030204" pitchFamily="18" charset="0"/>
                                    </a:rPr>
                                    <m:t>24</m:t>
                                  </m:r>
                                </m:sub>
                              </m:sSub>
                              <m:r>
                                <a:rPr lang="en-US" altLang="zh-TW" b="0" i="1" kern="0" smtClean="0">
                                  <a:latin typeface="Cambria Math" panose="02040503050406030204" pitchFamily="18" charset="0"/>
                                </a:rPr>
                                <m:t>+38 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8" name="文字方塊 37">
                <a:extLst>
                  <a:ext uri="{FF2B5EF4-FFF2-40B4-BE49-F238E27FC236}">
                    <a16:creationId xmlns:a16="http://schemas.microsoft.com/office/drawing/2014/main" id="{ED295FB5-DC7A-B73B-BFA7-684843E4CC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999" y="4544766"/>
                <a:ext cx="1898077" cy="369332"/>
              </a:xfrm>
              <a:prstGeom prst="rect">
                <a:avLst/>
              </a:prstGeom>
              <a:blipFill>
                <a:blip r:embed="rId10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接點: 肘形 4">
            <a:extLst>
              <a:ext uri="{FF2B5EF4-FFF2-40B4-BE49-F238E27FC236}">
                <a16:creationId xmlns:a16="http://schemas.microsoft.com/office/drawing/2014/main" id="{10BC44BC-B6A0-BA92-E176-F26FDDF46054}"/>
              </a:ext>
            </a:extLst>
          </p:cNvPr>
          <p:cNvCxnSpPr>
            <a:cxnSpLocks/>
          </p:cNvCxnSpPr>
          <p:nvPr/>
        </p:nvCxnSpPr>
        <p:spPr>
          <a:xfrm rot="16200000" flipV="1">
            <a:off x="4914761" y="2343808"/>
            <a:ext cx="1085913" cy="1611099"/>
          </a:xfrm>
          <a:prstGeom prst="bentConnector3">
            <a:avLst>
              <a:gd name="adj1" fmla="val 24855"/>
            </a:avLst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接點: 肘形 5">
            <a:extLst>
              <a:ext uri="{FF2B5EF4-FFF2-40B4-BE49-F238E27FC236}">
                <a16:creationId xmlns:a16="http://schemas.microsoft.com/office/drawing/2014/main" id="{DAA0320C-77AA-C049-41B6-FC65A86E961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303476" y="2344002"/>
            <a:ext cx="1086292" cy="1611090"/>
          </a:xfrm>
          <a:prstGeom prst="bentConnector3">
            <a:avLst>
              <a:gd name="adj1" fmla="val 24864"/>
            </a:avLst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B5B60B0B-987F-782F-402C-15D321361341}"/>
              </a:ext>
            </a:extLst>
          </p:cNvPr>
          <p:cNvCxnSpPr/>
          <p:nvPr/>
        </p:nvCxnSpPr>
        <p:spPr>
          <a:xfrm>
            <a:off x="2278125" y="5035340"/>
            <a:ext cx="1525905" cy="742059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179B0C34-D518-8A7F-6DC2-EAF24C8CF9CB}"/>
              </a:ext>
            </a:extLst>
          </p:cNvPr>
          <p:cNvCxnSpPr>
            <a:cxnSpLocks/>
          </p:cNvCxnSpPr>
          <p:nvPr/>
        </p:nvCxnSpPr>
        <p:spPr>
          <a:xfrm>
            <a:off x="5500307" y="5043576"/>
            <a:ext cx="1525905" cy="733823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98024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9224EB-498C-99C7-ED71-27191BD091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F205DB-9CDE-BA6C-191C-4DAC2E474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DP: Traveling Salesman Problem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E624E032-BAE1-C215-CE48-A7C6CAEDD14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5289" y="1232884"/>
                <a:ext cx="8291512" cy="5161867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i="1" kern="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kern="0" dirty="0" smtClean="0">
                        <a:latin typeface="Cambria Math" panose="02040503050406030204" pitchFamily="18" charset="0"/>
                      </a:rPr>
                      <m:t>3,</m:t>
                    </m:r>
                    <m:r>
                      <a:rPr lang="en-US" altLang="zh-TW" i="1" kern="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TW" altLang="en-US" i="1" kern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 = </m:t>
                    </m:r>
                    <m:d>
                      <m:dPr>
                        <m:begChr m:val="{"/>
                        <m:endChr m:val="}"/>
                        <m:ctrlPr>
                          <a:rPr lang="en-US" altLang="zh-TW" i="1" kern="0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 kern="0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b="0" i="1" kern="0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TW" i="1" kern="0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b="0" i="1" kern="0" dirty="0" smtClean="0">
                            <a:latin typeface="Cambria Math" panose="02040503050406030204" pitchFamily="18" charset="0"/>
                          </a:rPr>
                          <m:t>4, 5</m:t>
                        </m:r>
                        <m:r>
                          <a:rPr lang="en-US" altLang="zh-TW" i="1" kern="0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en-US" altLang="zh-TW" kern="0" dirty="0"/>
              </a:p>
              <a:p>
                <a:pPr marL="0" indent="0">
                  <a:buNone/>
                </a:pPr>
                <a:endParaRPr lang="en-US" altLang="zh-TW" sz="2000" kern="0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E624E032-BAE1-C215-CE48-A7C6CAEDD14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289" y="1232884"/>
                <a:ext cx="8291512" cy="5161867"/>
              </a:xfrm>
              <a:blipFill>
                <a:blip r:embed="rId2"/>
                <a:stretch>
                  <a:fillRect l="-36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A746558-1E42-CDAA-D4BE-45FF67526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19</a:t>
            </a:fld>
            <a:endParaRPr lang="en-US" altLang="zh-TW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內容版面配置區 4">
                <a:extLst>
                  <a:ext uri="{FF2B5EF4-FFF2-40B4-BE49-F238E27FC236}">
                    <a16:creationId xmlns:a16="http://schemas.microsoft.com/office/drawing/2014/main" id="{F20A6B3A-31F8-A0DF-522C-DB175494D529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579145409"/>
                  </p:ext>
                </p:extLst>
              </p:nvPr>
            </p:nvGraphicFramePr>
            <p:xfrm>
              <a:off x="3832064" y="1864720"/>
              <a:ext cx="16402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402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3,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{</m:t>
                                    </m:r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2, 4, 5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}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49 + 85 = 134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內容版面配置區 4">
                <a:extLst>
                  <a:ext uri="{FF2B5EF4-FFF2-40B4-BE49-F238E27FC236}">
                    <a16:creationId xmlns:a16="http://schemas.microsoft.com/office/drawing/2014/main" id="{F20A6B3A-31F8-A0DF-522C-DB175494D529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579145409"/>
                  </p:ext>
                </p:extLst>
              </p:nvPr>
            </p:nvGraphicFramePr>
            <p:xfrm>
              <a:off x="3832064" y="1864720"/>
              <a:ext cx="16402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402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70" t="-1613" r="-741" b="-1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49 + 85 = 134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61131177-81D5-6F2D-A4CB-60ADF06A5552}"/>
                  </a:ext>
                </a:extLst>
              </p:cNvPr>
              <p:cNvSpPr txBox="1"/>
              <p:nvPr/>
            </p:nvSpPr>
            <p:spPr>
              <a:xfrm>
                <a:off x="4732333" y="2839804"/>
                <a:ext cx="416526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func>
                      <m:funcPr>
                        <m:ctrlPr>
                          <a:rPr lang="en-US" altLang="zh-TW" i="1" kern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TW" b="0" i="1" kern="0" smtClean="0">
                            <a:latin typeface="Cambria Math" panose="02040503050406030204" pitchFamily="18" charset="0"/>
                          </a:rPr>
                          <m:t>𝑚𝑖𝑛</m:t>
                        </m:r>
                        <m:r>
                          <a:rPr lang="en-US" altLang="zh-TW" b="0" i="1" kern="0" smtClean="0">
                            <a:latin typeface="Cambria Math" panose="02040503050406030204" pitchFamily="18" charset="0"/>
                          </a:rPr>
                          <m:t> 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TW" i="1" ker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kern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altLang="zh-TW" b="0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TW" b="0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32</m:t>
                                </m:r>
                              </m:sub>
                            </m:sSub>
                            <m:r>
                              <a:rPr lang="en-US" altLang="zh-TW" b="0" i="1" kern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+85</m:t>
                            </m:r>
                            <m:r>
                              <a:rPr lang="en-US" altLang="zh-TW" b="0" i="1" kern="0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altLang="zh-TW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TW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34</m:t>
                                </m:r>
                              </m:sub>
                            </m:sSub>
                            <m:r>
                              <a:rPr lang="en-US" altLang="zh-TW" b="0" i="1" kern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+89,</m:t>
                            </m:r>
                            <m:sSub>
                              <m:sSubPr>
                                <m:ctrlPr>
                                  <a:rPr lang="en-US" altLang="zh-TW" i="1" ker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 ker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TW" b="0" i="1" kern="0" smtClean="0">
                                    <a:latin typeface="Cambria Math" panose="02040503050406030204" pitchFamily="18" charset="0"/>
                                  </a:rPr>
                                  <m:t>35</m:t>
                                </m:r>
                              </m:sub>
                            </m:sSub>
                            <m:r>
                              <a:rPr lang="en-US" altLang="zh-TW" i="1" ker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TW" b="0" i="1" kern="0" smtClean="0">
                                <a:latin typeface="Cambria Math" panose="02040503050406030204" pitchFamily="18" charset="0"/>
                              </a:rPr>
                              <m:t>80</m:t>
                            </m:r>
                          </m:e>
                        </m:d>
                      </m:e>
                    </m:func>
                  </m:oMath>
                </a14:m>
                <a:r>
                  <a:rPr lang="zh-TW" altLang="en-US" dirty="0"/>
                  <a:t> </a:t>
                </a:r>
                <a:endParaRPr lang="en-US" altLang="zh-TW" dirty="0"/>
              </a:p>
              <a:p>
                <a:pPr algn="ctr"/>
                <a:r>
                  <a:rPr lang="en-US" altLang="zh-TW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ker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b="0" i="1" kern="0" smtClean="0">
                            <a:latin typeface="Cambria Math" panose="02040503050406030204" pitchFamily="18" charset="0"/>
                          </a:rPr>
                          <m:t>32</m:t>
                        </m:r>
                      </m:sub>
                    </m:sSub>
                    <m:r>
                      <a:rPr lang="en-US" altLang="zh-TW" i="1" ker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TW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b="0" i="0" kern="0" smtClean="0">
                        <a:latin typeface="Cambria Math" panose="02040503050406030204" pitchFamily="18" charset="0"/>
                      </a:rPr>
                      <m:t>49</m:t>
                    </m:r>
                    <m:r>
                      <a:rPr lang="en-US" altLang="zh-TW" i="1" kern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i="1" ker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TW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kern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i="1" ker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b="0" i="1" kern="0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TW" i="1" ker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zh-TW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=63,</m:t>
                    </m:r>
                    <m:sSub>
                      <m:sSubPr>
                        <m:ctrlPr>
                          <a:rPr lang="en-US" altLang="zh-TW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ker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i="1" ker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b="0" i="1" kern="0" smtClean="0">
                            <a:latin typeface="Cambria Math" panose="02040503050406030204" pitchFamily="18" charset="0"/>
                          </a:rPr>
                          <m:t>35</m:t>
                        </m:r>
                      </m:sub>
                    </m:sSub>
                    <m:r>
                      <a:rPr lang="en-US" altLang="zh-TW" i="1" ker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i="1" kern="0" smtClean="0">
                        <a:latin typeface="Cambria Math" panose="02040503050406030204" pitchFamily="18" charset="0"/>
                      </a:rPr>
                      <m:t>8</m:t>
                    </m:r>
                    <m:r>
                      <a:rPr lang="en-US" altLang="zh-TW" b="0" i="1" kern="0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altLang="zh-TW" dirty="0"/>
                  <a:t>)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61131177-81D5-6F2D-A4CB-60ADF06A55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2333" y="2839804"/>
                <a:ext cx="4165262" cy="646331"/>
              </a:xfrm>
              <a:prstGeom prst="rect">
                <a:avLst/>
              </a:prstGeom>
              <a:blipFill>
                <a:blip r:embed="rId4"/>
                <a:stretch>
                  <a:fillRect b="-141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內容版面配置區 4">
                <a:extLst>
                  <a:ext uri="{FF2B5EF4-FFF2-40B4-BE49-F238E27FC236}">
                    <a16:creationId xmlns:a16="http://schemas.microsoft.com/office/drawing/2014/main" id="{6DEEABC6-A679-602A-CDD8-C94682E19850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490514868"/>
                  </p:ext>
                </p:extLst>
              </p:nvPr>
            </p:nvGraphicFramePr>
            <p:xfrm>
              <a:off x="6522311" y="3952298"/>
              <a:ext cx="16402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402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5,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{</m:t>
                                    </m:r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2, 4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}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30 + 50 = 80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內容版面配置區 4">
                <a:extLst>
                  <a:ext uri="{FF2B5EF4-FFF2-40B4-BE49-F238E27FC236}">
                    <a16:creationId xmlns:a16="http://schemas.microsoft.com/office/drawing/2014/main" id="{6DEEABC6-A679-602A-CDD8-C94682E19850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490514868"/>
                  </p:ext>
                </p:extLst>
              </p:nvPr>
            </p:nvGraphicFramePr>
            <p:xfrm>
              <a:off x="6522311" y="3952298"/>
              <a:ext cx="16402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402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70" t="-1613" r="-1111" b="-1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30 + 50 = 80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內容版面配置區 4">
                <a:extLst>
                  <a:ext uri="{FF2B5EF4-FFF2-40B4-BE49-F238E27FC236}">
                    <a16:creationId xmlns:a16="http://schemas.microsoft.com/office/drawing/2014/main" id="{294C2F61-FCC3-7585-CF33-39091432E89A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408098124"/>
                  </p:ext>
                </p:extLst>
              </p:nvPr>
            </p:nvGraphicFramePr>
            <p:xfrm>
              <a:off x="1141817" y="3952943"/>
              <a:ext cx="16402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402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2,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{</m:t>
                                    </m:r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4, 5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}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28 + 57 = 85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內容版面配置區 4">
                <a:extLst>
                  <a:ext uri="{FF2B5EF4-FFF2-40B4-BE49-F238E27FC236}">
                    <a16:creationId xmlns:a16="http://schemas.microsoft.com/office/drawing/2014/main" id="{294C2F61-FCC3-7585-CF33-39091432E89A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408098124"/>
                  </p:ext>
                </p:extLst>
              </p:nvPr>
            </p:nvGraphicFramePr>
            <p:xfrm>
              <a:off x="1141817" y="3952943"/>
              <a:ext cx="16402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402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370" t="-1613" r="-741" b="-1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28 + 57 = 85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內容版面配置區 4">
                <a:extLst>
                  <a:ext uri="{FF2B5EF4-FFF2-40B4-BE49-F238E27FC236}">
                    <a16:creationId xmlns:a16="http://schemas.microsoft.com/office/drawing/2014/main" id="{E23CA651-E68C-9C24-6316-1471D2C9DCFE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598141674"/>
                  </p:ext>
                </p:extLst>
              </p:nvPr>
            </p:nvGraphicFramePr>
            <p:xfrm>
              <a:off x="3832064" y="3952943"/>
              <a:ext cx="16402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402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4,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{</m:t>
                                    </m:r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2, 5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}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30 + 59 = 89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內容版面配置區 4">
                <a:extLst>
                  <a:ext uri="{FF2B5EF4-FFF2-40B4-BE49-F238E27FC236}">
                    <a16:creationId xmlns:a16="http://schemas.microsoft.com/office/drawing/2014/main" id="{E23CA651-E68C-9C24-6316-1471D2C9DCFE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598141674"/>
                  </p:ext>
                </p:extLst>
              </p:nvPr>
            </p:nvGraphicFramePr>
            <p:xfrm>
              <a:off x="3832064" y="3952943"/>
              <a:ext cx="16402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402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370" t="-1613" r="-741" b="-1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30 + 59 = 89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6" name="接點: 肘形 15">
            <a:extLst>
              <a:ext uri="{FF2B5EF4-FFF2-40B4-BE49-F238E27FC236}">
                <a16:creationId xmlns:a16="http://schemas.microsoft.com/office/drawing/2014/main" id="{B10C5417-C149-8EAF-95F7-AD51AA36941F}"/>
              </a:ext>
            </a:extLst>
          </p:cNvPr>
          <p:cNvCxnSpPr>
            <a:cxnSpLocks/>
            <a:stCxn id="12" idx="0"/>
            <a:endCxn id="9" idx="2"/>
          </p:cNvCxnSpPr>
          <p:nvPr/>
        </p:nvCxnSpPr>
        <p:spPr>
          <a:xfrm rot="5400000" flipH="1" flipV="1">
            <a:off x="2633771" y="1934549"/>
            <a:ext cx="1346543" cy="2690247"/>
          </a:xfrm>
          <a:prstGeom prst="bentConnector3">
            <a:avLst>
              <a:gd name="adj1" fmla="val 24939"/>
            </a:avLst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接點: 肘形 25">
            <a:extLst>
              <a:ext uri="{FF2B5EF4-FFF2-40B4-BE49-F238E27FC236}">
                <a16:creationId xmlns:a16="http://schemas.microsoft.com/office/drawing/2014/main" id="{8E590336-5AB5-D4C4-35D2-4839967C8F4F}"/>
              </a:ext>
            </a:extLst>
          </p:cNvPr>
          <p:cNvCxnSpPr>
            <a:cxnSpLocks/>
            <a:stCxn id="10" idx="0"/>
            <a:endCxn id="9" idx="2"/>
          </p:cNvCxnSpPr>
          <p:nvPr/>
        </p:nvCxnSpPr>
        <p:spPr>
          <a:xfrm rot="16200000" flipV="1">
            <a:off x="5324341" y="1934225"/>
            <a:ext cx="1345898" cy="2690247"/>
          </a:xfrm>
          <a:prstGeom prst="bentConnector3">
            <a:avLst>
              <a:gd name="adj1" fmla="val 25053"/>
            </a:avLst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AEB50BCA-D2D3-8DE2-DCE8-EA91729F7E86}"/>
              </a:ext>
            </a:extLst>
          </p:cNvPr>
          <p:cNvCxnSpPr>
            <a:endCxn id="9" idx="2"/>
          </p:cNvCxnSpPr>
          <p:nvPr/>
        </p:nvCxnSpPr>
        <p:spPr>
          <a:xfrm flipV="1">
            <a:off x="4652166" y="2606400"/>
            <a:ext cx="0" cy="1345898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4437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3B6B6D-052F-AFFE-B972-31DEFFE5F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Algorithm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16234CD-E1F2-688E-0D7E-945A231009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Exact Algorithm</a:t>
            </a:r>
          </a:p>
          <a:p>
            <a:pPr lvl="1"/>
            <a:r>
              <a:rPr lang="en-US" altLang="zh-TW" dirty="0"/>
              <a:t>Problem-solving method without approximate or error</a:t>
            </a:r>
          </a:p>
          <a:p>
            <a:pPr lvl="1"/>
            <a:endParaRPr lang="en-US" altLang="zh-TW" dirty="0"/>
          </a:p>
          <a:p>
            <a:r>
              <a:rPr lang="en-US" altLang="zh-TW" dirty="0"/>
              <a:t>Heuristic Algorithm</a:t>
            </a:r>
          </a:p>
          <a:p>
            <a:pPr lvl="1"/>
            <a:r>
              <a:rPr lang="en-US" altLang="zh-TW" dirty="0"/>
              <a:t>Problem-solving method to produce approximate solutions</a:t>
            </a:r>
          </a:p>
          <a:p>
            <a:pPr lvl="2"/>
            <a:r>
              <a:rPr lang="en-US" altLang="zh-TW" dirty="0"/>
              <a:t>Select the best solution within an acceptable time and cost</a:t>
            </a:r>
          </a:p>
          <a:p>
            <a:pPr lvl="2"/>
            <a:r>
              <a:rPr lang="en-US" altLang="zh-TW" dirty="0"/>
              <a:t>Obtain a certain trade-off in </a:t>
            </a:r>
            <a:r>
              <a:rPr lang="en-US" altLang="zh-TW" dirty="0">
                <a:solidFill>
                  <a:srgbClr val="FF0000"/>
                </a:solidFill>
              </a:rPr>
              <a:t>complexity</a:t>
            </a:r>
            <a:r>
              <a:rPr lang="en-US" altLang="zh-TW" dirty="0"/>
              <a:t> and </a:t>
            </a:r>
            <a:r>
              <a:rPr lang="en-US" altLang="zh-TW" dirty="0">
                <a:solidFill>
                  <a:srgbClr val="FF0000"/>
                </a:solidFill>
              </a:rPr>
              <a:t>quality of resolution</a:t>
            </a:r>
          </a:p>
          <a:p>
            <a:pPr lvl="1"/>
            <a:r>
              <a:rPr lang="en-US" altLang="zh-TW" dirty="0"/>
              <a:t>Most are based on an imitation of natural algorithms</a:t>
            </a:r>
          </a:p>
          <a:p>
            <a:pPr lvl="2"/>
            <a:r>
              <a:rPr lang="en-US" altLang="zh-TW" dirty="0"/>
              <a:t>e.g., Ant Colony Algorithm (ACO), Genetic Algorithm (GA), etc.</a:t>
            </a:r>
          </a:p>
          <a:p>
            <a:pPr lvl="2"/>
            <a:endParaRPr lang="en-US" altLang="zh-TW" dirty="0"/>
          </a:p>
          <a:p>
            <a:pPr lvl="1"/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CD3E9DB-6B7C-888B-33E2-01944D3E6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2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511926018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8ED3B5-7580-45FD-0AC6-43F9399897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FEB593-4E66-3D13-863E-EBAD40DA9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DP: Traveling Salesman Problem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8450CBF4-4D2A-3DE3-9552-0E54E5761D2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5289" y="1224648"/>
                <a:ext cx="8291512" cy="5161867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i="1" kern="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kern="0" dirty="0" smtClean="0">
                        <a:latin typeface="Cambria Math" panose="02040503050406030204" pitchFamily="18" charset="0"/>
                      </a:rPr>
                      <m:t>4,</m:t>
                    </m:r>
                    <m:r>
                      <a:rPr lang="en-US" altLang="zh-TW" i="1" kern="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TW" altLang="en-US" i="1" kern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 = { 2, 3, 5 }</m:t>
                    </m:r>
                  </m:oMath>
                </a14:m>
                <a:endParaRPr lang="en-US" altLang="zh-TW" kern="0" dirty="0"/>
              </a:p>
              <a:p>
                <a:pPr marL="0" indent="0">
                  <a:buNone/>
                </a:pPr>
                <a:endParaRPr lang="en-US" altLang="zh-TW" sz="2000" kern="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altLang="zh-TW" i="1" kern="0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TW" i="1" ker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kern="0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zh-TW" i="1" kern="0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TW" b="0" i="1" kern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kern="0" smtClean="0">
                                <a:latin typeface="Cambria Math" panose="02040503050406030204" pitchFamily="18" charset="0"/>
                              </a:rPr>
                              <m:t>2, 3, 5</m:t>
                            </m:r>
                          </m:e>
                        </m:d>
                      </m:e>
                    </m:d>
                  </m:oMath>
                </a14:m>
                <a:r>
                  <a:rPr lang="zh-TW" altLang="en-US" kern="0" dirty="0"/>
                  <a:t>    </a:t>
                </a:r>
                <a:endParaRPr lang="en-US" altLang="zh-TW" kern="0" dirty="0"/>
              </a:p>
              <a:p>
                <a:pPr marL="0" indent="0">
                  <a:buNone/>
                </a:pPr>
                <a:endParaRPr lang="en-US" altLang="zh-TW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i="1" kern="0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i="1" ker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kern="0" smtClean="0"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en-US" altLang="zh-TW" i="1" ker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TW" b="0" i="1" kern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kern="0" smtClean="0">
                                  <a:latin typeface="Cambria Math" panose="02040503050406030204" pitchFamily="18" charset="0"/>
                                </a:rPr>
                                <m:t>3, 5</m:t>
                              </m:r>
                            </m:e>
                          </m:d>
                        </m:e>
                      </m:d>
                      <m:r>
                        <a:rPr lang="en-US" altLang="zh-TW" b="0" i="1" kern="0" smtClean="0">
                          <a:latin typeface="Cambria Math" panose="02040503050406030204" pitchFamily="18" charset="0"/>
                        </a:rPr>
                        <m:t>               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, 5</m:t>
                              </m:r>
                            </m:e>
                          </m:d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                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2, 3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zh-TW" dirty="0"/>
              </a:p>
              <a:p>
                <a:pPr marL="0" indent="0">
                  <a:buNone/>
                </a:pPr>
                <a:endParaRPr lang="en-US" altLang="zh-TW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i="1" kern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i="1" ker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kern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3,</m:t>
                          </m:r>
                          <m:r>
                            <a:rPr lang="en-US" altLang="zh-TW" i="1" ker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TW" b="0" i="1" kern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kern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d>
                        </m:e>
                      </m:d>
                      <m:r>
                        <a:rPr lang="en-US" altLang="zh-TW" b="0" i="1" kern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zh-TW" b="0" i="1" kern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b="0" i="1" kern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kern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5, 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TW" b="0" i="1" kern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kern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e>
                      </m:d>
                      <m:r>
                        <a:rPr lang="en-US" altLang="zh-TW" b="0" i="1" kern="0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altLang="zh-TW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TW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d>
                        </m:e>
                      </m:d>
                      <m:r>
                        <a:rPr lang="en-US" altLang="zh-TW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zh-TW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TW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3,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zh-TW" dirty="0"/>
              </a:p>
              <a:p>
                <a:pPr marL="0" indent="0">
                  <a:buNone/>
                </a:pPr>
                <a:endParaRPr lang="en-US" altLang="zh-TW" dirty="0"/>
              </a:p>
              <a:p>
                <a:pPr marL="0" indent="0">
                  <a:buNone/>
                </a:pPr>
                <a:endParaRPr lang="en-US" altLang="zh-TW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i="1" kern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i="1" ker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kern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5,</m:t>
                          </m:r>
                          <m:r>
                            <a:rPr lang="en-US" altLang="zh-TW" i="1" ker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b="0" i="1" kern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∅</m:t>
                          </m:r>
                        </m:e>
                      </m:d>
                      <m:r>
                        <a:rPr lang="en-US" altLang="zh-TW" b="0" i="1" kern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altLang="zh-TW" b="0" i="1" kern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b="0" i="1" kern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kern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3,</m:t>
                          </m:r>
                          <m: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∅</m:t>
                          </m:r>
                        </m:e>
                      </m:d>
                      <m:r>
                        <a:rPr lang="en-US" altLang="zh-TW" b="0" i="1" kern="0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altLang="zh-TW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,∅</m:t>
                          </m:r>
                        </m:e>
                      </m:d>
                      <m:r>
                        <a:rPr lang="en-US" altLang="zh-TW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altLang="zh-TW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,∅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altLang="zh-TW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,∅</m:t>
                          </m:r>
                        </m:e>
                      </m:d>
                      <m:r>
                        <a:rPr lang="en-US" altLang="zh-TW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altLang="zh-TW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∅</m:t>
                          </m:r>
                        </m:e>
                      </m:d>
                    </m:oMath>
                  </m:oMathPara>
                </a14:m>
                <a:endParaRPr lang="en-US" altLang="zh-TW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8450CBF4-4D2A-3DE3-9552-0E54E5761D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289" y="1224648"/>
                <a:ext cx="8291512" cy="5161867"/>
              </a:xfrm>
              <a:blipFill>
                <a:blip r:embed="rId2"/>
                <a:stretch>
                  <a:fillRect l="-36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87F7FAF-DDBF-D73F-BD57-95B3728A8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20</a:t>
            </a:fld>
            <a:endParaRPr lang="en-US" altLang="zh-TW" dirty="0"/>
          </a:p>
        </p:txBody>
      </p:sp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id="{AD2A81A1-AB6E-86B5-4710-07A68198ED91}"/>
              </a:ext>
            </a:extLst>
          </p:cNvPr>
          <p:cNvCxnSpPr>
            <a:cxnSpLocks/>
          </p:cNvCxnSpPr>
          <p:nvPr/>
        </p:nvCxnSpPr>
        <p:spPr>
          <a:xfrm flipH="1">
            <a:off x="1318260" y="3259931"/>
            <a:ext cx="732745" cy="41944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線單箭頭接點 54">
            <a:extLst>
              <a:ext uri="{FF2B5EF4-FFF2-40B4-BE49-F238E27FC236}">
                <a16:creationId xmlns:a16="http://schemas.microsoft.com/office/drawing/2014/main" id="{F8C93E60-494B-058E-D0C4-35E8E203AA53}"/>
              </a:ext>
            </a:extLst>
          </p:cNvPr>
          <p:cNvCxnSpPr>
            <a:cxnSpLocks/>
          </p:cNvCxnSpPr>
          <p:nvPr/>
        </p:nvCxnSpPr>
        <p:spPr>
          <a:xfrm>
            <a:off x="1318260" y="4087416"/>
            <a:ext cx="0" cy="903684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7995B8CB-E565-14C8-7B4E-98C9CF3EE366}"/>
              </a:ext>
            </a:extLst>
          </p:cNvPr>
          <p:cNvCxnSpPr>
            <a:cxnSpLocks/>
          </p:cNvCxnSpPr>
          <p:nvPr/>
        </p:nvCxnSpPr>
        <p:spPr>
          <a:xfrm>
            <a:off x="2038214" y="3259931"/>
            <a:ext cx="732745" cy="41944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4C2D45BA-420A-9A74-1BCD-44FB887F9851}"/>
              </a:ext>
            </a:extLst>
          </p:cNvPr>
          <p:cNvCxnSpPr>
            <a:cxnSpLocks/>
          </p:cNvCxnSpPr>
          <p:nvPr/>
        </p:nvCxnSpPr>
        <p:spPr>
          <a:xfrm flipH="1">
            <a:off x="3852046" y="3259931"/>
            <a:ext cx="732745" cy="41944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DAE4D4D0-A97E-1EC4-D308-E8F410E81BCD}"/>
              </a:ext>
            </a:extLst>
          </p:cNvPr>
          <p:cNvCxnSpPr>
            <a:cxnSpLocks/>
          </p:cNvCxnSpPr>
          <p:nvPr/>
        </p:nvCxnSpPr>
        <p:spPr>
          <a:xfrm>
            <a:off x="4572000" y="3259931"/>
            <a:ext cx="732745" cy="41944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3F12DCF3-775E-B02F-8064-FB1DF5DFCB99}"/>
              </a:ext>
            </a:extLst>
          </p:cNvPr>
          <p:cNvCxnSpPr>
            <a:cxnSpLocks/>
          </p:cNvCxnSpPr>
          <p:nvPr/>
        </p:nvCxnSpPr>
        <p:spPr>
          <a:xfrm flipH="1">
            <a:off x="6385832" y="3259931"/>
            <a:ext cx="732745" cy="41944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8B70B486-AB16-B4AD-3024-E36CFBFF2410}"/>
              </a:ext>
            </a:extLst>
          </p:cNvPr>
          <p:cNvCxnSpPr>
            <a:cxnSpLocks/>
          </p:cNvCxnSpPr>
          <p:nvPr/>
        </p:nvCxnSpPr>
        <p:spPr>
          <a:xfrm>
            <a:off x="7105786" y="3259931"/>
            <a:ext cx="732745" cy="41944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DC912890-47A7-BFD7-A414-AD2E4B734A8E}"/>
              </a:ext>
            </a:extLst>
          </p:cNvPr>
          <p:cNvCxnSpPr>
            <a:cxnSpLocks/>
          </p:cNvCxnSpPr>
          <p:nvPr/>
        </p:nvCxnSpPr>
        <p:spPr>
          <a:xfrm>
            <a:off x="2569210" y="4087416"/>
            <a:ext cx="0" cy="903684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EA2EB4A4-745F-A1F3-6C70-1D6FDCD83F68}"/>
              </a:ext>
            </a:extLst>
          </p:cNvPr>
          <p:cNvCxnSpPr>
            <a:cxnSpLocks/>
          </p:cNvCxnSpPr>
          <p:nvPr/>
        </p:nvCxnSpPr>
        <p:spPr>
          <a:xfrm>
            <a:off x="4013155" y="4087416"/>
            <a:ext cx="0" cy="903684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BC75EFF8-CFF7-7ADD-6628-46808617A522}"/>
              </a:ext>
            </a:extLst>
          </p:cNvPr>
          <p:cNvCxnSpPr>
            <a:cxnSpLocks/>
          </p:cNvCxnSpPr>
          <p:nvPr/>
        </p:nvCxnSpPr>
        <p:spPr>
          <a:xfrm>
            <a:off x="5264105" y="4087416"/>
            <a:ext cx="0" cy="903684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1285E1E2-26B2-4AF5-9B3A-1C0BE1D3D01A}"/>
              </a:ext>
            </a:extLst>
          </p:cNvPr>
          <p:cNvCxnSpPr>
            <a:cxnSpLocks/>
          </p:cNvCxnSpPr>
          <p:nvPr/>
        </p:nvCxnSpPr>
        <p:spPr>
          <a:xfrm>
            <a:off x="6638336" y="4087416"/>
            <a:ext cx="0" cy="903684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4B34103B-7EDE-0562-6FC3-949B0884ABD2}"/>
              </a:ext>
            </a:extLst>
          </p:cNvPr>
          <p:cNvCxnSpPr>
            <a:cxnSpLocks/>
          </p:cNvCxnSpPr>
          <p:nvPr/>
        </p:nvCxnSpPr>
        <p:spPr>
          <a:xfrm>
            <a:off x="7889286" y="4087416"/>
            <a:ext cx="0" cy="903684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E0FF66C2-AE06-DC7C-964C-22E4755F896F}"/>
              </a:ext>
            </a:extLst>
          </p:cNvPr>
          <p:cNvCxnSpPr>
            <a:cxnSpLocks/>
          </p:cNvCxnSpPr>
          <p:nvPr/>
        </p:nvCxnSpPr>
        <p:spPr>
          <a:xfrm>
            <a:off x="4572000" y="2443638"/>
            <a:ext cx="0" cy="44538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A1F2EBBA-BA82-97D5-B60C-F7A638375891}"/>
              </a:ext>
            </a:extLst>
          </p:cNvPr>
          <p:cNvCxnSpPr>
            <a:cxnSpLocks/>
          </p:cNvCxnSpPr>
          <p:nvPr/>
        </p:nvCxnSpPr>
        <p:spPr>
          <a:xfrm flipH="1">
            <a:off x="2177143" y="2455512"/>
            <a:ext cx="2394857" cy="437316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372E30AE-1C8E-FDD4-1DEF-BD7044F960A2}"/>
              </a:ext>
            </a:extLst>
          </p:cNvPr>
          <p:cNvCxnSpPr>
            <a:cxnSpLocks/>
          </p:cNvCxnSpPr>
          <p:nvPr/>
        </p:nvCxnSpPr>
        <p:spPr>
          <a:xfrm>
            <a:off x="4572000" y="2452146"/>
            <a:ext cx="2394857" cy="437316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9602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9E261B-DDB6-234A-CBB0-E8B8210B1B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754FB9-BEA6-6935-B994-7EBCD6FE8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DP: Traveling Salesman Problem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6EB828A8-E50C-A925-1F10-B724BCF77C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5289" y="1232884"/>
                <a:ext cx="8291512" cy="5161867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i="1" kern="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kern="0" dirty="0" smtClean="0">
                        <a:latin typeface="Cambria Math" panose="02040503050406030204" pitchFamily="18" charset="0"/>
                      </a:rPr>
                      <m:t>2,</m:t>
                    </m:r>
                    <m:r>
                      <a:rPr lang="en-US" altLang="zh-TW" i="1" kern="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TW" altLang="en-US" i="1" kern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 = </m:t>
                    </m:r>
                    <m:d>
                      <m:dPr>
                        <m:begChr m:val="{"/>
                        <m:endChr m:val="}"/>
                        <m:ctrlPr>
                          <a:rPr lang="en-US" altLang="zh-TW" i="1" kern="0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 kern="0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b="0" i="1" kern="0" dirty="0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TW" i="1" kern="0" dirty="0" smtClean="0">
                            <a:latin typeface="Cambria Math" panose="02040503050406030204" pitchFamily="18" charset="0"/>
                          </a:rPr>
                          <m:t>, 5 </m:t>
                        </m:r>
                      </m:e>
                    </m:d>
                  </m:oMath>
                </a14:m>
                <a:endParaRPr lang="en-US" altLang="zh-TW" kern="0" dirty="0"/>
              </a:p>
              <a:p>
                <a:pPr marL="0" indent="0">
                  <a:buNone/>
                </a:pPr>
                <a:endParaRPr lang="en-US" altLang="zh-TW" sz="2000" kern="0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6EB828A8-E50C-A925-1F10-B724BCF77C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289" y="1232884"/>
                <a:ext cx="8291512" cy="5161867"/>
              </a:xfrm>
              <a:blipFill>
                <a:blip r:embed="rId2"/>
                <a:stretch>
                  <a:fillRect l="-36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610854A-203E-B841-C90E-97A71A2DA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21</a:t>
            </a:fld>
            <a:endParaRPr lang="en-US" altLang="zh-TW" dirty="0"/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3DC15176-921C-AA9C-D786-889D23E079DA}"/>
              </a:ext>
            </a:extLst>
          </p:cNvPr>
          <p:cNvCxnSpPr>
            <a:cxnSpLocks/>
          </p:cNvCxnSpPr>
          <p:nvPr/>
        </p:nvCxnSpPr>
        <p:spPr>
          <a:xfrm flipV="1">
            <a:off x="3041078" y="4434373"/>
            <a:ext cx="1" cy="601346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075F1A65-E139-9A32-8ED1-AC60D514290D}"/>
              </a:ext>
            </a:extLst>
          </p:cNvPr>
          <p:cNvCxnSpPr>
            <a:cxnSpLocks/>
          </p:cNvCxnSpPr>
          <p:nvPr/>
        </p:nvCxnSpPr>
        <p:spPr>
          <a:xfrm flipH="1" flipV="1">
            <a:off x="6263260" y="4433994"/>
            <a:ext cx="1" cy="601346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7" name="內容版面配置區 4">
                <a:extLst>
                  <a:ext uri="{FF2B5EF4-FFF2-40B4-BE49-F238E27FC236}">
                    <a16:creationId xmlns:a16="http://schemas.microsoft.com/office/drawing/2014/main" id="{14511A04-6B21-0E8C-2645-96FE1677AF18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200144900"/>
                  </p:ext>
                </p:extLst>
              </p:nvPr>
            </p:nvGraphicFramePr>
            <p:xfrm>
              <a:off x="2278125" y="3692693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TW" sz="1800" i="1" ker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b="0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3,</m:t>
                                    </m:r>
                                    <m:r>
                                      <a:rPr lang="en-US" altLang="zh-TW" sz="1800" i="1" ker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altLang="zh-TW" sz="1800" b="0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{5}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85 + 27 = 112</a:t>
                          </a:r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7" name="內容版面配置區 4">
                <a:extLst>
                  <a:ext uri="{FF2B5EF4-FFF2-40B4-BE49-F238E27FC236}">
                    <a16:creationId xmlns:a16="http://schemas.microsoft.com/office/drawing/2014/main" id="{14511A04-6B21-0E8C-2645-96FE1677AF18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200144900"/>
                  </p:ext>
                </p:extLst>
              </p:nvPr>
            </p:nvGraphicFramePr>
            <p:xfrm>
              <a:off x="2278125" y="3692693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97" t="-1613" r="-794" b="-1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85 + 27 = 112</a:t>
                          </a:r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內容版面配置區 4">
                <a:extLst>
                  <a:ext uri="{FF2B5EF4-FFF2-40B4-BE49-F238E27FC236}">
                    <a16:creationId xmlns:a16="http://schemas.microsoft.com/office/drawing/2014/main" id="{AF8E670D-85F6-F609-DA13-BCAD052001A8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023923136"/>
                  </p:ext>
                </p:extLst>
              </p:nvPr>
            </p:nvGraphicFramePr>
            <p:xfrm>
              <a:off x="5500314" y="3692314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b="0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TW" sz="1800" b="0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b="0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5,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{</m:t>
                                    </m:r>
                                    <m:r>
                                      <a:rPr lang="en-US" altLang="zh-TW" sz="1800" b="0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}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85</a:t>
                          </a:r>
                          <a:r>
                            <a:rPr lang="zh-TW" altLang="en-US" sz="1800" dirty="0">
                              <a:solidFill>
                                <a:srgbClr val="C00000"/>
                              </a:solidFill>
                            </a:rPr>
                            <a:t> </a:t>
                          </a:r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+</a:t>
                          </a:r>
                          <a:r>
                            <a:rPr lang="zh-TW" altLang="en-US" sz="1800" dirty="0">
                              <a:solidFill>
                                <a:srgbClr val="C00000"/>
                              </a:solidFill>
                            </a:rPr>
                            <a:t> </a:t>
                          </a:r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69 = 154</a:t>
                          </a:r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內容版面配置區 4">
                <a:extLst>
                  <a:ext uri="{FF2B5EF4-FFF2-40B4-BE49-F238E27FC236}">
                    <a16:creationId xmlns:a16="http://schemas.microsoft.com/office/drawing/2014/main" id="{AF8E670D-85F6-F609-DA13-BCAD052001A8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023923136"/>
                  </p:ext>
                </p:extLst>
              </p:nvPr>
            </p:nvGraphicFramePr>
            <p:xfrm>
              <a:off x="5500314" y="3692314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98" t="-1613" r="-797" b="-1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85</a:t>
                          </a:r>
                          <a:r>
                            <a:rPr lang="zh-TW" altLang="en-US" sz="1800" dirty="0">
                              <a:solidFill>
                                <a:srgbClr val="C00000"/>
                              </a:solidFill>
                            </a:rPr>
                            <a:t> </a:t>
                          </a:r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+</a:t>
                          </a:r>
                          <a:r>
                            <a:rPr lang="zh-TW" altLang="en-US" sz="1800" dirty="0">
                              <a:solidFill>
                                <a:srgbClr val="C00000"/>
                              </a:solidFill>
                            </a:rPr>
                            <a:t> </a:t>
                          </a:r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69 = 154</a:t>
                          </a:r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9" name="內容版面配置區 4">
                <a:extLst>
                  <a:ext uri="{FF2B5EF4-FFF2-40B4-BE49-F238E27FC236}">
                    <a16:creationId xmlns:a16="http://schemas.microsoft.com/office/drawing/2014/main" id="{AD078087-23C7-53CA-0AF8-03C9635A999D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2278125" y="5035719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TW" sz="1800" i="1" ker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b="0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5,</m:t>
                                    </m:r>
                                    <m:r>
                                      <a:rPr lang="en-US" altLang="zh-TW" sz="1800" i="1" ker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altLang="zh-TW" sz="1800" b="0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∅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27</a:t>
                          </a:r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9" name="內容版面配置區 4">
                <a:extLst>
                  <a:ext uri="{FF2B5EF4-FFF2-40B4-BE49-F238E27FC236}">
                    <a16:creationId xmlns:a16="http://schemas.microsoft.com/office/drawing/2014/main" id="{AD078087-23C7-53CA-0AF8-03C9635A999D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2278125" y="5035719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97" t="-1639" r="-794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27</a:t>
                          </a:r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0" name="內容版面配置區 4">
                <a:extLst>
                  <a:ext uri="{FF2B5EF4-FFF2-40B4-BE49-F238E27FC236}">
                    <a16:creationId xmlns:a16="http://schemas.microsoft.com/office/drawing/2014/main" id="{B01C02B8-2092-EF60-B345-784AD0009AB8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198058946"/>
                  </p:ext>
                </p:extLst>
              </p:nvPr>
            </p:nvGraphicFramePr>
            <p:xfrm>
              <a:off x="5500307" y="5043576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b="0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TW" sz="1800" b="0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b="0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3,</m:t>
                                    </m:r>
                                    <m:r>
                                      <a:rPr lang="en-US" altLang="zh-TW" sz="18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∅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69</a:t>
                          </a:r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0" name="內容版面配置區 4">
                <a:extLst>
                  <a:ext uri="{FF2B5EF4-FFF2-40B4-BE49-F238E27FC236}">
                    <a16:creationId xmlns:a16="http://schemas.microsoft.com/office/drawing/2014/main" id="{B01C02B8-2092-EF60-B345-784AD0009AB8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198058946"/>
                  </p:ext>
                </p:extLst>
              </p:nvPr>
            </p:nvGraphicFramePr>
            <p:xfrm>
              <a:off x="5500307" y="5043576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398" t="-1613" r="-797" b="-1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69</a:t>
                          </a:r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D6F44E23-A7D8-9E28-3770-5D14C4EC3242}"/>
                  </a:ext>
                </a:extLst>
              </p:cNvPr>
              <p:cNvSpPr txBox="1"/>
              <p:nvPr/>
            </p:nvSpPr>
            <p:spPr>
              <a:xfrm>
                <a:off x="4652167" y="2679024"/>
                <a:ext cx="301387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func>
                      <m:funcPr>
                        <m:ctrlPr>
                          <a:rPr lang="en-US" altLang="zh-TW" i="1" kern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TW" b="0" i="1" kern="0" smtClean="0">
                            <a:latin typeface="Cambria Math" panose="02040503050406030204" pitchFamily="18" charset="0"/>
                          </a:rPr>
                          <m:t>𝑚𝑖𝑛</m:t>
                        </m:r>
                        <m:r>
                          <a:rPr lang="en-US" altLang="zh-TW" b="0" i="1" kern="0" smtClean="0">
                            <a:latin typeface="Cambria Math" panose="02040503050406030204" pitchFamily="18" charset="0"/>
                          </a:rPr>
                          <m:t> 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TW" i="1" ker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kern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altLang="zh-TW" b="0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TW" b="0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23</m:t>
                                </m:r>
                              </m:sub>
                            </m:sSub>
                            <m:r>
                              <a:rPr lang="en-US" altLang="zh-TW" b="0" i="1" kern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+112</m:t>
                            </m:r>
                            <m:r>
                              <a:rPr lang="en-US" altLang="zh-TW" b="0" i="1" kern="0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altLang="zh-TW" b="0" i="1" kern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kern="0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TW" b="0" i="1" kern="0" smtClean="0">
                                    <a:latin typeface="Cambria Math" panose="02040503050406030204" pitchFamily="18" charset="0"/>
                                  </a:rPr>
                                  <m:t>25</m:t>
                                </m:r>
                              </m:sub>
                            </m:sSub>
                            <m:r>
                              <a:rPr lang="en-US" altLang="zh-TW" b="0" i="1" kern="0" smtClean="0">
                                <a:latin typeface="Cambria Math" panose="02040503050406030204" pitchFamily="18" charset="0"/>
                              </a:rPr>
                              <m:t>+154</m:t>
                            </m:r>
                          </m:e>
                        </m:d>
                      </m:e>
                    </m:func>
                  </m:oMath>
                </a14:m>
                <a:r>
                  <a:rPr lang="zh-TW" altLang="en-US" dirty="0"/>
                  <a:t> </a:t>
                </a:r>
                <a:endParaRPr lang="en-US" altLang="zh-TW" dirty="0"/>
              </a:p>
              <a:p>
                <a:pPr algn="ctr"/>
                <a:r>
                  <a:rPr lang="en-US" altLang="zh-TW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23</m:t>
                        </m:r>
                      </m:sub>
                    </m:sSub>
                    <m:r>
                      <a:rPr lang="en-US" altLang="zh-TW" i="1" ker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TW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49</m:t>
                    </m:r>
                  </m:oMath>
                </a14:m>
                <a:r>
                  <a:rPr lang="en-US" altLang="zh-TW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25</m:t>
                        </m:r>
                      </m:sub>
                    </m:sSub>
                    <m:r>
                      <a:rPr lang="en-US" altLang="zh-TW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=37</m:t>
                    </m:r>
                  </m:oMath>
                </a14:m>
                <a:r>
                  <a:rPr lang="en-US" altLang="zh-TW" dirty="0"/>
                  <a:t>)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D6F44E23-A7D8-9E28-3770-5D14C4EC32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2167" y="2679024"/>
                <a:ext cx="3013870" cy="646331"/>
              </a:xfrm>
              <a:prstGeom prst="rect">
                <a:avLst/>
              </a:prstGeom>
              <a:blipFill>
                <a:blip r:embed="rId7"/>
                <a:stretch>
                  <a:fillRect b="-141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字方塊 36">
                <a:extLst>
                  <a:ext uri="{FF2B5EF4-FFF2-40B4-BE49-F238E27FC236}">
                    <a16:creationId xmlns:a16="http://schemas.microsoft.com/office/drawing/2014/main" id="{503E1E43-94EB-73A0-7EA5-10143DE1F38D}"/>
                  </a:ext>
                </a:extLst>
              </p:cNvPr>
              <p:cNvSpPr txBox="1"/>
              <p:nvPr/>
            </p:nvSpPr>
            <p:spPr>
              <a:xfrm>
                <a:off x="4327071" y="4523948"/>
                <a:ext cx="193618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TW" i="1" kern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TW" b="0" i="1" kern="0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  <m:r>
                            <a:rPr lang="en-US" altLang="zh-TW" b="0" i="1" kern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TW" i="1" ker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kern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zh-TW" b="0" i="1" kern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 kern="0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b="0" i="1" kern="0" smtClean="0">
                                      <a:latin typeface="Cambria Math" panose="02040503050406030204" pitchFamily="18" charset="0"/>
                                    </a:rPr>
                                    <m:t>53</m:t>
                                  </m:r>
                                </m:sub>
                              </m:sSub>
                              <m:r>
                                <a:rPr lang="en-US" altLang="zh-TW" b="0" i="1" kern="0" smtClean="0">
                                  <a:latin typeface="Cambria Math" panose="02040503050406030204" pitchFamily="18" charset="0"/>
                                </a:rPr>
                                <m:t>+69 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7" name="文字方塊 36">
                <a:extLst>
                  <a:ext uri="{FF2B5EF4-FFF2-40B4-BE49-F238E27FC236}">
                    <a16:creationId xmlns:a16="http://schemas.microsoft.com/office/drawing/2014/main" id="{503E1E43-94EB-73A0-7EA5-10143DE1F3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7071" y="4523948"/>
                <a:ext cx="1936187" cy="369332"/>
              </a:xfrm>
              <a:prstGeom prst="rect">
                <a:avLst/>
              </a:prstGeom>
              <a:blipFill>
                <a:blip r:embed="rId8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字方塊 37">
                <a:extLst>
                  <a:ext uri="{FF2B5EF4-FFF2-40B4-BE49-F238E27FC236}">
                    <a16:creationId xmlns:a16="http://schemas.microsoft.com/office/drawing/2014/main" id="{6E312F8A-86C2-60D1-1853-FF5D84CAEA88}"/>
                  </a:ext>
                </a:extLst>
              </p:cNvPr>
              <p:cNvSpPr txBox="1"/>
              <p:nvPr/>
            </p:nvSpPr>
            <p:spPr>
              <a:xfrm>
                <a:off x="1142999" y="4544766"/>
                <a:ext cx="189807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TW" i="1" kern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TW" b="0" i="1" kern="0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  <m:r>
                            <a:rPr lang="en-US" altLang="zh-TW" b="0" i="1" kern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TW" i="1" ker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kern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zh-TW" b="0" i="1" kern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kern="0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b="0" i="1" kern="0" smtClean="0">
                                      <a:latin typeface="Cambria Math" panose="02040503050406030204" pitchFamily="18" charset="0"/>
                                    </a:rPr>
                                    <m:t>35</m:t>
                                  </m:r>
                                </m:sub>
                              </m:sSub>
                              <m:r>
                                <a:rPr lang="en-US" altLang="zh-TW" b="0" i="1" kern="0" smtClean="0">
                                  <a:latin typeface="Cambria Math" panose="02040503050406030204" pitchFamily="18" charset="0"/>
                                </a:rPr>
                                <m:t>+27 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8" name="文字方塊 37">
                <a:extLst>
                  <a:ext uri="{FF2B5EF4-FFF2-40B4-BE49-F238E27FC236}">
                    <a16:creationId xmlns:a16="http://schemas.microsoft.com/office/drawing/2014/main" id="{6E312F8A-86C2-60D1-1853-FF5D84CAEA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999" y="4544766"/>
                <a:ext cx="1898077" cy="369332"/>
              </a:xfrm>
              <a:prstGeom prst="rect">
                <a:avLst/>
              </a:prstGeom>
              <a:blipFill>
                <a:blip r:embed="rId9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B1DACDE8-2786-624F-ED9F-324614D790B9}"/>
              </a:ext>
            </a:extLst>
          </p:cNvPr>
          <p:cNvCxnSpPr/>
          <p:nvPr/>
        </p:nvCxnSpPr>
        <p:spPr>
          <a:xfrm>
            <a:off x="2278125" y="3692314"/>
            <a:ext cx="1525905" cy="74168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66271016-D6EA-BDF2-8861-547A5BBB628C}"/>
              </a:ext>
            </a:extLst>
          </p:cNvPr>
          <p:cNvCxnSpPr>
            <a:cxnSpLocks/>
          </p:cNvCxnSpPr>
          <p:nvPr/>
        </p:nvCxnSpPr>
        <p:spPr>
          <a:xfrm>
            <a:off x="2278125" y="5043576"/>
            <a:ext cx="1525905" cy="733823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C4FEEBCA-B438-6D12-84D2-E24FB9B9C5E0}"/>
              </a:ext>
            </a:extLst>
          </p:cNvPr>
          <p:cNvCxnSpPr>
            <a:cxnSpLocks/>
          </p:cNvCxnSpPr>
          <p:nvPr/>
        </p:nvCxnSpPr>
        <p:spPr>
          <a:xfrm>
            <a:off x="5500307" y="3700550"/>
            <a:ext cx="1525905" cy="725208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A3DC985B-839F-A5A5-2983-D8D49F36CFA3}"/>
              </a:ext>
            </a:extLst>
          </p:cNvPr>
          <p:cNvCxnSpPr>
            <a:cxnSpLocks/>
          </p:cNvCxnSpPr>
          <p:nvPr/>
        </p:nvCxnSpPr>
        <p:spPr>
          <a:xfrm>
            <a:off x="5500300" y="5043489"/>
            <a:ext cx="1525912" cy="73391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內容版面配置區 4">
                <a:extLst>
                  <a:ext uri="{FF2B5EF4-FFF2-40B4-BE49-F238E27FC236}">
                    <a16:creationId xmlns:a16="http://schemas.microsoft.com/office/drawing/2014/main" id="{6BF17AAF-BD5F-B38F-DE94-135F0F049EC6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146923722"/>
                  </p:ext>
                </p:extLst>
              </p:nvPr>
            </p:nvGraphicFramePr>
            <p:xfrm>
              <a:off x="3832064" y="1864720"/>
              <a:ext cx="16402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402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2,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{</m:t>
                                    </m:r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3, 5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}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49 + 112 = 162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內容版面配置區 4">
                <a:extLst>
                  <a:ext uri="{FF2B5EF4-FFF2-40B4-BE49-F238E27FC236}">
                    <a16:creationId xmlns:a16="http://schemas.microsoft.com/office/drawing/2014/main" id="{6BF17AAF-BD5F-B38F-DE94-135F0F049EC6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146923722"/>
                  </p:ext>
                </p:extLst>
              </p:nvPr>
            </p:nvGraphicFramePr>
            <p:xfrm>
              <a:off x="3832064" y="1864720"/>
              <a:ext cx="16402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402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370" t="-1613" r="-741" b="-1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49 + 112 = 162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3" name="接點: 肘形 12">
            <a:extLst>
              <a:ext uri="{FF2B5EF4-FFF2-40B4-BE49-F238E27FC236}">
                <a16:creationId xmlns:a16="http://schemas.microsoft.com/office/drawing/2014/main" id="{A3B3A7C8-8153-024E-17E8-3C636ACF31DC}"/>
              </a:ext>
            </a:extLst>
          </p:cNvPr>
          <p:cNvCxnSpPr>
            <a:cxnSpLocks/>
          </p:cNvCxnSpPr>
          <p:nvPr/>
        </p:nvCxnSpPr>
        <p:spPr>
          <a:xfrm rot="16200000" flipV="1">
            <a:off x="4914761" y="2343808"/>
            <a:ext cx="1085913" cy="1611099"/>
          </a:xfrm>
          <a:prstGeom prst="bentConnector3">
            <a:avLst>
              <a:gd name="adj1" fmla="val 24855"/>
            </a:avLst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接點: 肘形 15">
            <a:extLst>
              <a:ext uri="{FF2B5EF4-FFF2-40B4-BE49-F238E27FC236}">
                <a16:creationId xmlns:a16="http://schemas.microsoft.com/office/drawing/2014/main" id="{4F8318CF-717B-6117-8B3B-BC5E0F11FBD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303476" y="2344002"/>
            <a:ext cx="1086292" cy="1611090"/>
          </a:xfrm>
          <a:prstGeom prst="bentConnector3">
            <a:avLst>
              <a:gd name="adj1" fmla="val 24864"/>
            </a:avLst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83696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7D5726-2C0B-556B-7871-4056AA87E1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541DFD-C44B-B247-016D-F68498470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DP: Traveling Salesman Problem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F0BCF3FD-E449-0222-869E-587576E9A32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5289" y="1232884"/>
                <a:ext cx="8291512" cy="5161867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i="1" kern="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kern="0" dirty="0" smtClean="0">
                        <a:latin typeface="Cambria Math" panose="02040503050406030204" pitchFamily="18" charset="0"/>
                      </a:rPr>
                      <m:t>3,</m:t>
                    </m:r>
                    <m:r>
                      <a:rPr lang="en-US" altLang="zh-TW" i="1" kern="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TW" altLang="en-US" i="1" kern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 = </m:t>
                    </m:r>
                    <m:d>
                      <m:dPr>
                        <m:begChr m:val="{"/>
                        <m:endChr m:val="}"/>
                        <m:ctrlPr>
                          <a:rPr lang="en-US" altLang="zh-TW" i="1" kern="0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 kern="0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b="0" i="1" kern="0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TW" i="1" kern="0" dirty="0" smtClean="0">
                            <a:latin typeface="Cambria Math" panose="02040503050406030204" pitchFamily="18" charset="0"/>
                          </a:rPr>
                          <m:t>, 5 </m:t>
                        </m:r>
                      </m:e>
                    </m:d>
                  </m:oMath>
                </a14:m>
                <a:endParaRPr lang="en-US" altLang="zh-TW" kern="0" dirty="0"/>
              </a:p>
              <a:p>
                <a:pPr marL="0" indent="0">
                  <a:buNone/>
                </a:pPr>
                <a:endParaRPr lang="en-US" altLang="zh-TW" sz="2000" kern="0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F0BCF3FD-E449-0222-869E-587576E9A3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289" y="1232884"/>
                <a:ext cx="8291512" cy="5161867"/>
              </a:xfrm>
              <a:blipFill>
                <a:blip r:embed="rId2"/>
                <a:stretch>
                  <a:fillRect l="-36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E22869F-9C4F-4D27-8609-C54B22274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22</a:t>
            </a:fld>
            <a:endParaRPr lang="en-US" altLang="zh-TW" dirty="0"/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4D9FDE1B-D5C9-E06C-C367-573B85192445}"/>
              </a:ext>
            </a:extLst>
          </p:cNvPr>
          <p:cNvCxnSpPr>
            <a:cxnSpLocks/>
          </p:cNvCxnSpPr>
          <p:nvPr/>
        </p:nvCxnSpPr>
        <p:spPr>
          <a:xfrm flipV="1">
            <a:off x="3041078" y="4434373"/>
            <a:ext cx="1" cy="601346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68EFDA0B-0973-BB76-B2A2-5ABA3202FBC1}"/>
              </a:ext>
            </a:extLst>
          </p:cNvPr>
          <p:cNvCxnSpPr>
            <a:cxnSpLocks/>
          </p:cNvCxnSpPr>
          <p:nvPr/>
        </p:nvCxnSpPr>
        <p:spPr>
          <a:xfrm flipH="1" flipV="1">
            <a:off x="6263260" y="4433994"/>
            <a:ext cx="1" cy="601346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7" name="內容版面配置區 4">
                <a:extLst>
                  <a:ext uri="{FF2B5EF4-FFF2-40B4-BE49-F238E27FC236}">
                    <a16:creationId xmlns:a16="http://schemas.microsoft.com/office/drawing/2014/main" id="{B06B2314-D114-5E43-E4D8-26A7DE683A04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850536019"/>
                  </p:ext>
                </p:extLst>
              </p:nvPr>
            </p:nvGraphicFramePr>
            <p:xfrm>
              <a:off x="2278125" y="3692693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TW" sz="1800" i="1" ker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b="0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2,</m:t>
                                    </m:r>
                                    <m:r>
                                      <a:rPr lang="en-US" altLang="zh-TW" sz="1800" i="1" ker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altLang="zh-TW" sz="1800" b="0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{5}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37 + 27 = 64</a:t>
                          </a:r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7" name="內容版面配置區 4">
                <a:extLst>
                  <a:ext uri="{FF2B5EF4-FFF2-40B4-BE49-F238E27FC236}">
                    <a16:creationId xmlns:a16="http://schemas.microsoft.com/office/drawing/2014/main" id="{B06B2314-D114-5E43-E4D8-26A7DE683A04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850536019"/>
                  </p:ext>
                </p:extLst>
              </p:nvPr>
            </p:nvGraphicFramePr>
            <p:xfrm>
              <a:off x="2278125" y="3692693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97" t="-1613" r="-794" b="-1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37 + 27 = 64</a:t>
                          </a:r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內容版面配置區 4">
                <a:extLst>
                  <a:ext uri="{FF2B5EF4-FFF2-40B4-BE49-F238E27FC236}">
                    <a16:creationId xmlns:a16="http://schemas.microsoft.com/office/drawing/2014/main" id="{8EFFBB18-D7A7-8F07-BF8D-8EE6F2C71374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231503897"/>
                  </p:ext>
                </p:extLst>
              </p:nvPr>
            </p:nvGraphicFramePr>
            <p:xfrm>
              <a:off x="5500314" y="3692314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b="0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TW" sz="1800" b="0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b="0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5,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{</m:t>
                                    </m:r>
                                    <m:r>
                                      <a:rPr lang="en-US" altLang="zh-TW" sz="1800" b="0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}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37</a:t>
                          </a:r>
                          <a:r>
                            <a:rPr lang="zh-TW" altLang="en-US" sz="1800" dirty="0">
                              <a:solidFill>
                                <a:srgbClr val="C00000"/>
                              </a:solidFill>
                            </a:rPr>
                            <a:t> </a:t>
                          </a:r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+</a:t>
                          </a:r>
                          <a:r>
                            <a:rPr lang="zh-TW" altLang="en-US" sz="1800" dirty="0">
                              <a:solidFill>
                                <a:srgbClr val="C00000"/>
                              </a:solidFill>
                            </a:rPr>
                            <a:t> </a:t>
                          </a:r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22 = 59</a:t>
                          </a:r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內容版面配置區 4">
                <a:extLst>
                  <a:ext uri="{FF2B5EF4-FFF2-40B4-BE49-F238E27FC236}">
                    <a16:creationId xmlns:a16="http://schemas.microsoft.com/office/drawing/2014/main" id="{8EFFBB18-D7A7-8F07-BF8D-8EE6F2C71374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231503897"/>
                  </p:ext>
                </p:extLst>
              </p:nvPr>
            </p:nvGraphicFramePr>
            <p:xfrm>
              <a:off x="5500314" y="3692314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98" t="-1613" r="-797" b="-1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37</a:t>
                          </a:r>
                          <a:r>
                            <a:rPr lang="zh-TW" altLang="en-US" sz="1800" dirty="0">
                              <a:solidFill>
                                <a:srgbClr val="C00000"/>
                              </a:solidFill>
                            </a:rPr>
                            <a:t> </a:t>
                          </a:r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+</a:t>
                          </a:r>
                          <a:r>
                            <a:rPr lang="zh-TW" altLang="en-US" sz="1800" dirty="0">
                              <a:solidFill>
                                <a:srgbClr val="C00000"/>
                              </a:solidFill>
                            </a:rPr>
                            <a:t> </a:t>
                          </a:r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22 = 59</a:t>
                          </a:r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9" name="內容版面配置區 4">
                <a:extLst>
                  <a:ext uri="{FF2B5EF4-FFF2-40B4-BE49-F238E27FC236}">
                    <a16:creationId xmlns:a16="http://schemas.microsoft.com/office/drawing/2014/main" id="{BF1EF8A0-2395-C416-7029-0BBB7AF18E46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2278125" y="5035719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TW" sz="1800" i="1" ker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b="0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5,</m:t>
                                    </m:r>
                                    <m:r>
                                      <a:rPr lang="en-US" altLang="zh-TW" sz="1800" i="1" ker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altLang="zh-TW" sz="1800" b="0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∅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27</a:t>
                          </a:r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9" name="內容版面配置區 4">
                <a:extLst>
                  <a:ext uri="{FF2B5EF4-FFF2-40B4-BE49-F238E27FC236}">
                    <a16:creationId xmlns:a16="http://schemas.microsoft.com/office/drawing/2014/main" id="{BF1EF8A0-2395-C416-7029-0BBB7AF18E46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2278125" y="5035719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97" t="-1639" r="-794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27</a:t>
                          </a:r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0" name="內容版面配置區 4">
                <a:extLst>
                  <a:ext uri="{FF2B5EF4-FFF2-40B4-BE49-F238E27FC236}">
                    <a16:creationId xmlns:a16="http://schemas.microsoft.com/office/drawing/2014/main" id="{07BDB50F-721D-1E6A-F1B2-DAE274AFC428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837737079"/>
                  </p:ext>
                </p:extLst>
              </p:nvPr>
            </p:nvGraphicFramePr>
            <p:xfrm>
              <a:off x="5500307" y="5043576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b="0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TW" sz="1800" b="0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b="0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2,</m:t>
                                    </m:r>
                                    <m:r>
                                      <a:rPr lang="en-US" altLang="zh-TW" sz="18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∅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22</a:t>
                          </a:r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0" name="內容版面配置區 4">
                <a:extLst>
                  <a:ext uri="{FF2B5EF4-FFF2-40B4-BE49-F238E27FC236}">
                    <a16:creationId xmlns:a16="http://schemas.microsoft.com/office/drawing/2014/main" id="{07BDB50F-721D-1E6A-F1B2-DAE274AFC428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837737079"/>
                  </p:ext>
                </p:extLst>
              </p:nvPr>
            </p:nvGraphicFramePr>
            <p:xfrm>
              <a:off x="5500307" y="5043576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398" t="-1613" r="-797" b="-1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22</a:t>
                          </a:r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066A8F53-2B3E-6C8F-F1AC-8D724C097C8A}"/>
                  </a:ext>
                </a:extLst>
              </p:cNvPr>
              <p:cNvSpPr txBox="1"/>
              <p:nvPr/>
            </p:nvSpPr>
            <p:spPr>
              <a:xfrm>
                <a:off x="4652167" y="2679024"/>
                <a:ext cx="301387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func>
                      <m:funcPr>
                        <m:ctrlPr>
                          <a:rPr lang="en-US" altLang="zh-TW" i="1" kern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TW" b="0" i="1" kern="0" smtClean="0">
                            <a:latin typeface="Cambria Math" panose="02040503050406030204" pitchFamily="18" charset="0"/>
                          </a:rPr>
                          <m:t>𝑚𝑖𝑛</m:t>
                        </m:r>
                        <m:r>
                          <a:rPr lang="en-US" altLang="zh-TW" b="0" i="1" kern="0" smtClean="0">
                            <a:latin typeface="Cambria Math" panose="02040503050406030204" pitchFamily="18" charset="0"/>
                          </a:rPr>
                          <m:t> 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TW" i="1" ker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kern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altLang="zh-TW" b="0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TW" b="0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32</m:t>
                                </m:r>
                              </m:sub>
                            </m:sSub>
                            <m:r>
                              <a:rPr lang="en-US" altLang="zh-TW" b="0" i="1" kern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+64</m:t>
                            </m:r>
                            <m:r>
                              <a:rPr lang="en-US" altLang="zh-TW" b="0" i="1" kern="0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altLang="zh-TW" b="0" i="1" kern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kern="0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TW" b="0" i="1" kern="0" smtClean="0">
                                    <a:latin typeface="Cambria Math" panose="02040503050406030204" pitchFamily="18" charset="0"/>
                                  </a:rPr>
                                  <m:t>35</m:t>
                                </m:r>
                              </m:sub>
                            </m:sSub>
                            <m:r>
                              <a:rPr lang="en-US" altLang="zh-TW" b="0" i="1" kern="0" smtClean="0">
                                <a:latin typeface="Cambria Math" panose="02040503050406030204" pitchFamily="18" charset="0"/>
                              </a:rPr>
                              <m:t>+59</m:t>
                            </m:r>
                          </m:e>
                        </m:d>
                      </m:e>
                    </m:func>
                  </m:oMath>
                </a14:m>
                <a:r>
                  <a:rPr lang="zh-TW" altLang="en-US" dirty="0"/>
                  <a:t> </a:t>
                </a:r>
                <a:endParaRPr lang="en-US" altLang="zh-TW" dirty="0"/>
              </a:p>
              <a:p>
                <a:pPr algn="ctr"/>
                <a:r>
                  <a:rPr lang="en-US" altLang="zh-TW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32</m:t>
                        </m:r>
                      </m:sub>
                    </m:sSub>
                    <m:r>
                      <a:rPr lang="en-US" altLang="zh-TW" i="1" ker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TW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49</m:t>
                    </m:r>
                  </m:oMath>
                </a14:m>
                <a:r>
                  <a:rPr lang="en-US" altLang="zh-TW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35</m:t>
                        </m:r>
                      </m:sub>
                    </m:sSub>
                    <m:r>
                      <a:rPr lang="en-US" altLang="zh-TW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=85</m:t>
                    </m:r>
                  </m:oMath>
                </a14:m>
                <a:r>
                  <a:rPr lang="en-US" altLang="zh-TW" dirty="0"/>
                  <a:t>)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066A8F53-2B3E-6C8F-F1AC-8D724C097C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2167" y="2679024"/>
                <a:ext cx="3013870" cy="646331"/>
              </a:xfrm>
              <a:prstGeom prst="rect">
                <a:avLst/>
              </a:prstGeom>
              <a:blipFill>
                <a:blip r:embed="rId7"/>
                <a:stretch>
                  <a:fillRect b="-141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字方塊 36">
                <a:extLst>
                  <a:ext uri="{FF2B5EF4-FFF2-40B4-BE49-F238E27FC236}">
                    <a16:creationId xmlns:a16="http://schemas.microsoft.com/office/drawing/2014/main" id="{8DBE66F4-08A4-A69B-E8D2-985864CD4152}"/>
                  </a:ext>
                </a:extLst>
              </p:cNvPr>
              <p:cNvSpPr txBox="1"/>
              <p:nvPr/>
            </p:nvSpPr>
            <p:spPr>
              <a:xfrm>
                <a:off x="4327071" y="4523948"/>
                <a:ext cx="193618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TW" i="1" kern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TW" b="0" i="1" kern="0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  <m:r>
                            <a:rPr lang="en-US" altLang="zh-TW" b="0" i="1" kern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TW" i="1" ker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kern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zh-TW" b="0" i="1" kern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 kern="0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b="0" i="1" kern="0" smtClean="0">
                                      <a:latin typeface="Cambria Math" panose="02040503050406030204" pitchFamily="18" charset="0"/>
                                    </a:rPr>
                                    <m:t>52</m:t>
                                  </m:r>
                                </m:sub>
                              </m:sSub>
                              <m:r>
                                <a:rPr lang="en-US" altLang="zh-TW" b="0" i="1" kern="0" smtClean="0">
                                  <a:latin typeface="Cambria Math" panose="02040503050406030204" pitchFamily="18" charset="0"/>
                                </a:rPr>
                                <m:t>+22 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7" name="文字方塊 36">
                <a:extLst>
                  <a:ext uri="{FF2B5EF4-FFF2-40B4-BE49-F238E27FC236}">
                    <a16:creationId xmlns:a16="http://schemas.microsoft.com/office/drawing/2014/main" id="{8DBE66F4-08A4-A69B-E8D2-985864CD41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7071" y="4523948"/>
                <a:ext cx="1936187" cy="369332"/>
              </a:xfrm>
              <a:prstGeom prst="rect">
                <a:avLst/>
              </a:prstGeom>
              <a:blipFill>
                <a:blip r:embed="rId8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字方塊 37">
                <a:extLst>
                  <a:ext uri="{FF2B5EF4-FFF2-40B4-BE49-F238E27FC236}">
                    <a16:creationId xmlns:a16="http://schemas.microsoft.com/office/drawing/2014/main" id="{551E6DC0-135A-748A-D035-1F09215290E7}"/>
                  </a:ext>
                </a:extLst>
              </p:cNvPr>
              <p:cNvSpPr txBox="1"/>
              <p:nvPr/>
            </p:nvSpPr>
            <p:spPr>
              <a:xfrm>
                <a:off x="1142999" y="4544766"/>
                <a:ext cx="189807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TW" i="1" kern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TW" b="0" i="1" kern="0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  <m:r>
                            <a:rPr lang="en-US" altLang="zh-TW" b="0" i="1" kern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TW" i="1" ker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kern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zh-TW" b="0" i="1" kern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kern="0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b="0" i="1" kern="0" smtClean="0">
                                      <a:latin typeface="Cambria Math" panose="02040503050406030204" pitchFamily="18" charset="0"/>
                                    </a:rPr>
                                    <m:t>25</m:t>
                                  </m:r>
                                </m:sub>
                              </m:sSub>
                              <m:r>
                                <a:rPr lang="en-US" altLang="zh-TW" b="0" i="1" kern="0" smtClean="0">
                                  <a:latin typeface="Cambria Math" panose="02040503050406030204" pitchFamily="18" charset="0"/>
                                </a:rPr>
                                <m:t>+27 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8" name="文字方塊 37">
                <a:extLst>
                  <a:ext uri="{FF2B5EF4-FFF2-40B4-BE49-F238E27FC236}">
                    <a16:creationId xmlns:a16="http://schemas.microsoft.com/office/drawing/2014/main" id="{551E6DC0-135A-748A-D035-1F09215290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999" y="4544766"/>
                <a:ext cx="1898077" cy="369332"/>
              </a:xfrm>
              <a:prstGeom prst="rect">
                <a:avLst/>
              </a:prstGeom>
              <a:blipFill>
                <a:blip r:embed="rId9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1BEFFE85-1EC0-273C-7BEA-75D8A0ADBE56}"/>
              </a:ext>
            </a:extLst>
          </p:cNvPr>
          <p:cNvCxnSpPr/>
          <p:nvPr/>
        </p:nvCxnSpPr>
        <p:spPr>
          <a:xfrm>
            <a:off x="2278125" y="3692314"/>
            <a:ext cx="1525905" cy="74168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5EC49094-BB75-C2B9-BD43-A463BE23581B}"/>
              </a:ext>
            </a:extLst>
          </p:cNvPr>
          <p:cNvCxnSpPr>
            <a:cxnSpLocks/>
          </p:cNvCxnSpPr>
          <p:nvPr/>
        </p:nvCxnSpPr>
        <p:spPr>
          <a:xfrm>
            <a:off x="2278125" y="5043576"/>
            <a:ext cx="1525905" cy="733823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CD41D273-FE1A-565A-7097-2DB284CD5E68}"/>
              </a:ext>
            </a:extLst>
          </p:cNvPr>
          <p:cNvCxnSpPr>
            <a:cxnSpLocks/>
          </p:cNvCxnSpPr>
          <p:nvPr/>
        </p:nvCxnSpPr>
        <p:spPr>
          <a:xfrm>
            <a:off x="5500307" y="3700550"/>
            <a:ext cx="1525905" cy="725208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B8097BE4-359E-92EF-5E6F-E48FFCFD64CC}"/>
              </a:ext>
            </a:extLst>
          </p:cNvPr>
          <p:cNvCxnSpPr>
            <a:cxnSpLocks/>
          </p:cNvCxnSpPr>
          <p:nvPr/>
        </p:nvCxnSpPr>
        <p:spPr>
          <a:xfrm>
            <a:off x="5500300" y="5043489"/>
            <a:ext cx="1525912" cy="73391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內容版面配置區 4">
                <a:extLst>
                  <a:ext uri="{FF2B5EF4-FFF2-40B4-BE49-F238E27FC236}">
                    <a16:creationId xmlns:a16="http://schemas.microsoft.com/office/drawing/2014/main" id="{4D7E0865-89B8-7D80-F509-86187B35DE3B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031194241"/>
                  </p:ext>
                </p:extLst>
              </p:nvPr>
            </p:nvGraphicFramePr>
            <p:xfrm>
              <a:off x="3832064" y="1864720"/>
              <a:ext cx="16402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402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3,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{</m:t>
                                    </m:r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2, 5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}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49 + 64 = 113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內容版面配置區 4">
                <a:extLst>
                  <a:ext uri="{FF2B5EF4-FFF2-40B4-BE49-F238E27FC236}">
                    <a16:creationId xmlns:a16="http://schemas.microsoft.com/office/drawing/2014/main" id="{4D7E0865-89B8-7D80-F509-86187B35DE3B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031194241"/>
                  </p:ext>
                </p:extLst>
              </p:nvPr>
            </p:nvGraphicFramePr>
            <p:xfrm>
              <a:off x="3832064" y="1864720"/>
              <a:ext cx="16402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402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370" t="-1613" r="-741" b="-1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49 + 64 = 113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3" name="接點: 肘形 12">
            <a:extLst>
              <a:ext uri="{FF2B5EF4-FFF2-40B4-BE49-F238E27FC236}">
                <a16:creationId xmlns:a16="http://schemas.microsoft.com/office/drawing/2014/main" id="{519D7BF2-8318-130E-7456-7B8E07FE7654}"/>
              </a:ext>
            </a:extLst>
          </p:cNvPr>
          <p:cNvCxnSpPr>
            <a:cxnSpLocks/>
          </p:cNvCxnSpPr>
          <p:nvPr/>
        </p:nvCxnSpPr>
        <p:spPr>
          <a:xfrm rot="16200000" flipV="1">
            <a:off x="4914761" y="2343808"/>
            <a:ext cx="1085913" cy="1611099"/>
          </a:xfrm>
          <a:prstGeom prst="bentConnector3">
            <a:avLst>
              <a:gd name="adj1" fmla="val 24855"/>
            </a:avLst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接點: 肘形 15">
            <a:extLst>
              <a:ext uri="{FF2B5EF4-FFF2-40B4-BE49-F238E27FC236}">
                <a16:creationId xmlns:a16="http://schemas.microsoft.com/office/drawing/2014/main" id="{1C7EB7A9-08CA-53BE-CC3D-F26A0AB56B8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303476" y="2344002"/>
            <a:ext cx="1086292" cy="1611090"/>
          </a:xfrm>
          <a:prstGeom prst="bentConnector3">
            <a:avLst>
              <a:gd name="adj1" fmla="val 24864"/>
            </a:avLst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21485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D5E038-EB24-904A-78EA-E6E2DFB896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1A2B87-839D-D18C-82E5-4D24EAC17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DP: Traveling Salesman Problem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38958161-1B75-8627-2528-CA2E1B5AD44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5289" y="1232884"/>
                <a:ext cx="8291512" cy="5161867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i="1" kern="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kern="0" dirty="0" smtClean="0">
                        <a:latin typeface="Cambria Math" panose="02040503050406030204" pitchFamily="18" charset="0"/>
                      </a:rPr>
                      <m:t>5,</m:t>
                    </m:r>
                    <m:r>
                      <a:rPr lang="en-US" altLang="zh-TW" i="1" kern="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TW" altLang="en-US" i="1" kern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 = </m:t>
                    </m:r>
                    <m:d>
                      <m:dPr>
                        <m:begChr m:val="{"/>
                        <m:endChr m:val="}"/>
                        <m:ctrlPr>
                          <a:rPr lang="en-US" altLang="zh-TW" i="1" kern="0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 kern="0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b="0" i="1" kern="0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TW" i="1" kern="0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b="0" i="1" kern="0" dirty="0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TW" i="1" kern="0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en-US" altLang="zh-TW" kern="0" dirty="0"/>
              </a:p>
              <a:p>
                <a:pPr marL="0" indent="0">
                  <a:buNone/>
                </a:pPr>
                <a:endParaRPr lang="en-US" altLang="zh-TW" sz="2000" kern="0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38958161-1B75-8627-2528-CA2E1B5AD4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289" y="1232884"/>
                <a:ext cx="8291512" cy="5161867"/>
              </a:xfrm>
              <a:blipFill>
                <a:blip r:embed="rId2"/>
                <a:stretch>
                  <a:fillRect l="-36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9597189-770B-2E66-D781-978196E04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23</a:t>
            </a:fld>
            <a:endParaRPr lang="en-US" altLang="zh-TW" dirty="0"/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169205F2-0138-E4D6-E5BE-4DF75A8781BE}"/>
              </a:ext>
            </a:extLst>
          </p:cNvPr>
          <p:cNvCxnSpPr>
            <a:cxnSpLocks/>
          </p:cNvCxnSpPr>
          <p:nvPr/>
        </p:nvCxnSpPr>
        <p:spPr>
          <a:xfrm flipV="1">
            <a:off x="3041078" y="4434373"/>
            <a:ext cx="1" cy="601346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375CAA22-3687-A69B-68E7-50C6CEC3C755}"/>
              </a:ext>
            </a:extLst>
          </p:cNvPr>
          <p:cNvCxnSpPr>
            <a:cxnSpLocks/>
          </p:cNvCxnSpPr>
          <p:nvPr/>
        </p:nvCxnSpPr>
        <p:spPr>
          <a:xfrm flipH="1" flipV="1">
            <a:off x="6263260" y="4433994"/>
            <a:ext cx="1" cy="601346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7" name="內容版面配置區 4">
                <a:extLst>
                  <a:ext uri="{FF2B5EF4-FFF2-40B4-BE49-F238E27FC236}">
                    <a16:creationId xmlns:a16="http://schemas.microsoft.com/office/drawing/2014/main" id="{6B1E26D0-6132-BFDC-D516-3DDAB0F6F921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966688161"/>
                  </p:ext>
                </p:extLst>
              </p:nvPr>
            </p:nvGraphicFramePr>
            <p:xfrm>
              <a:off x="2278125" y="3692693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TW" sz="1800" i="1" ker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2,</m:t>
                                    </m:r>
                                    <m:r>
                                      <a:rPr lang="en-US" altLang="zh-TW" sz="1800" i="1" ker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{3}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49 + 69 = 118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7" name="內容版面配置區 4">
                <a:extLst>
                  <a:ext uri="{FF2B5EF4-FFF2-40B4-BE49-F238E27FC236}">
                    <a16:creationId xmlns:a16="http://schemas.microsoft.com/office/drawing/2014/main" id="{6B1E26D0-6132-BFDC-D516-3DDAB0F6F921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966688161"/>
                  </p:ext>
                </p:extLst>
              </p:nvPr>
            </p:nvGraphicFramePr>
            <p:xfrm>
              <a:off x="2278125" y="3692693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97" t="-1613" r="-794" b="-1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49 + 69 = 118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內容版面配置區 4">
                <a:extLst>
                  <a:ext uri="{FF2B5EF4-FFF2-40B4-BE49-F238E27FC236}">
                    <a16:creationId xmlns:a16="http://schemas.microsoft.com/office/drawing/2014/main" id="{E420C84B-FF9E-563F-A410-A46734E0AA5C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887453064"/>
                  </p:ext>
                </p:extLst>
              </p:nvPr>
            </p:nvGraphicFramePr>
            <p:xfrm>
              <a:off x="5500314" y="3692314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3,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{</m:t>
                                    </m:r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}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49</a:t>
                          </a:r>
                          <a:r>
                            <a:rPr lang="zh-TW" altLang="en-US" sz="18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  <a:r>
                            <a:rPr lang="zh-TW" altLang="en-US" sz="18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22 = 71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內容版面配置區 4">
                <a:extLst>
                  <a:ext uri="{FF2B5EF4-FFF2-40B4-BE49-F238E27FC236}">
                    <a16:creationId xmlns:a16="http://schemas.microsoft.com/office/drawing/2014/main" id="{E420C84B-FF9E-563F-A410-A46734E0AA5C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887453064"/>
                  </p:ext>
                </p:extLst>
              </p:nvPr>
            </p:nvGraphicFramePr>
            <p:xfrm>
              <a:off x="5500314" y="3692314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98" t="-1613" r="-797" b="-1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49</a:t>
                          </a:r>
                          <a:r>
                            <a:rPr lang="zh-TW" altLang="en-US" sz="18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  <a:r>
                            <a:rPr lang="zh-TW" altLang="en-US" sz="18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22 = 71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9" name="內容版面配置區 4">
                <a:extLst>
                  <a:ext uri="{FF2B5EF4-FFF2-40B4-BE49-F238E27FC236}">
                    <a16:creationId xmlns:a16="http://schemas.microsoft.com/office/drawing/2014/main" id="{5140A144-AAB5-ACC0-5907-666204C472CD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874796141"/>
                  </p:ext>
                </p:extLst>
              </p:nvPr>
            </p:nvGraphicFramePr>
            <p:xfrm>
              <a:off x="2278125" y="5035719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TW" sz="1800" i="1" ker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b="0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3,</m:t>
                                    </m:r>
                                    <m:r>
                                      <a:rPr lang="en-US" altLang="zh-TW" sz="1800" i="1" ker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altLang="zh-TW" sz="1800" b="0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∅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69</a:t>
                          </a:r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9" name="內容版面配置區 4">
                <a:extLst>
                  <a:ext uri="{FF2B5EF4-FFF2-40B4-BE49-F238E27FC236}">
                    <a16:creationId xmlns:a16="http://schemas.microsoft.com/office/drawing/2014/main" id="{5140A144-AAB5-ACC0-5907-666204C472CD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874796141"/>
                  </p:ext>
                </p:extLst>
              </p:nvPr>
            </p:nvGraphicFramePr>
            <p:xfrm>
              <a:off x="2278125" y="5035719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97" t="-1639" r="-794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69</a:t>
                          </a:r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0" name="內容版面配置區 4">
                <a:extLst>
                  <a:ext uri="{FF2B5EF4-FFF2-40B4-BE49-F238E27FC236}">
                    <a16:creationId xmlns:a16="http://schemas.microsoft.com/office/drawing/2014/main" id="{882E906C-DC0B-D2C5-B157-C133526E27B1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5500307" y="5043576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b="0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TW" sz="1800" b="0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b="0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2,</m:t>
                                    </m:r>
                                    <m:r>
                                      <a:rPr lang="en-US" altLang="zh-TW" sz="18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∅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22</a:t>
                          </a:r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0" name="內容版面配置區 4">
                <a:extLst>
                  <a:ext uri="{FF2B5EF4-FFF2-40B4-BE49-F238E27FC236}">
                    <a16:creationId xmlns:a16="http://schemas.microsoft.com/office/drawing/2014/main" id="{882E906C-DC0B-D2C5-B157-C133526E27B1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5500307" y="5043576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398" t="-1613" r="-797" b="-1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22</a:t>
                          </a:r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8A4B3637-2A44-5780-ADC8-5F08C4A4CEB2}"/>
                  </a:ext>
                </a:extLst>
              </p:cNvPr>
              <p:cNvSpPr txBox="1"/>
              <p:nvPr/>
            </p:nvSpPr>
            <p:spPr>
              <a:xfrm>
                <a:off x="4652167" y="2679024"/>
                <a:ext cx="301387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func>
                      <m:funcPr>
                        <m:ctrlPr>
                          <a:rPr lang="en-US" altLang="zh-TW" i="1" kern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TW" b="0" i="1" kern="0" smtClean="0">
                            <a:latin typeface="Cambria Math" panose="02040503050406030204" pitchFamily="18" charset="0"/>
                          </a:rPr>
                          <m:t>𝑚𝑖𝑛</m:t>
                        </m:r>
                        <m:r>
                          <a:rPr lang="en-US" altLang="zh-TW" b="0" i="1" kern="0" smtClean="0">
                            <a:latin typeface="Cambria Math" panose="02040503050406030204" pitchFamily="18" charset="0"/>
                          </a:rPr>
                          <m:t> 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TW" i="1" ker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kern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altLang="zh-TW" b="0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TW" b="0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52</m:t>
                                </m:r>
                              </m:sub>
                            </m:sSub>
                            <m:r>
                              <a:rPr lang="en-US" altLang="zh-TW" b="0" i="1" kern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+118</m:t>
                            </m:r>
                            <m:r>
                              <a:rPr lang="en-US" altLang="zh-TW" b="0" i="1" kern="0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altLang="zh-TW" b="0" i="1" kern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kern="0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TW" b="0" i="1" kern="0" smtClean="0">
                                    <a:latin typeface="Cambria Math" panose="02040503050406030204" pitchFamily="18" charset="0"/>
                                  </a:rPr>
                                  <m:t>53</m:t>
                                </m:r>
                              </m:sub>
                            </m:sSub>
                            <m:r>
                              <a:rPr lang="en-US" altLang="zh-TW" b="0" i="1" kern="0" smtClean="0">
                                <a:latin typeface="Cambria Math" panose="02040503050406030204" pitchFamily="18" charset="0"/>
                              </a:rPr>
                              <m:t>+71</m:t>
                            </m:r>
                          </m:e>
                        </m:d>
                      </m:e>
                    </m:func>
                  </m:oMath>
                </a14:m>
                <a:r>
                  <a:rPr lang="zh-TW" altLang="en-US" dirty="0"/>
                  <a:t> </a:t>
                </a:r>
                <a:endParaRPr lang="en-US" altLang="zh-TW" dirty="0"/>
              </a:p>
              <a:p>
                <a:pPr algn="ctr"/>
                <a:r>
                  <a:rPr lang="en-US" altLang="zh-TW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52</m:t>
                        </m:r>
                      </m:sub>
                    </m:sSub>
                    <m:r>
                      <a:rPr lang="en-US" altLang="zh-TW" i="1" ker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TW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37</m:t>
                    </m:r>
                  </m:oMath>
                </a14:m>
                <a:r>
                  <a:rPr lang="en-US" altLang="zh-TW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53</m:t>
                        </m:r>
                      </m:sub>
                    </m:sSub>
                    <m:r>
                      <a:rPr lang="en-US" altLang="zh-TW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=85</m:t>
                    </m:r>
                  </m:oMath>
                </a14:m>
                <a:r>
                  <a:rPr lang="en-US" altLang="zh-TW" dirty="0"/>
                  <a:t>)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8A4B3637-2A44-5780-ADC8-5F08C4A4CE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2167" y="2679024"/>
                <a:ext cx="3013870" cy="646331"/>
              </a:xfrm>
              <a:prstGeom prst="rect">
                <a:avLst/>
              </a:prstGeom>
              <a:blipFill>
                <a:blip r:embed="rId7"/>
                <a:stretch>
                  <a:fillRect b="-141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字方塊 36">
                <a:extLst>
                  <a:ext uri="{FF2B5EF4-FFF2-40B4-BE49-F238E27FC236}">
                    <a16:creationId xmlns:a16="http://schemas.microsoft.com/office/drawing/2014/main" id="{D074081A-3AD0-6D9A-78DD-BA3E3B3AA711}"/>
                  </a:ext>
                </a:extLst>
              </p:cNvPr>
              <p:cNvSpPr txBox="1"/>
              <p:nvPr/>
            </p:nvSpPr>
            <p:spPr>
              <a:xfrm>
                <a:off x="4327071" y="4523948"/>
                <a:ext cx="193618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TW" i="1" kern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TW" b="0" i="1" kern="0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  <m:r>
                            <a:rPr lang="en-US" altLang="zh-TW" b="0" i="1" kern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TW" i="1" ker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kern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zh-TW" b="0" i="1" kern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 kern="0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b="0" i="1" kern="0" smtClean="0">
                                      <a:latin typeface="Cambria Math" panose="02040503050406030204" pitchFamily="18" charset="0"/>
                                    </a:rPr>
                                    <m:t>32</m:t>
                                  </m:r>
                                </m:sub>
                              </m:sSub>
                              <m:r>
                                <a:rPr lang="en-US" altLang="zh-TW" b="0" i="1" kern="0" smtClean="0">
                                  <a:latin typeface="Cambria Math" panose="02040503050406030204" pitchFamily="18" charset="0"/>
                                </a:rPr>
                                <m:t>+22 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7" name="文字方塊 36">
                <a:extLst>
                  <a:ext uri="{FF2B5EF4-FFF2-40B4-BE49-F238E27FC236}">
                    <a16:creationId xmlns:a16="http://schemas.microsoft.com/office/drawing/2014/main" id="{D074081A-3AD0-6D9A-78DD-BA3E3B3AA7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7071" y="4523948"/>
                <a:ext cx="1936187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字方塊 37">
                <a:extLst>
                  <a:ext uri="{FF2B5EF4-FFF2-40B4-BE49-F238E27FC236}">
                    <a16:creationId xmlns:a16="http://schemas.microsoft.com/office/drawing/2014/main" id="{7D8CDE7F-1B48-9159-1687-FE6DCFA02103}"/>
                  </a:ext>
                </a:extLst>
              </p:cNvPr>
              <p:cNvSpPr txBox="1"/>
              <p:nvPr/>
            </p:nvSpPr>
            <p:spPr>
              <a:xfrm>
                <a:off x="1142999" y="4544766"/>
                <a:ext cx="189807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TW" i="1" kern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TW" b="0" i="1" kern="0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  <m:r>
                            <a:rPr lang="en-US" altLang="zh-TW" b="0" i="1" kern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TW" i="1" ker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kern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zh-TW" b="0" i="1" kern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kern="0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b="0" i="1" kern="0" smtClean="0">
                                      <a:latin typeface="Cambria Math" panose="02040503050406030204" pitchFamily="18" charset="0"/>
                                    </a:rPr>
                                    <m:t>23</m:t>
                                  </m:r>
                                </m:sub>
                              </m:sSub>
                              <m:r>
                                <a:rPr lang="en-US" altLang="zh-TW" b="0" i="1" kern="0" smtClean="0">
                                  <a:latin typeface="Cambria Math" panose="02040503050406030204" pitchFamily="18" charset="0"/>
                                </a:rPr>
                                <m:t>+69 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8" name="文字方塊 37">
                <a:extLst>
                  <a:ext uri="{FF2B5EF4-FFF2-40B4-BE49-F238E27FC236}">
                    <a16:creationId xmlns:a16="http://schemas.microsoft.com/office/drawing/2014/main" id="{7D8CDE7F-1B48-9159-1687-FE6DCFA021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999" y="4544766"/>
                <a:ext cx="1898077" cy="369332"/>
              </a:xfrm>
              <a:prstGeom prst="rect">
                <a:avLst/>
              </a:prstGeom>
              <a:blipFill>
                <a:blip r:embed="rId9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8FC737F2-1432-E7EF-1F68-2B8F43CB6003}"/>
              </a:ext>
            </a:extLst>
          </p:cNvPr>
          <p:cNvCxnSpPr>
            <a:cxnSpLocks/>
          </p:cNvCxnSpPr>
          <p:nvPr/>
        </p:nvCxnSpPr>
        <p:spPr>
          <a:xfrm>
            <a:off x="2278125" y="5043576"/>
            <a:ext cx="1525905" cy="733823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E4B816B1-A684-6D83-A523-B6409648B7C1}"/>
              </a:ext>
            </a:extLst>
          </p:cNvPr>
          <p:cNvCxnSpPr>
            <a:cxnSpLocks/>
          </p:cNvCxnSpPr>
          <p:nvPr/>
        </p:nvCxnSpPr>
        <p:spPr>
          <a:xfrm>
            <a:off x="5500300" y="5043489"/>
            <a:ext cx="1525912" cy="73391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內容版面配置區 4">
                <a:extLst>
                  <a:ext uri="{FF2B5EF4-FFF2-40B4-BE49-F238E27FC236}">
                    <a16:creationId xmlns:a16="http://schemas.microsoft.com/office/drawing/2014/main" id="{4A6F9FF3-FEB2-32B6-1F2C-03CEBDC10985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622237643"/>
                  </p:ext>
                </p:extLst>
              </p:nvPr>
            </p:nvGraphicFramePr>
            <p:xfrm>
              <a:off x="3832064" y="1864720"/>
              <a:ext cx="16402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402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5,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{</m:t>
                                    </m:r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2, 3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}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37 + 118 = 155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內容版面配置區 4">
                <a:extLst>
                  <a:ext uri="{FF2B5EF4-FFF2-40B4-BE49-F238E27FC236}">
                    <a16:creationId xmlns:a16="http://schemas.microsoft.com/office/drawing/2014/main" id="{4A6F9FF3-FEB2-32B6-1F2C-03CEBDC10985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622237643"/>
                  </p:ext>
                </p:extLst>
              </p:nvPr>
            </p:nvGraphicFramePr>
            <p:xfrm>
              <a:off x="3832064" y="1864720"/>
              <a:ext cx="16402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402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370" t="-1613" r="-741" b="-1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37 + 118 = 155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3" name="接點: 肘形 12">
            <a:extLst>
              <a:ext uri="{FF2B5EF4-FFF2-40B4-BE49-F238E27FC236}">
                <a16:creationId xmlns:a16="http://schemas.microsoft.com/office/drawing/2014/main" id="{9C0F38C2-18AD-0466-7787-F00738301B63}"/>
              </a:ext>
            </a:extLst>
          </p:cNvPr>
          <p:cNvCxnSpPr>
            <a:cxnSpLocks/>
          </p:cNvCxnSpPr>
          <p:nvPr/>
        </p:nvCxnSpPr>
        <p:spPr>
          <a:xfrm rot="16200000" flipV="1">
            <a:off x="4914761" y="2343808"/>
            <a:ext cx="1085913" cy="1611099"/>
          </a:xfrm>
          <a:prstGeom prst="bentConnector3">
            <a:avLst>
              <a:gd name="adj1" fmla="val 24855"/>
            </a:avLst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接點: 肘形 15">
            <a:extLst>
              <a:ext uri="{FF2B5EF4-FFF2-40B4-BE49-F238E27FC236}">
                <a16:creationId xmlns:a16="http://schemas.microsoft.com/office/drawing/2014/main" id="{B41757BF-8426-7E00-B4AE-46B126AD3E1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303476" y="2344002"/>
            <a:ext cx="1086292" cy="1611090"/>
          </a:xfrm>
          <a:prstGeom prst="bentConnector3">
            <a:avLst>
              <a:gd name="adj1" fmla="val 24864"/>
            </a:avLst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34182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C2BDDA-197E-E0C0-A7F5-74163FD6DC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499DB00-7C7D-0BE3-DFE3-31C70360E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DP: Traveling Salesman Problem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93AD0192-6D10-B45A-338C-087CC432538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5289" y="1232884"/>
                <a:ext cx="8291512" cy="5161867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i="1" kern="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kern="0" dirty="0" smtClean="0">
                        <a:latin typeface="Cambria Math" panose="02040503050406030204" pitchFamily="18" charset="0"/>
                      </a:rPr>
                      <m:t>4,</m:t>
                    </m:r>
                    <m:r>
                      <a:rPr lang="en-US" altLang="zh-TW" i="1" kern="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TW" altLang="en-US" i="1" kern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 = </m:t>
                    </m:r>
                    <m:d>
                      <m:dPr>
                        <m:begChr m:val="{"/>
                        <m:endChr m:val="}"/>
                        <m:ctrlPr>
                          <a:rPr lang="en-US" altLang="zh-TW" i="1" kern="0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 kern="0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b="0" i="1" kern="0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TW" i="1" kern="0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b="0" i="1" kern="0" dirty="0" smtClean="0">
                            <a:latin typeface="Cambria Math" panose="02040503050406030204" pitchFamily="18" charset="0"/>
                          </a:rPr>
                          <m:t>3, 5</m:t>
                        </m:r>
                        <m:r>
                          <a:rPr lang="en-US" altLang="zh-TW" i="1" kern="0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en-US" altLang="zh-TW" kern="0" dirty="0"/>
              </a:p>
              <a:p>
                <a:pPr marL="0" indent="0">
                  <a:buNone/>
                </a:pPr>
                <a:endParaRPr lang="en-US" altLang="zh-TW" sz="2000" kern="0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93AD0192-6D10-B45A-338C-087CC432538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289" y="1232884"/>
                <a:ext cx="8291512" cy="5161867"/>
              </a:xfrm>
              <a:blipFill>
                <a:blip r:embed="rId2"/>
                <a:stretch>
                  <a:fillRect l="-36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7519106-7A73-FEF7-0A8F-23C3D7D89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24</a:t>
            </a:fld>
            <a:endParaRPr lang="en-US" altLang="zh-TW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內容版面配置區 4">
                <a:extLst>
                  <a:ext uri="{FF2B5EF4-FFF2-40B4-BE49-F238E27FC236}">
                    <a16:creationId xmlns:a16="http://schemas.microsoft.com/office/drawing/2014/main" id="{E91C95AE-EA40-4F3C-72A1-BF47317BF55F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129517980"/>
                  </p:ext>
                </p:extLst>
              </p:nvPr>
            </p:nvGraphicFramePr>
            <p:xfrm>
              <a:off x="3832064" y="1864720"/>
              <a:ext cx="16402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402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4,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{</m:t>
                                    </m:r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2, 3, 5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}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63 + 113 = 176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內容版面配置區 4">
                <a:extLst>
                  <a:ext uri="{FF2B5EF4-FFF2-40B4-BE49-F238E27FC236}">
                    <a16:creationId xmlns:a16="http://schemas.microsoft.com/office/drawing/2014/main" id="{E91C95AE-EA40-4F3C-72A1-BF47317BF55F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129517980"/>
                  </p:ext>
                </p:extLst>
              </p:nvPr>
            </p:nvGraphicFramePr>
            <p:xfrm>
              <a:off x="3832064" y="1864720"/>
              <a:ext cx="16402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402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70" t="-1613" r="-741" b="-1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63 + 113 = 176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9EA29DAF-4E3C-F1D6-0523-9ED40EDBD366}"/>
                  </a:ext>
                </a:extLst>
              </p:cNvPr>
              <p:cNvSpPr txBox="1"/>
              <p:nvPr/>
            </p:nvSpPr>
            <p:spPr>
              <a:xfrm>
                <a:off x="4732333" y="2839804"/>
                <a:ext cx="416526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func>
                      <m:funcPr>
                        <m:ctrlPr>
                          <a:rPr lang="en-US" altLang="zh-TW" i="1" kern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TW" b="0" i="1" kern="0" smtClean="0">
                            <a:latin typeface="Cambria Math" panose="02040503050406030204" pitchFamily="18" charset="0"/>
                          </a:rPr>
                          <m:t>𝑚𝑖𝑛</m:t>
                        </m:r>
                        <m:r>
                          <a:rPr lang="en-US" altLang="zh-TW" b="0" i="1" kern="0" smtClean="0">
                            <a:latin typeface="Cambria Math" panose="02040503050406030204" pitchFamily="18" charset="0"/>
                          </a:rPr>
                          <m:t> 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TW" i="1" ker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kern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altLang="zh-TW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TW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42</m:t>
                                </m:r>
                              </m:sub>
                            </m:sSub>
                            <m:r>
                              <a:rPr lang="en-US" altLang="zh-TW" b="0" i="1" kern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+162</m:t>
                            </m:r>
                            <m:r>
                              <a:rPr lang="en-US" altLang="zh-TW" b="0" i="1" kern="0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altLang="zh-TW" b="0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TW" b="0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43</m:t>
                                </m:r>
                              </m:sub>
                            </m:sSub>
                            <m:r>
                              <a:rPr lang="en-US" altLang="zh-TW" b="0" i="1" kern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+113</m:t>
                            </m:r>
                            <m:r>
                              <a:rPr lang="en-US" altLang="zh-TW" b="0" i="1" kern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TW" i="1" ker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 ker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TW" b="0" i="1" kern="0" smtClean="0">
                                    <a:latin typeface="Cambria Math" panose="02040503050406030204" pitchFamily="18" charset="0"/>
                                  </a:rPr>
                                  <m:t>45</m:t>
                                </m:r>
                              </m:sub>
                            </m:sSub>
                            <m:r>
                              <a:rPr lang="en-US" altLang="zh-TW" i="1" ker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TW" b="0" i="1" kern="0" smtClean="0">
                                <a:latin typeface="Cambria Math" panose="02040503050406030204" pitchFamily="18" charset="0"/>
                              </a:rPr>
                              <m:t>155</m:t>
                            </m:r>
                          </m:e>
                        </m:d>
                      </m:e>
                    </m:func>
                  </m:oMath>
                </a14:m>
                <a:r>
                  <a:rPr lang="zh-TW" altLang="en-US" dirty="0"/>
                  <a:t> </a:t>
                </a:r>
                <a:endParaRPr lang="en-US" altLang="zh-TW" dirty="0"/>
              </a:p>
              <a:p>
                <a:pPr algn="ctr"/>
                <a:r>
                  <a:rPr lang="en-US" altLang="zh-TW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ker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b="0" i="1" kern="0" smtClean="0">
                            <a:latin typeface="Cambria Math" panose="02040503050406030204" pitchFamily="18" charset="0"/>
                          </a:rPr>
                          <m:t>42</m:t>
                        </m:r>
                      </m:sub>
                    </m:sSub>
                    <m:r>
                      <a:rPr lang="en-US" altLang="zh-TW" i="1" ker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TW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b="0" i="0" kern="0" smtClean="0">
                        <a:latin typeface="Cambria Math" panose="02040503050406030204" pitchFamily="18" charset="0"/>
                      </a:rPr>
                      <m:t>28</m:t>
                    </m:r>
                    <m:r>
                      <a:rPr lang="en-US" altLang="zh-TW" i="1" kern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i="1" ker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TW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kern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i="1" ker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i="1" ker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zh-TW" b="0" i="1" kern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TW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=63,</m:t>
                    </m:r>
                    <m:sSub>
                      <m:sSubPr>
                        <m:ctrlPr>
                          <a:rPr lang="en-US" altLang="zh-TW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ker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i="1" ker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b="0" i="1" kern="0" smtClean="0">
                            <a:latin typeface="Cambria Math" panose="02040503050406030204" pitchFamily="18" charset="0"/>
                          </a:rPr>
                          <m:t>45</m:t>
                        </m:r>
                      </m:sub>
                    </m:sSub>
                    <m:r>
                      <a:rPr lang="en-US" altLang="zh-TW" i="1" ker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i="1" kern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altLang="zh-TW" b="0" i="1" kern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TW" dirty="0"/>
                  <a:t>)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9EA29DAF-4E3C-F1D6-0523-9ED40EDBD3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2333" y="2839804"/>
                <a:ext cx="4165262" cy="646331"/>
              </a:xfrm>
              <a:prstGeom prst="rect">
                <a:avLst/>
              </a:prstGeom>
              <a:blipFill>
                <a:blip r:embed="rId4"/>
                <a:stretch>
                  <a:fillRect b="-141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內容版面配置區 4">
                <a:extLst>
                  <a:ext uri="{FF2B5EF4-FFF2-40B4-BE49-F238E27FC236}">
                    <a16:creationId xmlns:a16="http://schemas.microsoft.com/office/drawing/2014/main" id="{0EDF2C90-EA4A-72CB-37E1-A8973A377C49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436052651"/>
                  </p:ext>
                </p:extLst>
              </p:nvPr>
            </p:nvGraphicFramePr>
            <p:xfrm>
              <a:off x="6522311" y="3952298"/>
              <a:ext cx="16402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402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5,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{</m:t>
                                    </m:r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2, 3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}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37 + 118 = 155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內容版面配置區 4">
                <a:extLst>
                  <a:ext uri="{FF2B5EF4-FFF2-40B4-BE49-F238E27FC236}">
                    <a16:creationId xmlns:a16="http://schemas.microsoft.com/office/drawing/2014/main" id="{0EDF2C90-EA4A-72CB-37E1-A8973A377C49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436052651"/>
                  </p:ext>
                </p:extLst>
              </p:nvPr>
            </p:nvGraphicFramePr>
            <p:xfrm>
              <a:off x="6522311" y="3952298"/>
              <a:ext cx="16402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402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70" t="-1613" r="-1111" b="-1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37 + 118 = 155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內容版面配置區 4">
                <a:extLst>
                  <a:ext uri="{FF2B5EF4-FFF2-40B4-BE49-F238E27FC236}">
                    <a16:creationId xmlns:a16="http://schemas.microsoft.com/office/drawing/2014/main" id="{1FDF8E99-E87E-A467-468B-6A846D3F4748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48161422"/>
                  </p:ext>
                </p:extLst>
              </p:nvPr>
            </p:nvGraphicFramePr>
            <p:xfrm>
              <a:off x="1141817" y="3952943"/>
              <a:ext cx="16402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402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2,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{</m:t>
                                    </m:r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3, 5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}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49 + 112 = 162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內容版面配置區 4">
                <a:extLst>
                  <a:ext uri="{FF2B5EF4-FFF2-40B4-BE49-F238E27FC236}">
                    <a16:creationId xmlns:a16="http://schemas.microsoft.com/office/drawing/2014/main" id="{1FDF8E99-E87E-A467-468B-6A846D3F4748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48161422"/>
                  </p:ext>
                </p:extLst>
              </p:nvPr>
            </p:nvGraphicFramePr>
            <p:xfrm>
              <a:off x="1141817" y="3952943"/>
              <a:ext cx="16402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402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370" t="-1613" r="-741" b="-1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49 + 112 = 162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內容版面配置區 4">
                <a:extLst>
                  <a:ext uri="{FF2B5EF4-FFF2-40B4-BE49-F238E27FC236}">
                    <a16:creationId xmlns:a16="http://schemas.microsoft.com/office/drawing/2014/main" id="{42ADE8C0-734D-4478-B8A4-A7AA301C3E3F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229537311"/>
                  </p:ext>
                </p:extLst>
              </p:nvPr>
            </p:nvGraphicFramePr>
            <p:xfrm>
              <a:off x="3832064" y="3952943"/>
              <a:ext cx="16402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402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3,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{</m:t>
                                    </m:r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2, 5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}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49 + 64 = 113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內容版面配置區 4">
                <a:extLst>
                  <a:ext uri="{FF2B5EF4-FFF2-40B4-BE49-F238E27FC236}">
                    <a16:creationId xmlns:a16="http://schemas.microsoft.com/office/drawing/2014/main" id="{42ADE8C0-734D-4478-B8A4-A7AA301C3E3F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229537311"/>
                  </p:ext>
                </p:extLst>
              </p:nvPr>
            </p:nvGraphicFramePr>
            <p:xfrm>
              <a:off x="3832064" y="3952943"/>
              <a:ext cx="16402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402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370" t="-1613" r="-741" b="-1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49 + 64 = 113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6" name="接點: 肘形 15">
            <a:extLst>
              <a:ext uri="{FF2B5EF4-FFF2-40B4-BE49-F238E27FC236}">
                <a16:creationId xmlns:a16="http://schemas.microsoft.com/office/drawing/2014/main" id="{3FA3D3F6-391D-B528-9B06-D416A20AC5FA}"/>
              </a:ext>
            </a:extLst>
          </p:cNvPr>
          <p:cNvCxnSpPr>
            <a:cxnSpLocks/>
            <a:stCxn id="12" idx="0"/>
            <a:endCxn id="9" idx="2"/>
          </p:cNvCxnSpPr>
          <p:nvPr/>
        </p:nvCxnSpPr>
        <p:spPr>
          <a:xfrm rot="5400000" flipH="1" flipV="1">
            <a:off x="2633771" y="1934549"/>
            <a:ext cx="1346543" cy="2690247"/>
          </a:xfrm>
          <a:prstGeom prst="bentConnector3">
            <a:avLst>
              <a:gd name="adj1" fmla="val 24939"/>
            </a:avLst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接點: 肘形 25">
            <a:extLst>
              <a:ext uri="{FF2B5EF4-FFF2-40B4-BE49-F238E27FC236}">
                <a16:creationId xmlns:a16="http://schemas.microsoft.com/office/drawing/2014/main" id="{9C1934CB-B8E8-6C00-65B0-E8E8429B3A5A}"/>
              </a:ext>
            </a:extLst>
          </p:cNvPr>
          <p:cNvCxnSpPr>
            <a:cxnSpLocks/>
            <a:stCxn id="10" idx="0"/>
            <a:endCxn id="9" idx="2"/>
          </p:cNvCxnSpPr>
          <p:nvPr/>
        </p:nvCxnSpPr>
        <p:spPr>
          <a:xfrm rot="16200000" flipV="1">
            <a:off x="5324341" y="1934225"/>
            <a:ext cx="1345898" cy="2690247"/>
          </a:xfrm>
          <a:prstGeom prst="bentConnector3">
            <a:avLst>
              <a:gd name="adj1" fmla="val 25053"/>
            </a:avLst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1589C02D-EC2A-A2F1-252F-FBC81A44243F}"/>
              </a:ext>
            </a:extLst>
          </p:cNvPr>
          <p:cNvCxnSpPr>
            <a:endCxn id="9" idx="2"/>
          </p:cNvCxnSpPr>
          <p:nvPr/>
        </p:nvCxnSpPr>
        <p:spPr>
          <a:xfrm flipV="1">
            <a:off x="4652166" y="2606400"/>
            <a:ext cx="0" cy="1345898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89788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353D2C-2B0A-288E-0400-FBDF04526C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45C90F-8C36-437F-0EF8-F404F7133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DP: Traveling Salesman Problem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E9B9C269-DF1A-6AAF-4797-32CB578A576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5289" y="1224648"/>
                <a:ext cx="8291512" cy="5161867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i="1" kern="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kern="0" dirty="0" smtClean="0">
                        <a:latin typeface="Cambria Math" panose="02040503050406030204" pitchFamily="18" charset="0"/>
                      </a:rPr>
                      <m:t>5,</m:t>
                    </m:r>
                    <m:r>
                      <a:rPr lang="en-US" altLang="zh-TW" i="1" kern="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TW" altLang="en-US" i="1" kern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 = { 2, 3, 4 }</m:t>
                    </m:r>
                  </m:oMath>
                </a14:m>
                <a:endParaRPr lang="en-US" altLang="zh-TW" kern="0" dirty="0"/>
              </a:p>
              <a:p>
                <a:pPr marL="0" indent="0">
                  <a:buNone/>
                </a:pPr>
                <a:endParaRPr lang="en-US" altLang="zh-TW" sz="2000" kern="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altLang="zh-TW" i="1" kern="0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TW" i="1" ker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kern="0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altLang="zh-TW" i="1" kern="0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TW" b="0" i="1" kern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kern="0" smtClean="0">
                                <a:latin typeface="Cambria Math" panose="02040503050406030204" pitchFamily="18" charset="0"/>
                              </a:rPr>
                              <m:t>2, 3, 4</m:t>
                            </m:r>
                          </m:e>
                        </m:d>
                      </m:e>
                    </m:d>
                  </m:oMath>
                </a14:m>
                <a:r>
                  <a:rPr lang="zh-TW" altLang="en-US" kern="0" dirty="0"/>
                  <a:t>    </a:t>
                </a:r>
                <a:endParaRPr lang="en-US" altLang="zh-TW" kern="0" dirty="0"/>
              </a:p>
              <a:p>
                <a:pPr marL="0" indent="0">
                  <a:buNone/>
                </a:pPr>
                <a:endParaRPr lang="en-US" altLang="zh-TW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i="1" kern="0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i="1" ker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kern="0" smtClean="0"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en-US" altLang="zh-TW" i="1" ker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TW" b="0" i="1" kern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kern="0" smtClean="0">
                                  <a:latin typeface="Cambria Math" panose="02040503050406030204" pitchFamily="18" charset="0"/>
                                </a:rPr>
                                <m:t>3, 4</m:t>
                              </m:r>
                            </m:e>
                          </m:d>
                        </m:e>
                      </m:d>
                      <m:r>
                        <a:rPr lang="en-US" altLang="zh-TW" b="0" i="1" kern="0" smtClean="0">
                          <a:latin typeface="Cambria Math" panose="02040503050406030204" pitchFamily="18" charset="0"/>
                        </a:rPr>
                        <m:t>               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2, 4</m:t>
                              </m:r>
                            </m:e>
                          </m:d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                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2, 3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zh-TW" dirty="0"/>
              </a:p>
              <a:p>
                <a:pPr marL="0" indent="0">
                  <a:buNone/>
                </a:pPr>
                <a:endParaRPr lang="en-US" altLang="zh-TW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i="1" kern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i="1" ker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kern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3,</m:t>
                          </m:r>
                          <m:r>
                            <a:rPr lang="en-US" altLang="zh-TW" i="1" ker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TW" b="0" i="1" kern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kern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d>
                        </m:e>
                      </m:d>
                      <m:r>
                        <a:rPr lang="en-US" altLang="zh-TW" b="0" i="1" kern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zh-TW" b="0" i="1" kern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b="0" i="1" kern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kern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4, 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TW" b="0" i="1" kern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kern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e>
                      </m:d>
                      <m:r>
                        <a:rPr lang="en-US" altLang="zh-TW" b="0" i="1" kern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altLang="zh-TW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TW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d>
                        </m:e>
                      </m:d>
                      <m:r>
                        <a:rPr lang="en-US" altLang="zh-TW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zh-TW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TW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e>
                      </m:d>
                      <m:r>
                        <a:rPr lang="en-US" altLang="zh-TW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altLang="zh-TW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TW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e>
                      </m:d>
                      <m:r>
                        <a:rPr lang="en-US" altLang="zh-TW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zh-TW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3,</m:t>
                          </m:r>
                          <m: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TW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zh-TW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US" altLang="zh-TW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US" altLang="zh-TW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i="1" kern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i="1" ker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kern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4,</m:t>
                          </m:r>
                          <m:r>
                            <a:rPr lang="en-US" altLang="zh-TW" i="1" ker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b="0" i="1" kern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∅</m:t>
                          </m:r>
                        </m:e>
                      </m:d>
                      <m:r>
                        <a:rPr lang="en-US" altLang="zh-TW" b="0" i="1" kern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altLang="zh-TW" b="0" i="1" kern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b="0" i="1" kern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kern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3,</m:t>
                          </m:r>
                          <m: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∅</m:t>
                          </m:r>
                        </m:e>
                      </m:d>
                      <m:r>
                        <a:rPr lang="en-US" altLang="zh-TW" b="0" i="1" kern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altLang="zh-TW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,∅</m:t>
                          </m:r>
                        </m:e>
                      </m:d>
                      <m:r>
                        <a:rPr lang="en-US" altLang="zh-TW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altLang="zh-TW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,∅</m:t>
                          </m:r>
                        </m:e>
                      </m:d>
                      <m:r>
                        <a:rPr lang="en-US" altLang="zh-TW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altLang="zh-TW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,∅</m:t>
                          </m:r>
                        </m:e>
                      </m:d>
                      <m:r>
                        <a:rPr lang="en-US" altLang="zh-TW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altLang="zh-TW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∅</m:t>
                          </m:r>
                        </m:e>
                      </m:d>
                    </m:oMath>
                  </m:oMathPara>
                </a14:m>
                <a:endParaRPr lang="en-US" altLang="zh-TW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E9B9C269-DF1A-6AAF-4797-32CB578A57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289" y="1224648"/>
                <a:ext cx="8291512" cy="5161867"/>
              </a:xfrm>
              <a:blipFill>
                <a:blip r:embed="rId2"/>
                <a:stretch>
                  <a:fillRect l="-36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B584B49-F806-FB9C-67C8-DEDD405DD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25</a:t>
            </a:fld>
            <a:endParaRPr lang="en-US" altLang="zh-TW" dirty="0"/>
          </a:p>
        </p:txBody>
      </p:sp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id="{D5F98E2B-7BAC-6D86-C428-6DBA7E3698BC}"/>
              </a:ext>
            </a:extLst>
          </p:cNvPr>
          <p:cNvCxnSpPr>
            <a:cxnSpLocks/>
          </p:cNvCxnSpPr>
          <p:nvPr/>
        </p:nvCxnSpPr>
        <p:spPr>
          <a:xfrm flipH="1">
            <a:off x="1318260" y="3259931"/>
            <a:ext cx="732745" cy="41944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線單箭頭接點 54">
            <a:extLst>
              <a:ext uri="{FF2B5EF4-FFF2-40B4-BE49-F238E27FC236}">
                <a16:creationId xmlns:a16="http://schemas.microsoft.com/office/drawing/2014/main" id="{1D0236F9-05C3-123C-01BA-F8CC14FA4249}"/>
              </a:ext>
            </a:extLst>
          </p:cNvPr>
          <p:cNvCxnSpPr>
            <a:cxnSpLocks/>
          </p:cNvCxnSpPr>
          <p:nvPr/>
        </p:nvCxnSpPr>
        <p:spPr>
          <a:xfrm>
            <a:off x="1318260" y="4087416"/>
            <a:ext cx="0" cy="903684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08DC83EF-567A-1AC1-9186-44BDBC3E2F45}"/>
              </a:ext>
            </a:extLst>
          </p:cNvPr>
          <p:cNvCxnSpPr>
            <a:cxnSpLocks/>
          </p:cNvCxnSpPr>
          <p:nvPr/>
        </p:nvCxnSpPr>
        <p:spPr>
          <a:xfrm>
            <a:off x="2038214" y="3259931"/>
            <a:ext cx="732745" cy="41944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1B3CCA90-297C-A21E-58A0-2CB692C2735D}"/>
              </a:ext>
            </a:extLst>
          </p:cNvPr>
          <p:cNvCxnSpPr>
            <a:cxnSpLocks/>
          </p:cNvCxnSpPr>
          <p:nvPr/>
        </p:nvCxnSpPr>
        <p:spPr>
          <a:xfrm flipH="1">
            <a:off x="3852046" y="3259931"/>
            <a:ext cx="732745" cy="41944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2C3062C9-B901-0F1D-AA29-B06955F8D68B}"/>
              </a:ext>
            </a:extLst>
          </p:cNvPr>
          <p:cNvCxnSpPr>
            <a:cxnSpLocks/>
          </p:cNvCxnSpPr>
          <p:nvPr/>
        </p:nvCxnSpPr>
        <p:spPr>
          <a:xfrm>
            <a:off x="4572000" y="3259931"/>
            <a:ext cx="732745" cy="41944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86E2D9F3-54D5-BFBA-ED7C-0566DECB4ECA}"/>
              </a:ext>
            </a:extLst>
          </p:cNvPr>
          <p:cNvCxnSpPr>
            <a:cxnSpLocks/>
          </p:cNvCxnSpPr>
          <p:nvPr/>
        </p:nvCxnSpPr>
        <p:spPr>
          <a:xfrm flipH="1">
            <a:off x="6385832" y="3259931"/>
            <a:ext cx="732745" cy="41944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B9C8DCDF-3937-B298-9F9B-EC9B64602767}"/>
              </a:ext>
            </a:extLst>
          </p:cNvPr>
          <p:cNvCxnSpPr>
            <a:cxnSpLocks/>
          </p:cNvCxnSpPr>
          <p:nvPr/>
        </p:nvCxnSpPr>
        <p:spPr>
          <a:xfrm>
            <a:off x="7105786" y="3259931"/>
            <a:ext cx="732745" cy="41944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96805A68-4E8C-D1C3-D2A0-28C186BFE595}"/>
              </a:ext>
            </a:extLst>
          </p:cNvPr>
          <p:cNvCxnSpPr>
            <a:cxnSpLocks/>
          </p:cNvCxnSpPr>
          <p:nvPr/>
        </p:nvCxnSpPr>
        <p:spPr>
          <a:xfrm>
            <a:off x="2569210" y="4087416"/>
            <a:ext cx="0" cy="903684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77F9FEB1-B9FB-3CB8-F66F-6EDE76389246}"/>
              </a:ext>
            </a:extLst>
          </p:cNvPr>
          <p:cNvCxnSpPr>
            <a:cxnSpLocks/>
          </p:cNvCxnSpPr>
          <p:nvPr/>
        </p:nvCxnSpPr>
        <p:spPr>
          <a:xfrm>
            <a:off x="4013155" y="4087416"/>
            <a:ext cx="0" cy="903684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8C9DB88A-A586-41AE-DBD1-932251384F28}"/>
              </a:ext>
            </a:extLst>
          </p:cNvPr>
          <p:cNvCxnSpPr>
            <a:cxnSpLocks/>
          </p:cNvCxnSpPr>
          <p:nvPr/>
        </p:nvCxnSpPr>
        <p:spPr>
          <a:xfrm>
            <a:off x="5264105" y="4087416"/>
            <a:ext cx="0" cy="903684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A982288A-6E01-C360-D45C-A5C37CC6E976}"/>
              </a:ext>
            </a:extLst>
          </p:cNvPr>
          <p:cNvCxnSpPr>
            <a:cxnSpLocks/>
          </p:cNvCxnSpPr>
          <p:nvPr/>
        </p:nvCxnSpPr>
        <p:spPr>
          <a:xfrm>
            <a:off x="6638336" y="4087416"/>
            <a:ext cx="0" cy="903684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663A9003-7CE0-262E-BA7F-FE75155025F6}"/>
              </a:ext>
            </a:extLst>
          </p:cNvPr>
          <p:cNvCxnSpPr>
            <a:cxnSpLocks/>
          </p:cNvCxnSpPr>
          <p:nvPr/>
        </p:nvCxnSpPr>
        <p:spPr>
          <a:xfrm>
            <a:off x="7889286" y="4087416"/>
            <a:ext cx="0" cy="903684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E11A32A6-8775-8271-280D-545794B131D2}"/>
              </a:ext>
            </a:extLst>
          </p:cNvPr>
          <p:cNvCxnSpPr>
            <a:cxnSpLocks/>
          </p:cNvCxnSpPr>
          <p:nvPr/>
        </p:nvCxnSpPr>
        <p:spPr>
          <a:xfrm>
            <a:off x="4572000" y="2443638"/>
            <a:ext cx="0" cy="44538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26AD3DC3-6E36-44E3-55EA-E4749B399CFE}"/>
              </a:ext>
            </a:extLst>
          </p:cNvPr>
          <p:cNvCxnSpPr>
            <a:cxnSpLocks/>
          </p:cNvCxnSpPr>
          <p:nvPr/>
        </p:nvCxnSpPr>
        <p:spPr>
          <a:xfrm flipH="1">
            <a:off x="2177143" y="2455512"/>
            <a:ext cx="2394857" cy="437316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B4B6DB81-5644-C30E-AA81-6A005F5A3B65}"/>
              </a:ext>
            </a:extLst>
          </p:cNvPr>
          <p:cNvCxnSpPr>
            <a:cxnSpLocks/>
          </p:cNvCxnSpPr>
          <p:nvPr/>
        </p:nvCxnSpPr>
        <p:spPr>
          <a:xfrm>
            <a:off x="4572000" y="2452146"/>
            <a:ext cx="2394857" cy="437316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85709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A357A5-F5CE-8506-9587-1061E9D271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64BC36-6633-A74C-BA92-6778AA061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DP: Traveling Salesman Problem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9FEEBE52-3BDE-E7EA-C749-7F0B0CBEA1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5289" y="1232884"/>
                <a:ext cx="8291512" cy="5161867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i="1" kern="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kern="0" dirty="0" smtClean="0">
                        <a:latin typeface="Cambria Math" panose="02040503050406030204" pitchFamily="18" charset="0"/>
                      </a:rPr>
                      <m:t>2,</m:t>
                    </m:r>
                    <m:r>
                      <a:rPr lang="en-US" altLang="zh-TW" i="1" kern="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TW" altLang="en-US" i="1" kern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 = </m:t>
                    </m:r>
                    <m:d>
                      <m:dPr>
                        <m:begChr m:val="{"/>
                        <m:endChr m:val="}"/>
                        <m:ctrlPr>
                          <a:rPr lang="en-US" altLang="zh-TW" i="1" kern="0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 kern="0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b="0" i="1" kern="0" dirty="0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TW" i="1" kern="0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b="0" i="1" kern="0" dirty="0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zh-TW" i="1" kern="0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en-US" altLang="zh-TW" kern="0" dirty="0"/>
              </a:p>
              <a:p>
                <a:pPr marL="0" indent="0">
                  <a:buNone/>
                </a:pPr>
                <a:endParaRPr lang="en-US" altLang="zh-TW" sz="2000" kern="0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9FEEBE52-3BDE-E7EA-C749-7F0B0CBEA1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289" y="1232884"/>
                <a:ext cx="8291512" cy="5161867"/>
              </a:xfrm>
              <a:blipFill>
                <a:blip r:embed="rId2"/>
                <a:stretch>
                  <a:fillRect l="-36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F049CAA-A084-2DAA-8526-62B1F8575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26</a:t>
            </a:fld>
            <a:endParaRPr lang="en-US" altLang="zh-TW" dirty="0"/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6EB8F2F0-5B26-D605-BA6C-E8BFA423B2B0}"/>
              </a:ext>
            </a:extLst>
          </p:cNvPr>
          <p:cNvCxnSpPr>
            <a:cxnSpLocks/>
          </p:cNvCxnSpPr>
          <p:nvPr/>
        </p:nvCxnSpPr>
        <p:spPr>
          <a:xfrm flipV="1">
            <a:off x="3041078" y="4434373"/>
            <a:ext cx="1" cy="601346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CE40EBB7-4DAE-182A-7B9B-475B52484C1E}"/>
              </a:ext>
            </a:extLst>
          </p:cNvPr>
          <p:cNvCxnSpPr>
            <a:cxnSpLocks/>
          </p:cNvCxnSpPr>
          <p:nvPr/>
        </p:nvCxnSpPr>
        <p:spPr>
          <a:xfrm flipH="1" flipV="1">
            <a:off x="6263260" y="4433994"/>
            <a:ext cx="1" cy="601346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7" name="內容版面配置區 4">
                <a:extLst>
                  <a:ext uri="{FF2B5EF4-FFF2-40B4-BE49-F238E27FC236}">
                    <a16:creationId xmlns:a16="http://schemas.microsoft.com/office/drawing/2014/main" id="{766AEE63-6686-F619-9603-257D2964DAA2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405030618"/>
                  </p:ext>
                </p:extLst>
              </p:nvPr>
            </p:nvGraphicFramePr>
            <p:xfrm>
              <a:off x="2278125" y="3692693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TW" sz="1800" i="1" ker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b="0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3,</m:t>
                                    </m:r>
                                    <m:r>
                                      <a:rPr lang="en-US" altLang="zh-TW" sz="1800" i="1" ker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altLang="zh-TW" sz="1800" b="0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{4}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63 + 38 = 101</a:t>
                          </a:r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7" name="內容版面配置區 4">
                <a:extLst>
                  <a:ext uri="{FF2B5EF4-FFF2-40B4-BE49-F238E27FC236}">
                    <a16:creationId xmlns:a16="http://schemas.microsoft.com/office/drawing/2014/main" id="{766AEE63-6686-F619-9603-257D2964DAA2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405030618"/>
                  </p:ext>
                </p:extLst>
              </p:nvPr>
            </p:nvGraphicFramePr>
            <p:xfrm>
              <a:off x="2278125" y="3692693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97" t="-1613" r="-794" b="-1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63 + 38 = 101</a:t>
                          </a:r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內容版面配置區 4">
                <a:extLst>
                  <a:ext uri="{FF2B5EF4-FFF2-40B4-BE49-F238E27FC236}">
                    <a16:creationId xmlns:a16="http://schemas.microsoft.com/office/drawing/2014/main" id="{FD44E94A-A4B1-C129-2EB2-3238F50634DF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076459231"/>
                  </p:ext>
                </p:extLst>
              </p:nvPr>
            </p:nvGraphicFramePr>
            <p:xfrm>
              <a:off x="5500314" y="3692314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b="0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TW" sz="1800" b="0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b="0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4,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{</m:t>
                                    </m:r>
                                    <m:r>
                                      <a:rPr lang="en-US" altLang="zh-TW" sz="1800" b="0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}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63</a:t>
                          </a:r>
                          <a:r>
                            <a:rPr lang="zh-TW" altLang="en-US" sz="1800" dirty="0">
                              <a:solidFill>
                                <a:srgbClr val="C00000"/>
                              </a:solidFill>
                            </a:rPr>
                            <a:t> </a:t>
                          </a:r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+</a:t>
                          </a:r>
                          <a:r>
                            <a:rPr lang="zh-TW" altLang="en-US" sz="1800" dirty="0">
                              <a:solidFill>
                                <a:srgbClr val="C00000"/>
                              </a:solidFill>
                            </a:rPr>
                            <a:t> </a:t>
                          </a:r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69 = 129</a:t>
                          </a:r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內容版面配置區 4">
                <a:extLst>
                  <a:ext uri="{FF2B5EF4-FFF2-40B4-BE49-F238E27FC236}">
                    <a16:creationId xmlns:a16="http://schemas.microsoft.com/office/drawing/2014/main" id="{FD44E94A-A4B1-C129-2EB2-3238F50634DF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076459231"/>
                  </p:ext>
                </p:extLst>
              </p:nvPr>
            </p:nvGraphicFramePr>
            <p:xfrm>
              <a:off x="5500314" y="3692314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98" t="-1613" r="-797" b="-1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63</a:t>
                          </a:r>
                          <a:r>
                            <a:rPr lang="zh-TW" altLang="en-US" sz="1800" dirty="0">
                              <a:solidFill>
                                <a:srgbClr val="C00000"/>
                              </a:solidFill>
                            </a:rPr>
                            <a:t> </a:t>
                          </a:r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+</a:t>
                          </a:r>
                          <a:r>
                            <a:rPr lang="zh-TW" altLang="en-US" sz="1800" dirty="0">
                              <a:solidFill>
                                <a:srgbClr val="C00000"/>
                              </a:solidFill>
                            </a:rPr>
                            <a:t> </a:t>
                          </a:r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69 = 129</a:t>
                          </a:r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9" name="內容版面配置區 4">
                <a:extLst>
                  <a:ext uri="{FF2B5EF4-FFF2-40B4-BE49-F238E27FC236}">
                    <a16:creationId xmlns:a16="http://schemas.microsoft.com/office/drawing/2014/main" id="{E2FF0696-386F-441A-E7AF-3DCB631E50EE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91807371"/>
                  </p:ext>
                </p:extLst>
              </p:nvPr>
            </p:nvGraphicFramePr>
            <p:xfrm>
              <a:off x="2278125" y="5035719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TW" sz="1800" i="1" ker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b="0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4,</m:t>
                                    </m:r>
                                    <m:r>
                                      <a:rPr lang="en-US" altLang="zh-TW" sz="1800" i="1" ker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altLang="zh-TW" sz="1800" b="0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∅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38</a:t>
                          </a:r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9" name="內容版面配置區 4">
                <a:extLst>
                  <a:ext uri="{FF2B5EF4-FFF2-40B4-BE49-F238E27FC236}">
                    <a16:creationId xmlns:a16="http://schemas.microsoft.com/office/drawing/2014/main" id="{E2FF0696-386F-441A-E7AF-3DCB631E50EE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91807371"/>
                  </p:ext>
                </p:extLst>
              </p:nvPr>
            </p:nvGraphicFramePr>
            <p:xfrm>
              <a:off x="2278125" y="5035719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97" t="-1639" r="-794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38</a:t>
                          </a:r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0" name="內容版面配置區 4">
                <a:extLst>
                  <a:ext uri="{FF2B5EF4-FFF2-40B4-BE49-F238E27FC236}">
                    <a16:creationId xmlns:a16="http://schemas.microsoft.com/office/drawing/2014/main" id="{2FF51D5D-4D4B-E582-553D-32640B3E4CD0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5500307" y="5043576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b="0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TW" sz="1800" b="0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b="0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3,</m:t>
                                    </m:r>
                                    <m:r>
                                      <a:rPr lang="en-US" altLang="zh-TW" sz="18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∅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69</a:t>
                          </a:r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0" name="內容版面配置區 4">
                <a:extLst>
                  <a:ext uri="{FF2B5EF4-FFF2-40B4-BE49-F238E27FC236}">
                    <a16:creationId xmlns:a16="http://schemas.microsoft.com/office/drawing/2014/main" id="{2FF51D5D-4D4B-E582-553D-32640B3E4CD0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5500307" y="5043576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398" t="-1613" r="-797" b="-1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69</a:t>
                          </a:r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E034B4E7-3902-580A-0C9C-69AD4C059CBD}"/>
                  </a:ext>
                </a:extLst>
              </p:cNvPr>
              <p:cNvSpPr txBox="1"/>
              <p:nvPr/>
            </p:nvSpPr>
            <p:spPr>
              <a:xfrm>
                <a:off x="4652167" y="2679024"/>
                <a:ext cx="301387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func>
                      <m:funcPr>
                        <m:ctrlPr>
                          <a:rPr lang="en-US" altLang="zh-TW" i="1" kern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TW" b="0" i="1" kern="0" smtClean="0">
                            <a:latin typeface="Cambria Math" panose="02040503050406030204" pitchFamily="18" charset="0"/>
                          </a:rPr>
                          <m:t>𝑚𝑖𝑛</m:t>
                        </m:r>
                        <m:r>
                          <a:rPr lang="en-US" altLang="zh-TW" b="0" i="1" kern="0" smtClean="0">
                            <a:latin typeface="Cambria Math" panose="02040503050406030204" pitchFamily="18" charset="0"/>
                          </a:rPr>
                          <m:t> 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TW" i="1" ker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kern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altLang="zh-TW" b="0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TW" b="0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23</m:t>
                                </m:r>
                              </m:sub>
                            </m:sSub>
                            <m:r>
                              <a:rPr lang="en-US" altLang="zh-TW" b="0" i="1" kern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+101</m:t>
                            </m:r>
                            <m:r>
                              <a:rPr lang="en-US" altLang="zh-TW" b="0" i="1" kern="0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altLang="zh-TW" b="0" i="1" kern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kern="0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TW" b="0" i="1" kern="0" smtClean="0">
                                    <a:latin typeface="Cambria Math" panose="02040503050406030204" pitchFamily="18" charset="0"/>
                                  </a:rPr>
                                  <m:t>24</m:t>
                                </m:r>
                              </m:sub>
                            </m:sSub>
                            <m:r>
                              <a:rPr lang="en-US" altLang="zh-TW" b="0" i="1" kern="0" smtClean="0">
                                <a:latin typeface="Cambria Math" panose="02040503050406030204" pitchFamily="18" charset="0"/>
                              </a:rPr>
                              <m:t>+129</m:t>
                            </m:r>
                          </m:e>
                        </m:d>
                      </m:e>
                    </m:func>
                  </m:oMath>
                </a14:m>
                <a:r>
                  <a:rPr lang="zh-TW" altLang="en-US" dirty="0"/>
                  <a:t> </a:t>
                </a:r>
                <a:endParaRPr lang="en-US" altLang="zh-TW" dirty="0"/>
              </a:p>
              <a:p>
                <a:pPr algn="ctr"/>
                <a:r>
                  <a:rPr lang="en-US" altLang="zh-TW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23</m:t>
                        </m:r>
                      </m:sub>
                    </m:sSub>
                    <m:r>
                      <a:rPr lang="en-US" altLang="zh-TW" i="1" ker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TW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49</m:t>
                    </m:r>
                  </m:oMath>
                </a14:m>
                <a:r>
                  <a:rPr lang="en-US" altLang="zh-TW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24</m:t>
                        </m:r>
                      </m:sub>
                    </m:sSub>
                    <m:r>
                      <a:rPr lang="en-US" altLang="zh-TW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=28</m:t>
                    </m:r>
                  </m:oMath>
                </a14:m>
                <a:r>
                  <a:rPr lang="en-US" altLang="zh-TW" dirty="0"/>
                  <a:t>)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E034B4E7-3902-580A-0C9C-69AD4C059C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2167" y="2679024"/>
                <a:ext cx="3013870" cy="646331"/>
              </a:xfrm>
              <a:prstGeom prst="rect">
                <a:avLst/>
              </a:prstGeom>
              <a:blipFill>
                <a:blip r:embed="rId7"/>
                <a:stretch>
                  <a:fillRect b="-141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字方塊 36">
                <a:extLst>
                  <a:ext uri="{FF2B5EF4-FFF2-40B4-BE49-F238E27FC236}">
                    <a16:creationId xmlns:a16="http://schemas.microsoft.com/office/drawing/2014/main" id="{7F81F294-D8E7-73DA-2B09-171E06271241}"/>
                  </a:ext>
                </a:extLst>
              </p:cNvPr>
              <p:cNvSpPr txBox="1"/>
              <p:nvPr/>
            </p:nvSpPr>
            <p:spPr>
              <a:xfrm>
                <a:off x="4327071" y="4523948"/>
                <a:ext cx="193618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TW" i="1" kern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TW" b="0" i="1" kern="0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  <m:r>
                            <a:rPr lang="en-US" altLang="zh-TW" b="0" i="1" kern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TW" i="1" ker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kern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zh-TW" b="0" i="1" kern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 kern="0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b="0" i="1" kern="0" smtClean="0">
                                      <a:latin typeface="Cambria Math" panose="02040503050406030204" pitchFamily="18" charset="0"/>
                                    </a:rPr>
                                    <m:t>43</m:t>
                                  </m:r>
                                </m:sub>
                              </m:sSub>
                              <m:r>
                                <a:rPr lang="en-US" altLang="zh-TW" b="0" i="1" kern="0" smtClean="0">
                                  <a:latin typeface="Cambria Math" panose="02040503050406030204" pitchFamily="18" charset="0"/>
                                </a:rPr>
                                <m:t>+69 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7" name="文字方塊 36">
                <a:extLst>
                  <a:ext uri="{FF2B5EF4-FFF2-40B4-BE49-F238E27FC236}">
                    <a16:creationId xmlns:a16="http://schemas.microsoft.com/office/drawing/2014/main" id="{7F81F294-D8E7-73DA-2B09-171E062712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7071" y="4523948"/>
                <a:ext cx="1936187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字方塊 37">
                <a:extLst>
                  <a:ext uri="{FF2B5EF4-FFF2-40B4-BE49-F238E27FC236}">
                    <a16:creationId xmlns:a16="http://schemas.microsoft.com/office/drawing/2014/main" id="{76C0191E-D216-63AC-813E-4240EB4273A1}"/>
                  </a:ext>
                </a:extLst>
              </p:cNvPr>
              <p:cNvSpPr txBox="1"/>
              <p:nvPr/>
            </p:nvSpPr>
            <p:spPr>
              <a:xfrm>
                <a:off x="1142999" y="4544766"/>
                <a:ext cx="189807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TW" i="1" kern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TW" b="0" i="1" kern="0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  <m:r>
                            <a:rPr lang="en-US" altLang="zh-TW" b="0" i="1" kern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TW" i="1" ker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kern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zh-TW" b="0" i="1" kern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kern="0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b="0" i="1" kern="0" smtClean="0">
                                      <a:latin typeface="Cambria Math" panose="02040503050406030204" pitchFamily="18" charset="0"/>
                                    </a:rPr>
                                    <m:t>34</m:t>
                                  </m:r>
                                </m:sub>
                              </m:sSub>
                              <m:r>
                                <a:rPr lang="en-US" altLang="zh-TW" b="0" i="1" kern="0" smtClean="0">
                                  <a:latin typeface="Cambria Math" panose="02040503050406030204" pitchFamily="18" charset="0"/>
                                </a:rPr>
                                <m:t>+38 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8" name="文字方塊 37">
                <a:extLst>
                  <a:ext uri="{FF2B5EF4-FFF2-40B4-BE49-F238E27FC236}">
                    <a16:creationId xmlns:a16="http://schemas.microsoft.com/office/drawing/2014/main" id="{76C0191E-D216-63AC-813E-4240EB4273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999" y="4544766"/>
                <a:ext cx="1898077" cy="369332"/>
              </a:xfrm>
              <a:prstGeom prst="rect">
                <a:avLst/>
              </a:prstGeom>
              <a:blipFill>
                <a:blip r:embed="rId9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02077705-F303-4BF1-45CD-C2EE37F73794}"/>
              </a:ext>
            </a:extLst>
          </p:cNvPr>
          <p:cNvCxnSpPr/>
          <p:nvPr/>
        </p:nvCxnSpPr>
        <p:spPr>
          <a:xfrm>
            <a:off x="2278125" y="3692314"/>
            <a:ext cx="1525905" cy="74168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5243BB68-8AE2-8D38-95DB-0FBDDB9A9988}"/>
              </a:ext>
            </a:extLst>
          </p:cNvPr>
          <p:cNvCxnSpPr>
            <a:cxnSpLocks/>
          </p:cNvCxnSpPr>
          <p:nvPr/>
        </p:nvCxnSpPr>
        <p:spPr>
          <a:xfrm>
            <a:off x="2278125" y="5043576"/>
            <a:ext cx="1525905" cy="733823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84EF1F0B-3224-13BB-4208-08F20221A26F}"/>
              </a:ext>
            </a:extLst>
          </p:cNvPr>
          <p:cNvCxnSpPr>
            <a:cxnSpLocks/>
          </p:cNvCxnSpPr>
          <p:nvPr/>
        </p:nvCxnSpPr>
        <p:spPr>
          <a:xfrm>
            <a:off x="5500307" y="3700550"/>
            <a:ext cx="1525905" cy="725208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015BBC33-581B-40F9-FDD4-78B1C2C0129E}"/>
              </a:ext>
            </a:extLst>
          </p:cNvPr>
          <p:cNvCxnSpPr>
            <a:cxnSpLocks/>
          </p:cNvCxnSpPr>
          <p:nvPr/>
        </p:nvCxnSpPr>
        <p:spPr>
          <a:xfrm>
            <a:off x="5500300" y="5043489"/>
            <a:ext cx="1525912" cy="73391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內容版面配置區 4">
                <a:extLst>
                  <a:ext uri="{FF2B5EF4-FFF2-40B4-BE49-F238E27FC236}">
                    <a16:creationId xmlns:a16="http://schemas.microsoft.com/office/drawing/2014/main" id="{C2F8A1A4-58C9-CE9F-6153-F3A47C49DDFF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630241781"/>
                  </p:ext>
                </p:extLst>
              </p:nvPr>
            </p:nvGraphicFramePr>
            <p:xfrm>
              <a:off x="3832064" y="1864720"/>
              <a:ext cx="16402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402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2,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{</m:t>
                                    </m:r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3, 4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}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49 + 101 = 150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內容版面配置區 4">
                <a:extLst>
                  <a:ext uri="{FF2B5EF4-FFF2-40B4-BE49-F238E27FC236}">
                    <a16:creationId xmlns:a16="http://schemas.microsoft.com/office/drawing/2014/main" id="{C2F8A1A4-58C9-CE9F-6153-F3A47C49DDFF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630241781"/>
                  </p:ext>
                </p:extLst>
              </p:nvPr>
            </p:nvGraphicFramePr>
            <p:xfrm>
              <a:off x="3832064" y="1864720"/>
              <a:ext cx="16402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402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370" t="-1613" r="-741" b="-1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49 + 101 = 150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3" name="接點: 肘形 12">
            <a:extLst>
              <a:ext uri="{FF2B5EF4-FFF2-40B4-BE49-F238E27FC236}">
                <a16:creationId xmlns:a16="http://schemas.microsoft.com/office/drawing/2014/main" id="{9D9982ED-7A47-842E-017C-55B2C9DD00B1}"/>
              </a:ext>
            </a:extLst>
          </p:cNvPr>
          <p:cNvCxnSpPr>
            <a:cxnSpLocks/>
          </p:cNvCxnSpPr>
          <p:nvPr/>
        </p:nvCxnSpPr>
        <p:spPr>
          <a:xfrm rot="16200000" flipV="1">
            <a:off x="4914761" y="2343808"/>
            <a:ext cx="1085913" cy="1611099"/>
          </a:xfrm>
          <a:prstGeom prst="bentConnector3">
            <a:avLst>
              <a:gd name="adj1" fmla="val 24855"/>
            </a:avLst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接點: 肘形 15">
            <a:extLst>
              <a:ext uri="{FF2B5EF4-FFF2-40B4-BE49-F238E27FC236}">
                <a16:creationId xmlns:a16="http://schemas.microsoft.com/office/drawing/2014/main" id="{241D0E8A-EBF1-5F80-67A0-F4BA36450B6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303476" y="2344002"/>
            <a:ext cx="1086292" cy="1611090"/>
          </a:xfrm>
          <a:prstGeom prst="bentConnector3">
            <a:avLst>
              <a:gd name="adj1" fmla="val 24864"/>
            </a:avLst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07899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D3CD92-047C-B932-04A4-5CFA5017F3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69F736-3472-D4B2-2632-6A027A872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DP: Traveling Salesman Problem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1F05D207-C280-33ED-A0F9-27861507207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5289" y="1232884"/>
                <a:ext cx="8291512" cy="5161867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i="1" kern="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kern="0" dirty="0" smtClean="0">
                        <a:latin typeface="Cambria Math" panose="02040503050406030204" pitchFamily="18" charset="0"/>
                      </a:rPr>
                      <m:t>3,</m:t>
                    </m:r>
                    <m:r>
                      <a:rPr lang="en-US" altLang="zh-TW" i="1" kern="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TW" altLang="en-US" i="1" kern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 = </m:t>
                    </m:r>
                    <m:d>
                      <m:dPr>
                        <m:begChr m:val="{"/>
                        <m:endChr m:val="}"/>
                        <m:ctrlPr>
                          <a:rPr lang="en-US" altLang="zh-TW" i="1" kern="0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 kern="0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b="0" i="1" kern="0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TW" i="1" kern="0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b="0" i="1" kern="0" dirty="0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zh-TW" i="1" kern="0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en-US" altLang="zh-TW" kern="0" dirty="0"/>
              </a:p>
              <a:p>
                <a:pPr marL="0" indent="0">
                  <a:buNone/>
                </a:pPr>
                <a:endParaRPr lang="en-US" altLang="zh-TW" sz="2000" kern="0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1F05D207-C280-33ED-A0F9-2786150720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289" y="1232884"/>
                <a:ext cx="8291512" cy="5161867"/>
              </a:xfrm>
              <a:blipFill>
                <a:blip r:embed="rId2"/>
                <a:stretch>
                  <a:fillRect l="-36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224AF9E-3DDC-E818-1B51-E83D2C28A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27</a:t>
            </a:fld>
            <a:endParaRPr lang="en-US" altLang="zh-TW" dirty="0"/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8913D71C-FE0B-997F-7C73-B172465DB0DB}"/>
              </a:ext>
            </a:extLst>
          </p:cNvPr>
          <p:cNvCxnSpPr>
            <a:cxnSpLocks/>
          </p:cNvCxnSpPr>
          <p:nvPr/>
        </p:nvCxnSpPr>
        <p:spPr>
          <a:xfrm flipV="1">
            <a:off x="3041078" y="4434373"/>
            <a:ext cx="1" cy="601346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EE964C2E-9D53-2895-4A8F-420A9D951CDF}"/>
              </a:ext>
            </a:extLst>
          </p:cNvPr>
          <p:cNvCxnSpPr>
            <a:cxnSpLocks/>
          </p:cNvCxnSpPr>
          <p:nvPr/>
        </p:nvCxnSpPr>
        <p:spPr>
          <a:xfrm flipH="1" flipV="1">
            <a:off x="6263260" y="4433994"/>
            <a:ext cx="1" cy="601346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7" name="內容版面配置區 4">
                <a:extLst>
                  <a:ext uri="{FF2B5EF4-FFF2-40B4-BE49-F238E27FC236}">
                    <a16:creationId xmlns:a16="http://schemas.microsoft.com/office/drawing/2014/main" id="{1204FEB5-C6EC-DAC1-A7C3-71172AAECB01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715998820"/>
                  </p:ext>
                </p:extLst>
              </p:nvPr>
            </p:nvGraphicFramePr>
            <p:xfrm>
              <a:off x="2278125" y="3692693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TW" sz="1800" i="1" ker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b="0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2,</m:t>
                                    </m:r>
                                    <m:r>
                                      <a:rPr lang="en-US" altLang="zh-TW" sz="1800" i="1" ker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altLang="zh-TW" sz="1800" b="0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{4}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28 + 38 = 66</a:t>
                          </a:r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7" name="內容版面配置區 4">
                <a:extLst>
                  <a:ext uri="{FF2B5EF4-FFF2-40B4-BE49-F238E27FC236}">
                    <a16:creationId xmlns:a16="http://schemas.microsoft.com/office/drawing/2014/main" id="{1204FEB5-C6EC-DAC1-A7C3-71172AAECB01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715998820"/>
                  </p:ext>
                </p:extLst>
              </p:nvPr>
            </p:nvGraphicFramePr>
            <p:xfrm>
              <a:off x="2278125" y="3692693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97" t="-1613" r="-794" b="-1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28 + 38 = 66</a:t>
                          </a:r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內容版面配置區 4">
                <a:extLst>
                  <a:ext uri="{FF2B5EF4-FFF2-40B4-BE49-F238E27FC236}">
                    <a16:creationId xmlns:a16="http://schemas.microsoft.com/office/drawing/2014/main" id="{8EAFDE11-4E94-7BEA-6F65-2C5E34FCFEA4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191581218"/>
                  </p:ext>
                </p:extLst>
              </p:nvPr>
            </p:nvGraphicFramePr>
            <p:xfrm>
              <a:off x="5500314" y="3692314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b="0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TW" sz="1800" b="0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b="0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4,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{</m:t>
                                    </m:r>
                                    <m:r>
                                      <a:rPr lang="en-US" altLang="zh-TW" sz="1800" b="0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}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28</a:t>
                          </a:r>
                          <a:r>
                            <a:rPr lang="zh-TW" altLang="en-US" sz="1800" dirty="0">
                              <a:solidFill>
                                <a:srgbClr val="C00000"/>
                              </a:solidFill>
                            </a:rPr>
                            <a:t> </a:t>
                          </a:r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+</a:t>
                          </a:r>
                          <a:r>
                            <a:rPr lang="zh-TW" altLang="en-US" sz="1800" dirty="0">
                              <a:solidFill>
                                <a:srgbClr val="C00000"/>
                              </a:solidFill>
                            </a:rPr>
                            <a:t> </a:t>
                          </a:r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22 = 50</a:t>
                          </a:r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內容版面配置區 4">
                <a:extLst>
                  <a:ext uri="{FF2B5EF4-FFF2-40B4-BE49-F238E27FC236}">
                    <a16:creationId xmlns:a16="http://schemas.microsoft.com/office/drawing/2014/main" id="{8EAFDE11-4E94-7BEA-6F65-2C5E34FCFEA4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191581218"/>
                  </p:ext>
                </p:extLst>
              </p:nvPr>
            </p:nvGraphicFramePr>
            <p:xfrm>
              <a:off x="5500314" y="3692314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98" t="-1613" r="-797" b="-1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28</a:t>
                          </a:r>
                          <a:r>
                            <a:rPr lang="zh-TW" altLang="en-US" sz="1800" dirty="0">
                              <a:solidFill>
                                <a:srgbClr val="C00000"/>
                              </a:solidFill>
                            </a:rPr>
                            <a:t> </a:t>
                          </a:r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+</a:t>
                          </a:r>
                          <a:r>
                            <a:rPr lang="zh-TW" altLang="en-US" sz="1800" dirty="0">
                              <a:solidFill>
                                <a:srgbClr val="C00000"/>
                              </a:solidFill>
                            </a:rPr>
                            <a:t> </a:t>
                          </a:r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22 = 50</a:t>
                          </a:r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9" name="內容版面配置區 4">
                <a:extLst>
                  <a:ext uri="{FF2B5EF4-FFF2-40B4-BE49-F238E27FC236}">
                    <a16:creationId xmlns:a16="http://schemas.microsoft.com/office/drawing/2014/main" id="{3EED80DA-B13B-F473-0B76-F54DB51D600F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2278125" y="5035719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TW" sz="1800" i="1" ker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b="0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4,</m:t>
                                    </m:r>
                                    <m:r>
                                      <a:rPr lang="en-US" altLang="zh-TW" sz="1800" i="1" ker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altLang="zh-TW" sz="1800" b="0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∅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38</a:t>
                          </a:r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9" name="內容版面配置區 4">
                <a:extLst>
                  <a:ext uri="{FF2B5EF4-FFF2-40B4-BE49-F238E27FC236}">
                    <a16:creationId xmlns:a16="http://schemas.microsoft.com/office/drawing/2014/main" id="{3EED80DA-B13B-F473-0B76-F54DB51D600F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2278125" y="5035719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97" t="-1639" r="-794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38</a:t>
                          </a:r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0" name="內容版面配置區 4">
                <a:extLst>
                  <a:ext uri="{FF2B5EF4-FFF2-40B4-BE49-F238E27FC236}">
                    <a16:creationId xmlns:a16="http://schemas.microsoft.com/office/drawing/2014/main" id="{CE1D0E2F-FAC9-F9C6-E778-91D0469E0935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123505252"/>
                  </p:ext>
                </p:extLst>
              </p:nvPr>
            </p:nvGraphicFramePr>
            <p:xfrm>
              <a:off x="5500307" y="5043576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b="0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TW" sz="1800" b="0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b="0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2,</m:t>
                                    </m:r>
                                    <m:r>
                                      <a:rPr lang="en-US" altLang="zh-TW" sz="18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∅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22</a:t>
                          </a:r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0" name="內容版面配置區 4">
                <a:extLst>
                  <a:ext uri="{FF2B5EF4-FFF2-40B4-BE49-F238E27FC236}">
                    <a16:creationId xmlns:a16="http://schemas.microsoft.com/office/drawing/2014/main" id="{CE1D0E2F-FAC9-F9C6-E778-91D0469E0935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123505252"/>
                  </p:ext>
                </p:extLst>
              </p:nvPr>
            </p:nvGraphicFramePr>
            <p:xfrm>
              <a:off x="5500307" y="5043576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398" t="-1613" r="-797" b="-1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22</a:t>
                          </a:r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E76D47AA-1D9B-C223-8E2B-1763C26CD975}"/>
                  </a:ext>
                </a:extLst>
              </p:cNvPr>
              <p:cNvSpPr txBox="1"/>
              <p:nvPr/>
            </p:nvSpPr>
            <p:spPr>
              <a:xfrm>
                <a:off x="4652167" y="2679024"/>
                <a:ext cx="301387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func>
                      <m:funcPr>
                        <m:ctrlPr>
                          <a:rPr lang="en-US" altLang="zh-TW" i="1" kern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TW" b="0" i="1" kern="0" smtClean="0">
                            <a:latin typeface="Cambria Math" panose="02040503050406030204" pitchFamily="18" charset="0"/>
                          </a:rPr>
                          <m:t>𝑚𝑖𝑛</m:t>
                        </m:r>
                        <m:r>
                          <a:rPr lang="en-US" altLang="zh-TW" b="0" i="1" kern="0" smtClean="0">
                            <a:latin typeface="Cambria Math" panose="02040503050406030204" pitchFamily="18" charset="0"/>
                          </a:rPr>
                          <m:t> 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TW" i="1" ker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kern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altLang="zh-TW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TW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32</m:t>
                                </m:r>
                              </m:sub>
                            </m:sSub>
                            <m:r>
                              <a:rPr lang="en-US" altLang="zh-TW" b="0" i="1" kern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+66</m:t>
                            </m:r>
                            <m:r>
                              <a:rPr lang="en-US" altLang="zh-TW" b="0" i="1" kern="0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altLang="zh-TW" b="0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TW" b="0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34</m:t>
                                </m:r>
                              </m:sub>
                            </m:sSub>
                            <m:r>
                              <a:rPr lang="en-US" altLang="zh-TW" b="0" i="1" kern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+50</m:t>
                            </m:r>
                          </m:e>
                        </m:d>
                      </m:e>
                    </m:func>
                  </m:oMath>
                </a14:m>
                <a:r>
                  <a:rPr lang="zh-TW" altLang="en-US" dirty="0"/>
                  <a:t> </a:t>
                </a:r>
                <a:endParaRPr lang="en-US" altLang="zh-TW" dirty="0"/>
              </a:p>
              <a:p>
                <a:pPr algn="ctr"/>
                <a:r>
                  <a:rPr lang="en-US" altLang="zh-TW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32</m:t>
                        </m:r>
                      </m:sub>
                    </m:sSub>
                    <m:r>
                      <a:rPr lang="en-US" altLang="zh-TW" i="1" ker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TW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49</m:t>
                    </m:r>
                  </m:oMath>
                </a14:m>
                <a:r>
                  <a:rPr lang="en-US" altLang="zh-TW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34</m:t>
                        </m:r>
                      </m:sub>
                    </m:sSub>
                    <m:r>
                      <a:rPr lang="en-US" altLang="zh-TW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=63</m:t>
                    </m:r>
                  </m:oMath>
                </a14:m>
                <a:r>
                  <a:rPr lang="en-US" altLang="zh-TW" dirty="0"/>
                  <a:t>)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E76D47AA-1D9B-C223-8E2B-1763C26CD9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2167" y="2679024"/>
                <a:ext cx="3013870" cy="646331"/>
              </a:xfrm>
              <a:prstGeom prst="rect">
                <a:avLst/>
              </a:prstGeom>
              <a:blipFill>
                <a:blip r:embed="rId7"/>
                <a:stretch>
                  <a:fillRect b="-141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字方塊 36">
                <a:extLst>
                  <a:ext uri="{FF2B5EF4-FFF2-40B4-BE49-F238E27FC236}">
                    <a16:creationId xmlns:a16="http://schemas.microsoft.com/office/drawing/2014/main" id="{B170E771-2BE3-2823-EDE4-DA4CDC3F8E29}"/>
                  </a:ext>
                </a:extLst>
              </p:cNvPr>
              <p:cNvSpPr txBox="1"/>
              <p:nvPr/>
            </p:nvSpPr>
            <p:spPr>
              <a:xfrm>
                <a:off x="4327071" y="4523948"/>
                <a:ext cx="193618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TW" i="1" kern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TW" b="0" i="1" kern="0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  <m:r>
                            <a:rPr lang="en-US" altLang="zh-TW" b="0" i="1" kern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TW" i="1" ker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kern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zh-TW" b="0" i="1" kern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 kern="0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b="0" i="1" kern="0" smtClean="0">
                                      <a:latin typeface="Cambria Math" panose="02040503050406030204" pitchFamily="18" charset="0"/>
                                    </a:rPr>
                                    <m:t>42</m:t>
                                  </m:r>
                                </m:sub>
                              </m:sSub>
                              <m:r>
                                <a:rPr lang="en-US" altLang="zh-TW" b="0" i="1" kern="0" smtClean="0">
                                  <a:latin typeface="Cambria Math" panose="02040503050406030204" pitchFamily="18" charset="0"/>
                                </a:rPr>
                                <m:t>+22 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7" name="文字方塊 36">
                <a:extLst>
                  <a:ext uri="{FF2B5EF4-FFF2-40B4-BE49-F238E27FC236}">
                    <a16:creationId xmlns:a16="http://schemas.microsoft.com/office/drawing/2014/main" id="{B170E771-2BE3-2823-EDE4-DA4CDC3F8E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7071" y="4523948"/>
                <a:ext cx="1936187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字方塊 37">
                <a:extLst>
                  <a:ext uri="{FF2B5EF4-FFF2-40B4-BE49-F238E27FC236}">
                    <a16:creationId xmlns:a16="http://schemas.microsoft.com/office/drawing/2014/main" id="{D21673B1-73A6-81E7-A6A7-93DA7418C366}"/>
                  </a:ext>
                </a:extLst>
              </p:cNvPr>
              <p:cNvSpPr txBox="1"/>
              <p:nvPr/>
            </p:nvSpPr>
            <p:spPr>
              <a:xfrm>
                <a:off x="1142999" y="4544766"/>
                <a:ext cx="189807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TW" i="1" kern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TW" b="0" i="1" kern="0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  <m:r>
                            <a:rPr lang="en-US" altLang="zh-TW" b="0" i="1" kern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TW" i="1" ker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kern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zh-TW" b="0" i="1" kern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kern="0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b="0" i="1" kern="0" smtClean="0">
                                      <a:latin typeface="Cambria Math" panose="02040503050406030204" pitchFamily="18" charset="0"/>
                                    </a:rPr>
                                    <m:t>24</m:t>
                                  </m:r>
                                </m:sub>
                              </m:sSub>
                              <m:r>
                                <a:rPr lang="en-US" altLang="zh-TW" b="0" i="1" kern="0" smtClean="0">
                                  <a:latin typeface="Cambria Math" panose="02040503050406030204" pitchFamily="18" charset="0"/>
                                </a:rPr>
                                <m:t>+38 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8" name="文字方塊 37">
                <a:extLst>
                  <a:ext uri="{FF2B5EF4-FFF2-40B4-BE49-F238E27FC236}">
                    <a16:creationId xmlns:a16="http://schemas.microsoft.com/office/drawing/2014/main" id="{D21673B1-73A6-81E7-A6A7-93DA7418C3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999" y="4544766"/>
                <a:ext cx="1898077" cy="369332"/>
              </a:xfrm>
              <a:prstGeom prst="rect">
                <a:avLst/>
              </a:prstGeom>
              <a:blipFill>
                <a:blip r:embed="rId9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2BA81E50-E04E-6A95-CC47-612F1E88D63E}"/>
              </a:ext>
            </a:extLst>
          </p:cNvPr>
          <p:cNvCxnSpPr/>
          <p:nvPr/>
        </p:nvCxnSpPr>
        <p:spPr>
          <a:xfrm>
            <a:off x="2278125" y="3692314"/>
            <a:ext cx="1525905" cy="74168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2A9107A5-D9C8-CBCC-665B-D51AE5AF13AC}"/>
              </a:ext>
            </a:extLst>
          </p:cNvPr>
          <p:cNvCxnSpPr>
            <a:cxnSpLocks/>
          </p:cNvCxnSpPr>
          <p:nvPr/>
        </p:nvCxnSpPr>
        <p:spPr>
          <a:xfrm>
            <a:off x="2278125" y="5043576"/>
            <a:ext cx="1525905" cy="733823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7CA276BF-64E8-6406-4DAB-6D550E30F9BC}"/>
              </a:ext>
            </a:extLst>
          </p:cNvPr>
          <p:cNvCxnSpPr>
            <a:cxnSpLocks/>
          </p:cNvCxnSpPr>
          <p:nvPr/>
        </p:nvCxnSpPr>
        <p:spPr>
          <a:xfrm>
            <a:off x="5500307" y="3700550"/>
            <a:ext cx="1525905" cy="725208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82B35E46-23CA-1F4C-ACCF-F4FCCAAB4C7D}"/>
              </a:ext>
            </a:extLst>
          </p:cNvPr>
          <p:cNvCxnSpPr>
            <a:cxnSpLocks/>
          </p:cNvCxnSpPr>
          <p:nvPr/>
        </p:nvCxnSpPr>
        <p:spPr>
          <a:xfrm>
            <a:off x="5500300" y="5043489"/>
            <a:ext cx="1525912" cy="73391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內容版面配置區 4">
                <a:extLst>
                  <a:ext uri="{FF2B5EF4-FFF2-40B4-BE49-F238E27FC236}">
                    <a16:creationId xmlns:a16="http://schemas.microsoft.com/office/drawing/2014/main" id="{C5C2D62D-5B0B-F300-4CE2-2693B9AB6842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963469937"/>
                  </p:ext>
                </p:extLst>
              </p:nvPr>
            </p:nvGraphicFramePr>
            <p:xfrm>
              <a:off x="3832064" y="1864720"/>
              <a:ext cx="16402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402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3,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{</m:t>
                                    </m:r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2, 4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}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63 + 50 = 113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內容版面配置區 4">
                <a:extLst>
                  <a:ext uri="{FF2B5EF4-FFF2-40B4-BE49-F238E27FC236}">
                    <a16:creationId xmlns:a16="http://schemas.microsoft.com/office/drawing/2014/main" id="{C5C2D62D-5B0B-F300-4CE2-2693B9AB6842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963469937"/>
                  </p:ext>
                </p:extLst>
              </p:nvPr>
            </p:nvGraphicFramePr>
            <p:xfrm>
              <a:off x="3832064" y="1864720"/>
              <a:ext cx="16402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402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370" t="-1613" r="-741" b="-1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63 + 50 = 113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3" name="接點: 肘形 12">
            <a:extLst>
              <a:ext uri="{FF2B5EF4-FFF2-40B4-BE49-F238E27FC236}">
                <a16:creationId xmlns:a16="http://schemas.microsoft.com/office/drawing/2014/main" id="{E8E791DE-F843-4967-1B46-21D20ACD0111}"/>
              </a:ext>
            </a:extLst>
          </p:cNvPr>
          <p:cNvCxnSpPr>
            <a:cxnSpLocks/>
          </p:cNvCxnSpPr>
          <p:nvPr/>
        </p:nvCxnSpPr>
        <p:spPr>
          <a:xfrm rot="16200000" flipV="1">
            <a:off x="4914761" y="2343808"/>
            <a:ext cx="1085913" cy="1611099"/>
          </a:xfrm>
          <a:prstGeom prst="bentConnector3">
            <a:avLst>
              <a:gd name="adj1" fmla="val 24855"/>
            </a:avLst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接點: 肘形 15">
            <a:extLst>
              <a:ext uri="{FF2B5EF4-FFF2-40B4-BE49-F238E27FC236}">
                <a16:creationId xmlns:a16="http://schemas.microsoft.com/office/drawing/2014/main" id="{36F4982D-EFA2-F260-5702-A191A476A71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303476" y="2344002"/>
            <a:ext cx="1086292" cy="1611090"/>
          </a:xfrm>
          <a:prstGeom prst="bentConnector3">
            <a:avLst>
              <a:gd name="adj1" fmla="val 24864"/>
            </a:avLst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65389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A7A3E1-7745-C6CC-31D6-295DB1E0BE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73DCFE-9109-5519-770C-8C145C6A1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DP: Traveling Salesman Problem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2996C54C-EA8F-6559-7435-8435CF888F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5289" y="1232884"/>
                <a:ext cx="8291512" cy="5161867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i="1" kern="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kern="0" dirty="0" smtClean="0">
                        <a:latin typeface="Cambria Math" panose="02040503050406030204" pitchFamily="18" charset="0"/>
                      </a:rPr>
                      <m:t>4,</m:t>
                    </m:r>
                    <m:r>
                      <a:rPr lang="en-US" altLang="zh-TW" i="1" kern="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TW" altLang="en-US" i="1" kern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 = </m:t>
                    </m:r>
                    <m:d>
                      <m:dPr>
                        <m:begChr m:val="{"/>
                        <m:endChr m:val="}"/>
                        <m:ctrlPr>
                          <a:rPr lang="en-US" altLang="zh-TW" i="1" kern="0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 kern="0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b="0" i="1" kern="0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TW" i="1" kern="0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b="0" i="1" kern="0" dirty="0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TW" i="1" kern="0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en-US" altLang="zh-TW" kern="0" dirty="0"/>
              </a:p>
              <a:p>
                <a:pPr marL="0" indent="0">
                  <a:buNone/>
                </a:pPr>
                <a:endParaRPr lang="en-US" altLang="zh-TW" sz="2000" kern="0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2996C54C-EA8F-6559-7435-8435CF888F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289" y="1232884"/>
                <a:ext cx="8291512" cy="5161867"/>
              </a:xfrm>
              <a:blipFill>
                <a:blip r:embed="rId2"/>
                <a:stretch>
                  <a:fillRect l="-36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46BE9E7-1B94-DB2F-FA65-F9608FA5B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28</a:t>
            </a:fld>
            <a:endParaRPr lang="en-US" altLang="zh-TW" dirty="0"/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43D4B8F1-DAAC-34FF-B360-42B32DC0F1E0}"/>
              </a:ext>
            </a:extLst>
          </p:cNvPr>
          <p:cNvCxnSpPr>
            <a:cxnSpLocks/>
          </p:cNvCxnSpPr>
          <p:nvPr/>
        </p:nvCxnSpPr>
        <p:spPr>
          <a:xfrm flipV="1">
            <a:off x="3041078" y="4434373"/>
            <a:ext cx="1" cy="601346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95F812CE-68FA-1514-CFD3-CC02C7F9ED2E}"/>
              </a:ext>
            </a:extLst>
          </p:cNvPr>
          <p:cNvCxnSpPr>
            <a:cxnSpLocks/>
          </p:cNvCxnSpPr>
          <p:nvPr/>
        </p:nvCxnSpPr>
        <p:spPr>
          <a:xfrm flipH="1" flipV="1">
            <a:off x="6263260" y="4433994"/>
            <a:ext cx="1" cy="601346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7" name="內容版面配置區 4">
                <a:extLst>
                  <a:ext uri="{FF2B5EF4-FFF2-40B4-BE49-F238E27FC236}">
                    <a16:creationId xmlns:a16="http://schemas.microsoft.com/office/drawing/2014/main" id="{266828DD-F998-113C-E905-959CCF152F8B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660499574"/>
                  </p:ext>
                </p:extLst>
              </p:nvPr>
            </p:nvGraphicFramePr>
            <p:xfrm>
              <a:off x="2278125" y="3692693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TW" sz="1800" i="1" ker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b="0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2,</m:t>
                                    </m:r>
                                    <m:r>
                                      <a:rPr lang="en-US" altLang="zh-TW" sz="1800" i="1" ker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altLang="zh-TW" sz="1800" b="0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{3}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49 + 69 = 118</a:t>
                          </a:r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7" name="內容版面配置區 4">
                <a:extLst>
                  <a:ext uri="{FF2B5EF4-FFF2-40B4-BE49-F238E27FC236}">
                    <a16:creationId xmlns:a16="http://schemas.microsoft.com/office/drawing/2014/main" id="{266828DD-F998-113C-E905-959CCF152F8B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660499574"/>
                  </p:ext>
                </p:extLst>
              </p:nvPr>
            </p:nvGraphicFramePr>
            <p:xfrm>
              <a:off x="2278125" y="3692693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97" t="-1613" r="-794" b="-1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49 + 69 = 118</a:t>
                          </a:r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內容版面配置區 4">
                <a:extLst>
                  <a:ext uri="{FF2B5EF4-FFF2-40B4-BE49-F238E27FC236}">
                    <a16:creationId xmlns:a16="http://schemas.microsoft.com/office/drawing/2014/main" id="{7FFFD16E-6522-370A-7D01-F04BA7916BAF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653689287"/>
                  </p:ext>
                </p:extLst>
              </p:nvPr>
            </p:nvGraphicFramePr>
            <p:xfrm>
              <a:off x="5500314" y="3692314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b="0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TW" sz="1800" b="0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b="0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3,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{</m:t>
                                    </m:r>
                                    <m:r>
                                      <a:rPr lang="en-US" altLang="zh-TW" sz="1800" b="0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}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49</a:t>
                          </a:r>
                          <a:r>
                            <a:rPr lang="zh-TW" altLang="en-US" sz="1800" dirty="0">
                              <a:solidFill>
                                <a:srgbClr val="C00000"/>
                              </a:solidFill>
                            </a:rPr>
                            <a:t> </a:t>
                          </a:r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+</a:t>
                          </a:r>
                          <a:r>
                            <a:rPr lang="zh-TW" altLang="en-US" sz="1800" dirty="0">
                              <a:solidFill>
                                <a:srgbClr val="C00000"/>
                              </a:solidFill>
                            </a:rPr>
                            <a:t> </a:t>
                          </a:r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22 = 71</a:t>
                          </a:r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內容版面配置區 4">
                <a:extLst>
                  <a:ext uri="{FF2B5EF4-FFF2-40B4-BE49-F238E27FC236}">
                    <a16:creationId xmlns:a16="http://schemas.microsoft.com/office/drawing/2014/main" id="{7FFFD16E-6522-370A-7D01-F04BA7916BAF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653689287"/>
                  </p:ext>
                </p:extLst>
              </p:nvPr>
            </p:nvGraphicFramePr>
            <p:xfrm>
              <a:off x="5500314" y="3692314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98" t="-1613" r="-797" b="-1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49</a:t>
                          </a:r>
                          <a:r>
                            <a:rPr lang="zh-TW" altLang="en-US" sz="1800" dirty="0">
                              <a:solidFill>
                                <a:srgbClr val="C00000"/>
                              </a:solidFill>
                            </a:rPr>
                            <a:t> </a:t>
                          </a:r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+</a:t>
                          </a:r>
                          <a:r>
                            <a:rPr lang="zh-TW" altLang="en-US" sz="1800" dirty="0">
                              <a:solidFill>
                                <a:srgbClr val="C00000"/>
                              </a:solidFill>
                            </a:rPr>
                            <a:t> </a:t>
                          </a:r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22 = 71</a:t>
                          </a:r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9" name="內容版面配置區 4">
                <a:extLst>
                  <a:ext uri="{FF2B5EF4-FFF2-40B4-BE49-F238E27FC236}">
                    <a16:creationId xmlns:a16="http://schemas.microsoft.com/office/drawing/2014/main" id="{D66CBEF6-053C-83E2-5F51-542CDC9E29BA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887259841"/>
                  </p:ext>
                </p:extLst>
              </p:nvPr>
            </p:nvGraphicFramePr>
            <p:xfrm>
              <a:off x="2278125" y="5035719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TW" sz="1800" i="1" ker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b="0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3,</m:t>
                                    </m:r>
                                    <m:r>
                                      <a:rPr lang="en-US" altLang="zh-TW" sz="1800" i="1" ker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altLang="zh-TW" sz="1800" b="0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∅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69</a:t>
                          </a:r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9" name="內容版面配置區 4">
                <a:extLst>
                  <a:ext uri="{FF2B5EF4-FFF2-40B4-BE49-F238E27FC236}">
                    <a16:creationId xmlns:a16="http://schemas.microsoft.com/office/drawing/2014/main" id="{D66CBEF6-053C-83E2-5F51-542CDC9E29BA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887259841"/>
                  </p:ext>
                </p:extLst>
              </p:nvPr>
            </p:nvGraphicFramePr>
            <p:xfrm>
              <a:off x="2278125" y="5035719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97" t="-1639" r="-794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69</a:t>
                          </a:r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0" name="內容版面配置區 4">
                <a:extLst>
                  <a:ext uri="{FF2B5EF4-FFF2-40B4-BE49-F238E27FC236}">
                    <a16:creationId xmlns:a16="http://schemas.microsoft.com/office/drawing/2014/main" id="{9EBE5359-A4C2-5CB2-979E-41E27ACED542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5500307" y="5043576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b="0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TW" sz="1800" b="0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b="0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2,</m:t>
                                    </m:r>
                                    <m:r>
                                      <a:rPr lang="en-US" altLang="zh-TW" sz="18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∅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22</a:t>
                          </a:r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0" name="內容版面配置區 4">
                <a:extLst>
                  <a:ext uri="{FF2B5EF4-FFF2-40B4-BE49-F238E27FC236}">
                    <a16:creationId xmlns:a16="http://schemas.microsoft.com/office/drawing/2014/main" id="{9EBE5359-A4C2-5CB2-979E-41E27ACED542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5500307" y="5043576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398" t="-1613" r="-797" b="-1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22</a:t>
                          </a:r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7507799D-2CC5-28AF-D6B1-447FF3589D06}"/>
                  </a:ext>
                </a:extLst>
              </p:cNvPr>
              <p:cNvSpPr txBox="1"/>
              <p:nvPr/>
            </p:nvSpPr>
            <p:spPr>
              <a:xfrm>
                <a:off x="4652167" y="2679024"/>
                <a:ext cx="301387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func>
                      <m:funcPr>
                        <m:ctrlPr>
                          <a:rPr lang="en-US" altLang="zh-TW" i="1" kern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TW" b="0" i="1" kern="0" smtClean="0">
                            <a:latin typeface="Cambria Math" panose="02040503050406030204" pitchFamily="18" charset="0"/>
                          </a:rPr>
                          <m:t>𝑚𝑖𝑛</m:t>
                        </m:r>
                        <m:r>
                          <a:rPr lang="en-US" altLang="zh-TW" b="0" i="1" kern="0" smtClean="0">
                            <a:latin typeface="Cambria Math" panose="02040503050406030204" pitchFamily="18" charset="0"/>
                          </a:rPr>
                          <m:t> 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TW" i="1" ker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kern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altLang="zh-TW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TW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42</m:t>
                                </m:r>
                              </m:sub>
                            </m:sSub>
                            <m:r>
                              <a:rPr lang="en-US" altLang="zh-TW" b="0" i="1" kern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+118</m:t>
                            </m:r>
                            <m:r>
                              <a:rPr lang="en-US" altLang="zh-TW" b="0" i="1" kern="0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altLang="zh-TW" b="0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TW" b="0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43</m:t>
                                </m:r>
                              </m:sub>
                            </m:sSub>
                            <m:r>
                              <a:rPr lang="en-US" altLang="zh-TW" b="0" i="1" kern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+71</m:t>
                            </m:r>
                          </m:e>
                        </m:d>
                      </m:e>
                    </m:func>
                  </m:oMath>
                </a14:m>
                <a:r>
                  <a:rPr lang="zh-TW" altLang="en-US" dirty="0"/>
                  <a:t> </a:t>
                </a:r>
                <a:endParaRPr lang="en-US" altLang="zh-TW" dirty="0"/>
              </a:p>
              <a:p>
                <a:pPr algn="ctr"/>
                <a:r>
                  <a:rPr lang="en-US" altLang="zh-TW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42</m:t>
                        </m:r>
                      </m:sub>
                    </m:sSub>
                    <m:r>
                      <a:rPr lang="en-US" altLang="zh-TW" i="1" ker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TW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28</m:t>
                    </m:r>
                  </m:oMath>
                </a14:m>
                <a:r>
                  <a:rPr lang="en-US" altLang="zh-TW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43</m:t>
                        </m:r>
                      </m:sub>
                    </m:sSub>
                    <m:r>
                      <a:rPr lang="en-US" altLang="zh-TW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=63</m:t>
                    </m:r>
                  </m:oMath>
                </a14:m>
                <a:r>
                  <a:rPr lang="en-US" altLang="zh-TW" dirty="0"/>
                  <a:t>)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7507799D-2CC5-28AF-D6B1-447FF3589D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2167" y="2679024"/>
                <a:ext cx="3013870" cy="646331"/>
              </a:xfrm>
              <a:prstGeom prst="rect">
                <a:avLst/>
              </a:prstGeom>
              <a:blipFill>
                <a:blip r:embed="rId7"/>
                <a:stretch>
                  <a:fillRect b="-141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字方塊 36">
                <a:extLst>
                  <a:ext uri="{FF2B5EF4-FFF2-40B4-BE49-F238E27FC236}">
                    <a16:creationId xmlns:a16="http://schemas.microsoft.com/office/drawing/2014/main" id="{25115F7B-D5DE-9AC0-A206-38FB3200590D}"/>
                  </a:ext>
                </a:extLst>
              </p:cNvPr>
              <p:cNvSpPr txBox="1"/>
              <p:nvPr/>
            </p:nvSpPr>
            <p:spPr>
              <a:xfrm>
                <a:off x="4327071" y="4523948"/>
                <a:ext cx="193618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TW" i="1" kern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TW" b="0" i="1" kern="0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  <m:r>
                            <a:rPr lang="en-US" altLang="zh-TW" b="0" i="1" kern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TW" i="1" ker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kern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zh-TW" b="0" i="1" kern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 kern="0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b="0" i="1" kern="0" smtClean="0">
                                      <a:latin typeface="Cambria Math" panose="02040503050406030204" pitchFamily="18" charset="0"/>
                                    </a:rPr>
                                    <m:t>32</m:t>
                                  </m:r>
                                </m:sub>
                              </m:sSub>
                              <m:r>
                                <a:rPr lang="en-US" altLang="zh-TW" b="0" i="1" kern="0" smtClean="0">
                                  <a:latin typeface="Cambria Math" panose="02040503050406030204" pitchFamily="18" charset="0"/>
                                </a:rPr>
                                <m:t>+22 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7" name="文字方塊 36">
                <a:extLst>
                  <a:ext uri="{FF2B5EF4-FFF2-40B4-BE49-F238E27FC236}">
                    <a16:creationId xmlns:a16="http://schemas.microsoft.com/office/drawing/2014/main" id="{25115F7B-D5DE-9AC0-A206-38FB320059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7071" y="4523948"/>
                <a:ext cx="1936187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字方塊 37">
                <a:extLst>
                  <a:ext uri="{FF2B5EF4-FFF2-40B4-BE49-F238E27FC236}">
                    <a16:creationId xmlns:a16="http://schemas.microsoft.com/office/drawing/2014/main" id="{6DBF3639-B015-506A-74A3-A250F0A3E231}"/>
                  </a:ext>
                </a:extLst>
              </p:cNvPr>
              <p:cNvSpPr txBox="1"/>
              <p:nvPr/>
            </p:nvSpPr>
            <p:spPr>
              <a:xfrm>
                <a:off x="1142999" y="4544766"/>
                <a:ext cx="189807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TW" i="1" kern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TW" b="0" i="1" kern="0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  <m:r>
                            <a:rPr lang="en-US" altLang="zh-TW" b="0" i="1" kern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TW" i="1" ker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kern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zh-TW" b="0" i="1" kern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kern="0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b="0" i="1" kern="0" smtClean="0">
                                      <a:latin typeface="Cambria Math" panose="02040503050406030204" pitchFamily="18" charset="0"/>
                                    </a:rPr>
                                    <m:t>23</m:t>
                                  </m:r>
                                </m:sub>
                              </m:sSub>
                              <m:r>
                                <a:rPr lang="en-US" altLang="zh-TW" b="0" i="1" kern="0" smtClean="0">
                                  <a:latin typeface="Cambria Math" panose="02040503050406030204" pitchFamily="18" charset="0"/>
                                </a:rPr>
                                <m:t>+69 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8" name="文字方塊 37">
                <a:extLst>
                  <a:ext uri="{FF2B5EF4-FFF2-40B4-BE49-F238E27FC236}">
                    <a16:creationId xmlns:a16="http://schemas.microsoft.com/office/drawing/2014/main" id="{6DBF3639-B015-506A-74A3-A250F0A3E2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999" y="4544766"/>
                <a:ext cx="1898077" cy="369332"/>
              </a:xfrm>
              <a:prstGeom prst="rect">
                <a:avLst/>
              </a:prstGeom>
              <a:blipFill>
                <a:blip r:embed="rId9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79685238-6C67-3C32-FE45-832D8F3E7BFB}"/>
              </a:ext>
            </a:extLst>
          </p:cNvPr>
          <p:cNvCxnSpPr/>
          <p:nvPr/>
        </p:nvCxnSpPr>
        <p:spPr>
          <a:xfrm>
            <a:off x="2278125" y="3692314"/>
            <a:ext cx="1525905" cy="74168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364B0475-EDF7-FF27-F033-248FE6A3E7F5}"/>
              </a:ext>
            </a:extLst>
          </p:cNvPr>
          <p:cNvCxnSpPr>
            <a:cxnSpLocks/>
          </p:cNvCxnSpPr>
          <p:nvPr/>
        </p:nvCxnSpPr>
        <p:spPr>
          <a:xfrm>
            <a:off x="2278125" y="5043576"/>
            <a:ext cx="1525905" cy="733823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89AAFA1C-A31D-2425-45CA-A471797F1EA9}"/>
              </a:ext>
            </a:extLst>
          </p:cNvPr>
          <p:cNvCxnSpPr>
            <a:cxnSpLocks/>
          </p:cNvCxnSpPr>
          <p:nvPr/>
        </p:nvCxnSpPr>
        <p:spPr>
          <a:xfrm>
            <a:off x="5500307" y="3700550"/>
            <a:ext cx="1525905" cy="725208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5ECB1470-3127-0F1C-EF5A-9155FE2AFDA6}"/>
              </a:ext>
            </a:extLst>
          </p:cNvPr>
          <p:cNvCxnSpPr>
            <a:cxnSpLocks/>
          </p:cNvCxnSpPr>
          <p:nvPr/>
        </p:nvCxnSpPr>
        <p:spPr>
          <a:xfrm>
            <a:off x="5500300" y="5043489"/>
            <a:ext cx="1525912" cy="73391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內容版面配置區 4">
                <a:extLst>
                  <a:ext uri="{FF2B5EF4-FFF2-40B4-BE49-F238E27FC236}">
                    <a16:creationId xmlns:a16="http://schemas.microsoft.com/office/drawing/2014/main" id="{903AE847-F8E1-0649-CC01-D05D7D0A1677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552350396"/>
                  </p:ext>
                </p:extLst>
              </p:nvPr>
            </p:nvGraphicFramePr>
            <p:xfrm>
              <a:off x="3832064" y="1864720"/>
              <a:ext cx="16402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402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4,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{</m:t>
                                    </m:r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2, 3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}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71 + 63 = 134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內容版面配置區 4">
                <a:extLst>
                  <a:ext uri="{FF2B5EF4-FFF2-40B4-BE49-F238E27FC236}">
                    <a16:creationId xmlns:a16="http://schemas.microsoft.com/office/drawing/2014/main" id="{903AE847-F8E1-0649-CC01-D05D7D0A1677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552350396"/>
                  </p:ext>
                </p:extLst>
              </p:nvPr>
            </p:nvGraphicFramePr>
            <p:xfrm>
              <a:off x="3832064" y="1864720"/>
              <a:ext cx="16402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402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370" t="-1613" r="-741" b="-1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71 + 63 = 134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3" name="接點: 肘形 12">
            <a:extLst>
              <a:ext uri="{FF2B5EF4-FFF2-40B4-BE49-F238E27FC236}">
                <a16:creationId xmlns:a16="http://schemas.microsoft.com/office/drawing/2014/main" id="{CF9BC840-12D4-FD16-BE4B-6D27CA001A3F}"/>
              </a:ext>
            </a:extLst>
          </p:cNvPr>
          <p:cNvCxnSpPr>
            <a:cxnSpLocks/>
          </p:cNvCxnSpPr>
          <p:nvPr/>
        </p:nvCxnSpPr>
        <p:spPr>
          <a:xfrm rot="16200000" flipV="1">
            <a:off x="4914761" y="2343808"/>
            <a:ext cx="1085913" cy="1611099"/>
          </a:xfrm>
          <a:prstGeom prst="bentConnector3">
            <a:avLst>
              <a:gd name="adj1" fmla="val 24855"/>
            </a:avLst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接點: 肘形 15">
            <a:extLst>
              <a:ext uri="{FF2B5EF4-FFF2-40B4-BE49-F238E27FC236}">
                <a16:creationId xmlns:a16="http://schemas.microsoft.com/office/drawing/2014/main" id="{EAB14340-D3DA-AA4F-856B-4930DB8BCEF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303476" y="2344002"/>
            <a:ext cx="1086292" cy="1611090"/>
          </a:xfrm>
          <a:prstGeom prst="bentConnector3">
            <a:avLst>
              <a:gd name="adj1" fmla="val 24864"/>
            </a:avLst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35785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8313CE-5B90-29E4-EFAF-F8A7DFCAD5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4B192D-819D-79BF-776F-95C85C07E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DP: Traveling Salesman Problem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ABAFE876-0D55-7B01-D68E-C484587C5D0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5289" y="1232884"/>
                <a:ext cx="8291512" cy="5161867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i="1" kern="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kern="0" dirty="0" smtClean="0">
                        <a:latin typeface="Cambria Math" panose="02040503050406030204" pitchFamily="18" charset="0"/>
                      </a:rPr>
                      <m:t>5,</m:t>
                    </m:r>
                    <m:r>
                      <a:rPr lang="en-US" altLang="zh-TW" i="1" kern="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TW" altLang="en-US" i="1" kern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 = </m:t>
                    </m:r>
                    <m:d>
                      <m:dPr>
                        <m:begChr m:val="{"/>
                        <m:endChr m:val="}"/>
                        <m:ctrlPr>
                          <a:rPr lang="en-US" altLang="zh-TW" i="1" kern="0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 kern="0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b="0" i="1" kern="0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TW" i="1" kern="0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b="0" i="1" kern="0" dirty="0" smtClean="0">
                            <a:latin typeface="Cambria Math" panose="02040503050406030204" pitchFamily="18" charset="0"/>
                          </a:rPr>
                          <m:t>3, 4</m:t>
                        </m:r>
                        <m:r>
                          <a:rPr lang="en-US" altLang="zh-TW" i="1" kern="0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en-US" altLang="zh-TW" kern="0" dirty="0"/>
              </a:p>
              <a:p>
                <a:pPr marL="0" indent="0">
                  <a:buNone/>
                </a:pPr>
                <a:endParaRPr lang="en-US" altLang="zh-TW" sz="2000" kern="0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ABAFE876-0D55-7B01-D68E-C484587C5D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289" y="1232884"/>
                <a:ext cx="8291512" cy="5161867"/>
              </a:xfrm>
              <a:blipFill>
                <a:blip r:embed="rId2"/>
                <a:stretch>
                  <a:fillRect l="-36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D4B66B2-5B7A-67D8-9188-66BF5B876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29</a:t>
            </a:fld>
            <a:endParaRPr lang="en-US" altLang="zh-TW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內容版面配置區 4">
                <a:extLst>
                  <a:ext uri="{FF2B5EF4-FFF2-40B4-BE49-F238E27FC236}">
                    <a16:creationId xmlns:a16="http://schemas.microsoft.com/office/drawing/2014/main" id="{D2DF6203-8A86-F113-A6EF-7B14970597DB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650752357"/>
                  </p:ext>
                </p:extLst>
              </p:nvPr>
            </p:nvGraphicFramePr>
            <p:xfrm>
              <a:off x="3832064" y="1864720"/>
              <a:ext cx="16402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402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5,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{</m:t>
                                    </m:r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2, 3, 4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}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30 + 134 = 164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內容版面配置區 4">
                <a:extLst>
                  <a:ext uri="{FF2B5EF4-FFF2-40B4-BE49-F238E27FC236}">
                    <a16:creationId xmlns:a16="http://schemas.microsoft.com/office/drawing/2014/main" id="{D2DF6203-8A86-F113-A6EF-7B14970597DB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650752357"/>
                  </p:ext>
                </p:extLst>
              </p:nvPr>
            </p:nvGraphicFramePr>
            <p:xfrm>
              <a:off x="3832064" y="1864720"/>
              <a:ext cx="16402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402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70" t="-1613" r="-741" b="-1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30 + 134 = 164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121D2E19-D82F-7C3E-7D04-EDCAB90782A5}"/>
                  </a:ext>
                </a:extLst>
              </p:cNvPr>
              <p:cNvSpPr txBox="1"/>
              <p:nvPr/>
            </p:nvSpPr>
            <p:spPr>
              <a:xfrm>
                <a:off x="4732333" y="2839804"/>
                <a:ext cx="416526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func>
                      <m:funcPr>
                        <m:ctrlPr>
                          <a:rPr lang="en-US" altLang="zh-TW" i="1" kern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TW" b="0" i="1" kern="0" smtClean="0">
                            <a:latin typeface="Cambria Math" panose="02040503050406030204" pitchFamily="18" charset="0"/>
                          </a:rPr>
                          <m:t>𝑚𝑖𝑛</m:t>
                        </m:r>
                        <m:r>
                          <a:rPr lang="en-US" altLang="zh-TW" b="0" i="1" kern="0" smtClean="0">
                            <a:latin typeface="Cambria Math" panose="02040503050406030204" pitchFamily="18" charset="0"/>
                          </a:rPr>
                          <m:t> 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TW" i="1" ker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kern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altLang="zh-TW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TW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52</m:t>
                                </m:r>
                              </m:sub>
                            </m:sSub>
                            <m:r>
                              <a:rPr lang="en-US" altLang="zh-TW" b="0" i="1" kern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+150</m:t>
                            </m:r>
                            <m:r>
                              <a:rPr lang="en-US" altLang="zh-TW" b="0" i="1" kern="0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altLang="zh-TW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TW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53</m:t>
                                </m:r>
                              </m:sub>
                            </m:sSub>
                            <m:r>
                              <a:rPr lang="en-US" altLang="zh-TW" b="0" i="1" kern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+113,</m:t>
                            </m:r>
                            <m:sSub>
                              <m:sSubPr>
                                <m:ctrlPr>
                                  <a:rPr lang="en-US" altLang="zh-TW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 ker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TW" b="0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54</m:t>
                                </m:r>
                              </m:sub>
                            </m:sSub>
                            <m:r>
                              <a:rPr lang="en-US" altLang="zh-TW" i="1" ker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TW" b="0" i="1" kern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134</m:t>
                            </m:r>
                          </m:e>
                        </m:d>
                      </m:e>
                    </m:func>
                  </m:oMath>
                </a14:m>
                <a:r>
                  <a:rPr lang="zh-TW" altLang="en-US" dirty="0"/>
                  <a:t> </a:t>
                </a:r>
                <a:endParaRPr lang="en-US" altLang="zh-TW" dirty="0"/>
              </a:p>
              <a:p>
                <a:pPr algn="ctr"/>
                <a:r>
                  <a:rPr lang="en-US" altLang="zh-TW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ker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b="0" i="1" kern="0" smtClean="0">
                            <a:latin typeface="Cambria Math" panose="02040503050406030204" pitchFamily="18" charset="0"/>
                          </a:rPr>
                          <m:t>52</m:t>
                        </m:r>
                      </m:sub>
                    </m:sSub>
                    <m:r>
                      <a:rPr lang="en-US" altLang="zh-TW" i="1" ker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TW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b="0" i="0" kern="0" smtClean="0">
                        <a:latin typeface="Cambria Math" panose="02040503050406030204" pitchFamily="18" charset="0"/>
                      </a:rPr>
                      <m:t>37</m:t>
                    </m:r>
                    <m:r>
                      <a:rPr lang="en-US" altLang="zh-TW" i="1" kern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i="1" ker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TW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kern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i="1" ker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b="0" i="1" kern="0" smtClean="0">
                            <a:latin typeface="Cambria Math" panose="02040503050406030204" pitchFamily="18" charset="0"/>
                          </a:rPr>
                          <m:t>53</m:t>
                        </m:r>
                      </m:sub>
                    </m:sSub>
                    <m:r>
                      <a:rPr lang="en-US" altLang="zh-TW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=85,</m:t>
                    </m:r>
                    <m:sSub>
                      <m:sSubPr>
                        <m:ctrlPr>
                          <a:rPr lang="en-US" altLang="zh-TW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ker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i="1" ker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b="0" i="1" kern="0" smtClean="0">
                            <a:latin typeface="Cambria Math" panose="02040503050406030204" pitchFamily="18" charset="0"/>
                          </a:rPr>
                          <m:t>54</m:t>
                        </m:r>
                      </m:sub>
                    </m:sSub>
                    <m:r>
                      <a:rPr lang="en-US" altLang="zh-TW" i="1" ker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i="1" kern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altLang="zh-TW" b="0" i="1" kern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TW" dirty="0"/>
                  <a:t>)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121D2E19-D82F-7C3E-7D04-EDCAB90782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2333" y="2839804"/>
                <a:ext cx="4165262" cy="646331"/>
              </a:xfrm>
              <a:prstGeom prst="rect">
                <a:avLst/>
              </a:prstGeom>
              <a:blipFill>
                <a:blip r:embed="rId4"/>
                <a:stretch>
                  <a:fillRect b="-141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內容版面配置區 4">
                <a:extLst>
                  <a:ext uri="{FF2B5EF4-FFF2-40B4-BE49-F238E27FC236}">
                    <a16:creationId xmlns:a16="http://schemas.microsoft.com/office/drawing/2014/main" id="{8E88C540-36E9-AA49-55CF-C9A68E6F1C9F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41006371"/>
                  </p:ext>
                </p:extLst>
              </p:nvPr>
            </p:nvGraphicFramePr>
            <p:xfrm>
              <a:off x="6522311" y="3952298"/>
              <a:ext cx="16402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402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4,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{</m:t>
                                    </m:r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2, 3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}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71 + 63 = 134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內容版面配置區 4">
                <a:extLst>
                  <a:ext uri="{FF2B5EF4-FFF2-40B4-BE49-F238E27FC236}">
                    <a16:creationId xmlns:a16="http://schemas.microsoft.com/office/drawing/2014/main" id="{8E88C540-36E9-AA49-55CF-C9A68E6F1C9F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41006371"/>
                  </p:ext>
                </p:extLst>
              </p:nvPr>
            </p:nvGraphicFramePr>
            <p:xfrm>
              <a:off x="6522311" y="3952298"/>
              <a:ext cx="16402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402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70" t="-1613" r="-1111" b="-1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71 + 63 = 134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內容版面配置區 4">
                <a:extLst>
                  <a:ext uri="{FF2B5EF4-FFF2-40B4-BE49-F238E27FC236}">
                    <a16:creationId xmlns:a16="http://schemas.microsoft.com/office/drawing/2014/main" id="{7C2C5F0A-4079-5F47-2EE5-D3F7302D2668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829229402"/>
                  </p:ext>
                </p:extLst>
              </p:nvPr>
            </p:nvGraphicFramePr>
            <p:xfrm>
              <a:off x="1141817" y="3952943"/>
              <a:ext cx="16402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402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2,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{</m:t>
                                    </m:r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3, 4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}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49 + 101 = 150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內容版面配置區 4">
                <a:extLst>
                  <a:ext uri="{FF2B5EF4-FFF2-40B4-BE49-F238E27FC236}">
                    <a16:creationId xmlns:a16="http://schemas.microsoft.com/office/drawing/2014/main" id="{7C2C5F0A-4079-5F47-2EE5-D3F7302D2668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829229402"/>
                  </p:ext>
                </p:extLst>
              </p:nvPr>
            </p:nvGraphicFramePr>
            <p:xfrm>
              <a:off x="1141817" y="3952943"/>
              <a:ext cx="16402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402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370" t="-1613" r="-741" b="-1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49 + 101 = 150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內容版面配置區 4">
                <a:extLst>
                  <a:ext uri="{FF2B5EF4-FFF2-40B4-BE49-F238E27FC236}">
                    <a16:creationId xmlns:a16="http://schemas.microsoft.com/office/drawing/2014/main" id="{9BA3150D-C3BE-8BAE-7933-F205AF4BC59D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07973742"/>
                  </p:ext>
                </p:extLst>
              </p:nvPr>
            </p:nvGraphicFramePr>
            <p:xfrm>
              <a:off x="3832064" y="3952943"/>
              <a:ext cx="16402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402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3,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{</m:t>
                                    </m:r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2, 4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}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63 + 50 = 113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內容版面配置區 4">
                <a:extLst>
                  <a:ext uri="{FF2B5EF4-FFF2-40B4-BE49-F238E27FC236}">
                    <a16:creationId xmlns:a16="http://schemas.microsoft.com/office/drawing/2014/main" id="{9BA3150D-C3BE-8BAE-7933-F205AF4BC59D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07973742"/>
                  </p:ext>
                </p:extLst>
              </p:nvPr>
            </p:nvGraphicFramePr>
            <p:xfrm>
              <a:off x="3832064" y="3952943"/>
              <a:ext cx="16402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402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370" t="-1613" r="-741" b="-1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63 + 50 = 113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6" name="接點: 肘形 15">
            <a:extLst>
              <a:ext uri="{FF2B5EF4-FFF2-40B4-BE49-F238E27FC236}">
                <a16:creationId xmlns:a16="http://schemas.microsoft.com/office/drawing/2014/main" id="{F50503D4-165C-6D38-AC1F-70669384B8AE}"/>
              </a:ext>
            </a:extLst>
          </p:cNvPr>
          <p:cNvCxnSpPr>
            <a:cxnSpLocks/>
            <a:stCxn id="12" idx="0"/>
            <a:endCxn id="9" idx="2"/>
          </p:cNvCxnSpPr>
          <p:nvPr/>
        </p:nvCxnSpPr>
        <p:spPr>
          <a:xfrm rot="5400000" flipH="1" flipV="1">
            <a:off x="2633771" y="1934549"/>
            <a:ext cx="1346543" cy="2690247"/>
          </a:xfrm>
          <a:prstGeom prst="bentConnector3">
            <a:avLst>
              <a:gd name="adj1" fmla="val 24939"/>
            </a:avLst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接點: 肘形 25">
            <a:extLst>
              <a:ext uri="{FF2B5EF4-FFF2-40B4-BE49-F238E27FC236}">
                <a16:creationId xmlns:a16="http://schemas.microsoft.com/office/drawing/2014/main" id="{71DC637D-4198-FBAF-9A08-FC43B0206186}"/>
              </a:ext>
            </a:extLst>
          </p:cNvPr>
          <p:cNvCxnSpPr>
            <a:cxnSpLocks/>
            <a:stCxn id="10" idx="0"/>
            <a:endCxn id="9" idx="2"/>
          </p:cNvCxnSpPr>
          <p:nvPr/>
        </p:nvCxnSpPr>
        <p:spPr>
          <a:xfrm rot="16200000" flipV="1">
            <a:off x="5324341" y="1934225"/>
            <a:ext cx="1345898" cy="2690247"/>
          </a:xfrm>
          <a:prstGeom prst="bentConnector3">
            <a:avLst>
              <a:gd name="adj1" fmla="val 25053"/>
            </a:avLst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ED593EFB-54C0-8545-7493-743B78DF589F}"/>
              </a:ext>
            </a:extLst>
          </p:cNvPr>
          <p:cNvCxnSpPr>
            <a:endCxn id="9" idx="2"/>
          </p:cNvCxnSpPr>
          <p:nvPr/>
        </p:nvCxnSpPr>
        <p:spPr>
          <a:xfrm flipV="1">
            <a:off x="4652166" y="2606400"/>
            <a:ext cx="0" cy="1345898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4927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F7C6AB-0DCB-BE56-8C3D-E342416BF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Dynamic Programming (DP)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F1EB33C-CFA4-A626-59E4-827D565B0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/>
          </a:p>
          <a:p>
            <a:pPr lvl="1"/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E823143-683F-21BC-0461-63AEA91D3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3</a:t>
            </a:fld>
            <a:endParaRPr lang="en-US" altLang="zh-TW" dirty="0"/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4653C2D8-7293-0E9F-D7F2-B65929EE587B}"/>
              </a:ext>
            </a:extLst>
          </p:cNvPr>
          <p:cNvSpPr txBox="1">
            <a:spLocks/>
          </p:cNvSpPr>
          <p:nvPr/>
        </p:nvSpPr>
        <p:spPr bwMode="auto">
          <a:xfrm>
            <a:off x="395288" y="1226534"/>
            <a:ext cx="8291512" cy="5161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75000"/>
                </a:schemeClr>
              </a:buClr>
              <a:buSzPct val="70000"/>
              <a:buFont typeface="Wingdings" panose="05000000000000000000" pitchFamily="2" charset="2"/>
              <a:buChar char="q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>
                  <a:lumMod val="25000"/>
                </a:schemeClr>
              </a:buClr>
              <a:buSzPct val="70000"/>
              <a:buFont typeface="Wingdings" panose="05000000000000000000" pitchFamily="2" charset="2"/>
              <a:buChar char="m"/>
              <a:defRPr kumimoji="1" sz="22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>
                  <a:lumMod val="25000"/>
                </a:schemeClr>
              </a:buClr>
              <a:buSzPct val="7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TW" kern="0" dirty="0"/>
              <a:t>Dynamic Programming (DP) is a general algorithm design technique for solving problems defined by recurrences with </a:t>
            </a:r>
            <a:r>
              <a:rPr lang="en-US" altLang="zh-TW" kern="0" dirty="0">
                <a:solidFill>
                  <a:srgbClr val="FF0000"/>
                </a:solidFill>
              </a:rPr>
              <a:t>overlapping subproblems</a:t>
            </a:r>
          </a:p>
          <a:p>
            <a:endParaRPr lang="en-US" altLang="zh-TW" kern="0" dirty="0">
              <a:solidFill>
                <a:srgbClr val="FF0000"/>
              </a:solidFill>
            </a:endParaRPr>
          </a:p>
          <a:p>
            <a:r>
              <a:rPr lang="en-US" altLang="zh-TW" kern="0" dirty="0"/>
              <a:t> Main idea</a:t>
            </a:r>
          </a:p>
          <a:p>
            <a:pPr lvl="1"/>
            <a:r>
              <a:rPr lang="en-US" altLang="zh-TW" kern="0" dirty="0"/>
              <a:t>Set up a recurrence relating a solution to a larger instance  to solutions of some smaller instances</a:t>
            </a:r>
          </a:p>
          <a:p>
            <a:pPr lvl="1"/>
            <a:r>
              <a:rPr lang="en-US" altLang="zh-TW" kern="0" dirty="0"/>
              <a:t>Solve smaller instances once</a:t>
            </a:r>
          </a:p>
          <a:p>
            <a:pPr lvl="1"/>
            <a:r>
              <a:rPr lang="en-US" altLang="zh-TW" kern="0" dirty="0"/>
              <a:t>Record solutions in a table </a:t>
            </a:r>
          </a:p>
          <a:p>
            <a:pPr lvl="1"/>
            <a:r>
              <a:rPr lang="en-US" altLang="zh-TW" kern="0" dirty="0"/>
              <a:t>Extract solution to the initial instance from that table</a:t>
            </a:r>
          </a:p>
        </p:txBody>
      </p:sp>
    </p:spTree>
    <p:extLst>
      <p:ext uri="{BB962C8B-B14F-4D97-AF65-F5344CB8AC3E}">
        <p14:creationId xmlns:p14="http://schemas.microsoft.com/office/powerpoint/2010/main" val="1376849292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CEED0B-503C-B4C7-04AE-8C0C828F6A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519701-B0AE-A31B-53C0-CC3A03B3C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DP: Traveling Salesman Problem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B4EBB953-1EBF-C493-D7B1-259CFD21CCF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5289" y="1232884"/>
                <a:ext cx="8291512" cy="5161867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i="1" kern="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kern="0" dirty="0" smtClean="0">
                        <a:latin typeface="Cambria Math" panose="02040503050406030204" pitchFamily="18" charset="0"/>
                      </a:rPr>
                      <m:t>1,</m:t>
                    </m:r>
                    <m:r>
                      <a:rPr lang="en-US" altLang="zh-TW" i="1" kern="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TW" altLang="en-US" i="1" kern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 = </m:t>
                    </m:r>
                    <m:d>
                      <m:dPr>
                        <m:begChr m:val="{"/>
                        <m:endChr m:val="}"/>
                        <m:ctrlPr>
                          <a:rPr lang="en-US" altLang="zh-TW" i="1" kern="0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 kern="0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b="0" i="1" kern="0" dirty="0" smtClean="0">
                            <a:latin typeface="Cambria Math" panose="02040503050406030204" pitchFamily="18" charset="0"/>
                          </a:rPr>
                          <m:t>2, 3</m:t>
                        </m:r>
                        <m:r>
                          <a:rPr lang="en-US" altLang="zh-TW" i="1" kern="0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b="0" i="1" kern="0" dirty="0" smtClean="0">
                            <a:latin typeface="Cambria Math" panose="02040503050406030204" pitchFamily="18" charset="0"/>
                          </a:rPr>
                          <m:t>4, 5</m:t>
                        </m:r>
                        <m:r>
                          <a:rPr lang="en-US" altLang="zh-TW" i="1" kern="0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en-US" altLang="zh-TW" kern="0" dirty="0"/>
              </a:p>
              <a:p>
                <a:endParaRPr lang="en-US" altLang="zh-TW" kern="0" dirty="0"/>
              </a:p>
              <a:p>
                <a:endParaRPr lang="en-US" altLang="zh-TW" dirty="0"/>
              </a:p>
              <a:p>
                <a:endParaRPr lang="en-US" altLang="zh-TW" kern="0" dirty="0"/>
              </a:p>
              <a:p>
                <a:endParaRPr lang="en-US" altLang="zh-TW" dirty="0"/>
              </a:p>
              <a:p>
                <a:endParaRPr lang="en-US" altLang="zh-TW" kern="0" dirty="0"/>
              </a:p>
              <a:p>
                <a:endParaRPr lang="en-US" altLang="zh-TW" dirty="0"/>
              </a:p>
              <a:p>
                <a:endParaRPr lang="en-US" altLang="zh-TW" kern="0" dirty="0"/>
              </a:p>
              <a:p>
                <a:pPr marL="0" indent="0">
                  <a:buNone/>
                </a:pPr>
                <a:endParaRPr lang="en-US" altLang="zh-TW" kern="0" dirty="0"/>
              </a:p>
              <a:p>
                <a:pPr lvl="1"/>
                <a:r>
                  <a:rPr lang="en-US" altLang="zh-TW" dirty="0"/>
                  <a:t>Minimum Cost: 191</a:t>
                </a:r>
              </a:p>
              <a:p>
                <a:pPr lvl="1"/>
                <a:r>
                  <a:rPr lang="en-US" altLang="zh-TW" dirty="0"/>
                  <a:t>Best Path: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[1, 2, 3, 4, 5] 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𝑜𝑟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 [1, 5, 4, 3, 2]</m:t>
                    </m:r>
                  </m:oMath>
                </a14:m>
                <a:endParaRPr lang="zh-TW" altLang="en-US" dirty="0"/>
              </a:p>
              <a:p>
                <a:endParaRPr lang="en-US" altLang="zh-TW" kern="0" dirty="0"/>
              </a:p>
              <a:p>
                <a:pPr marL="0" indent="0">
                  <a:buNone/>
                </a:pPr>
                <a:endParaRPr lang="en-US" altLang="zh-TW" sz="2000" kern="0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B4EBB953-1EBF-C493-D7B1-259CFD21CC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289" y="1232884"/>
                <a:ext cx="8291512" cy="5161867"/>
              </a:xfrm>
              <a:blipFill>
                <a:blip r:embed="rId2"/>
                <a:stretch>
                  <a:fillRect l="-36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C749D54-25EC-80FE-60B1-AC8E33467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30</a:t>
            </a:fld>
            <a:endParaRPr lang="en-US" altLang="zh-TW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內容版面配置區 4">
                <a:extLst>
                  <a:ext uri="{FF2B5EF4-FFF2-40B4-BE49-F238E27FC236}">
                    <a16:creationId xmlns:a16="http://schemas.microsoft.com/office/drawing/2014/main" id="{1E0A7FAB-5B10-D4DE-F2EF-A3F3F2FE2AEC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115384067"/>
                  </p:ext>
                </p:extLst>
              </p:nvPr>
            </p:nvGraphicFramePr>
            <p:xfrm>
              <a:off x="2979575" y="1851695"/>
              <a:ext cx="3345180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345180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{</m:t>
                                    </m:r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2, 3, 4, 5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}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22 + 169 = 191 or 27 + 164 = 191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內容版面配置區 4">
                <a:extLst>
                  <a:ext uri="{FF2B5EF4-FFF2-40B4-BE49-F238E27FC236}">
                    <a16:creationId xmlns:a16="http://schemas.microsoft.com/office/drawing/2014/main" id="{1E0A7FAB-5B10-D4DE-F2EF-A3F3F2FE2AEC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115384067"/>
                  </p:ext>
                </p:extLst>
              </p:nvPr>
            </p:nvGraphicFramePr>
            <p:xfrm>
              <a:off x="2979575" y="1851695"/>
              <a:ext cx="3345180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345180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82" t="-1613" r="-364" b="-1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22 + 169 = 191 or 27 + 164 = 191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38209C55-7EBA-E38C-28D6-1C1FEB52F923}"/>
                  </a:ext>
                </a:extLst>
              </p:cNvPr>
              <p:cNvSpPr txBox="1"/>
              <p:nvPr/>
            </p:nvSpPr>
            <p:spPr>
              <a:xfrm>
                <a:off x="836423" y="4415705"/>
                <a:ext cx="763148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func>
                      <m:funcPr>
                        <m:ctrlPr>
                          <a:rPr lang="en-US" altLang="zh-TW" i="1" kern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TW" b="0" i="1" kern="0" smtClean="0">
                            <a:latin typeface="Cambria Math" panose="02040503050406030204" pitchFamily="18" charset="0"/>
                          </a:rPr>
                          <m:t>𝑚𝑖𝑛</m:t>
                        </m:r>
                        <m:r>
                          <a:rPr lang="en-US" altLang="zh-TW" b="0" i="1" kern="0" smtClean="0">
                            <a:latin typeface="Cambria Math" panose="02040503050406030204" pitchFamily="18" charset="0"/>
                          </a:rPr>
                          <m:t> 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TW" i="1" ker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kern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altLang="zh-TW" b="0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TW" b="0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sub>
                            </m:sSub>
                            <m:r>
                              <a:rPr lang="en-US" altLang="zh-TW" b="0" i="1" kern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+169</m:t>
                            </m:r>
                            <m:r>
                              <a:rPr lang="en-US" altLang="zh-TW" b="0" i="1" kern="0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altLang="zh-TW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TW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13</m:t>
                                </m:r>
                              </m:sub>
                            </m:sSub>
                            <m:r>
                              <a:rPr lang="en-US" altLang="zh-TW" b="0" i="1" kern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+134,</m:t>
                            </m:r>
                            <m:sSub>
                              <m:sSubPr>
                                <m:ctrlPr>
                                  <a:rPr lang="en-US" altLang="zh-TW" i="1" ker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 ker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TW" b="0" i="1" kern="0" smtClean="0">
                                    <a:latin typeface="Cambria Math" panose="02040503050406030204" pitchFamily="18" charset="0"/>
                                  </a:rPr>
                                  <m:t>14</m:t>
                                </m:r>
                              </m:sub>
                            </m:sSub>
                            <m:r>
                              <a:rPr lang="en-US" altLang="zh-TW" i="1" ker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TW" i="1" kern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TW" b="0" i="1" kern="0" smtClean="0">
                                <a:latin typeface="Cambria Math" panose="02040503050406030204" pitchFamily="18" charset="0"/>
                              </a:rPr>
                              <m:t>76, </m:t>
                            </m:r>
                            <m:sSub>
                              <m:sSubPr>
                                <m:ctrlPr>
                                  <a:rPr lang="en-US" altLang="zh-TW" b="0" i="1" kern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kern="0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TW" b="0" i="1" kern="0" smtClean="0">
                                    <a:latin typeface="Cambria Math" panose="02040503050406030204" pitchFamily="18" charset="0"/>
                                  </a:rPr>
                                  <m:t>15</m:t>
                                </m:r>
                              </m:sub>
                            </m:sSub>
                            <m:r>
                              <a:rPr lang="en-US" altLang="zh-TW" b="0" i="1" kern="0" smtClean="0">
                                <a:latin typeface="Cambria Math" panose="02040503050406030204" pitchFamily="18" charset="0"/>
                              </a:rPr>
                              <m:t>+164</m:t>
                            </m:r>
                          </m:e>
                        </m:d>
                      </m:e>
                    </m:func>
                  </m:oMath>
                </a14:m>
                <a:r>
                  <a:rPr lang="zh-TW" altLang="en-US" dirty="0"/>
                  <a:t> </a:t>
                </a:r>
                <a:endParaRPr lang="en-US" altLang="zh-TW" dirty="0"/>
              </a:p>
              <a:p>
                <a:pPr algn="ctr"/>
                <a:r>
                  <a:rPr lang="en-US" altLang="zh-TW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ker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b="0" i="1" kern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TW" i="1" ker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i="1" ker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TW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b="0" i="0" kern="0" smtClean="0">
                        <a:latin typeface="Cambria Math" panose="02040503050406030204" pitchFamily="18" charset="0"/>
                      </a:rPr>
                      <m:t>22</m:t>
                    </m:r>
                    <m:r>
                      <a:rPr lang="en-US" altLang="zh-TW" i="1" kern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i="1" ker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TW" b="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kern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b="0" i="1" kern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b="0" i="1" kern="0" smtClean="0">
                            <a:latin typeface="Cambria Math" panose="02040503050406030204" pitchFamily="18" charset="0"/>
                          </a:rPr>
                          <m:t>13</m:t>
                        </m:r>
                      </m:sub>
                    </m:sSub>
                    <m:r>
                      <a:rPr lang="en-US" altLang="zh-TW" b="0" i="1" kern="0" smtClean="0">
                        <a:latin typeface="Cambria Math" panose="02040503050406030204" pitchFamily="18" charset="0"/>
                      </a:rPr>
                      <m:t>=69, </m:t>
                    </m:r>
                    <m:sSub>
                      <m:sSubPr>
                        <m:ctrlPr>
                          <a:rPr lang="en-US" altLang="zh-TW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kern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i="1" ker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b="0" i="1" kern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TW" i="1" ker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zh-TW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=38,</m:t>
                    </m:r>
                    <m:sSub>
                      <m:sSubPr>
                        <m:ctrlPr>
                          <a:rPr lang="en-US" altLang="zh-TW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ker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i="1" ker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b="0" i="1" kern="0" smtClean="0">
                            <a:latin typeface="Cambria Math" panose="02040503050406030204" pitchFamily="18" charset="0"/>
                          </a:rPr>
                          <m:t>15</m:t>
                        </m:r>
                      </m:sub>
                    </m:sSub>
                    <m:r>
                      <a:rPr lang="en-US" altLang="zh-TW" i="1" ker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kern="0" smtClean="0">
                        <a:latin typeface="Cambria Math" panose="02040503050406030204" pitchFamily="18" charset="0"/>
                      </a:rPr>
                      <m:t>27</m:t>
                    </m:r>
                  </m:oMath>
                </a14:m>
                <a:r>
                  <a:rPr lang="en-US" altLang="zh-TW" dirty="0"/>
                  <a:t>)</a:t>
                </a:r>
              </a:p>
            </p:txBody>
          </p:sp>
        </mc:Choice>
        <mc:Fallback xmlns=""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38209C55-7EBA-E38C-28D6-1C1FEB52F9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423" y="4415705"/>
                <a:ext cx="7631483" cy="646331"/>
              </a:xfrm>
              <a:prstGeom prst="rect">
                <a:avLst/>
              </a:prstGeom>
              <a:blipFill>
                <a:blip r:embed="rId4"/>
                <a:stretch>
                  <a:fillRect b="-141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內容版面配置區 4">
                <a:extLst>
                  <a:ext uri="{FF2B5EF4-FFF2-40B4-BE49-F238E27FC236}">
                    <a16:creationId xmlns:a16="http://schemas.microsoft.com/office/drawing/2014/main" id="{01CE859E-B2BD-A362-2637-38104DC7D7AB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069304690"/>
                  </p:ext>
                </p:extLst>
              </p:nvPr>
            </p:nvGraphicFramePr>
            <p:xfrm>
              <a:off x="6929341" y="3437776"/>
              <a:ext cx="16402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402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algn="ctr" rtl="0" eaLnBrk="1" fontAlgn="ctr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ar-AE" sz="1800" b="0" i="1" u="none" strike="noStrike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ar-AE" sz="1800" b="0" i="1" u="none" strike="noStrike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</m:ctrlPr>
                                  </m:dPr>
                                  <m:e>
                                    <m:r>
                                      <a:rPr lang="ar-AE" sz="1800" b="0" i="1" u="none" strike="noStrike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  <m:t>5</m:t>
                                    </m:r>
                                    <m:r>
                                      <a:rPr lang="ar-AE" sz="1800" b="0" i="1" u="none" strike="noStrike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  <m:t>,</m:t>
                                    </m:r>
                                    <m:r>
                                      <a:rPr lang="ar-AE" sz="1800" b="1" i="1" u="none" strike="noStrike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  <m:t>{</m:t>
                                    </m:r>
                                    <m:r>
                                      <a:rPr lang="ar-AE" sz="1800" b="0" i="1" u="none" strike="noStrike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  <m:t>2</m:t>
                                    </m:r>
                                    <m:r>
                                      <a:rPr lang="ar-AE" sz="1800" b="0" i="1" u="none" strike="noStrike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  <m:t>, </m:t>
                                    </m:r>
                                    <m:r>
                                      <a:rPr lang="ar-AE" sz="1800" b="0" i="1" u="none" strike="noStrike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  <m:t>3</m:t>
                                    </m:r>
                                    <m:r>
                                      <a:rPr lang="ar-AE" sz="1800" b="0" i="1" u="none" strike="noStrike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  <m:t>, </m:t>
                                    </m:r>
                                    <m:r>
                                      <a:rPr lang="ar-AE" sz="1800" b="0" i="1" u="none" strike="noStrike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  <m:t>4</m:t>
                                    </m:r>
                                    <m:r>
                                      <a:rPr lang="ar-AE" sz="1800" b="1" i="1" u="none" strike="noStrike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  <m:t>}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ar-AE" altLang="zh-TW" sz="18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algn="ctr" rtl="0" eaLnBrk="1" fontAlgn="ctr" latinLnBrk="0" hangingPunct="1"/>
                          <a:r>
                            <a:rPr lang="en-US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30 + 134 = 164</a:t>
                          </a:r>
                          <a:endParaRPr lang="en-US" altLang="zh-TW" sz="1800" b="0" i="0" u="none" strike="noStrike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內容版面配置區 4">
                <a:extLst>
                  <a:ext uri="{FF2B5EF4-FFF2-40B4-BE49-F238E27FC236}">
                    <a16:creationId xmlns:a16="http://schemas.microsoft.com/office/drawing/2014/main" id="{01CE859E-B2BD-A362-2637-38104DC7D7AB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069304690"/>
                  </p:ext>
                </p:extLst>
              </p:nvPr>
            </p:nvGraphicFramePr>
            <p:xfrm>
              <a:off x="6929341" y="3437776"/>
              <a:ext cx="16402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402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70" t="-1613" r="-741" b="-12419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algn="ctr" rtl="0" eaLnBrk="1" fontAlgn="ctr" latinLnBrk="0" hangingPunct="1"/>
                          <a:r>
                            <a:rPr lang="en-US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30 + 134 = 164</a:t>
                          </a:r>
                          <a:endParaRPr lang="en-US" altLang="zh-TW" sz="1800" b="0" i="0" u="none" strike="noStrike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內容版面配置區 4">
                <a:extLst>
                  <a:ext uri="{FF2B5EF4-FFF2-40B4-BE49-F238E27FC236}">
                    <a16:creationId xmlns:a16="http://schemas.microsoft.com/office/drawing/2014/main" id="{81A7A0FB-3666-C25B-CFD1-D07D567A934A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274374778"/>
                  </p:ext>
                </p:extLst>
              </p:nvPr>
            </p:nvGraphicFramePr>
            <p:xfrm>
              <a:off x="786247" y="3446159"/>
              <a:ext cx="16402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402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{</m:t>
                                    </m:r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}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49 + 120 = 169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內容版面配置區 4">
                <a:extLst>
                  <a:ext uri="{FF2B5EF4-FFF2-40B4-BE49-F238E27FC236}">
                    <a16:creationId xmlns:a16="http://schemas.microsoft.com/office/drawing/2014/main" id="{81A7A0FB-3666-C25B-CFD1-D07D567A934A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274374778"/>
                  </p:ext>
                </p:extLst>
              </p:nvPr>
            </p:nvGraphicFramePr>
            <p:xfrm>
              <a:off x="786247" y="3446159"/>
              <a:ext cx="16402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402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369" t="-1639" r="-738" b="-1262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49 + 120 = 169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內容版面配置區 4">
                <a:extLst>
                  <a:ext uri="{FF2B5EF4-FFF2-40B4-BE49-F238E27FC236}">
                    <a16:creationId xmlns:a16="http://schemas.microsoft.com/office/drawing/2014/main" id="{E9B49DB5-E1DA-28E5-47C5-2B5BB96A80B5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807950622"/>
                  </p:ext>
                </p:extLst>
              </p:nvPr>
            </p:nvGraphicFramePr>
            <p:xfrm>
              <a:off x="2833945" y="3446159"/>
              <a:ext cx="16402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402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algn="ctr" rtl="0" eaLnBrk="1" fontAlgn="ctr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ar-AE" sz="1800" b="0" i="1" u="none" strike="noStrike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ar-AE" sz="1800" b="0" i="1" u="none" strike="noStrike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</m:ctrlPr>
                                  </m:dPr>
                                  <m:e>
                                    <m:r>
                                      <a:rPr lang="ar-AE" sz="1800" b="0" i="1" u="none" strike="noStrike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  <m:t>3</m:t>
                                    </m:r>
                                    <m:r>
                                      <a:rPr lang="ar-AE" sz="1800" b="0" i="1" u="none" strike="noStrike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  <m:t>,</m:t>
                                    </m:r>
                                    <m:r>
                                      <a:rPr lang="ar-AE" sz="1800" b="1" i="1" u="none" strike="noStrike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  <m:t>{</m:t>
                                    </m:r>
                                    <m:r>
                                      <a:rPr lang="ar-AE" sz="1800" b="0" i="1" u="none" strike="noStrike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  <m:t>2</m:t>
                                    </m:r>
                                    <m:r>
                                      <a:rPr lang="ar-AE" sz="1800" b="0" i="1" u="none" strike="noStrike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  <m:t>, </m:t>
                                    </m:r>
                                    <m:r>
                                      <a:rPr lang="ar-AE" sz="1800" b="0" i="1" u="none" strike="noStrike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  <m:t>4</m:t>
                                    </m:r>
                                    <m:r>
                                      <a:rPr lang="ar-AE" sz="1800" b="0" i="1" u="none" strike="noStrike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  <m:t>, </m:t>
                                    </m:r>
                                    <m:r>
                                      <a:rPr lang="ar-AE" sz="1800" b="0" i="1" u="none" strike="noStrike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  <m:t>5</m:t>
                                    </m:r>
                                    <m:r>
                                      <a:rPr lang="ar-AE" sz="1800" b="1" i="1" u="none" strike="noStrike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  <m:t>}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ar-AE" altLang="zh-TW" sz="18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algn="ctr" rtl="0" eaLnBrk="1" fontAlgn="ctr" latinLnBrk="0" hangingPunct="1"/>
                          <a:r>
                            <a:rPr lang="en-US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49 + 85 = 134</a:t>
                          </a:r>
                          <a:endParaRPr lang="en-US" altLang="zh-TW" sz="1800" b="0" i="0" u="none" strike="noStrike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內容版面配置區 4">
                <a:extLst>
                  <a:ext uri="{FF2B5EF4-FFF2-40B4-BE49-F238E27FC236}">
                    <a16:creationId xmlns:a16="http://schemas.microsoft.com/office/drawing/2014/main" id="{E9B49DB5-E1DA-28E5-47C5-2B5BB96A80B5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807950622"/>
                  </p:ext>
                </p:extLst>
              </p:nvPr>
            </p:nvGraphicFramePr>
            <p:xfrm>
              <a:off x="2833945" y="3446159"/>
              <a:ext cx="16402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402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370" t="-1639" r="-1111" b="-12786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algn="ctr" rtl="0" eaLnBrk="1" fontAlgn="ctr" latinLnBrk="0" hangingPunct="1"/>
                          <a:r>
                            <a:rPr lang="en-US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49 + 85 = 134</a:t>
                          </a:r>
                          <a:endParaRPr lang="en-US" altLang="zh-TW" sz="1800" b="0" i="0" u="none" strike="noStrike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6" name="接點: 肘形 15">
            <a:extLst>
              <a:ext uri="{FF2B5EF4-FFF2-40B4-BE49-F238E27FC236}">
                <a16:creationId xmlns:a16="http://schemas.microsoft.com/office/drawing/2014/main" id="{A782B090-EC21-43BE-10B8-439A8C78AF34}"/>
              </a:ext>
            </a:extLst>
          </p:cNvPr>
          <p:cNvCxnSpPr>
            <a:cxnSpLocks/>
            <a:stCxn id="12" idx="0"/>
            <a:endCxn id="9" idx="2"/>
          </p:cNvCxnSpPr>
          <p:nvPr/>
        </p:nvCxnSpPr>
        <p:spPr>
          <a:xfrm rot="5400000" flipH="1" flipV="1">
            <a:off x="2702865" y="1496859"/>
            <a:ext cx="852784" cy="3045816"/>
          </a:xfrm>
          <a:prstGeom prst="bentConnector3">
            <a:avLst>
              <a:gd name="adj1" fmla="val 50000"/>
            </a:avLst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接點: 肘形 25">
            <a:extLst>
              <a:ext uri="{FF2B5EF4-FFF2-40B4-BE49-F238E27FC236}">
                <a16:creationId xmlns:a16="http://schemas.microsoft.com/office/drawing/2014/main" id="{9D017908-9A26-A956-0E43-89552D5F453A}"/>
              </a:ext>
            </a:extLst>
          </p:cNvPr>
          <p:cNvCxnSpPr>
            <a:cxnSpLocks/>
            <a:stCxn id="10" idx="0"/>
            <a:endCxn id="9" idx="2"/>
          </p:cNvCxnSpPr>
          <p:nvPr/>
        </p:nvCxnSpPr>
        <p:spPr>
          <a:xfrm rot="16200000" flipV="1">
            <a:off x="5778604" y="1466937"/>
            <a:ext cx="844401" cy="3097278"/>
          </a:xfrm>
          <a:prstGeom prst="bentConnector3">
            <a:avLst>
              <a:gd name="adj1" fmla="val 50000"/>
            </a:avLst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內容版面配置區 4">
                <a:extLst>
                  <a:ext uri="{FF2B5EF4-FFF2-40B4-BE49-F238E27FC236}">
                    <a16:creationId xmlns:a16="http://schemas.microsoft.com/office/drawing/2014/main" id="{82C702B3-3B52-2511-E9E9-7313D88B4789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955639845"/>
                  </p:ext>
                </p:extLst>
              </p:nvPr>
            </p:nvGraphicFramePr>
            <p:xfrm>
              <a:off x="4881643" y="3448180"/>
              <a:ext cx="16402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402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algn="ctr" rtl="0" eaLnBrk="1" fontAlgn="ctr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ar-AE" sz="1800" b="0" i="1" u="none" strike="noStrike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ar-AE" sz="1800" b="0" i="1" u="none" strike="noStrike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</m:ctrlPr>
                                  </m:dPr>
                                  <m:e>
                                    <m:r>
                                      <a:rPr lang="ar-AE" sz="1800" b="0" i="1" u="none" strike="noStrike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  <m:t>4</m:t>
                                    </m:r>
                                    <m:r>
                                      <a:rPr lang="ar-AE" sz="1800" b="0" i="1" u="none" strike="noStrike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  <m:t>,</m:t>
                                    </m:r>
                                    <m:r>
                                      <a:rPr lang="ar-AE" sz="1800" b="1" i="1" u="none" strike="noStrike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  <m:t>{</m:t>
                                    </m:r>
                                    <m:r>
                                      <a:rPr lang="ar-AE" sz="1800" b="0" i="1" u="none" strike="noStrike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  <m:t>2</m:t>
                                    </m:r>
                                    <m:r>
                                      <a:rPr lang="ar-AE" sz="1800" b="0" i="1" u="none" strike="noStrike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  <m:t>, </m:t>
                                    </m:r>
                                    <m:r>
                                      <a:rPr lang="ar-AE" sz="1800" b="0" i="1" u="none" strike="noStrike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  <m:t>3</m:t>
                                    </m:r>
                                    <m:r>
                                      <a:rPr lang="ar-AE" sz="1800" b="0" i="1" u="none" strike="noStrike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  <m:t>, </m:t>
                                    </m:r>
                                    <m:r>
                                      <a:rPr lang="ar-AE" sz="1800" b="0" i="1" u="none" strike="noStrike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  <m:t>5</m:t>
                                    </m:r>
                                    <m:r>
                                      <a:rPr lang="ar-AE" sz="1800" b="1" i="1" u="none" strike="noStrike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  <m:t>}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ar-AE" altLang="zh-TW" sz="18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algn="ctr" rtl="0" eaLnBrk="1" fontAlgn="ctr" latinLnBrk="0" hangingPunct="1"/>
                          <a:r>
                            <a:rPr lang="en-US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63 + 113 = 176</a:t>
                          </a:r>
                          <a:endParaRPr lang="en-US" altLang="zh-TW" sz="1800" b="0" i="0" u="none" strike="noStrike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內容版面配置區 4">
                <a:extLst>
                  <a:ext uri="{FF2B5EF4-FFF2-40B4-BE49-F238E27FC236}">
                    <a16:creationId xmlns:a16="http://schemas.microsoft.com/office/drawing/2014/main" id="{82C702B3-3B52-2511-E9E9-7313D88B4789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955639845"/>
                  </p:ext>
                </p:extLst>
              </p:nvPr>
            </p:nvGraphicFramePr>
            <p:xfrm>
              <a:off x="4881643" y="3448180"/>
              <a:ext cx="16402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402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370" t="-1613" r="-741" b="-12419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algn="ctr" rtl="0" eaLnBrk="1" fontAlgn="ctr" latinLnBrk="0" hangingPunct="1"/>
                          <a:r>
                            <a:rPr lang="en-US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63 + 113 = 176</a:t>
                          </a:r>
                          <a:endParaRPr lang="en-US" altLang="zh-TW" sz="1800" b="0" i="0" u="none" strike="noStrike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7" name="接點: 肘形 16">
            <a:extLst>
              <a:ext uri="{FF2B5EF4-FFF2-40B4-BE49-F238E27FC236}">
                <a16:creationId xmlns:a16="http://schemas.microsoft.com/office/drawing/2014/main" id="{11996DA1-54EB-F7FC-141E-C867DC9DC0C7}"/>
              </a:ext>
            </a:extLst>
          </p:cNvPr>
          <p:cNvCxnSpPr>
            <a:cxnSpLocks/>
            <a:stCxn id="13" idx="0"/>
            <a:endCxn id="9" idx="2"/>
          </p:cNvCxnSpPr>
          <p:nvPr/>
        </p:nvCxnSpPr>
        <p:spPr>
          <a:xfrm rot="5400000" flipH="1" flipV="1">
            <a:off x="3726714" y="2520708"/>
            <a:ext cx="852784" cy="998118"/>
          </a:xfrm>
          <a:prstGeom prst="bentConnector3">
            <a:avLst>
              <a:gd name="adj1" fmla="val 50000"/>
            </a:avLst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接點: 肘形 19">
            <a:extLst>
              <a:ext uri="{FF2B5EF4-FFF2-40B4-BE49-F238E27FC236}">
                <a16:creationId xmlns:a16="http://schemas.microsoft.com/office/drawing/2014/main" id="{486F6D7B-DC0E-F048-D75A-A7B2491A6827}"/>
              </a:ext>
            </a:extLst>
          </p:cNvPr>
          <p:cNvCxnSpPr>
            <a:cxnSpLocks/>
            <a:stCxn id="5" idx="0"/>
            <a:endCxn id="9" idx="2"/>
          </p:cNvCxnSpPr>
          <p:nvPr/>
        </p:nvCxnSpPr>
        <p:spPr>
          <a:xfrm rot="16200000" flipV="1">
            <a:off x="4749553" y="2495988"/>
            <a:ext cx="854805" cy="1049580"/>
          </a:xfrm>
          <a:prstGeom prst="bentConnector3">
            <a:avLst>
              <a:gd name="adj1" fmla="val 50000"/>
            </a:avLst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81439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77810A-2BF0-4761-8DD9-2774B6CD0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Traveling Salesman Problem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38D7D65-3526-AB81-9601-F476DEFE5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Dynamic Programming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ADA6EF8-543A-5DD5-2DE6-4EA7354E5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31</a:t>
            </a:fld>
            <a:endParaRPr lang="en-US" altLang="zh-TW" dirty="0"/>
          </a:p>
        </p:txBody>
      </p:sp>
      <p:pic>
        <p:nvPicPr>
          <p:cNvPr id="6" name="內容版面配置區 4">
            <a:extLst>
              <a:ext uri="{FF2B5EF4-FFF2-40B4-BE49-F238E27FC236}">
                <a16:creationId xmlns:a16="http://schemas.microsoft.com/office/drawing/2014/main" id="{D08119C9-82BE-A5C6-970A-6B12193AD7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70135" y="1727056"/>
            <a:ext cx="5541818" cy="4156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616854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25E4D0-4489-478F-9050-E2A7045BB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Ant Colony Algorithm (ACO)</a:t>
            </a:r>
            <a:endParaRPr lang="zh-TW" altLang="en-US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98EA792-F95D-42E9-AC7F-4D64B6A99B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Ant colony optimization (ACO) takes inspiration from the </a:t>
            </a:r>
            <a:r>
              <a:rPr lang="en-US" altLang="zh-TW" dirty="0">
                <a:solidFill>
                  <a:srgbClr val="FF0000"/>
                </a:solidFill>
              </a:rPr>
              <a:t>foraging behavior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(</a:t>
            </a:r>
            <a:r>
              <a:rPr lang="zh-TW" altLang="en-US" dirty="0">
                <a:solidFill>
                  <a:srgbClr val="FF0000"/>
                </a:solidFill>
              </a:rPr>
              <a:t>覓食行為</a:t>
            </a:r>
            <a:r>
              <a:rPr lang="en-US" altLang="zh-TW" dirty="0">
                <a:solidFill>
                  <a:srgbClr val="FF0000"/>
                </a:solidFill>
              </a:rPr>
              <a:t>)</a:t>
            </a:r>
            <a:r>
              <a:rPr lang="en-US" altLang="zh-TW" dirty="0"/>
              <a:t> of some ant species. </a:t>
            </a:r>
          </a:p>
          <a:p>
            <a:endParaRPr lang="en-US" altLang="zh-TW" dirty="0"/>
          </a:p>
          <a:p>
            <a:r>
              <a:rPr lang="en-US" altLang="zh-TW" dirty="0"/>
              <a:t>These ants deposit </a:t>
            </a:r>
            <a:r>
              <a:rPr lang="en-US" altLang="zh-TW" dirty="0">
                <a:solidFill>
                  <a:srgbClr val="FF0000"/>
                </a:solidFill>
              </a:rPr>
              <a:t>pheromone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(</a:t>
            </a:r>
            <a:r>
              <a:rPr lang="zh-TW" altLang="en-US" dirty="0">
                <a:solidFill>
                  <a:srgbClr val="FF0000"/>
                </a:solidFill>
              </a:rPr>
              <a:t>費洛蒙</a:t>
            </a:r>
            <a:r>
              <a:rPr lang="en-US" altLang="zh-TW" dirty="0">
                <a:solidFill>
                  <a:srgbClr val="FF0000"/>
                </a:solidFill>
              </a:rPr>
              <a:t>)</a:t>
            </a:r>
            <a:r>
              <a:rPr lang="en-US" altLang="zh-TW" dirty="0"/>
              <a:t> on the ground in order to mark some favorable path that should be followed by other members of the colony.</a:t>
            </a: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E2BDE8B-81E7-4D1E-A246-C51E90D80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32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187246865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30B95E-1BB7-462A-ABB7-547B633DB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Biological Inspiration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E15B4F7-D67D-4C4F-8F76-CB740816D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Stigmergy</a:t>
            </a:r>
            <a:r>
              <a:rPr lang="en-US" altLang="zh-TW" dirty="0"/>
              <a:t> </a:t>
            </a:r>
          </a:p>
          <a:p>
            <a:pPr lvl="1"/>
            <a:r>
              <a:rPr lang="en-US" altLang="zh-TW" dirty="0" err="1"/>
              <a:t>Stigmergy</a:t>
            </a:r>
            <a:r>
              <a:rPr lang="en-US" altLang="zh-TW" dirty="0"/>
              <a:t> is an </a:t>
            </a:r>
            <a:r>
              <a:rPr lang="en-US" altLang="zh-TW" dirty="0">
                <a:solidFill>
                  <a:srgbClr val="FF0000"/>
                </a:solidFill>
                <a:effectLst/>
              </a:rPr>
              <a:t>indirect</a:t>
            </a:r>
            <a:r>
              <a:rPr lang="en-US" altLang="zh-TW" dirty="0">
                <a:solidFill>
                  <a:srgbClr val="FF0000"/>
                </a:solidFill>
              </a:rPr>
              <a:t>, non-symbolic</a:t>
            </a:r>
            <a:r>
              <a:rPr lang="en-US" altLang="zh-TW" dirty="0"/>
              <a:t> form of communication mediated by the environment </a:t>
            </a:r>
          </a:p>
          <a:p>
            <a:pPr lvl="1"/>
            <a:r>
              <a:rPr lang="en-US" altLang="zh-TW" dirty="0" err="1"/>
              <a:t>Stigmergic</a:t>
            </a:r>
            <a:r>
              <a:rPr lang="en-US" altLang="zh-TW" dirty="0"/>
              <a:t> information is </a:t>
            </a:r>
            <a:r>
              <a:rPr lang="en-US" altLang="zh-TW" dirty="0">
                <a:solidFill>
                  <a:srgbClr val="FF0000"/>
                </a:solidFill>
                <a:effectLst/>
              </a:rPr>
              <a:t>local</a:t>
            </a:r>
            <a:r>
              <a:rPr lang="en-US" altLang="zh-TW" dirty="0"/>
              <a:t>: it can only be accessed by those insects that visit the locus in which it was released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CBE5FBB-B554-4D2D-8259-FBBE1C69E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33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5061335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25BC4E-FBD3-9A2C-1849-123FD6CCC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Double Bridge Experiment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B6353A9-0D48-6B78-C293-40C491E554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Branches have equal lengths</a:t>
            </a:r>
          </a:p>
          <a:p>
            <a:pPr lvl="1"/>
            <a:r>
              <a:rPr lang="en-US" altLang="zh-TW" dirty="0"/>
              <a:t>Each ant randomly chooses one of the two bridges</a:t>
            </a:r>
          </a:p>
          <a:p>
            <a:pPr lvl="2"/>
            <a:r>
              <a:rPr lang="en-US" altLang="zh-TW" dirty="0"/>
              <a:t>Ants start to explore the surrounding of the nest </a:t>
            </a:r>
          </a:p>
          <a:p>
            <a:pPr lvl="2"/>
            <a:r>
              <a:rPr lang="en-US" altLang="zh-TW" dirty="0"/>
              <a:t>Ants deposit pheromones along their path</a:t>
            </a:r>
          </a:p>
          <a:p>
            <a:pPr lvl="2"/>
            <a:endParaRPr lang="en-US" altLang="zh-TW" dirty="0"/>
          </a:p>
          <a:p>
            <a:pPr lvl="2"/>
            <a:endParaRPr lang="en-US" altLang="zh-TW" dirty="0"/>
          </a:p>
          <a:p>
            <a:pPr lvl="2"/>
            <a:endParaRPr lang="en-US" altLang="zh-TW" dirty="0"/>
          </a:p>
          <a:p>
            <a:pPr lvl="2"/>
            <a:endParaRPr lang="en-US" altLang="zh-TW" dirty="0"/>
          </a:p>
          <a:p>
            <a:pPr marL="685800" lvl="2" indent="0">
              <a:buNone/>
            </a:pPr>
            <a:endParaRPr lang="en-US" altLang="zh-TW" dirty="0"/>
          </a:p>
          <a:p>
            <a:pPr lvl="1"/>
            <a:r>
              <a:rPr lang="en-US" altLang="zh-TW" dirty="0"/>
              <a:t>One of the two bridges presents a higher concentration of pheromone than the other, therefore, attracts more ants</a:t>
            </a:r>
          </a:p>
          <a:p>
            <a:pPr lvl="1"/>
            <a:r>
              <a:rPr lang="en-US" altLang="zh-TW" dirty="0"/>
              <a:t>After some time the whole colony converges toward the use of the same bridge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A6BEC94-3B7F-BD2C-7CAD-8C843D179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34</a:t>
            </a:fld>
            <a:endParaRPr lang="en-US" altLang="zh-TW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CDFDFB85-F85C-2716-E145-EC8C93E2DE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1282" y="2819400"/>
            <a:ext cx="381952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19492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752727-2A78-4413-C83A-5059195F1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Double Bridge Experiment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2CC2DDD-58AA-F6B5-8C72-778E60C45A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Branches have different lengths</a:t>
            </a:r>
          </a:p>
          <a:p>
            <a:pPr lvl="1"/>
            <a:r>
              <a:rPr lang="en-US" altLang="zh-TW" dirty="0"/>
              <a:t>The short bridge are the first to reach the nest</a:t>
            </a:r>
          </a:p>
          <a:p>
            <a:pPr lvl="1"/>
            <a:r>
              <a:rPr lang="en-US" altLang="zh-TW" dirty="0"/>
              <a:t>Pheromone earlier than the long one and this fact </a:t>
            </a:r>
            <a:r>
              <a:rPr lang="en-US" altLang="zh-TW" dirty="0">
                <a:solidFill>
                  <a:srgbClr val="FF0000"/>
                </a:solidFill>
              </a:rPr>
              <a:t>increases the probability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r>
              <a:rPr lang="en-US" altLang="zh-TW" dirty="0"/>
              <a:t>Further ants select the </a:t>
            </a:r>
            <a:r>
              <a:rPr lang="en-US" altLang="zh-TW" dirty="0">
                <a:solidFill>
                  <a:srgbClr val="FF0000"/>
                </a:solidFill>
              </a:rPr>
              <a:t>short one </a:t>
            </a:r>
            <a:r>
              <a:rPr lang="en-US" altLang="zh-TW" dirty="0"/>
              <a:t>instead of the long one</a:t>
            </a:r>
            <a:endParaRPr lang="en-US" altLang="zh-TW" b="1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C9D9E65-9BCE-A58F-F644-350DC25A5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35</a:t>
            </a:fld>
            <a:endParaRPr lang="en-US" altLang="zh-TW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EC8C1F01-0598-DC94-FDD9-12EED66872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1282" y="2704458"/>
            <a:ext cx="3819525" cy="245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81746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0C127F-D4EB-C6CC-48D7-BD0649257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Ant Colony Optimization</a:t>
            </a:r>
            <a:r>
              <a:rPr lang="zh-TW" altLang="en-US" dirty="0"/>
              <a:t> </a:t>
            </a:r>
            <a:r>
              <a:rPr lang="en-US" altLang="zh-TW" dirty="0"/>
              <a:t>Algorithms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D5CD9F10-B8F2-ABD1-8853-51219E6CACA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Several ACO algorithms have been proposed in the literature.</a:t>
                </a:r>
              </a:p>
              <a:p>
                <a:pPr lvl="1"/>
                <a:r>
                  <a:rPr lang="en-US" altLang="zh-TW" dirty="0"/>
                  <a:t>e.g., Ants, Hyper-Cube AS, Rank-Based AS, etc.</a:t>
                </a:r>
              </a:p>
              <a:p>
                <a:r>
                  <a:rPr lang="en-US" altLang="zh-TW" dirty="0"/>
                  <a:t>Main ACO Algorithms</a:t>
                </a:r>
              </a:p>
              <a:p>
                <a:pPr lvl="1"/>
                <a:r>
                  <a:rPr lang="en-US" altLang="zh-TW" dirty="0"/>
                  <a:t>Ant System (AS)</a:t>
                </a:r>
              </a:p>
              <a:p>
                <a:pPr lvl="1"/>
                <a:r>
                  <a:rPr lang="en-US" altLang="zh-TW" dirty="0"/>
                  <a:t>Variants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𝑀𝑎𝑥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𝑀𝑖𝑛</m:t>
                    </m:r>
                  </m:oMath>
                </a14:m>
                <a:r>
                  <a:rPr lang="en-US" altLang="zh-TW" dirty="0"/>
                  <a:t> Ant System (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𝑀𝑀</m:t>
                    </m:r>
                  </m:oMath>
                </a14:m>
                <a:r>
                  <a:rPr lang="en-US" altLang="zh-TW" dirty="0"/>
                  <a:t>AS)</a:t>
                </a:r>
              </a:p>
              <a:p>
                <a:pPr lvl="2"/>
                <a:r>
                  <a:rPr lang="en-US" altLang="zh-TW" dirty="0"/>
                  <a:t>Ant Colony System (ACS)</a:t>
                </a: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D5CD9F10-B8F2-ABD1-8853-51219E6CAC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68" t="-94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623CF61-6A08-82CB-6BA0-0032EF5F0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36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90639700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F5A0EB-867E-EC5D-2160-68C04A6DD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Ant System (AS)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C87D1B6-C250-60D3-5F9D-0780AC9A9C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ACO</a:t>
            </a:r>
            <a:r>
              <a:rPr lang="zh-TW" altLang="en-US" dirty="0"/>
              <a:t> </a:t>
            </a:r>
            <a:r>
              <a:rPr lang="en-US" altLang="zh-TW" dirty="0"/>
              <a:t>for Traveling Salesman Problem (TSP)</a:t>
            </a:r>
          </a:p>
          <a:p>
            <a:pPr lvl="1"/>
            <a:r>
              <a:rPr lang="en-US" altLang="zh-TW" dirty="0"/>
              <a:t>Find the shortest tour</a:t>
            </a:r>
          </a:p>
          <a:p>
            <a:pPr lvl="1"/>
            <a:r>
              <a:rPr lang="en-US" altLang="zh-TW" dirty="0"/>
              <a:t>Iterative algorithm</a:t>
            </a:r>
          </a:p>
          <a:p>
            <a:pPr lvl="2"/>
            <a:r>
              <a:rPr lang="en-US" altLang="zh-TW" dirty="0"/>
              <a:t>Simulate a number of ants moving on a graph</a:t>
            </a:r>
          </a:p>
          <a:p>
            <a:pPr lvl="2"/>
            <a:r>
              <a:rPr lang="en-US" altLang="zh-TW" dirty="0"/>
              <a:t>Allow each city to be visited once and </a:t>
            </a:r>
            <a:r>
              <a:rPr lang="en-US" altLang="zh-TW" dirty="0">
                <a:solidFill>
                  <a:srgbClr val="FF0000"/>
                </a:solidFill>
              </a:rPr>
              <a:t>only once</a:t>
            </a:r>
          </a:p>
          <a:p>
            <a:pPr lvl="3"/>
            <a:r>
              <a:rPr lang="en-US" altLang="zh-TW" dirty="0"/>
              <a:t>Stochastically among the previously </a:t>
            </a:r>
            <a:r>
              <a:rPr lang="en-US" altLang="zh-TW" dirty="0">
                <a:solidFill>
                  <a:srgbClr val="FF0000"/>
                </a:solidFill>
              </a:rPr>
              <a:t>unvisited</a:t>
            </a:r>
            <a:r>
              <a:rPr lang="en-US" altLang="zh-TW" dirty="0"/>
              <a:t> ones</a:t>
            </a:r>
          </a:p>
          <a:p>
            <a:pPr lvl="3"/>
            <a:r>
              <a:rPr lang="en-US" altLang="zh-TW" dirty="0"/>
              <a:t>Stochastic mechanism biased by the pheromone</a:t>
            </a:r>
          </a:p>
          <a:p>
            <a:pPr lvl="2"/>
            <a:r>
              <a:rPr lang="en-US" altLang="zh-TW" dirty="0"/>
              <a:t>Pheromone can be </a:t>
            </a:r>
            <a:r>
              <a:rPr lang="en-US" altLang="zh-TW" dirty="0">
                <a:solidFill>
                  <a:srgbClr val="FF0000"/>
                </a:solidFill>
              </a:rPr>
              <a:t>read</a:t>
            </a:r>
            <a:r>
              <a:rPr lang="en-US" altLang="zh-TW" dirty="0"/>
              <a:t> and </a:t>
            </a:r>
            <a:r>
              <a:rPr lang="en-US" altLang="zh-TW" dirty="0">
                <a:solidFill>
                  <a:srgbClr val="FF0000"/>
                </a:solidFill>
              </a:rPr>
              <a:t>modified</a:t>
            </a:r>
            <a:r>
              <a:rPr lang="en-US" altLang="zh-TW" dirty="0"/>
              <a:t> by ants</a:t>
            </a:r>
          </a:p>
          <a:p>
            <a:pPr lvl="3"/>
            <a:r>
              <a:rPr lang="en-US" altLang="zh-TW" dirty="0"/>
              <a:t>At the end of an iteration, pheromone values are modified to bias ants in future iterations</a:t>
            </a:r>
          </a:p>
          <a:p>
            <a:pPr lvl="3"/>
            <a:endParaRPr lang="en-US" altLang="zh-TW" dirty="0"/>
          </a:p>
          <a:p>
            <a:pPr lvl="2"/>
            <a:endParaRPr lang="en-US" altLang="zh-TW" dirty="0"/>
          </a:p>
          <a:p>
            <a:pPr lvl="2"/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AA1028E-17AF-077F-AB49-57ABB3B54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37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5810205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8F9D80-C2DA-910C-16C9-B5427D5F5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Ant System(AS)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827346C-6EFF-7872-3593-B8B5C46B39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Basic Concept</a:t>
            </a:r>
          </a:p>
          <a:p>
            <a:pPr lvl="1"/>
            <a:r>
              <a:rPr lang="en-US" altLang="zh-TW" dirty="0"/>
              <a:t>Assign Initial Positions for Ants</a:t>
            </a:r>
          </a:p>
          <a:p>
            <a:pPr lvl="2"/>
            <a:r>
              <a:rPr lang="en-US" altLang="zh-TW" dirty="0"/>
              <a:t>Each ant is assigned to a </a:t>
            </a:r>
            <a:r>
              <a:rPr lang="en-US" altLang="zh-TW" dirty="0">
                <a:solidFill>
                  <a:srgbClr val="FF0000"/>
                </a:solidFill>
              </a:rPr>
              <a:t>unique</a:t>
            </a:r>
            <a:r>
              <a:rPr lang="en-US" altLang="zh-TW" dirty="0"/>
              <a:t> starting city to promote diverse initial exploration and avoid </a:t>
            </a:r>
            <a:r>
              <a:rPr lang="en-US" altLang="zh-TW"/>
              <a:t>getting stuck in </a:t>
            </a:r>
            <a:r>
              <a:rPr lang="en-US" altLang="zh-TW" dirty="0"/>
              <a:t>local optimum</a:t>
            </a:r>
          </a:p>
          <a:p>
            <a:pPr lvl="1"/>
            <a:r>
              <a:rPr lang="en-US" altLang="zh-TW" dirty="0"/>
              <a:t>Sequentially Calculate Transition Probabilities</a:t>
            </a:r>
          </a:p>
          <a:p>
            <a:pPr lvl="2"/>
            <a:r>
              <a:rPr lang="en-US" altLang="zh-TW" dirty="0"/>
              <a:t>At each step, each ant calculates the transition probabilities for potential next cities and sequentially selects the next city to visit</a:t>
            </a:r>
          </a:p>
          <a:p>
            <a:pPr lvl="1"/>
            <a:r>
              <a:rPr lang="en-US" altLang="zh-TW" dirty="0"/>
              <a:t>Complete the Tour and Calculate Path Length</a:t>
            </a:r>
          </a:p>
          <a:p>
            <a:pPr lvl="2"/>
            <a:r>
              <a:rPr lang="en-US" altLang="zh-TW" dirty="0"/>
              <a:t>After visiting all cities, the total path length for each ant’s tour is computed</a:t>
            </a:r>
          </a:p>
          <a:p>
            <a:pPr lvl="1"/>
            <a:r>
              <a:rPr lang="en-US" altLang="zh-TW" dirty="0"/>
              <a:t>Update Pheromone Concentrations</a:t>
            </a:r>
          </a:p>
          <a:p>
            <a:pPr lvl="2"/>
            <a:r>
              <a:rPr lang="en-US" altLang="zh-TW" dirty="0"/>
              <a:t>After all ants complete their tours, pheromone updates based on path quality, length and evaporation rate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60B78DA-463B-BB7E-4F22-F62AE4569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38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16007981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5D0D30-D09A-FAA8-E86C-717F42B51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Ant System (AS)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7454722-3EB3-840F-4B13-3DBEDDBD18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Flowchart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AFD81D2-FEF1-AD49-5208-823CB766A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39</a:t>
            </a:fld>
            <a:endParaRPr lang="en-US" altLang="zh-TW" dirty="0"/>
          </a:p>
        </p:txBody>
      </p:sp>
      <p:pic>
        <p:nvPicPr>
          <p:cNvPr id="1036" name="Picture 12">
            <a:extLst>
              <a:ext uri="{FF2B5EF4-FFF2-40B4-BE49-F238E27FC236}">
                <a16:creationId xmlns:a16="http://schemas.microsoft.com/office/drawing/2014/main" id="{693CC161-7989-AE79-CE6B-0F8A35429C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800" y="1605730"/>
            <a:ext cx="5790399" cy="4410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7919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46CD40-C96A-B544-71EF-1F7CB32E7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Divide-and-Conquer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5EAC8AB-14AC-EA20-E0A4-105EA78D2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Divide</a:t>
            </a:r>
          </a:p>
          <a:p>
            <a:pPr lvl="1"/>
            <a:r>
              <a:rPr lang="en-US" altLang="zh-TW" dirty="0"/>
              <a:t>Break down the original problem into smaller subproblems</a:t>
            </a:r>
          </a:p>
          <a:p>
            <a:pPr lvl="1"/>
            <a:r>
              <a:rPr lang="en-US" altLang="zh-TW" dirty="0"/>
              <a:t>Each subproblem should represent a part of the overall problem</a:t>
            </a:r>
          </a:p>
          <a:p>
            <a:pPr lvl="1"/>
            <a:endParaRPr lang="en-US" altLang="zh-TW" dirty="0"/>
          </a:p>
          <a:p>
            <a:r>
              <a:rPr lang="en-US" altLang="zh-TW" dirty="0"/>
              <a:t>Conquer</a:t>
            </a:r>
          </a:p>
          <a:p>
            <a:pPr lvl="1"/>
            <a:r>
              <a:rPr lang="en-US" altLang="zh-TW" dirty="0"/>
              <a:t>If the subproblem is small enough, solve it directly; otherwise, break the subproblem down recursively</a:t>
            </a:r>
          </a:p>
          <a:p>
            <a:pPr lvl="1"/>
            <a:endParaRPr lang="en-US" altLang="zh-TW" dirty="0"/>
          </a:p>
          <a:p>
            <a:r>
              <a:rPr lang="en-US" altLang="zh-TW" dirty="0"/>
              <a:t>Combine</a:t>
            </a:r>
          </a:p>
          <a:p>
            <a:pPr lvl="1"/>
            <a:r>
              <a:rPr lang="en-US" altLang="zh-TW" dirty="0"/>
              <a:t>Combine the sub-problems to get the final solution of the whole problem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845BFD9-46F3-C268-85EE-DF4D0972B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4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70574025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C4007A-22EF-F2D7-8ABA-92CA83468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Ant System (AS)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8CA5072-C963-074D-721C-33E595C1C6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Proper Nouns</a:t>
            </a:r>
          </a:p>
          <a:p>
            <a:pPr lvl="1"/>
            <a:r>
              <a:rPr lang="en-US" altLang="zh-TW" dirty="0"/>
              <a:t>Pheromone (</a:t>
            </a:r>
            <a:r>
              <a:rPr lang="zh-TW" altLang="en-US" dirty="0"/>
              <a:t>費洛蒙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dirty="0"/>
              <a:t>Evaporation Mechanism (</a:t>
            </a:r>
            <a:r>
              <a:rPr lang="zh-TW" altLang="en-US" dirty="0"/>
              <a:t>揮發機制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dirty="0"/>
              <a:t>Heuristic Information (</a:t>
            </a:r>
            <a:r>
              <a:rPr lang="zh-TW" altLang="en-US" dirty="0"/>
              <a:t>啟發訊息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dirty="0"/>
              <a:t>Transition Probability (</a:t>
            </a:r>
            <a:r>
              <a:rPr lang="zh-TW" altLang="en-US" dirty="0"/>
              <a:t>轉移機率</a:t>
            </a:r>
            <a:r>
              <a:rPr lang="en-US" altLang="zh-TW" dirty="0"/>
              <a:t>)</a:t>
            </a:r>
          </a:p>
          <a:p>
            <a:pPr lvl="1"/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F05C1FD-3A2D-A289-EB0A-20186C08C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40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996115178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D9709F-AAD0-2AE8-65BA-FBABC8F2C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Ant System (AS)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55E6D94C-742B-7029-CF02-80C39298AE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Pheromone</a:t>
                </a:r>
              </a:p>
              <a:p>
                <a:pPr lvl="1"/>
                <a:r>
                  <a:rPr lang="en-US" altLang="zh-TW" dirty="0"/>
                  <a:t>At each iteration, the pheromone values are updated by all the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TW" dirty="0"/>
                  <a:t> ants that have built a solution in the iteration itself. </a:t>
                </a:r>
              </a:p>
              <a:p>
                <a:pPr lvl="1"/>
                <a:r>
                  <a:rPr lang="en-US" altLang="zh-TW" dirty="0">
                    <a:solidFill>
                      <a:schemeClr val="tx1"/>
                    </a:solidFill>
                  </a:rPr>
                  <a:t>The pheromone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altLang="zh-TW" dirty="0">
                    <a:solidFill>
                      <a:schemeClr val="tx1"/>
                    </a:solidFill>
                  </a:rPr>
                  <a:t> associated with the edge joining cities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TW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TW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TW" dirty="0">
                  <a:solidFill>
                    <a:schemeClr val="tx1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altLang="zh-TW" dirty="0">
                    <a:solidFill>
                      <a:schemeClr val="tx1"/>
                    </a:solidFill>
                  </a:rPr>
                  <a:t> is the evaporation rate,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TW" dirty="0">
                    <a:solidFill>
                      <a:schemeClr val="tx1"/>
                    </a:solidFill>
                  </a:rPr>
                  <a:t> is the number of ants,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en-US" altLang="zh-TW" dirty="0">
                    <a:solidFill>
                      <a:schemeClr val="tx1"/>
                    </a:solidFill>
                  </a:rPr>
                  <a:t> is the quantity of pheromone laid 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edge</m:t>
                    </m:r>
                    <m:d>
                      <m:dPr>
                        <m:ctrlPr>
                          <a:rPr lang="en-US" altLang="zh-TW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 dirty="0" err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altLang="zh-TW" dirty="0">
                    <a:solidFill>
                      <a:schemeClr val="tx1"/>
                    </a:solidFill>
                  </a:rPr>
                  <a:t> by ant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TW" dirty="0">
                    <a:solidFill>
                      <a:schemeClr val="tx1"/>
                    </a:solidFill>
                  </a:rPr>
                  <a:t>.</a:t>
                </a:r>
              </a:p>
              <a:p>
                <a:pPr lvl="1"/>
                <a:endParaRPr lang="en-US" altLang="zh-TW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dirty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dirty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altLang="zh-TW" b="0" i="1" dirty="0" err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altLang="zh-TW" b="0" i="1" dirty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b="0" i="1" dirty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TW" b="0" i="1" dirty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+1)←</m:t>
                      </m:r>
                      <m:d>
                        <m:dPr>
                          <m:ctrlPr>
                            <a:rPr lang="en-US" altLang="zh-TW" b="0" i="1" dirty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dirty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zh-TW" b="0" i="1" dirty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</m:d>
                      <m:r>
                        <a:rPr lang="en-US" altLang="zh-TW" b="0" i="1" dirty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altLang="zh-TW" b="0" i="1" dirty="0" err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dirty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altLang="zh-TW" b="0" i="1" dirty="0" err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altLang="zh-TW" b="0" i="1" dirty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b="0" i="1" dirty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TW" b="0" i="1" dirty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)+</m:t>
                      </m:r>
                      <m:nary>
                        <m:naryPr>
                          <m:chr m:val="∑"/>
                          <m:ctrlPr>
                            <a:rPr lang="en-US" altLang="zh-TW" b="0" i="1" dirty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b="0" i="1" dirty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TW" b="0" i="1" dirty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b="0" i="1" dirty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zh-TW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altLang="zh-TW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zh-TW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altLang="zh-TW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  <m:sup>
                              <m:r>
                                <a:rPr lang="en-US" altLang="zh-TW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altLang="zh-TW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55E6D94C-742B-7029-CF02-80C39298AE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68" t="-94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AD7EE22-B507-096F-8A98-1BC80219B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41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70323160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690EA5-DFCD-8DA5-0534-C097A14F2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Ant System (AS)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5DADF3B3-2E3C-BCBF-0963-EDE9326704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Pheromone</a:t>
                </a:r>
              </a:p>
              <a:p>
                <a:pPr lvl="1"/>
                <a:r>
                  <a:rPr lang="en-US" altLang="zh-TW" dirty="0"/>
                  <a:t>Q is a constant related to the quantity of trail laid by ants,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is the length of the tour constructed by ant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TW" dirty="0"/>
                  <a:t>.</a:t>
                </a:r>
              </a:p>
              <a:p>
                <a:endParaRPr lang="en-US" altLang="zh-TW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TW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altLang="zh-TW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altLang="zh-TW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en-US" altLang="zh-TW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r>
                        <a:rPr lang="en-US" altLang="zh-TW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TW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TW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en-US" altLang="zh-TW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sSub>
                                <m:sSubPr>
                                  <m:ctrlPr>
                                    <a:rPr lang="en-US" altLang="zh-TW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 dirty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altLang="zh-TW" i="1" dirty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TW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  <m:f>
                        <m:fPr>
                          <m:type m:val="noBar"/>
                          <m:ctrlPr>
                            <a:rPr lang="en-US" altLang="zh-TW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m:rPr>
                              <m:sty m:val="p"/>
                            </m:rPr>
                            <a:rPr lang="en-US" altLang="zh-TW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if</m:t>
                          </m:r>
                          <m:r>
                            <a:rPr lang="en-US" altLang="zh-TW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TW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ant</m:t>
                          </m:r>
                          <m:r>
                            <a:rPr lang="en-US" altLang="zh-TW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TW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TW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used</m:t>
                          </m:r>
                          <m:r>
                            <a:rPr lang="en-US" altLang="zh-TW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TW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edge</m:t>
                          </m:r>
                          <m:d>
                            <m:dPr>
                              <m:ctrlPr>
                                <a:rPr lang="en-US" altLang="zh-TW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TW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  <m:r>
                            <a:rPr lang="en-US" altLang="zh-TW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TW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in</m:t>
                          </m:r>
                          <m:r>
                            <a:rPr lang="en-US" altLang="zh-TW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TW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its</m:t>
                          </m:r>
                          <m:r>
                            <a:rPr lang="en-US" altLang="zh-TW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TW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tour</m:t>
                          </m:r>
                          <m:r>
                            <a:rPr lang="en-US" altLang="zh-TW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</m:num>
                        <m:den>
                          <m:r>
                            <a:rPr lang="zh-TW" altLang="en-US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TW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otherwise</m:t>
                          </m:r>
                          <m:r>
                            <a:rPr lang="en-US" altLang="zh-TW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                                            </m:t>
                          </m:r>
                          <m:r>
                            <a:rPr lang="zh-TW" altLang="en-US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en-US" altLang="zh-TW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5DADF3B3-2E3C-BCBF-0963-EDE9326704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368" t="-945" r="-125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AA777C4-6C43-08C0-A83D-41C2BE07F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42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441754237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4DB9E5-6ACF-F119-56BA-C58ACD674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Ant System</a:t>
            </a:r>
            <a:r>
              <a:rPr lang="zh-TW" altLang="en-US" dirty="0"/>
              <a:t> </a:t>
            </a:r>
            <a:r>
              <a:rPr lang="en-US" altLang="zh-TW" dirty="0"/>
              <a:t>(AS)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A7C21ED4-B7E5-8263-C9D8-991032AD7D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Heuristic Information</a:t>
                </a:r>
              </a:p>
              <a:p>
                <a:pPr lvl="1"/>
                <a:r>
                  <a:rPr lang="en-US" altLang="zh-TW" dirty="0"/>
                  <a:t>Heuristic information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 altLang="zh-TW" i="1" dirty="0" err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TW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/>
                  <a:t>associated with the edge joining cities 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TW" dirty="0"/>
                  <a:t> and 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/>
                  <a:t>which is given by:</a:t>
                </a:r>
              </a:p>
              <a:p>
                <a:pPr lvl="1"/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zh-TW" dirty="0"/>
              </a:p>
              <a:p>
                <a:pPr marL="0" indent="0">
                  <a:buNone/>
                </a:pPr>
                <a:endParaRPr lang="en-US" altLang="zh-TW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altLang="zh-TW" dirty="0"/>
                  <a:t> is the distance between cities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TW" dirty="0"/>
                  <a:t> and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TW" dirty="0"/>
                  <a:t>.</a:t>
                </a:r>
              </a:p>
              <a:p>
                <a:pPr lvl="1"/>
                <a:endParaRPr lang="en-US" altLang="zh-TW" dirty="0"/>
              </a:p>
              <a:p>
                <a:pPr marL="3429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altLang="zh-TW" dirty="0"/>
              </a:p>
              <a:p>
                <a:pPr marL="0" indent="0">
                  <a:buNone/>
                </a:pPr>
                <a:endParaRPr lang="en-US" altLang="zh-TW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A7C21ED4-B7E5-8263-C9D8-991032AD7D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68" t="-94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500A6EE-95C2-A5F4-51ED-4D815CD13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43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94769918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ACE242-E381-9413-5148-1779C9877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Ant System (AS)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190C959A-766C-5196-9D56-599234AE20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Transition Probability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 dirty="0" err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altLang="zh-TW" i="1" dirty="0" err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altLang="zh-TW" dirty="0"/>
                  <a:t>is the set of feasible components; that is,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altLang="zh-TW" dirty="0"/>
                  <a:t> is a city not yet visited by the ant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TW" dirty="0"/>
                  <a:t>.</a:t>
                </a:r>
              </a:p>
              <a:p>
                <a:pPr lvl="1"/>
                <a:r>
                  <a:rPr lang="en-US" altLang="zh-TW" dirty="0"/>
                  <a:t>Ant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TW" dirty="0"/>
                  <a:t> is in city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TW" dirty="0"/>
                  <a:t> and has so far constructed the partial solution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en-US" altLang="zh-TW" dirty="0"/>
                  <a:t> , the probability of going to city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TW" dirty="0"/>
                  <a:t> is given by:</a:t>
                </a:r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pPr marL="342900" lvl="1" indent="0">
                  <a:buNone/>
                </a:pPr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pPr marL="3429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i="1" dirty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i="1" dirty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TW" i="1" dirty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en-US" altLang="zh-TW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altLang="zh-TW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altLang="zh-TW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TW" i="1" dirty="0"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lang="en-US" altLang="zh-TW" i="1" dirty="0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  <m:sup>
                                      <m:r>
                                        <a:rPr lang="en-US" altLang="zh-TW" i="1" dirty="0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sup>
                                  </m:sSubSup>
                                  <m:sSubSup>
                                    <m:sSubSupPr>
                                      <m:ctrlPr>
                                        <a:rPr lang="en-US" altLang="zh-TW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TW" i="1" dirty="0">
                                          <a:latin typeface="Cambria Math" panose="02040503050406030204" pitchFamily="18" charset="0"/>
                                        </a:rPr>
                                        <m:t> ⋅</m:t>
                                      </m:r>
                                      <m:r>
                                        <a:rPr lang="en-US" altLang="zh-TW" i="1" dirty="0">
                                          <a:latin typeface="Cambria Math" panose="02040503050406030204" pitchFamily="18" charset="0"/>
                                        </a:rPr>
                                        <m:t>𝜂</m:t>
                                      </m:r>
                                    </m:e>
                                    <m:sub>
                                      <m:r>
                                        <a:rPr lang="en-US" altLang="zh-TW" i="1" dirty="0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  <m:sup>
                                      <m:r>
                                        <a:rPr lang="en-US" altLang="zh-TW" i="1" dirty="0" smtClean="0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sup>
                                  </m:sSubSup>
                                </m:num>
                                <m:den>
                                  <m:nary>
                                    <m:naryPr>
                                      <m:chr m:val="∑"/>
                                      <m:limLoc m:val="subSup"/>
                                      <m:supHide m:val="on"/>
                                      <m:ctrlPr>
                                        <a:rPr lang="en-US" altLang="zh-TW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sSub>
                                        <m:sSubPr>
                                          <m:ctrlPr>
                                            <a:rPr lang="en-US" altLang="zh-TW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9"/>
                                            </m:rPr>
                                            <a:rPr lang="en-US" altLang="zh-TW" i="1" dirty="0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9"/>
                                            </m:rPr>
                                            <a:rPr lang="en-US" altLang="zh-TW" i="1" dirty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altLang="zh-TW" i="1" dirty="0">
                                              <a:latin typeface="Cambria Math" panose="02040503050406030204" pitchFamily="18" charset="0"/>
                                            </a:rPr>
                                            <m:t>𝑙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brk m:alnAt="9"/>
                                        </m:rPr>
                                        <a:rPr lang="en-US" altLang="zh-TW" i="1" dirty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altLang="zh-TW" i="1" dirty="0">
                                          <a:latin typeface="Cambria Math" panose="02040503050406030204" pitchFamily="18" charset="0"/>
                                        </a:rPr>
                                        <m:t>∈ </m:t>
                                      </m:r>
                                      <m:r>
                                        <a:rPr lang="en-US" altLang="zh-TW" i="1" dirty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  <m:r>
                                        <a:rPr lang="en-US" altLang="zh-TW" i="1" dirty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p>
                                        <m:sSupPr>
                                          <m:ctrlPr>
                                            <a:rPr lang="en-US" altLang="zh-TW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brk m:alnAt="9"/>
                                            </m:rPr>
                                            <a:rPr lang="en-US" altLang="zh-TW" i="1" dirty="0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p>
                                          <m:r>
                                            <m:rPr>
                                              <m:brk m:alnAt="9"/>
                                            </m:rPr>
                                            <a:rPr lang="en-US" altLang="zh-TW" i="1" dirty="0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sup>
                                      </m:sSup>
                                      <m:r>
                                        <m:rPr>
                                          <m:brk m:alnAt="9"/>
                                        </m:rPr>
                                        <a:rPr lang="en-US" altLang="zh-TW" i="1" dirty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b>
                                    <m:sup/>
                                    <m:e>
                                      <m:sSubSup>
                                        <m:sSubSupPr>
                                          <m:ctrlPr>
                                            <a:rPr lang="en-US" altLang="zh-TW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TW" i="1" dirty="0">
                                              <a:latin typeface="Cambria Math" panose="02040503050406030204" pitchFamily="18" charset="0"/>
                                            </a:rPr>
                                            <m:t>𝜏</m:t>
                                          </m:r>
                                        </m:e>
                                        <m:sub>
                                          <m:r>
                                            <a:rPr lang="en-US" altLang="zh-TW" i="1" dirty="0">
                                              <a:latin typeface="Cambria Math" panose="02040503050406030204" pitchFamily="18" charset="0"/>
                                            </a:rPr>
                                            <m:t>𝑖𝑙</m:t>
                                          </m:r>
                                        </m:sub>
                                        <m:sup>
                                          <m:r>
                                            <a:rPr lang="en-US" altLang="zh-TW" i="1" dirty="0">
                                              <a:latin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sup>
                                      </m:sSubSup>
                                      <m:sSubSup>
                                        <m:sSubSupPr>
                                          <m:ctrlPr>
                                            <a:rPr lang="en-US" altLang="zh-TW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TW" i="1" dirty="0">
                                              <a:latin typeface="Cambria Math" panose="02040503050406030204" pitchFamily="18" charset="0"/>
                                            </a:rPr>
                                            <m:t> ⋅</m:t>
                                          </m:r>
                                          <m:r>
                                            <a:rPr lang="en-US" altLang="zh-TW" i="1" dirty="0">
                                              <a:latin typeface="Cambria Math" panose="02040503050406030204" pitchFamily="18" charset="0"/>
                                            </a:rPr>
                                            <m:t>𝜂</m:t>
                                          </m:r>
                                        </m:e>
                                        <m:sub>
                                          <m:r>
                                            <a:rPr lang="en-US" altLang="zh-TW" i="1" dirty="0">
                                              <a:latin typeface="Cambria Math" panose="02040503050406030204" pitchFamily="18" charset="0"/>
                                            </a:rPr>
                                            <m:t>𝑖𝑙</m:t>
                                          </m:r>
                                        </m:sub>
                                        <m:sup>
                                          <m:r>
                                            <a:rPr lang="en-US" altLang="zh-TW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sup>
                                      </m:sSubSup>
                                    </m:e>
                                  </m:nary>
                                </m:den>
                              </m:f>
                              <m:r>
                                <a:rPr lang="en-US" altLang="zh-TW" i="1" dirty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d>
                                <m:d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                         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         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>
                                  <a:latin typeface="Cambria Math" panose="02040503050406030204" pitchFamily="18" charset="0"/>
                                </a:rPr>
                                <m:t>otherwise</m:t>
                              </m:r>
                              <m:r>
                                <a:rPr lang="en-US" altLang="zh-TW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    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TW" dirty="0"/>
              </a:p>
              <a:p>
                <a:pPr lvl="1"/>
                <a:endParaRPr lang="en-US" altLang="zh-TW" dirty="0"/>
              </a:p>
              <a:p>
                <a:pPr lvl="1"/>
                <a:r>
                  <a:rPr lang="en-US" altLang="zh-TW" dirty="0"/>
                  <a:t>The parameters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zh-TW" dirty="0"/>
                  <a:t> and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altLang="zh-TW" dirty="0"/>
                  <a:t> control the relative importance of the pheromone. </a:t>
                </a: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190C959A-766C-5196-9D56-599234AE20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368" t="-945" r="-95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37C80EA-FE21-31D9-6611-AF2C86395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44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146530921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BB07A6-754A-BE05-19D8-CC4BAC808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Ant System (AS)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99A7667D-4257-13EC-3260-2E81E403A59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Transition Probability</a:t>
                </a:r>
              </a:p>
              <a:p>
                <a:pPr lvl="1"/>
                <a:r>
                  <a:rPr lang="en-US" altLang="zh-TW" dirty="0"/>
                  <a:t>An ant in city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TW" dirty="0"/>
                  <a:t> chooses the next city to visit</a:t>
                </a:r>
              </a:p>
              <a:p>
                <a:pPr lvl="1"/>
                <a:r>
                  <a:rPr lang="en-US" altLang="zh-TW" dirty="0"/>
                  <a:t>Cities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/>
                  <a:t>has not been previously visited</a:t>
                </a: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99A7667D-4257-13EC-3260-2E81E403A5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68" t="-94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C636070-3801-B939-38E1-8A6495C19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45</a:t>
            </a:fld>
            <a:endParaRPr lang="en-US" altLang="zh-TW" dirty="0"/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B5BCF584-7FB3-EF38-F868-4693172858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4866" y="2748145"/>
            <a:ext cx="3612357" cy="3173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2883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6605030F-BAE7-6513-D01F-ABDD83A4E24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Variants: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𝑀𝑀</m:t>
                    </m:r>
                  </m:oMath>
                </a14:m>
                <a:r>
                  <a:rPr lang="en-US" altLang="zh-TW" dirty="0"/>
                  <a:t>AS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6605030F-BAE7-6513-D01F-ABDD83A4E2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2778" b="-1944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243BD79B-DCF3-DE49-AA28-A71EC0B6FB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𝑀𝑎𝑥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𝑀𝑖𝑛</m:t>
                    </m:r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Ant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System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(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𝑀𝑀</m:t>
                    </m:r>
                  </m:oMath>
                </a14:m>
                <a:r>
                  <a:rPr lang="en-US" altLang="zh-TW" dirty="0"/>
                  <a:t>AS)</a:t>
                </a:r>
              </a:p>
              <a:p>
                <a:pPr lvl="1"/>
                <a:r>
                  <a:rPr lang="en-US" altLang="zh-TW" dirty="0"/>
                  <a:t>The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value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of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the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pheromone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is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bound</a:t>
                </a:r>
              </a:p>
              <a:p>
                <a:pPr lvl="1"/>
                <a:r>
                  <a:rPr lang="en-US" altLang="zh-TW" dirty="0"/>
                  <a:t>Only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best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ant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updates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the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pheromone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trails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US" altLang="zh-TW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</m:oMath>
                </a14:m>
                <a:r>
                  <a:rPr lang="en-US" altLang="zh-TW" dirty="0"/>
                  <a:t> are respectively the upper and lower bounds imposed on the pheromone</a:t>
                </a:r>
              </a:p>
              <a:p>
                <a:pPr marL="342900" lvl="1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zh-TW" i="1" dirty="0" err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zh-TW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zh-TW" altLang="en-US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TW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</m:d>
                            <m:r>
                              <a:rPr lang="en-US" altLang="zh-TW" i="1" dirty="0">
                                <a:latin typeface="Cambria Math" panose="02040503050406030204" pitchFamily="18" charset="0"/>
                              </a:rPr>
                              <m:t>⋅</m:t>
                            </m:r>
                            <m:sSub>
                              <m:sSubPr>
                                <m:ctrlPr>
                                  <a:rPr lang="en-US" altLang="zh-TW" i="1" dirty="0" err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en-US" altLang="zh-TW" i="1" dirty="0" err="1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)+</m:t>
                            </m:r>
                            <m:sSubSup>
                              <m:sSubSupPr>
                                <m:ctrlP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dirty="0"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  <m:sup>
                                <m: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  <m:t>𝑏𝑒𝑠𝑡</m:t>
                                </m:r>
                              </m:sup>
                            </m:sSubSup>
                          </m:e>
                        </m:d>
                      </m:e>
                      <m:sub>
                        <m:sSub>
                          <m:sSubPr>
                            <m:ctrlPr>
                              <a:rPr lang="en-US" altLang="zh-TW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altLang="zh-TW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𝑚𝑖𝑛</m:t>
                            </m:r>
                          </m:sub>
                        </m:sSub>
                      </m:sub>
                      <m:sup>
                        <m:sSub>
                          <m:sSubPr>
                            <m:ctrlPr>
                              <a:rPr lang="en-US" altLang="zh-TW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altLang="zh-TW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</m:sup>
                    </m:sSubSup>
                  </m:oMath>
                </a14:m>
                <a:endParaRPr lang="en-US" altLang="zh-TW" dirty="0"/>
              </a:p>
              <a:p>
                <a:pPr marL="342900" lvl="1" indent="0" algn="ctr">
                  <a:buNone/>
                </a:pPr>
                <a:endParaRPr lang="en-US" altLang="zh-TW" dirty="0"/>
              </a:p>
              <a:p>
                <a:pPr lvl="1"/>
                <a:r>
                  <a:rPr lang="en-US" altLang="zh-TW" dirty="0"/>
                  <a:t>The operator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bSup>
                  </m:oMath>
                </a14:m>
                <a:r>
                  <a:rPr lang="en-US" altLang="zh-TW" dirty="0"/>
                  <a:t> is defined as:</a:t>
                </a:r>
              </a:p>
              <a:p>
                <a:pPr marL="342900" lvl="1" indent="0" algn="ctr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bSup>
                  </m:oMath>
                </a14:m>
                <a:r>
                  <a:rPr lang="en-US" altLang="zh-TW" dirty="0"/>
                  <a:t>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     </m:t>
                            </m:r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latin typeface="Cambria Math" panose="02040503050406030204" pitchFamily="18" charset="0"/>
                              </a:rPr>
                              <m:t>if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&gt;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,      </m:t>
                            </m:r>
                          </m:e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     </m:t>
                            </m:r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latin typeface="Cambria Math" panose="02040503050406030204" pitchFamily="18" charset="0"/>
                              </a:rPr>
                              <m:t>if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,      </m:t>
                            </m:r>
                          </m:e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     </m:t>
                            </m:r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latin typeface="Cambria Math" panose="02040503050406030204" pitchFamily="18" charset="0"/>
                              </a:rPr>
                              <m:t>otherwise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;</m:t>
                            </m:r>
                          </m:e>
                        </m:eqArr>
                      </m:e>
                    </m:d>
                  </m:oMath>
                </a14:m>
                <a:endParaRPr lang="en-US" altLang="zh-TW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243BD79B-DCF3-DE49-AA28-A71EC0B6FB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368" t="-94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DC8808D-C58C-E7A3-EF87-0394DB451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46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4802361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17D9CFD8-4A00-2D28-9460-A0C0C16F1D6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Variants: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𝑀𝑀</m:t>
                    </m:r>
                  </m:oMath>
                </a14:m>
                <a:r>
                  <a:rPr lang="en-US" altLang="zh-TW" dirty="0"/>
                  <a:t>AS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17D9CFD8-4A00-2D28-9460-A0C0C16F1D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2778" b="-1944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1114BFA-7194-01A6-77E2-19018DF253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𝑀𝑎𝑥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𝑀𝑖𝑛</m:t>
                    </m:r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Ant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System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(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𝑀𝑀</m:t>
                    </m:r>
                  </m:oMath>
                </a14:m>
                <a:r>
                  <a:rPr lang="en-US" altLang="zh-TW" dirty="0"/>
                  <a:t>AS)</a:t>
                </a:r>
              </a:p>
              <a:p>
                <a:pPr marL="0" indent="0" algn="ctr">
                  <a:buNone/>
                </a:pPr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TW" dirty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𝑏𝑒𝑠𝑡</m:t>
                        </m:r>
                      </m:sup>
                    </m:sSubSup>
                  </m:oMath>
                </a14:m>
                <a:r>
                  <a:rPr lang="zh-TW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f>
                              <m:f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𝑏𝑒𝑠𝑡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     </m:t>
                            </m:r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 panose="02040503050406030204" pitchFamily="18" charset="0"/>
                              </a:rPr>
                              <m:t>if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d>
                              <m:d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 panose="02040503050406030204" pitchFamily="18" charset="0"/>
                              </a:rPr>
                              <m:t>belongs</m:t>
                            </m:r>
                            <m:r>
                              <a:rPr lang="en-US" altLang="zh-TW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 panose="02040503050406030204" pitchFamily="18" charset="0"/>
                              </a:rPr>
                              <m:t>to</m:t>
                            </m:r>
                            <m:r>
                              <a:rPr lang="en-US" altLang="zh-TW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 panose="02040503050406030204" pitchFamily="18" charset="0"/>
                              </a:rPr>
                              <m:t>the</m:t>
                            </m:r>
                            <m:r>
                              <a:rPr lang="en-US" altLang="zh-TW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 panose="02040503050406030204" pitchFamily="18" charset="0"/>
                              </a:rPr>
                              <m:t>best</m:t>
                            </m:r>
                            <m:r>
                              <a:rPr lang="en-US" altLang="zh-TW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 panose="02040503050406030204" pitchFamily="18" charset="0"/>
                              </a:rPr>
                              <m:t>tour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,</m:t>
                            </m:r>
                          </m:e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&amp;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       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    </m:t>
                            </m:r>
                            <m:r>
                              <m:rPr>
                                <m:sty m:val="p"/>
                              </m:rPr>
                              <a:rPr lang="en-US" altLang="zh-TW" i="0">
                                <a:latin typeface="Cambria Math" panose="02040503050406030204" pitchFamily="18" charset="0"/>
                              </a:rPr>
                              <m:t>otherwise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,                                        </m:t>
                            </m:r>
                          </m:e>
                        </m:eqArr>
                      </m:e>
                    </m:d>
                  </m:oMath>
                </a14:m>
                <a:endParaRPr lang="en-US" altLang="zh-TW" dirty="0"/>
              </a:p>
              <a:p>
                <a:pPr marL="0" indent="0" algn="ctr">
                  <a:buNone/>
                </a:pPr>
                <a:endParaRPr lang="en-US" altLang="zh-TW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𝑏𝑒𝑠𝑡</m:t>
                        </m:r>
                      </m:sub>
                    </m:sSub>
                  </m:oMath>
                </a14:m>
                <a:r>
                  <a:rPr lang="en-US" altLang="zh-TW" dirty="0"/>
                  <a:t> is the length of the tour of the best ant.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𝑏𝑒𝑠𝑡</m:t>
                        </m:r>
                      </m:sub>
                    </m:sSub>
                  </m:oMath>
                </a14:m>
                <a:r>
                  <a:rPr lang="en-US" altLang="zh-TW" b="1" dirty="0"/>
                  <a:t> </a:t>
                </a:r>
                <a:r>
                  <a:rPr lang="en-US" altLang="zh-TW" dirty="0"/>
                  <a:t>may be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𝑖𝑏</m:t>
                        </m:r>
                      </m:sub>
                    </m:sSub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i="1" dirty="0">
                    <a:solidFill>
                      <a:srgbClr val="FF0000"/>
                    </a:solidFill>
                  </a:rPr>
                  <a:t>iteration-best</a:t>
                </a:r>
                <a:r>
                  <a:rPr lang="en-US" altLang="zh-TW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𝑏𝑠</m:t>
                        </m:r>
                      </m:sub>
                    </m:sSub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altLang="zh-TW" dirty="0"/>
                  <a:t> </a:t>
                </a:r>
                <a:r>
                  <a:rPr lang="en-US" altLang="zh-TW" i="1" dirty="0">
                    <a:solidFill>
                      <a:srgbClr val="FF0000"/>
                    </a:solidFill>
                  </a:rPr>
                  <a:t>best-so-far</a:t>
                </a:r>
                <a:r>
                  <a:rPr lang="en-US" altLang="zh-TW" i="1" dirty="0"/>
                  <a:t> </a:t>
                </a:r>
                <a:r>
                  <a:rPr lang="en-US" altLang="zh-TW" dirty="0"/>
                  <a:t>or a combination of both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𝑖𝑏</m:t>
                        </m:r>
                      </m:sub>
                    </m:sSub>
                  </m:oMath>
                </a14:m>
                <a:r>
                  <a:rPr lang="en-US" altLang="zh-TW" dirty="0"/>
                  <a:t> is the best tour found in the </a:t>
                </a:r>
                <a:r>
                  <a:rPr lang="en-US" altLang="zh-TW" dirty="0">
                    <a:solidFill>
                      <a:srgbClr val="FF0000"/>
                    </a:solidFill>
                  </a:rPr>
                  <a:t>current iteration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𝑏𝑠</m:t>
                        </m:r>
                      </m:sub>
                    </m:sSub>
                  </m:oMath>
                </a14:m>
                <a:r>
                  <a:rPr lang="en-US" altLang="zh-TW" dirty="0"/>
                  <a:t> is the best solution found since the start of the algorithm</a:t>
                </a: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1114BFA-7194-01A6-77E2-19018DF253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368" t="-94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D0FD527-963B-3500-B769-D133E1FCE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47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10406716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15123D-07E8-42E2-8175-34688DFBF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Variants: ACS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76A5912C-F955-476D-1307-44AAC6A518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Ant Colony System (ACS)</a:t>
                </a:r>
              </a:p>
              <a:p>
                <a:pPr lvl="1"/>
                <a:r>
                  <a:rPr lang="en-US" altLang="zh-TW" dirty="0"/>
                  <a:t>Local pheromone update</a:t>
                </a:r>
                <a:r>
                  <a:rPr lang="zh-TW" altLang="en-US" dirty="0"/>
                  <a:t> </a:t>
                </a:r>
                <a:endParaRPr lang="en-US" altLang="zh-TW" dirty="0"/>
              </a:p>
              <a:p>
                <a:pPr lvl="2"/>
                <a:r>
                  <a:rPr lang="en-US" altLang="zh-TW" dirty="0"/>
                  <a:t>Performed by all the ants after </a:t>
                </a:r>
                <a:r>
                  <a:rPr lang="en-US" altLang="zh-TW" dirty="0">
                    <a:solidFill>
                      <a:srgbClr val="FF0000"/>
                    </a:solidFill>
                  </a:rPr>
                  <a:t>each construction step</a:t>
                </a:r>
              </a:p>
              <a:p>
                <a:pPr lvl="2"/>
                <a:r>
                  <a:rPr lang="en-US" altLang="zh-TW" dirty="0"/>
                  <a:t>Each ant applies it only to the last edge traversed</a:t>
                </a:r>
              </a:p>
              <a:p>
                <a:endParaRPr lang="en-US" altLang="zh-TW" dirty="0"/>
              </a:p>
              <a:p>
                <a:pPr marL="0" indent="0" algn="ctr">
                  <a:buNone/>
                </a:pPr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zh-TW" i="1" dirty="0" err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TW" dirty="0"/>
                  <a:t> (1 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r>
                      <a:rPr lang="zh-TW" altLang="en-US" i="1" dirty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altLang="zh-TW" dirty="0"/>
                  <a:t>)</a:t>
                </a:r>
                <a14:m>
                  <m:oMath xmlns:m="http://schemas.openxmlformats.org/officeDocument/2006/math">
                    <m:r>
                      <a:rPr lang="en-US" altLang="zh-TW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⋅</m:t>
                    </m:r>
                  </m:oMath>
                </a14:m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zh-TW" i="1" dirty="0" err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)+</m:t>
                    </m:r>
                    <m:r>
                      <a:rPr lang="en-US" altLang="zh-TW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TW" dirty="0"/>
                  <a:t> </a:t>
                </a:r>
                <a:r>
                  <a:rPr lang="zh-TW" altLang="en-US" dirty="0"/>
                  <a:t>， 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d>
                      <m:dPr>
                        <m:endChr m:val=""/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0, 1] </m:t>
                        </m:r>
                      </m:e>
                    </m:d>
                  </m:oMath>
                </a14:m>
                <a:endParaRPr lang="en-US" altLang="zh-TW" dirty="0"/>
              </a:p>
              <a:p>
                <a:pPr marL="0" indent="0" algn="ctr">
                  <a:buNone/>
                </a:pPr>
                <a:endParaRPr lang="en-US" altLang="zh-TW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/>
                  <a:t>is the pheromone decay coefficient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TW" dirty="0"/>
                  <a:t> is the initial value of the pheromone</a:t>
                </a:r>
              </a:p>
              <a:p>
                <a:pPr lvl="2"/>
                <a:endParaRPr lang="en-US" altLang="zh-TW" dirty="0"/>
              </a:p>
              <a:p>
                <a:pPr marL="342900" lvl="1" indent="0" algn="ctr">
                  <a:buNone/>
                </a:pPr>
                <a:endParaRPr lang="en-US" altLang="zh-TW" dirty="0"/>
              </a:p>
              <a:p>
                <a:pPr marL="342900" lvl="1" indent="0" algn="ctr">
                  <a:buNone/>
                </a:pPr>
                <a:endParaRPr lang="en-US" altLang="zh-TW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76A5912C-F955-476D-1307-44AAC6A518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68" t="-94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32694FB-CB53-ED6B-4ACA-0A23EB6CD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48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5541780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C08F5A-398B-6E4C-E20D-F19E8AF76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Variants: ACS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9D1BCE2F-AACF-F563-795A-11564263AC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Ant Colony System (ACS)</a:t>
                </a:r>
              </a:p>
              <a:p>
                <a:pPr lvl="1"/>
                <a:r>
                  <a:rPr lang="en-US" altLang="zh-TW" dirty="0"/>
                  <a:t>Offline pheromone update</a:t>
                </a:r>
              </a:p>
              <a:p>
                <a:pPr lvl="2"/>
                <a:r>
                  <a:rPr lang="en-US" altLang="zh-TW" dirty="0"/>
                  <a:t>Similarly to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𝑀𝑀</m:t>
                    </m:r>
                  </m:oMath>
                </a14:m>
                <a:r>
                  <a:rPr lang="en-US" altLang="zh-TW" dirty="0"/>
                  <a:t>AS is applied at the end of iteration by only one ant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𝑏𝑒𝑠</m:t>
                        </m:r>
                        <m:r>
                          <a:rPr lang="en-US" altLang="zh-TW" i="1" dirty="0" err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TW" dirty="0"/>
                  <a:t> can be either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𝑖𝑏</m:t>
                        </m:r>
                      </m:sub>
                    </m:sSub>
                  </m:oMath>
                </a14:m>
                <a:r>
                  <a:rPr lang="en-US" altLang="zh-TW" dirty="0"/>
                  <a:t> or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𝑏𝑠</m:t>
                        </m:r>
                      </m:sub>
                    </m:sSub>
                  </m:oMath>
                </a14:m>
                <a:r>
                  <a:rPr lang="en-US" altLang="zh-TW" dirty="0"/>
                  <a:t> </a:t>
                </a:r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pPr marL="685800" lvl="2" indent="0">
                  <a:buNone/>
                </a:pPr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pPr marL="6858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+1)←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d>
                                <m:d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</m:d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) +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TW" b="0" i="0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>
                                  <a:latin typeface="Cambria Math" panose="02040503050406030204" pitchFamily="18" charset="0"/>
                                </a:rPr>
                                <m:t>belongs</m:t>
                              </m:r>
                              <m:r>
                                <a:rPr lang="en-US" altLang="zh-TW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>
                                  <a:latin typeface="Cambria Math" panose="02040503050406030204" pitchFamily="18" charset="0"/>
                                </a:rPr>
                                <m:t>to</m:t>
                              </m:r>
                              <m:r>
                                <a:rPr lang="en-US" altLang="zh-TW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>
                                  <a:latin typeface="Cambria Math" panose="02040503050406030204" pitchFamily="18" charset="0"/>
                                </a:rPr>
                                <m:t>best</m:t>
                              </m:r>
                              <m:r>
                                <a:rPr lang="en-US" altLang="zh-TW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>
                                  <a:latin typeface="Cambria Math" panose="02040503050406030204" pitchFamily="18" charset="0"/>
                                </a:rPr>
                                <m:t>tour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</m:e>
                            <m:e>
                              <m: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𝜌</m:t>
                                      </m:r>
                                    </m:e>
                                  </m:d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)                      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>
                                  <a:latin typeface="Cambria Math" panose="02040503050406030204" pitchFamily="18" charset="0"/>
                                </a:rPr>
                                <m:t>otherwise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,        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         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       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TW" dirty="0"/>
              </a:p>
              <a:p>
                <a:pPr marL="685800" lvl="2" indent="0">
                  <a:buNone/>
                </a:pPr>
                <a:endParaRPr lang="en-US" altLang="zh-TW" dirty="0"/>
              </a:p>
              <a:p>
                <a:pPr lvl="1"/>
                <a:r>
                  <a:rPr lang="en-US" altLang="zh-TW" dirty="0">
                    <a:latin typeface="+mj-lt"/>
                  </a:rPr>
                  <a:t>Pseudorandom Proportional rule</a:t>
                </a:r>
              </a:p>
              <a:p>
                <a:pPr lvl="2"/>
                <a:r>
                  <a:rPr lang="en-US" altLang="zh-TW" dirty="0">
                    <a:latin typeface="+mj-lt"/>
                  </a:rPr>
                  <a:t>	</a:t>
                </a:r>
                <a:r>
                  <a:rPr lang="en-US" altLang="zh-TW" dirty="0"/>
                  <a:t>The probability for an ant to move from city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TW" dirty="0"/>
                  <a:t> to city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TW" dirty="0"/>
                  <a:t> depends on a random variable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altLang="zh-TW" dirty="0"/>
                  <a:t> uniformly distributed over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0, 1</m:t>
                        </m:r>
                      </m:e>
                    </m:d>
                  </m:oMath>
                </a14:m>
                <a:endParaRPr lang="en-US" altLang="zh-TW" dirty="0"/>
              </a:p>
              <a:p>
                <a:pPr lvl="2"/>
                <a:r>
                  <a:rPr lang="en-US" altLang="zh-TW" dirty="0"/>
                  <a:t> if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 ≤ 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TW" dirty="0"/>
                  <a:t>, then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m:rPr>
                        <m:sty m:val="p"/>
                      </m:rPr>
                      <a:rPr lang="en-US" altLang="zh-TW" i="1" dirty="0" smtClean="0">
                        <a:latin typeface="Cambria Math" panose="02040503050406030204" pitchFamily="18" charset="0"/>
                      </a:rPr>
                      <m:t>arg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⁡</m:t>
                    </m:r>
                    <m:sSub>
                      <m:sSub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e>
                      <m:sub>
                        <m:sSub>
                          <m:sSubPr>
                            <m:ctrlP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𝑖𝑙</m:t>
                            </m:r>
                          </m:sub>
                        </m:sSub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en-US" altLang="zh-TW" i="1" dirty="0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zh-TW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p>
                        </m:sSup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d>
                      <m:dPr>
                        <m:begChr m:val="{"/>
                        <m:endChr m:val="}"/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sSub>
                              <m:sSubPr>
                                <m:ctrlP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TW" b="0" i="1" dirty="0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  <m:sub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𝑖𝑙</m:t>
                            </m:r>
                          </m:sub>
                          <m:sup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altLang="zh-TW" dirty="0"/>
                  <a:t>, otherwise original Equation is used</a:t>
                </a:r>
                <a:endParaRPr lang="en-US" altLang="zh-TW" dirty="0">
                  <a:latin typeface="+mj-lt"/>
                </a:endParaRPr>
              </a:p>
              <a:p>
                <a:pPr marL="342900" lvl="1" indent="0" algn="ctr">
                  <a:buNone/>
                </a:pPr>
                <a:endParaRPr lang="en-US" altLang="zh-TW" dirty="0"/>
              </a:p>
              <a:p>
                <a:pPr marL="342900" lvl="1" indent="0" algn="ctr">
                  <a:buNone/>
                </a:pPr>
                <a:endParaRPr lang="en-US" altLang="zh-TW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9D1BCE2F-AACF-F563-795A-11564263AC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68" t="-94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720828B-7734-AFA8-6219-BC5EFC36C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49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242546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70B446-3335-B467-EA33-621D79970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Traveling Salesman Problem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10D03B8E-C8FC-47B4-087A-18FEBE86E92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Traveling Salesman Problem (TSP)</a:t>
                </a:r>
              </a:p>
              <a:p>
                <a:pPr lvl="1"/>
                <a:r>
                  <a:rPr lang="en-US" altLang="zh-TW" dirty="0"/>
                  <a:t>We are given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TW" dirty="0"/>
                  <a:t> cities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1, 2, …, 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/>
                  <a:t>and the coordinates or the distance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zh-TW" alt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/>
                  <a:t>between any two cities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TW" dirty="0"/>
                  <a:t> and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altLang="zh-TW" dirty="0"/>
              </a:p>
              <a:p>
                <a:pPr lvl="1"/>
                <a:r>
                  <a:rPr lang="en-US" altLang="zh-TW" dirty="0"/>
                  <a:t>The Traveling Salesman Problem (TSP) asks for the total distance of the shortest tour of the cities</a:t>
                </a:r>
              </a:p>
              <a:p>
                <a:pPr lvl="2"/>
                <a:r>
                  <a:rPr lang="en-US" altLang="zh-TW" dirty="0"/>
                  <a:t>Assume that the distance is equal to the cost, and for convenience,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 err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i="1" dirty="0" err="1" smtClean="0">
                            <a:latin typeface="Cambria Math" panose="02040503050406030204" pitchFamily="18" charset="0"/>
                          </a:rPr>
                          <m:t>𝑗𝑖</m:t>
                        </m:r>
                      </m:sub>
                    </m:sSub>
                  </m:oMath>
                </a14:m>
                <a:endParaRPr lang="en-US" altLang="zh-TW" dirty="0"/>
              </a:p>
              <a:p>
                <a:pPr lvl="2"/>
                <a:r>
                  <a:rPr lang="en-US" altLang="zh-TW" dirty="0"/>
                  <a:t>Each city is visited </a:t>
                </a:r>
                <a:r>
                  <a:rPr lang="en-US" altLang="zh-TW" dirty="0">
                    <a:solidFill>
                      <a:srgbClr val="FF0000"/>
                    </a:solidFill>
                  </a:rPr>
                  <a:t>exactly once </a:t>
                </a:r>
                <a:r>
                  <a:rPr lang="en-US" altLang="zh-TW" dirty="0"/>
                  <a:t>and then at the end </a:t>
                </a:r>
                <a:r>
                  <a:rPr lang="en-US" altLang="zh-TW" dirty="0">
                    <a:solidFill>
                      <a:srgbClr val="FF0000"/>
                    </a:solidFill>
                  </a:rPr>
                  <a:t>come back to start city</a:t>
                </a:r>
              </a:p>
              <a:p>
                <a:endParaRPr lang="en-US" altLang="zh-TW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10D03B8E-C8FC-47B4-087A-18FEBE86E9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68" t="-945" r="-36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5FC13FB-E0F0-07CB-3440-D3DB9FC11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5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59694283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3E734F-5BFD-48A9-54BC-CB5FB771FB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0A87DC8-1F6F-3562-1B8B-162FBC952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ACO: Traveling Salesman Problem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0B6B179-68DC-9A3F-455C-0B5CA42B3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50</a:t>
            </a:fld>
            <a:endParaRPr lang="en-US" altLang="zh-TW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內容版面配置區 6">
                <a:extLst>
                  <a:ext uri="{FF2B5EF4-FFF2-40B4-BE49-F238E27FC236}">
                    <a16:creationId xmlns:a16="http://schemas.microsoft.com/office/drawing/2014/main" id="{AF03AB2D-E775-581A-D359-20FE31A05D1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City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Coordinates</a:t>
                </a:r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r>
                  <a:rPr lang="en-US" altLang="zh-TW" dirty="0"/>
                  <a:t>Distance</a:t>
                </a:r>
                <a:r>
                  <a:rPr lang="zh-TW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zh-TW" alt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/>
                  <a:t>between any two cities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TW" dirty="0"/>
                  <a:t> and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altLang="zh-TW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​=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𝑜𝑢𝑛𝑑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 err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i="1" dirty="0" err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​,0)</m:t>
                    </m:r>
                  </m:oMath>
                </a14:m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7" name="內容版面配置區 6">
                <a:extLst>
                  <a:ext uri="{FF2B5EF4-FFF2-40B4-BE49-F238E27FC236}">
                    <a16:creationId xmlns:a16="http://schemas.microsoft.com/office/drawing/2014/main" id="{AF03AB2D-E775-581A-D359-20FE31A05D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68" t="-94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371C8BA9-886D-479F-0DB2-1F0FBB6A67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0829930"/>
              </p:ext>
            </p:extLst>
          </p:nvPr>
        </p:nvGraphicFramePr>
        <p:xfrm>
          <a:off x="2642195" y="4084981"/>
          <a:ext cx="3859608" cy="20844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3268">
                  <a:extLst>
                    <a:ext uri="{9D8B030D-6E8A-4147-A177-3AD203B41FA5}">
                      <a16:colId xmlns:a16="http://schemas.microsoft.com/office/drawing/2014/main" val="4982509"/>
                    </a:ext>
                  </a:extLst>
                </a:gridCol>
                <a:gridCol w="643268">
                  <a:extLst>
                    <a:ext uri="{9D8B030D-6E8A-4147-A177-3AD203B41FA5}">
                      <a16:colId xmlns:a16="http://schemas.microsoft.com/office/drawing/2014/main" val="35103550"/>
                    </a:ext>
                  </a:extLst>
                </a:gridCol>
                <a:gridCol w="643268">
                  <a:extLst>
                    <a:ext uri="{9D8B030D-6E8A-4147-A177-3AD203B41FA5}">
                      <a16:colId xmlns:a16="http://schemas.microsoft.com/office/drawing/2014/main" val="2041865596"/>
                    </a:ext>
                  </a:extLst>
                </a:gridCol>
                <a:gridCol w="643268">
                  <a:extLst>
                    <a:ext uri="{9D8B030D-6E8A-4147-A177-3AD203B41FA5}">
                      <a16:colId xmlns:a16="http://schemas.microsoft.com/office/drawing/2014/main" val="4026510993"/>
                    </a:ext>
                  </a:extLst>
                </a:gridCol>
                <a:gridCol w="643268">
                  <a:extLst>
                    <a:ext uri="{9D8B030D-6E8A-4147-A177-3AD203B41FA5}">
                      <a16:colId xmlns:a16="http://schemas.microsoft.com/office/drawing/2014/main" val="1251256692"/>
                    </a:ext>
                  </a:extLst>
                </a:gridCol>
                <a:gridCol w="643268">
                  <a:extLst>
                    <a:ext uri="{9D8B030D-6E8A-4147-A177-3AD203B41FA5}">
                      <a16:colId xmlns:a16="http://schemas.microsoft.com/office/drawing/2014/main" val="2055738376"/>
                    </a:ext>
                  </a:extLst>
                </a:gridCol>
              </a:tblGrid>
              <a:tr h="347416">
                <a:tc>
                  <a:txBody>
                    <a:bodyPr/>
                    <a:lstStyle/>
                    <a:p>
                      <a:pPr algn="dist"/>
                      <a:endParaRPr lang="zh-TW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j-lt"/>
                        </a:rPr>
                        <a:t>2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j-lt"/>
                        </a:rPr>
                        <a:t>3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j-lt"/>
                        </a:rPr>
                        <a:t>4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j-lt"/>
                        </a:rPr>
                        <a:t>5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9408958"/>
                  </a:ext>
                </a:extLst>
              </a:tr>
              <a:tr h="347416">
                <a:tc>
                  <a:txBody>
                    <a:bodyPr/>
                    <a:lstStyle/>
                    <a:p>
                      <a:pPr algn="dist"/>
                      <a:r>
                        <a:rPr lang="en-US" altLang="zh-TW" sz="1400" b="1" dirty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zh-TW" altLang="en-US" sz="14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j-lt"/>
                        </a:rPr>
                        <a:t>22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j-lt"/>
                        </a:rPr>
                        <a:t>69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j-lt"/>
                        </a:rPr>
                        <a:t>38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j-lt"/>
                        </a:rPr>
                        <a:t>27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4075858"/>
                  </a:ext>
                </a:extLst>
              </a:tr>
              <a:tr h="347416">
                <a:tc>
                  <a:txBody>
                    <a:bodyPr/>
                    <a:lstStyle/>
                    <a:p>
                      <a:pPr algn="dist"/>
                      <a:r>
                        <a:rPr lang="en-US" altLang="zh-TW" sz="1400" b="1" dirty="0">
                          <a:solidFill>
                            <a:schemeClr val="tx1"/>
                          </a:solidFill>
                          <a:latin typeface="+mj-lt"/>
                        </a:rPr>
                        <a:t>2</a:t>
                      </a:r>
                      <a:endParaRPr lang="zh-TW" altLang="en-US" sz="14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j-lt"/>
                        </a:rPr>
                        <a:t>22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j-lt"/>
                        </a:rPr>
                        <a:t>49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j-lt"/>
                        </a:rPr>
                        <a:t>28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j-lt"/>
                        </a:rPr>
                        <a:t>37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4504921"/>
                  </a:ext>
                </a:extLst>
              </a:tr>
              <a:tr h="347416">
                <a:tc>
                  <a:txBody>
                    <a:bodyPr/>
                    <a:lstStyle/>
                    <a:p>
                      <a:pPr algn="dist"/>
                      <a:r>
                        <a:rPr lang="en-US" altLang="zh-TW" sz="1400" b="1" dirty="0">
                          <a:solidFill>
                            <a:schemeClr val="tx1"/>
                          </a:solidFill>
                          <a:latin typeface="+mj-lt"/>
                        </a:rPr>
                        <a:t>3</a:t>
                      </a:r>
                      <a:endParaRPr lang="zh-TW" altLang="en-US" sz="14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j-lt"/>
                        </a:rPr>
                        <a:t>69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j-lt"/>
                        </a:rPr>
                        <a:t>49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j-lt"/>
                        </a:rPr>
                        <a:t>63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j-lt"/>
                        </a:rPr>
                        <a:t>85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8864404"/>
                  </a:ext>
                </a:extLst>
              </a:tr>
              <a:tr h="347416">
                <a:tc>
                  <a:txBody>
                    <a:bodyPr/>
                    <a:lstStyle/>
                    <a:p>
                      <a:pPr algn="dist"/>
                      <a:r>
                        <a:rPr lang="en-US" altLang="zh-TW" sz="1400" b="1" dirty="0">
                          <a:solidFill>
                            <a:schemeClr val="tx1"/>
                          </a:solidFill>
                          <a:latin typeface="+mj-lt"/>
                        </a:rPr>
                        <a:t>4</a:t>
                      </a:r>
                      <a:endParaRPr lang="zh-TW" altLang="en-US" sz="14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j-lt"/>
                        </a:rPr>
                        <a:t>38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j-lt"/>
                        </a:rPr>
                        <a:t>28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j-lt"/>
                        </a:rPr>
                        <a:t>63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j-lt"/>
                        </a:rPr>
                        <a:t>30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872175"/>
                  </a:ext>
                </a:extLst>
              </a:tr>
              <a:tr h="347416">
                <a:tc>
                  <a:txBody>
                    <a:bodyPr/>
                    <a:lstStyle/>
                    <a:p>
                      <a:pPr algn="dist"/>
                      <a:r>
                        <a:rPr lang="en-US" altLang="zh-TW" sz="1400" b="1" dirty="0">
                          <a:solidFill>
                            <a:schemeClr val="tx1"/>
                          </a:solidFill>
                          <a:latin typeface="+mj-lt"/>
                        </a:rPr>
                        <a:t>5</a:t>
                      </a:r>
                      <a:endParaRPr lang="zh-TW" altLang="en-US" sz="14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j-lt"/>
                        </a:rPr>
                        <a:t>27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j-lt"/>
                        </a:rPr>
                        <a:t>37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j-lt"/>
                        </a:rPr>
                        <a:t>85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j-lt"/>
                        </a:rPr>
                        <a:t>30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5084502"/>
                  </a:ext>
                </a:extLst>
              </a:tr>
            </a:tbl>
          </a:graphicData>
        </a:graphic>
      </p:graphicFrame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A1D21083-0691-9A3A-840E-66E1E343A8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4965307"/>
              </p:ext>
            </p:extLst>
          </p:nvPr>
        </p:nvGraphicFramePr>
        <p:xfrm>
          <a:off x="2031999" y="1887537"/>
          <a:ext cx="5080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13658211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51034735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77950943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4766229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6739492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dist"/>
                      <a:r>
                        <a:rPr lang="en-US" altLang="zh-TW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zh-TW" sz="14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zh-TW" sz="14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zh-TW" sz="14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zh-TW" sz="14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0674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(70, 42)</a:t>
                      </a:r>
                      <a:endParaRPr lang="zh-TW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(48, 40)</a:t>
                      </a:r>
                      <a:endParaRPr lang="zh-TW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(2, 58)</a:t>
                      </a:r>
                      <a:endParaRPr lang="zh-TW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(46, 12)</a:t>
                      </a:r>
                      <a:endParaRPr lang="zh-TW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(76, 15)</a:t>
                      </a:r>
                      <a:endParaRPr lang="zh-TW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61753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57432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035275C-C81E-DBBF-8640-7B6BA5581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ACO: Traveling Salesman Problem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B6661E44-5C32-07F6-89CB-6C8D49A3DB6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Parameters </a:t>
                </a:r>
                <a:endParaRPr lang="en-US" altLang="zh-TW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=1, 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=1, 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=0.5, 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=100,  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𝑆𝑡𝑎𝑟𝑡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𝐶𝑖𝑡𝑦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zh-TW" dirty="0"/>
              </a:p>
              <a:p>
                <a:endParaRPr lang="en-US" altLang="zh-TW" dirty="0"/>
              </a:p>
              <a:p>
                <a:r>
                  <a:rPr lang="en-US" altLang="zh-TW" dirty="0"/>
                  <a:t>Pheromone Matrix</a:t>
                </a:r>
              </a:p>
              <a:p>
                <a:pPr lvl="1"/>
                <a:r>
                  <a:rPr lang="en-US" altLang="zh-TW" dirty="0"/>
                  <a:t>For every </a:t>
                </a:r>
                <a:r>
                  <a:rPr lang="en-US" altLang="zh-TW" i="0" dirty="0">
                    <a:latin typeface="+mj-lt"/>
                  </a:rPr>
                  <a:t>edge(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TW" i="0" dirty="0">
                    <a:latin typeface="+mj-lt"/>
                  </a:rPr>
                  <a:t>)</a:t>
                </a:r>
                <a:r>
                  <a:rPr lang="en-US" altLang="zh-TW" dirty="0"/>
                  <a:t> set an initial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zh-TW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B6661E44-5C32-07F6-89CB-6C8D49A3DB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68" t="-94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78D49D1-45A8-35DB-7577-DEF7EC5BB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51</a:t>
            </a:fld>
            <a:endParaRPr lang="en-US" altLang="zh-TW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8A7B2287-3908-FE70-303A-CCBA0C9BB1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6107366"/>
              </p:ext>
            </p:extLst>
          </p:nvPr>
        </p:nvGraphicFramePr>
        <p:xfrm>
          <a:off x="1894397" y="3578086"/>
          <a:ext cx="5293296" cy="222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216">
                  <a:extLst>
                    <a:ext uri="{9D8B030D-6E8A-4147-A177-3AD203B41FA5}">
                      <a16:colId xmlns:a16="http://schemas.microsoft.com/office/drawing/2014/main" val="4027877154"/>
                    </a:ext>
                  </a:extLst>
                </a:gridCol>
                <a:gridCol w="882216">
                  <a:extLst>
                    <a:ext uri="{9D8B030D-6E8A-4147-A177-3AD203B41FA5}">
                      <a16:colId xmlns:a16="http://schemas.microsoft.com/office/drawing/2014/main" val="2561474389"/>
                    </a:ext>
                  </a:extLst>
                </a:gridCol>
                <a:gridCol w="882216">
                  <a:extLst>
                    <a:ext uri="{9D8B030D-6E8A-4147-A177-3AD203B41FA5}">
                      <a16:colId xmlns:a16="http://schemas.microsoft.com/office/drawing/2014/main" val="1189383929"/>
                    </a:ext>
                  </a:extLst>
                </a:gridCol>
                <a:gridCol w="882216">
                  <a:extLst>
                    <a:ext uri="{9D8B030D-6E8A-4147-A177-3AD203B41FA5}">
                      <a16:colId xmlns:a16="http://schemas.microsoft.com/office/drawing/2014/main" val="3028427968"/>
                    </a:ext>
                  </a:extLst>
                </a:gridCol>
                <a:gridCol w="882216">
                  <a:extLst>
                    <a:ext uri="{9D8B030D-6E8A-4147-A177-3AD203B41FA5}">
                      <a16:colId xmlns:a16="http://schemas.microsoft.com/office/drawing/2014/main" val="334657358"/>
                    </a:ext>
                  </a:extLst>
                </a:gridCol>
                <a:gridCol w="882216">
                  <a:extLst>
                    <a:ext uri="{9D8B030D-6E8A-4147-A177-3AD203B41FA5}">
                      <a16:colId xmlns:a16="http://schemas.microsoft.com/office/drawing/2014/main" val="1034327269"/>
                    </a:ext>
                  </a:extLst>
                </a:gridCol>
              </a:tblGrid>
              <a:tr h="370180"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28256165"/>
                  </a:ext>
                </a:extLst>
              </a:tr>
              <a:tr h="370180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TW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TW" alt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5663549"/>
                  </a:ext>
                </a:extLst>
              </a:tr>
              <a:tr h="37018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TW" alt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7260353"/>
                  </a:ext>
                </a:extLst>
              </a:tr>
              <a:tr h="37018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TW" alt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38057"/>
                  </a:ext>
                </a:extLst>
              </a:tr>
              <a:tr h="37018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TW" alt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7411059"/>
                  </a:ext>
                </a:extLst>
              </a:tr>
              <a:tr h="37018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TW" alt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42494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36655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CC3073-695B-5305-778E-3648672C8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ACO: Traveling Salesman Problem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99977FAB-BEF3-CC7E-DD1B-F1E1DA3026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𝐼𝑡𝑒𝑟𝑎𝑡𝑖𝑜𝑛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zh-TW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=1,  </m:t>
                    </m:r>
                    <m:sSup>
                      <m:sSup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 1 </m:t>
                        </m:r>
                      </m:e>
                    </m:d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p>
                        </m:sSup>
                      </m:e>
                    </m:d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 2, 3, 4, 5 </m:t>
                        </m:r>
                      </m:e>
                    </m:d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𝑆𝑒𝑙𝑒𝑐𝑡𝑒𝑑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1→5</m:t>
                        </m:r>
                      </m:sub>
                    </m:sSub>
                  </m:oMath>
                </a14:m>
                <a:endParaRPr lang="en-US" altLang="zh-TW" dirty="0"/>
              </a:p>
              <a:p>
                <a:pPr marL="342900" lvl="1" indent="0">
                  <a:buNone/>
                </a:pPr>
                <a:endParaRPr lang="en-US" altLang="zh-TW" dirty="0"/>
              </a:p>
              <a:p>
                <a:pPr lvl="1"/>
                <a:endParaRPr lang="en-US" altLang="zh-TW" dirty="0"/>
              </a:p>
              <a:p>
                <a:pPr lvl="1"/>
                <a:endParaRPr lang="en-US" altLang="zh-TW" dirty="0"/>
              </a:p>
              <a:p>
                <a:endParaRPr lang="en-US" altLang="zh-TW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99977FAB-BEF3-CC7E-DD1B-F1E1DA3026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6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74A867C-C71E-421E-855A-71AC4C761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52</a:t>
            </a:fld>
            <a:endParaRPr lang="en-US" altLang="zh-TW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表格 6">
                <a:extLst>
                  <a:ext uri="{FF2B5EF4-FFF2-40B4-BE49-F238E27FC236}">
                    <a16:creationId xmlns:a16="http://schemas.microsoft.com/office/drawing/2014/main" id="{3C6A973A-13A8-5A2A-7055-81D09BEAE23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2791959"/>
                  </p:ext>
                </p:extLst>
              </p:nvPr>
            </p:nvGraphicFramePr>
            <p:xfrm>
              <a:off x="676955" y="2204410"/>
              <a:ext cx="7790090" cy="397802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55902">
                      <a:extLst>
                        <a:ext uri="{9D8B030D-6E8A-4147-A177-3AD203B41FA5}">
                          <a16:colId xmlns:a16="http://schemas.microsoft.com/office/drawing/2014/main" val="3291919167"/>
                        </a:ext>
                      </a:extLst>
                    </a:gridCol>
                    <a:gridCol w="933450">
                      <a:extLst>
                        <a:ext uri="{9D8B030D-6E8A-4147-A177-3AD203B41FA5}">
                          <a16:colId xmlns:a16="http://schemas.microsoft.com/office/drawing/2014/main" val="1450938328"/>
                        </a:ext>
                      </a:extLst>
                    </a:gridCol>
                    <a:gridCol w="933450">
                      <a:extLst>
                        <a:ext uri="{9D8B030D-6E8A-4147-A177-3AD203B41FA5}">
                          <a16:colId xmlns:a16="http://schemas.microsoft.com/office/drawing/2014/main" val="1215485167"/>
                        </a:ext>
                      </a:extLst>
                    </a:gridCol>
                    <a:gridCol w="4967288">
                      <a:extLst>
                        <a:ext uri="{9D8B030D-6E8A-4147-A177-3AD203B41FA5}">
                          <a16:colId xmlns:a16="http://schemas.microsoft.com/office/drawing/2014/main" val="1269092952"/>
                        </a:ext>
                      </a:extLst>
                    </a:gridCol>
                  </a:tblGrid>
                  <a:tr h="27837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US" altLang="zh-TW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  <m:r>
                                      <a:rPr lang="en-US" altLang="zh-TW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→</m:t>
                                    </m:r>
                                    <m:r>
                                      <a:rPr lang="en-US" altLang="zh-TW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en-US" altLang="zh-TW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𝒊𝒋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𝝉</m:t>
                                    </m:r>
                                  </m:e>
                                  <m:sub>
                                    <m:r>
                                      <a:rPr lang="en-US" altLang="zh-TW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𝒊𝒋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sz="160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sz="16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b>
                                    <m:r>
                                      <a:rPr lang="en-US" altLang="zh-TW" sz="16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𝒊𝒋</m:t>
                                    </m:r>
                                  </m:sub>
                                  <m:sup>
                                    <m:r>
                                      <a:rPr lang="en-US" altLang="zh-TW" sz="16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83015421"/>
                      </a:ext>
                    </a:extLst>
                  </a:tr>
                  <a:tr h="40102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zh-TW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1→2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22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TW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sup>
                                        <m: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  <m:r>
                                      <a:rPr lang="en-US" altLang="zh-TW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⋅</m:t>
                                    </m:r>
                                    <m:sSup>
                                      <m:sSupPr>
                                        <m:ctrlP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zh-TW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altLang="zh-TW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zh-TW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zh-TW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22</m:t>
                                                </m:r>
                                              </m:den>
                                            </m:f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sup>
                                        <m: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  <m:r>
                                      <a:rPr lang="en-US" altLang="zh-TW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⋅</m:t>
                                    </m:r>
                                    <m:sSup>
                                      <m:sSupPr>
                                        <m:ctrlP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zh-TW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altLang="zh-TW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zh-TW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zh-TW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22</m:t>
                                                </m:r>
                                              </m:den>
                                            </m:f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  <m:r>
                                      <a:rPr lang="en-US" altLang="zh-TW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sup>
                                        <m: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  <m:r>
                                      <a:rPr lang="en-US" altLang="zh-TW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⋅</m:t>
                                    </m:r>
                                    <m:sSup>
                                      <m:sSupPr>
                                        <m:ctrlP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zh-TW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altLang="zh-TW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zh-TW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zh-TW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69</m:t>
                                                </m:r>
                                              </m:den>
                                            </m:f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  <m:r>
                                      <a:rPr lang="en-US" altLang="zh-TW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sup>
                                        <m: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  <m:r>
                                      <a:rPr lang="en-US" altLang="zh-TW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⋅</m:t>
                                    </m:r>
                                    <m:sSup>
                                      <m:sSupPr>
                                        <m:ctrlP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zh-TW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altLang="zh-TW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zh-TW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zh-TW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38</m:t>
                                                </m:r>
                                              </m:den>
                                            </m:f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  <m:r>
                                      <a:rPr lang="en-US" altLang="zh-TW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sup>
                                        <m: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  <m:r>
                                      <a:rPr lang="en-US" altLang="zh-TW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⋅</m:t>
                                    </m:r>
                                    <m:sSup>
                                      <m:sSupPr>
                                        <m:ctrlP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zh-TW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altLang="zh-TW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zh-TW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zh-TW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27</m:t>
                                                </m:r>
                                              </m:den>
                                            </m:f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en-US" altLang="zh-TW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=0.37</m:t>
                                </m:r>
                              </m:oMath>
                            </m:oMathPara>
                          </a14:m>
                          <a:endParaRPr lang="zh-TW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84173671"/>
                      </a:ext>
                    </a:extLst>
                  </a:tr>
                  <a:tr h="44611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zh-TW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1→3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69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TW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sup>
                                        <m: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  <m:r>
                                      <a:rPr lang="en-US" altLang="zh-TW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⋅</m:t>
                                    </m:r>
                                    <m:sSup>
                                      <m:sSupPr>
                                        <m:ctrlP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zh-TW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altLang="zh-TW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zh-TW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zh-TW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69</m:t>
                                                </m:r>
                                              </m:den>
                                            </m:f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sup>
                                        <m: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  <m:r>
                                      <a:rPr lang="en-US" altLang="zh-TW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⋅</m:t>
                                    </m:r>
                                    <m:sSup>
                                      <m:sSupPr>
                                        <m:ctrlP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zh-TW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altLang="zh-TW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zh-TW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zh-TW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22</m:t>
                                                </m:r>
                                              </m:den>
                                            </m:f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  <m:r>
                                      <a:rPr lang="en-US" altLang="zh-TW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sup>
                                        <m: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  <m:r>
                                      <a:rPr lang="en-US" altLang="zh-TW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⋅</m:t>
                                    </m:r>
                                    <m:sSup>
                                      <m:sSupPr>
                                        <m:ctrlP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zh-TW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altLang="zh-TW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zh-TW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zh-TW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69</m:t>
                                                </m:r>
                                              </m:den>
                                            </m:f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  <m:r>
                                      <a:rPr lang="en-US" altLang="zh-TW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sup>
                                        <m: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  <m:r>
                                      <a:rPr lang="en-US" altLang="zh-TW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⋅</m:t>
                                    </m:r>
                                    <m:sSup>
                                      <m:sSupPr>
                                        <m:ctrlP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zh-TW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altLang="zh-TW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zh-TW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zh-TW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38</m:t>
                                                </m:r>
                                              </m:den>
                                            </m:f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  <m:r>
                                      <a:rPr lang="en-US" altLang="zh-TW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sup>
                                        <m: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  <m:r>
                                      <a:rPr lang="en-US" altLang="zh-TW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⋅</m:t>
                                    </m:r>
                                    <m:sSup>
                                      <m:sSupPr>
                                        <m:ctrlP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zh-TW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altLang="zh-TW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zh-TW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zh-TW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27</m:t>
                                                </m:r>
                                              </m:den>
                                            </m:f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en-US" altLang="zh-TW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=0.12</m:t>
                                </m:r>
                              </m:oMath>
                            </m:oMathPara>
                          </a14:m>
                          <a:endParaRPr lang="zh-TW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19254980"/>
                      </a:ext>
                    </a:extLst>
                  </a:tr>
                  <a:tr h="40102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zh-TW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1→4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38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TW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sup>
                                        <m: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  <m:r>
                                      <a:rPr lang="en-US" altLang="zh-TW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⋅</m:t>
                                    </m:r>
                                    <m:sSup>
                                      <m:sSupPr>
                                        <m:ctrlP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zh-TW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altLang="zh-TW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zh-TW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zh-TW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38</m:t>
                                                </m:r>
                                              </m:den>
                                            </m:f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sup>
                                        <m: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  <m:r>
                                      <a:rPr lang="en-US" altLang="zh-TW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⋅</m:t>
                                    </m:r>
                                    <m:sSup>
                                      <m:sSupPr>
                                        <m:ctrlP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zh-TW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altLang="zh-TW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zh-TW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zh-TW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22</m:t>
                                                </m:r>
                                              </m:den>
                                            </m:f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  <m:r>
                                      <a:rPr lang="en-US" altLang="zh-TW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sup>
                                        <m: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  <m:r>
                                      <a:rPr lang="en-US" altLang="zh-TW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⋅</m:t>
                                    </m:r>
                                    <m:sSup>
                                      <m:sSupPr>
                                        <m:ctrlP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zh-TW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altLang="zh-TW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zh-TW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zh-TW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69</m:t>
                                                </m:r>
                                              </m:den>
                                            </m:f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  <m:r>
                                      <a:rPr lang="en-US" altLang="zh-TW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sup>
                                        <m: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  <m:r>
                                      <a:rPr lang="en-US" altLang="zh-TW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⋅</m:t>
                                    </m:r>
                                    <m:sSup>
                                      <m:sSupPr>
                                        <m:ctrlP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zh-TW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altLang="zh-TW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zh-TW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zh-TW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38</m:t>
                                                </m:r>
                                              </m:den>
                                            </m:f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  <m:r>
                                      <a:rPr lang="en-US" altLang="zh-TW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sup>
                                        <m: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  <m:r>
                                      <a:rPr lang="en-US" altLang="zh-TW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⋅</m:t>
                                    </m:r>
                                    <m:sSup>
                                      <m:sSupPr>
                                        <m:ctrlP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zh-TW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altLang="zh-TW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zh-TW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zh-TW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27</m:t>
                                                </m:r>
                                              </m:den>
                                            </m:f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en-US" altLang="zh-TW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=0.21</m:t>
                                </m:r>
                              </m:oMath>
                            </m:oMathPara>
                          </a14:m>
                          <a:endParaRPr lang="zh-TW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31878398"/>
                      </a:ext>
                    </a:extLst>
                  </a:tr>
                  <a:tr h="40102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16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zh-TW" sz="16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1→5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1600" b="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rgbClr val="C00000"/>
                              </a:solidFill>
                            </a:rPr>
                            <a:t>27</a:t>
                          </a:r>
                          <a:endParaRPr lang="zh-TW" altLang="en-US" sz="16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rgbClr val="C00000"/>
                              </a:solidFill>
                            </a:rPr>
                            <a:t>1</a:t>
                          </a:r>
                          <a:endParaRPr lang="zh-TW" altLang="en-US" sz="16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TW" sz="140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zh-TW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sup>
                                        <m:r>
                                          <a:rPr lang="en-US" altLang="zh-TW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  <m:r>
                                      <a:rPr lang="en-US" altLang="zh-TW" sz="14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⋅</m:t>
                                    </m:r>
                                    <m:sSup>
                                      <m:sSupPr>
                                        <m:ctrlPr>
                                          <a:rPr lang="en-US" altLang="zh-TW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zh-TW" sz="1400" b="0" i="1" smtClean="0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altLang="zh-TW" sz="1400" b="0" i="1" smtClean="0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zh-TW" sz="1400" b="0" i="1" smtClean="0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zh-TW" sz="1400" b="0" i="1" smtClean="0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27</m:t>
                                                </m:r>
                                              </m:den>
                                            </m:f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zh-TW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altLang="zh-TW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sup>
                                        <m:r>
                                          <a:rPr lang="en-US" altLang="zh-TW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  <m:r>
                                      <a:rPr lang="en-US" altLang="zh-TW" sz="14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⋅</m:t>
                                    </m:r>
                                    <m:sSup>
                                      <m:sSupPr>
                                        <m:ctrlPr>
                                          <a:rPr lang="en-US" altLang="zh-TW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zh-TW" sz="1400" b="0" i="1" smtClean="0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altLang="zh-TW" sz="1400" b="0" i="1" smtClean="0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zh-TW" sz="1400" b="0" i="1" smtClean="0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zh-TW" sz="1400" b="0" i="1" smtClean="0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22</m:t>
                                                </m:r>
                                              </m:den>
                                            </m:f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zh-TW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  <m:r>
                                      <a:rPr lang="en-US" altLang="zh-TW" sz="14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US" altLang="zh-TW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sup>
                                        <m:r>
                                          <a:rPr lang="en-US" altLang="zh-TW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  <m:r>
                                      <a:rPr lang="en-US" altLang="zh-TW" sz="14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⋅</m:t>
                                    </m:r>
                                    <m:sSup>
                                      <m:sSupPr>
                                        <m:ctrlPr>
                                          <a:rPr lang="en-US" altLang="zh-TW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zh-TW" sz="1400" b="0" i="1" smtClean="0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altLang="zh-TW" sz="1400" b="0" i="1" smtClean="0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zh-TW" sz="1400" b="0" i="1" smtClean="0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zh-TW" sz="1400" b="0" i="1" smtClean="0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69</m:t>
                                                </m:r>
                                              </m:den>
                                            </m:f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zh-TW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  <m:r>
                                      <a:rPr lang="en-US" altLang="zh-TW" sz="14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US" altLang="zh-TW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sup>
                                        <m:r>
                                          <a:rPr lang="en-US" altLang="zh-TW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  <m:r>
                                      <a:rPr lang="en-US" altLang="zh-TW" sz="14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⋅</m:t>
                                    </m:r>
                                    <m:sSup>
                                      <m:sSupPr>
                                        <m:ctrlPr>
                                          <a:rPr lang="en-US" altLang="zh-TW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zh-TW" sz="1400" b="0" i="1" smtClean="0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altLang="zh-TW" sz="1400" b="0" i="1" smtClean="0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zh-TW" sz="1400" b="0" i="1" smtClean="0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zh-TW" sz="1400" b="0" i="1" smtClean="0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38</m:t>
                                                </m:r>
                                              </m:den>
                                            </m:f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zh-TW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  <m:r>
                                      <a:rPr lang="en-US" altLang="zh-TW" sz="14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US" altLang="zh-TW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sup>
                                        <m:r>
                                          <a:rPr lang="en-US" altLang="zh-TW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  <m:r>
                                      <a:rPr lang="en-US" altLang="zh-TW" sz="14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⋅</m:t>
                                    </m:r>
                                    <m:sSup>
                                      <m:sSupPr>
                                        <m:ctrlPr>
                                          <a:rPr lang="en-US" altLang="zh-TW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zh-TW" sz="1400" b="0" i="1" smtClean="0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altLang="zh-TW" sz="1400" b="0" i="1" smtClean="0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zh-TW" sz="1400" b="0" i="1" smtClean="0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zh-TW" sz="1400" b="0" i="1" smtClean="0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27</m:t>
                                                </m:r>
                                              </m:den>
                                            </m:f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zh-TW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en-US" altLang="zh-TW" sz="1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=0.30</m:t>
                                </m:r>
                              </m:oMath>
                            </m:oMathPara>
                          </a14:m>
                          <a:endParaRPr lang="zh-TW" altLang="en-US" sz="14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5894807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表格 6">
                <a:extLst>
                  <a:ext uri="{FF2B5EF4-FFF2-40B4-BE49-F238E27FC236}">
                    <a16:creationId xmlns:a16="http://schemas.microsoft.com/office/drawing/2014/main" id="{3C6A973A-13A8-5A2A-7055-81D09BEAE23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2791959"/>
                  </p:ext>
                </p:extLst>
              </p:nvPr>
            </p:nvGraphicFramePr>
            <p:xfrm>
              <a:off x="676955" y="2204410"/>
              <a:ext cx="7790090" cy="422897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55902">
                      <a:extLst>
                        <a:ext uri="{9D8B030D-6E8A-4147-A177-3AD203B41FA5}">
                          <a16:colId xmlns:a16="http://schemas.microsoft.com/office/drawing/2014/main" val="3291919167"/>
                        </a:ext>
                      </a:extLst>
                    </a:gridCol>
                    <a:gridCol w="933450">
                      <a:extLst>
                        <a:ext uri="{9D8B030D-6E8A-4147-A177-3AD203B41FA5}">
                          <a16:colId xmlns:a16="http://schemas.microsoft.com/office/drawing/2014/main" val="1450938328"/>
                        </a:ext>
                      </a:extLst>
                    </a:gridCol>
                    <a:gridCol w="933450">
                      <a:extLst>
                        <a:ext uri="{9D8B030D-6E8A-4147-A177-3AD203B41FA5}">
                          <a16:colId xmlns:a16="http://schemas.microsoft.com/office/drawing/2014/main" val="1215485167"/>
                        </a:ext>
                      </a:extLst>
                    </a:gridCol>
                    <a:gridCol w="4967288">
                      <a:extLst>
                        <a:ext uri="{9D8B030D-6E8A-4147-A177-3AD203B41FA5}">
                          <a16:colId xmlns:a16="http://schemas.microsoft.com/office/drawing/2014/main" val="1269092952"/>
                        </a:ext>
                      </a:extLst>
                    </a:gridCol>
                  </a:tblGrid>
                  <a:tr h="389001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37" t="-1563" r="-715924" b="-9890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3268" t="-1563" r="-634641" b="-9890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3268" t="-1563" r="-534641" b="-9890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6933" t="-1563" r="-368" b="-9890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83015421"/>
                      </a:ext>
                    </a:extLst>
                  </a:tr>
                  <a:tr h="959993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37" t="-41139" r="-715924" b="-3006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22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6933" t="-41139" r="-368" b="-3006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84173671"/>
                      </a:ext>
                    </a:extLst>
                  </a:tr>
                  <a:tr h="959993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37" t="-142038" r="-715924" b="-2025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69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6933" t="-142038" r="-368" b="-2025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19254980"/>
                      </a:ext>
                    </a:extLst>
                  </a:tr>
                  <a:tr h="959993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37" t="-240506" r="-715924" b="-10126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38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6933" t="-240506" r="-368" b="-10126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31878398"/>
                      </a:ext>
                    </a:extLst>
                  </a:tr>
                  <a:tr h="959993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37" t="-340506" r="-715924" b="-126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rgbClr val="C00000"/>
                              </a:solidFill>
                            </a:rPr>
                            <a:t>27</a:t>
                          </a:r>
                          <a:endParaRPr lang="zh-TW" altLang="en-US" sz="16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rgbClr val="C00000"/>
                              </a:solidFill>
                            </a:rPr>
                            <a:t>1</a:t>
                          </a:r>
                          <a:endParaRPr lang="zh-TW" altLang="en-US" sz="16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6933" t="-340506" r="-368" b="-126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5894807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83976348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88CBB7-6E9C-A73D-1B27-683A0F6C8C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A83B9E-E4D6-F940-4A77-5FB2A1AE6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ACO: Traveling Salesman Problem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7F2D454B-C443-1997-F2AB-B3AD15A1A0A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𝐼𝑡𝑒𝑟𝑎𝑡𝑖𝑜𝑛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zh-TW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=1,  </m:t>
                    </m:r>
                    <m:sSup>
                      <m:sSup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 1, 5 </m:t>
                        </m:r>
                      </m:e>
                    </m:d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p>
                        </m:sSup>
                      </m:e>
                    </m:d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 2, 3, 4 </m:t>
                        </m:r>
                      </m:e>
                    </m:d>
                    <m:r>
                      <a:rPr lang="en-US" altLang="zh-TW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𝑆𝑒𝑙𝑒𝑐𝑡𝑒𝑑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zh-TW" dirty="0"/>
              </a:p>
              <a:p>
                <a:pPr marL="342900" lvl="1" indent="0">
                  <a:buNone/>
                </a:pPr>
                <a:endParaRPr lang="en-US" altLang="zh-TW" dirty="0"/>
              </a:p>
              <a:p>
                <a:pPr lvl="1"/>
                <a:endParaRPr lang="en-US" altLang="zh-TW" dirty="0"/>
              </a:p>
              <a:p>
                <a:pPr lvl="1"/>
                <a:endParaRPr lang="en-US" altLang="zh-TW" dirty="0"/>
              </a:p>
              <a:p>
                <a:endParaRPr lang="en-US" altLang="zh-TW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7F2D454B-C443-1997-F2AB-B3AD15A1A0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6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160D6ED-F6AB-19E3-8404-9356DC892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53</a:t>
            </a:fld>
            <a:endParaRPr lang="en-US" altLang="zh-TW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表格 6">
                <a:extLst>
                  <a:ext uri="{FF2B5EF4-FFF2-40B4-BE49-F238E27FC236}">
                    <a16:creationId xmlns:a16="http://schemas.microsoft.com/office/drawing/2014/main" id="{BF9F867C-23E6-CF4D-FA9A-56415FFDF2C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49339950"/>
                  </p:ext>
                </p:extLst>
              </p:nvPr>
            </p:nvGraphicFramePr>
            <p:xfrm>
              <a:off x="1258320" y="2209191"/>
              <a:ext cx="6627361" cy="308076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55903">
                      <a:extLst>
                        <a:ext uri="{9D8B030D-6E8A-4147-A177-3AD203B41FA5}">
                          <a16:colId xmlns:a16="http://schemas.microsoft.com/office/drawing/2014/main" val="3291919167"/>
                        </a:ext>
                      </a:extLst>
                    </a:gridCol>
                    <a:gridCol w="933450">
                      <a:extLst>
                        <a:ext uri="{9D8B030D-6E8A-4147-A177-3AD203B41FA5}">
                          <a16:colId xmlns:a16="http://schemas.microsoft.com/office/drawing/2014/main" val="1450938328"/>
                        </a:ext>
                      </a:extLst>
                    </a:gridCol>
                    <a:gridCol w="933450">
                      <a:extLst>
                        <a:ext uri="{9D8B030D-6E8A-4147-A177-3AD203B41FA5}">
                          <a16:colId xmlns:a16="http://schemas.microsoft.com/office/drawing/2014/main" val="1215485167"/>
                        </a:ext>
                      </a:extLst>
                    </a:gridCol>
                    <a:gridCol w="3804558">
                      <a:extLst>
                        <a:ext uri="{9D8B030D-6E8A-4147-A177-3AD203B41FA5}">
                          <a16:colId xmlns:a16="http://schemas.microsoft.com/office/drawing/2014/main" val="1269092952"/>
                        </a:ext>
                      </a:extLst>
                    </a:gridCol>
                  </a:tblGrid>
                  <a:tr h="27837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US" altLang="zh-TW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  <m:r>
                                      <a:rPr lang="en-US" altLang="zh-TW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→</m:t>
                                    </m:r>
                                    <m:r>
                                      <a:rPr lang="en-US" altLang="zh-TW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en-US" altLang="zh-TW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𝒊𝒋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𝝉</m:t>
                                    </m:r>
                                  </m:e>
                                  <m:sub>
                                    <m:r>
                                      <a:rPr lang="en-US" altLang="zh-TW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𝒊𝒋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sz="160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sz="16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b>
                                    <m:r>
                                      <a:rPr lang="en-US" altLang="zh-TW" sz="16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𝒊𝒋</m:t>
                                    </m:r>
                                  </m:sub>
                                  <m:sup>
                                    <m:r>
                                      <a:rPr lang="en-US" altLang="zh-TW" sz="16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83015421"/>
                      </a:ext>
                    </a:extLst>
                  </a:tr>
                  <a:tr h="40102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16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zh-TW" sz="16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5→2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1600" b="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rgbClr val="C00000"/>
                              </a:solidFill>
                            </a:rPr>
                            <a:t>37</a:t>
                          </a:r>
                          <a:endParaRPr lang="zh-TW" altLang="en-US" sz="16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rgbClr val="C00000"/>
                              </a:solidFill>
                            </a:rPr>
                            <a:t>1</a:t>
                          </a:r>
                          <a:endParaRPr lang="zh-TW" altLang="en-US" sz="16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TW" sz="140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zh-TW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sup>
                                        <m:r>
                                          <a:rPr lang="en-US" altLang="zh-TW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  <m:r>
                                      <a:rPr lang="en-US" altLang="zh-TW" sz="14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⋅</m:t>
                                    </m:r>
                                    <m:sSup>
                                      <m:sSupPr>
                                        <m:ctrlPr>
                                          <a:rPr lang="en-US" altLang="zh-TW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zh-TW" sz="1400" b="0" i="1" smtClean="0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altLang="zh-TW" sz="1400" b="0" i="1" smtClean="0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zh-TW" sz="1400" b="0" i="1" smtClean="0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zh-TW" sz="1400" b="0" i="1" smtClean="0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37</m:t>
                                                </m:r>
                                              </m:den>
                                            </m:f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zh-TW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altLang="zh-TW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sup>
                                        <m:r>
                                          <a:rPr lang="en-US" altLang="zh-TW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  <m:r>
                                      <a:rPr lang="en-US" altLang="zh-TW" sz="14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⋅</m:t>
                                    </m:r>
                                    <m:sSup>
                                      <m:sSupPr>
                                        <m:ctrlPr>
                                          <a:rPr lang="en-US" altLang="zh-TW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zh-TW" sz="1400" b="0" i="1" smtClean="0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altLang="zh-TW" sz="1400" b="0" i="1" smtClean="0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zh-TW" sz="1400" b="0" i="1" smtClean="0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zh-TW" sz="1400" b="0" i="1" smtClean="0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37</m:t>
                                                </m:r>
                                              </m:den>
                                            </m:f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zh-TW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  <m:r>
                                      <a:rPr lang="en-US" altLang="zh-TW" sz="14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US" altLang="zh-TW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sup>
                                        <m:r>
                                          <a:rPr lang="en-US" altLang="zh-TW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  <m:r>
                                      <a:rPr lang="en-US" altLang="zh-TW" sz="14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⋅</m:t>
                                    </m:r>
                                    <m:sSup>
                                      <m:sSupPr>
                                        <m:ctrlPr>
                                          <a:rPr lang="en-US" altLang="zh-TW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zh-TW" sz="1400" b="0" i="1" smtClean="0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altLang="zh-TW" sz="1400" b="0" i="1" smtClean="0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zh-TW" sz="1400" b="0" i="1" smtClean="0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zh-TW" sz="1400" b="0" i="1" smtClean="0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85</m:t>
                                                </m:r>
                                              </m:den>
                                            </m:f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zh-TW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  <m:r>
                                      <a:rPr lang="en-US" altLang="zh-TW" sz="14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US" altLang="zh-TW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sup>
                                        <m:r>
                                          <a:rPr lang="en-US" altLang="zh-TW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  <m:r>
                                      <a:rPr lang="en-US" altLang="zh-TW" sz="14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⋅</m:t>
                                    </m:r>
                                    <m:sSup>
                                      <m:sSupPr>
                                        <m:ctrlPr>
                                          <a:rPr lang="en-US" altLang="zh-TW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zh-TW" sz="1400" b="0" i="1" smtClean="0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altLang="zh-TW" sz="1400" b="0" i="1" smtClean="0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zh-TW" sz="1400" b="0" i="1" smtClean="0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zh-TW" sz="1400" b="0" i="1" smtClean="0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30</m:t>
                                                </m:r>
                                              </m:den>
                                            </m:f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zh-TW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en-US" altLang="zh-TW" sz="1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=0.38</m:t>
                                </m:r>
                              </m:oMath>
                            </m:oMathPara>
                          </a14:m>
                          <a:endParaRPr lang="zh-TW" altLang="en-US" sz="14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84173671"/>
                      </a:ext>
                    </a:extLst>
                  </a:tr>
                  <a:tr h="44611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zh-TW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5→3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85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TW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sup>
                                        <m: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  <m:r>
                                      <a:rPr lang="en-US" altLang="zh-TW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⋅</m:t>
                                    </m:r>
                                    <m:sSup>
                                      <m:sSupPr>
                                        <m:ctrlP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zh-TW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altLang="zh-TW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zh-TW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zh-TW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85</m:t>
                                                </m:r>
                                              </m:den>
                                            </m:f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sup>
                                        <m: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  <m:r>
                                      <a:rPr lang="en-US" altLang="zh-TW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⋅</m:t>
                                    </m:r>
                                    <m:sSup>
                                      <m:sSupPr>
                                        <m:ctrlP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zh-TW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altLang="zh-TW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zh-TW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zh-TW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37</m:t>
                                                </m:r>
                                              </m:den>
                                            </m:f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  <m:r>
                                      <a:rPr lang="en-US" altLang="zh-TW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sup>
                                        <m: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  <m:r>
                                      <a:rPr lang="en-US" altLang="zh-TW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⋅</m:t>
                                    </m:r>
                                    <m:sSup>
                                      <m:sSupPr>
                                        <m:ctrlP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zh-TW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altLang="zh-TW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zh-TW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zh-TW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85</m:t>
                                                </m:r>
                                              </m:den>
                                            </m:f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  <m:r>
                                      <a:rPr lang="en-US" altLang="zh-TW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sup>
                                        <m: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  <m:r>
                                      <a:rPr lang="en-US" altLang="zh-TW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⋅</m:t>
                                    </m:r>
                                    <m:sSup>
                                      <m:sSupPr>
                                        <m:ctrlP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zh-TW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altLang="zh-TW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zh-TW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zh-TW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30</m:t>
                                                </m:r>
                                              </m:den>
                                            </m:f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en-US" altLang="zh-TW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=0.16</m:t>
                                </m:r>
                              </m:oMath>
                            </m:oMathPara>
                          </a14:m>
                          <a:endParaRPr lang="zh-TW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19254980"/>
                      </a:ext>
                    </a:extLst>
                  </a:tr>
                  <a:tr h="40102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zh-TW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5→4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30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TW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sup>
                                        <m: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  <m:r>
                                      <a:rPr lang="en-US" altLang="zh-TW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⋅</m:t>
                                    </m:r>
                                    <m:sSup>
                                      <m:sSupPr>
                                        <m:ctrlP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zh-TW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altLang="zh-TW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zh-TW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zh-TW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30</m:t>
                                                </m:r>
                                              </m:den>
                                            </m:f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sup>
                                        <m: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  <m:r>
                                      <a:rPr lang="en-US" altLang="zh-TW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⋅</m:t>
                                    </m:r>
                                    <m:sSup>
                                      <m:sSupPr>
                                        <m:ctrlP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zh-TW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altLang="zh-TW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zh-TW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zh-TW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37</m:t>
                                                </m:r>
                                              </m:den>
                                            </m:f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  <m:r>
                                      <a:rPr lang="en-US" altLang="zh-TW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sup>
                                        <m: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  <m:r>
                                      <a:rPr lang="en-US" altLang="zh-TW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⋅</m:t>
                                    </m:r>
                                    <m:sSup>
                                      <m:sSupPr>
                                        <m:ctrlP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zh-TW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altLang="zh-TW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zh-TW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zh-TW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85</m:t>
                                                </m:r>
                                              </m:den>
                                            </m:f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  <m:r>
                                      <a:rPr lang="en-US" altLang="zh-TW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sup>
                                        <m: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  <m:r>
                                      <a:rPr lang="en-US" altLang="zh-TW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⋅</m:t>
                                    </m:r>
                                    <m:sSup>
                                      <m:sSupPr>
                                        <m:ctrlP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zh-TW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altLang="zh-TW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zh-TW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zh-TW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30</m:t>
                                                </m:r>
                                              </m:den>
                                            </m:f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en-US" altLang="zh-TW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=0.46</m:t>
                                </m:r>
                              </m:oMath>
                            </m:oMathPara>
                          </a14:m>
                          <a:endParaRPr lang="zh-TW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3187839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表格 6">
                <a:extLst>
                  <a:ext uri="{FF2B5EF4-FFF2-40B4-BE49-F238E27FC236}">
                    <a16:creationId xmlns:a16="http://schemas.microsoft.com/office/drawing/2014/main" id="{BF9F867C-23E6-CF4D-FA9A-56415FFDF2C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49339950"/>
                  </p:ext>
                </p:extLst>
              </p:nvPr>
            </p:nvGraphicFramePr>
            <p:xfrm>
              <a:off x="1258320" y="2209191"/>
              <a:ext cx="6627361" cy="32689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55903">
                      <a:extLst>
                        <a:ext uri="{9D8B030D-6E8A-4147-A177-3AD203B41FA5}">
                          <a16:colId xmlns:a16="http://schemas.microsoft.com/office/drawing/2014/main" val="3291919167"/>
                        </a:ext>
                      </a:extLst>
                    </a:gridCol>
                    <a:gridCol w="933450">
                      <a:extLst>
                        <a:ext uri="{9D8B030D-6E8A-4147-A177-3AD203B41FA5}">
                          <a16:colId xmlns:a16="http://schemas.microsoft.com/office/drawing/2014/main" val="1450938328"/>
                        </a:ext>
                      </a:extLst>
                    </a:gridCol>
                    <a:gridCol w="933450">
                      <a:extLst>
                        <a:ext uri="{9D8B030D-6E8A-4147-A177-3AD203B41FA5}">
                          <a16:colId xmlns:a16="http://schemas.microsoft.com/office/drawing/2014/main" val="1215485167"/>
                        </a:ext>
                      </a:extLst>
                    </a:gridCol>
                    <a:gridCol w="3804558">
                      <a:extLst>
                        <a:ext uri="{9D8B030D-6E8A-4147-A177-3AD203B41FA5}">
                          <a16:colId xmlns:a16="http://schemas.microsoft.com/office/drawing/2014/main" val="1269092952"/>
                        </a:ext>
                      </a:extLst>
                    </a:gridCol>
                  </a:tblGrid>
                  <a:tr h="389001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37" t="-1563" r="-594268" b="-7421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3268" t="-1563" r="-509804" b="-7421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3268" t="-1563" r="-409804" b="-7421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74240" t="-1563" r="-320" b="-74218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83015421"/>
                      </a:ext>
                    </a:extLst>
                  </a:tr>
                  <a:tr h="959993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37" t="-41139" r="-594268" b="-2006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rgbClr val="C00000"/>
                              </a:solidFill>
                            </a:rPr>
                            <a:t>37</a:t>
                          </a:r>
                          <a:endParaRPr lang="zh-TW" altLang="en-US" sz="16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rgbClr val="C00000"/>
                              </a:solidFill>
                            </a:rPr>
                            <a:t>1</a:t>
                          </a:r>
                          <a:endParaRPr lang="zh-TW" altLang="en-US" sz="16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74240" t="-41139" r="-320" b="-2006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84173671"/>
                      </a:ext>
                    </a:extLst>
                  </a:tr>
                  <a:tr h="959993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37" t="-142038" r="-594268" b="-1019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85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74240" t="-142038" r="-320" b="-1019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19254980"/>
                      </a:ext>
                    </a:extLst>
                  </a:tr>
                  <a:tr h="959993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37" t="-240506" r="-594268" b="-126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30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74240" t="-240506" r="-320" b="-126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3187839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00159901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3907A3-37FE-A8A0-81DB-6B4B661018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D52B3E-49A6-D4A3-0133-9A53B2942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ACO: Traveling Salesman Problem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1B81ACB5-0BAE-1A10-ED10-D1562E25AC3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5288" y="1232884"/>
                <a:ext cx="8291512" cy="5161867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𝐼𝑡𝑒𝑟𝑎𝑡𝑖𝑜𝑛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zh-TW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=1,  </m:t>
                    </m:r>
                    <m:sSup>
                      <m:sSup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 1, 5, 2 </m:t>
                        </m:r>
                      </m:e>
                    </m:d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p>
                        </m:sSup>
                      </m:e>
                    </m:d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 3, 4 </m:t>
                        </m:r>
                      </m:e>
                    </m:d>
                  </m:oMath>
                </a14:m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𝑆𝑒𝑙𝑒𝑐𝑡𝑒𝑑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US" altLang="zh-TW" b="0" dirty="0"/>
              </a:p>
              <a:p>
                <a:pPr lvl="1"/>
                <a:endParaRPr lang="en-US" altLang="zh-TW" dirty="0"/>
              </a:p>
              <a:p>
                <a:pPr lvl="1"/>
                <a:endParaRPr lang="en-US" altLang="zh-TW" dirty="0"/>
              </a:p>
              <a:p>
                <a:pPr lvl="1"/>
                <a:endParaRPr lang="en-US" altLang="zh-TW" dirty="0"/>
              </a:p>
              <a:p>
                <a:pPr lvl="1"/>
                <a:endParaRPr lang="en-US" altLang="zh-TW" dirty="0"/>
              </a:p>
              <a:p>
                <a:pPr lvl="1"/>
                <a:endParaRPr lang="en-US" altLang="zh-TW" dirty="0"/>
              </a:p>
              <a:p>
                <a:pPr marL="342900" lvl="1" indent="0">
                  <a:buNone/>
                </a:pPr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pPr lvl="1"/>
                <a:endParaRPr lang="en-US" altLang="zh-TW" dirty="0"/>
              </a:p>
              <a:p>
                <a:endParaRPr lang="en-US" altLang="zh-TW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1B81ACB5-0BAE-1A10-ED10-D1562E25AC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288" y="1232884"/>
                <a:ext cx="8291512" cy="5161867"/>
              </a:xfrm>
              <a:blipFill>
                <a:blip r:embed="rId2"/>
                <a:stretch>
                  <a:fillRect l="-36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24328B5-38AB-1306-91DE-8559B83F6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54</a:t>
            </a:fld>
            <a:endParaRPr lang="en-US" altLang="zh-TW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表格 6">
                <a:extLst>
                  <a:ext uri="{FF2B5EF4-FFF2-40B4-BE49-F238E27FC236}">
                    <a16:creationId xmlns:a16="http://schemas.microsoft.com/office/drawing/2014/main" id="{1A59F851-5B18-554C-BEF2-CE37FD0FAE0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37047506"/>
                  </p:ext>
                </p:extLst>
              </p:nvPr>
            </p:nvGraphicFramePr>
            <p:xfrm>
              <a:off x="1720452" y="2209191"/>
              <a:ext cx="5703094" cy="218351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55902">
                      <a:extLst>
                        <a:ext uri="{9D8B030D-6E8A-4147-A177-3AD203B41FA5}">
                          <a16:colId xmlns:a16="http://schemas.microsoft.com/office/drawing/2014/main" val="3291919167"/>
                        </a:ext>
                      </a:extLst>
                    </a:gridCol>
                    <a:gridCol w="933450">
                      <a:extLst>
                        <a:ext uri="{9D8B030D-6E8A-4147-A177-3AD203B41FA5}">
                          <a16:colId xmlns:a16="http://schemas.microsoft.com/office/drawing/2014/main" val="1450938328"/>
                        </a:ext>
                      </a:extLst>
                    </a:gridCol>
                    <a:gridCol w="933450">
                      <a:extLst>
                        <a:ext uri="{9D8B030D-6E8A-4147-A177-3AD203B41FA5}">
                          <a16:colId xmlns:a16="http://schemas.microsoft.com/office/drawing/2014/main" val="1215485167"/>
                        </a:ext>
                      </a:extLst>
                    </a:gridCol>
                    <a:gridCol w="2880292">
                      <a:extLst>
                        <a:ext uri="{9D8B030D-6E8A-4147-A177-3AD203B41FA5}">
                          <a16:colId xmlns:a16="http://schemas.microsoft.com/office/drawing/2014/main" val="1269092952"/>
                        </a:ext>
                      </a:extLst>
                    </a:gridCol>
                  </a:tblGrid>
                  <a:tr h="27837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US" altLang="zh-TW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  <m:r>
                                      <a:rPr lang="en-US" altLang="zh-TW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→</m:t>
                                    </m:r>
                                    <m:r>
                                      <a:rPr lang="en-US" altLang="zh-TW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en-US" altLang="zh-TW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𝒊𝒋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𝝉</m:t>
                                    </m:r>
                                  </m:e>
                                  <m:sub>
                                    <m:r>
                                      <a:rPr lang="en-US" altLang="zh-TW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𝒊𝒋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sz="160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sz="16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b>
                                    <m:r>
                                      <a:rPr lang="en-US" altLang="zh-TW" sz="16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𝒊𝒋</m:t>
                                    </m:r>
                                  </m:sub>
                                  <m:sup>
                                    <m:r>
                                      <a:rPr lang="en-US" altLang="zh-TW" sz="16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83015421"/>
                      </a:ext>
                    </a:extLst>
                  </a:tr>
                  <a:tr h="44611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zh-TW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2→3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49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TW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sup>
                                        <m: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  <m:r>
                                      <a:rPr lang="en-US" altLang="zh-TW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⋅</m:t>
                                    </m:r>
                                    <m:sSup>
                                      <m:sSupPr>
                                        <m:ctrlP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zh-TW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altLang="zh-TW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zh-TW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zh-TW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49</m:t>
                                                </m:r>
                                              </m:den>
                                            </m:f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sup>
                                        <m: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  <m:r>
                                      <a:rPr lang="en-US" altLang="zh-TW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⋅</m:t>
                                    </m:r>
                                    <m:sSup>
                                      <m:sSupPr>
                                        <m:ctrlP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zh-TW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altLang="zh-TW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zh-TW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zh-TW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49</m:t>
                                                </m:r>
                                              </m:den>
                                            </m:f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  <m:r>
                                      <a:rPr lang="en-US" altLang="zh-TW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sup>
                                        <m: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  <m:r>
                                      <a:rPr lang="en-US" altLang="zh-TW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⋅</m:t>
                                    </m:r>
                                    <m:sSup>
                                      <m:sSupPr>
                                        <m:ctrlP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zh-TW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altLang="zh-TW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zh-TW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zh-TW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28</m:t>
                                                </m:r>
                                              </m:den>
                                            </m:f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en-US" altLang="zh-TW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=0.36</m:t>
                                </m:r>
                              </m:oMath>
                            </m:oMathPara>
                          </a14:m>
                          <a:endParaRPr lang="zh-TW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19254980"/>
                      </a:ext>
                    </a:extLst>
                  </a:tr>
                  <a:tr h="40102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16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zh-TW" sz="16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2→4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1600" b="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rgbClr val="C00000"/>
                              </a:solidFill>
                            </a:rPr>
                            <a:t>28</a:t>
                          </a:r>
                          <a:endParaRPr lang="zh-TW" altLang="en-US" sz="16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rgbClr val="C00000"/>
                              </a:solidFill>
                            </a:rPr>
                            <a:t>1</a:t>
                          </a:r>
                          <a:endParaRPr lang="zh-TW" altLang="en-US" sz="16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TW" sz="140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zh-TW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sup>
                                        <m:r>
                                          <a:rPr lang="en-US" altLang="zh-TW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  <m:r>
                                      <a:rPr lang="en-US" altLang="zh-TW" sz="14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⋅</m:t>
                                    </m:r>
                                    <m:sSup>
                                      <m:sSupPr>
                                        <m:ctrlPr>
                                          <a:rPr lang="en-US" altLang="zh-TW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zh-TW" sz="1400" b="0" i="1" smtClean="0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altLang="zh-TW" sz="1400" b="0" i="1" smtClean="0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zh-TW" sz="1400" b="0" i="1" smtClean="0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zh-TW" sz="1400" b="0" i="1" smtClean="0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28</m:t>
                                                </m:r>
                                              </m:den>
                                            </m:f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zh-TW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altLang="zh-TW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sup>
                                        <m:r>
                                          <a:rPr lang="en-US" altLang="zh-TW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  <m:r>
                                      <a:rPr lang="en-US" altLang="zh-TW" sz="14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⋅</m:t>
                                    </m:r>
                                    <m:sSup>
                                      <m:sSupPr>
                                        <m:ctrlPr>
                                          <a:rPr lang="en-US" altLang="zh-TW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zh-TW" sz="1400" b="0" i="1" smtClean="0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altLang="zh-TW" sz="1400" b="0" i="1" smtClean="0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zh-TW" sz="1400" b="0" i="1" smtClean="0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zh-TW" sz="1400" b="0" i="1" smtClean="0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49</m:t>
                                                </m:r>
                                              </m:den>
                                            </m:f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zh-TW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  <m:r>
                                      <a:rPr lang="en-US" altLang="zh-TW" sz="14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US" altLang="zh-TW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sup>
                                        <m:r>
                                          <a:rPr lang="en-US" altLang="zh-TW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  <m:r>
                                      <a:rPr lang="en-US" altLang="zh-TW" sz="14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⋅</m:t>
                                    </m:r>
                                    <m:sSup>
                                      <m:sSupPr>
                                        <m:ctrlPr>
                                          <a:rPr lang="en-US" altLang="zh-TW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zh-TW" sz="1400" b="0" i="1" smtClean="0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altLang="zh-TW" sz="1400" b="0" i="1" smtClean="0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zh-TW" sz="1400" b="0" i="1" smtClean="0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zh-TW" sz="1400" b="0" i="1" smtClean="0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28</m:t>
                                                </m:r>
                                              </m:den>
                                            </m:f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zh-TW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en-US" altLang="zh-TW" sz="1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=0.64</m:t>
                                </m:r>
                              </m:oMath>
                            </m:oMathPara>
                          </a14:m>
                          <a:endParaRPr lang="zh-TW" altLang="en-US" sz="14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3187839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表格 6">
                <a:extLst>
                  <a:ext uri="{FF2B5EF4-FFF2-40B4-BE49-F238E27FC236}">
                    <a16:creationId xmlns:a16="http://schemas.microsoft.com/office/drawing/2014/main" id="{1A59F851-5B18-554C-BEF2-CE37FD0FAE0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37047506"/>
                  </p:ext>
                </p:extLst>
              </p:nvPr>
            </p:nvGraphicFramePr>
            <p:xfrm>
              <a:off x="1720452" y="2209191"/>
              <a:ext cx="5703094" cy="218351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55902">
                      <a:extLst>
                        <a:ext uri="{9D8B030D-6E8A-4147-A177-3AD203B41FA5}">
                          <a16:colId xmlns:a16="http://schemas.microsoft.com/office/drawing/2014/main" val="3291919167"/>
                        </a:ext>
                      </a:extLst>
                    </a:gridCol>
                    <a:gridCol w="933450">
                      <a:extLst>
                        <a:ext uri="{9D8B030D-6E8A-4147-A177-3AD203B41FA5}">
                          <a16:colId xmlns:a16="http://schemas.microsoft.com/office/drawing/2014/main" val="1450938328"/>
                        </a:ext>
                      </a:extLst>
                    </a:gridCol>
                    <a:gridCol w="933450">
                      <a:extLst>
                        <a:ext uri="{9D8B030D-6E8A-4147-A177-3AD203B41FA5}">
                          <a16:colId xmlns:a16="http://schemas.microsoft.com/office/drawing/2014/main" val="1215485167"/>
                        </a:ext>
                      </a:extLst>
                    </a:gridCol>
                    <a:gridCol w="2880292">
                      <a:extLst>
                        <a:ext uri="{9D8B030D-6E8A-4147-A177-3AD203B41FA5}">
                          <a16:colId xmlns:a16="http://schemas.microsoft.com/office/drawing/2014/main" val="1269092952"/>
                        </a:ext>
                      </a:extLst>
                    </a:gridCol>
                  </a:tblGrid>
                  <a:tr h="389001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37" t="-1563" r="-497452" b="-4640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3268" t="-1563" r="-410458" b="-4640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3268" t="-1563" r="-310458" b="-4640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98097" t="-1563" r="-423" b="-4640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83015421"/>
                      </a:ext>
                    </a:extLst>
                  </a:tr>
                  <a:tr h="897255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37" t="-44218" r="-497452" b="-1020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49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98097" t="-44218" r="-423" b="-1020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19254980"/>
                      </a:ext>
                    </a:extLst>
                  </a:tr>
                  <a:tr h="897255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37" t="-143243" r="-497452" b="-13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rgbClr val="C00000"/>
                              </a:solidFill>
                            </a:rPr>
                            <a:t>28</a:t>
                          </a:r>
                          <a:endParaRPr lang="zh-TW" altLang="en-US" sz="16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rgbClr val="C00000"/>
                              </a:solidFill>
                            </a:rPr>
                            <a:t>1</a:t>
                          </a:r>
                          <a:endParaRPr lang="zh-TW" altLang="en-US" sz="16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98097" t="-143243" r="-423" b="-13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3187839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63406807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B922CF-EEE0-8C94-ACA8-8152E12C38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1C637C-8DB0-3117-556B-38AE03F59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ACO: Traveling Salesman Problem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28A1551C-800B-251E-BAF2-DDC3344CA15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𝐼𝑡𝑒𝑟𝑎𝑡𝑖𝑜𝑛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=1,  </m:t>
                    </m:r>
                    <m:sSup>
                      <m:sSup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 1, 5, 2, 4 </m:t>
                        </m:r>
                      </m:e>
                    </m:d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p>
                        </m:sSup>
                      </m:e>
                    </m:d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 3 </m:t>
                        </m:r>
                      </m:e>
                    </m:d>
                    <m:r>
                      <a:rPr lang="en-US" altLang="zh-TW" i="1" dirty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𝑆𝑒𝑙𝑒𝑐𝑡𝑒𝑑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altLang="zh-TW" dirty="0"/>
              </a:p>
              <a:p>
                <a:pPr marL="342900" lvl="1" indent="0">
                  <a:buNone/>
                </a:pPr>
                <a:endParaRPr lang="en-US" altLang="zh-TW" dirty="0"/>
              </a:p>
              <a:p>
                <a:pPr lvl="1"/>
                <a:endParaRPr lang="en-US" altLang="zh-TW" dirty="0"/>
              </a:p>
              <a:p>
                <a:pPr lvl="1"/>
                <a:endParaRPr lang="en-US" altLang="zh-TW" dirty="0"/>
              </a:p>
              <a:p>
                <a:endParaRPr lang="en-US" altLang="zh-TW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=1,  </m:t>
                    </m:r>
                    <m:sSup>
                      <m:sSup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 1, 5, 2, 4, 3 </m:t>
                        </m:r>
                      </m:e>
                    </m:d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p>
                        </m:sSup>
                      </m:e>
                    </m:d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=∅</m:t>
                    </m:r>
                  </m:oMath>
                </a14:m>
                <a:endParaRPr lang="en-US" altLang="zh-TW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 1, 5, 2, 4, 3 </m:t>
                        </m:r>
                      </m:e>
                    </m:d>
                  </m:oMath>
                </a14:m>
                <a:endParaRPr lang="en-US" altLang="zh-TW" b="0" i="1" dirty="0">
                  <a:latin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=224,  </m:t>
                    </m:r>
                  </m:oMath>
                </a14:m>
                <a:endParaRPr lang="en-US" altLang="zh-TW" b="0" i="1" dirty="0">
                  <a:latin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TW" dirty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𝑄</m:t>
                        </m:r>
                      </m:num>
                      <m:den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100</m:t>
                        </m:r>
                      </m:num>
                      <m:den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224</m:t>
                        </m:r>
                      </m:den>
                    </m:f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=0.45</m:t>
                    </m:r>
                  </m:oMath>
                </a14:m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pPr lvl="2"/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28A1551C-800B-251E-BAF2-DDC3344CA1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6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FF11BE9-623F-3018-0568-137FB80CE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55</a:t>
            </a:fld>
            <a:endParaRPr lang="en-US" altLang="zh-TW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3670F8DC-6A4D-40E2-688F-17FA7652196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40695981"/>
                  </p:ext>
                </p:extLst>
              </p:nvPr>
            </p:nvGraphicFramePr>
            <p:xfrm>
              <a:off x="2003481" y="2209191"/>
              <a:ext cx="5137037" cy="128625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55902">
                      <a:extLst>
                        <a:ext uri="{9D8B030D-6E8A-4147-A177-3AD203B41FA5}">
                          <a16:colId xmlns:a16="http://schemas.microsoft.com/office/drawing/2014/main" val="3291919167"/>
                        </a:ext>
                      </a:extLst>
                    </a:gridCol>
                    <a:gridCol w="933450">
                      <a:extLst>
                        <a:ext uri="{9D8B030D-6E8A-4147-A177-3AD203B41FA5}">
                          <a16:colId xmlns:a16="http://schemas.microsoft.com/office/drawing/2014/main" val="1450938328"/>
                        </a:ext>
                      </a:extLst>
                    </a:gridCol>
                    <a:gridCol w="933450">
                      <a:extLst>
                        <a:ext uri="{9D8B030D-6E8A-4147-A177-3AD203B41FA5}">
                          <a16:colId xmlns:a16="http://schemas.microsoft.com/office/drawing/2014/main" val="1215485167"/>
                        </a:ext>
                      </a:extLst>
                    </a:gridCol>
                    <a:gridCol w="2314235">
                      <a:extLst>
                        <a:ext uri="{9D8B030D-6E8A-4147-A177-3AD203B41FA5}">
                          <a16:colId xmlns:a16="http://schemas.microsoft.com/office/drawing/2014/main" val="1269092952"/>
                        </a:ext>
                      </a:extLst>
                    </a:gridCol>
                  </a:tblGrid>
                  <a:tr h="27837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US" altLang="zh-TW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  <m:r>
                                      <a:rPr lang="en-US" altLang="zh-TW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→</m:t>
                                    </m:r>
                                    <m:r>
                                      <a:rPr lang="en-US" altLang="zh-TW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en-US" altLang="zh-TW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𝒊𝒋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𝝉</m:t>
                                    </m:r>
                                  </m:e>
                                  <m:sub>
                                    <m:r>
                                      <a:rPr lang="en-US" altLang="zh-TW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𝒊𝒋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sz="160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sz="16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b>
                                    <m:r>
                                      <a:rPr lang="en-US" altLang="zh-TW" sz="16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𝒊𝒋</m:t>
                                    </m:r>
                                  </m:sub>
                                  <m:sup>
                                    <m:r>
                                      <a:rPr lang="en-US" altLang="zh-TW" sz="16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83015421"/>
                      </a:ext>
                    </a:extLst>
                  </a:tr>
                  <a:tr h="44611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16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zh-TW" sz="16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4→3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1600" b="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rgbClr val="C00000"/>
                              </a:solidFill>
                            </a:rPr>
                            <a:t>49</a:t>
                          </a:r>
                          <a:endParaRPr lang="zh-TW" altLang="en-US" sz="16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rgbClr val="C00000"/>
                              </a:solidFill>
                            </a:rPr>
                            <a:t>1</a:t>
                          </a:r>
                          <a:endParaRPr lang="zh-TW" altLang="en-US" sz="16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TW" sz="140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zh-TW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sup>
                                        <m:r>
                                          <a:rPr lang="en-US" altLang="zh-TW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  <m:r>
                                      <a:rPr lang="en-US" altLang="zh-TW" sz="14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⋅</m:t>
                                    </m:r>
                                    <m:sSup>
                                      <m:sSupPr>
                                        <m:ctrlPr>
                                          <a:rPr lang="en-US" altLang="zh-TW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zh-TW" sz="1400" b="0" i="1" smtClean="0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altLang="zh-TW" sz="1400" b="0" i="1" smtClean="0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zh-TW" sz="1400" b="0" i="1" smtClean="0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zh-TW" sz="1400" b="0" i="1" smtClean="0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63</m:t>
                                                </m:r>
                                              </m:den>
                                            </m:f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zh-TW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altLang="zh-TW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sup>
                                        <m:r>
                                          <a:rPr lang="en-US" altLang="zh-TW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  <m:r>
                                      <a:rPr lang="en-US" altLang="zh-TW" sz="14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⋅</m:t>
                                    </m:r>
                                    <m:sSup>
                                      <m:sSupPr>
                                        <m:ctrlPr>
                                          <a:rPr lang="en-US" altLang="zh-TW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zh-TW" sz="1400" b="0" i="1" smtClean="0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altLang="zh-TW" sz="1400" b="0" i="1" smtClean="0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zh-TW" sz="1400" b="0" i="1" smtClean="0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zh-TW" sz="1400" b="0" i="1" smtClean="0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63</m:t>
                                                </m:r>
                                              </m:den>
                                            </m:f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zh-TW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en-US" altLang="zh-TW" sz="1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zh-TW" altLang="en-US" sz="14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1925498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3670F8DC-6A4D-40E2-688F-17FA7652196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40695981"/>
                  </p:ext>
                </p:extLst>
              </p:nvPr>
            </p:nvGraphicFramePr>
            <p:xfrm>
              <a:off x="2003481" y="2209191"/>
              <a:ext cx="5137037" cy="128625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55902">
                      <a:extLst>
                        <a:ext uri="{9D8B030D-6E8A-4147-A177-3AD203B41FA5}">
                          <a16:colId xmlns:a16="http://schemas.microsoft.com/office/drawing/2014/main" val="3291919167"/>
                        </a:ext>
                      </a:extLst>
                    </a:gridCol>
                    <a:gridCol w="933450">
                      <a:extLst>
                        <a:ext uri="{9D8B030D-6E8A-4147-A177-3AD203B41FA5}">
                          <a16:colId xmlns:a16="http://schemas.microsoft.com/office/drawing/2014/main" val="1450938328"/>
                        </a:ext>
                      </a:extLst>
                    </a:gridCol>
                    <a:gridCol w="933450">
                      <a:extLst>
                        <a:ext uri="{9D8B030D-6E8A-4147-A177-3AD203B41FA5}">
                          <a16:colId xmlns:a16="http://schemas.microsoft.com/office/drawing/2014/main" val="1215485167"/>
                        </a:ext>
                      </a:extLst>
                    </a:gridCol>
                    <a:gridCol w="2314235">
                      <a:extLst>
                        <a:ext uri="{9D8B030D-6E8A-4147-A177-3AD203B41FA5}">
                          <a16:colId xmlns:a16="http://schemas.microsoft.com/office/drawing/2014/main" val="1269092952"/>
                        </a:ext>
                      </a:extLst>
                    </a:gridCol>
                  </a:tblGrid>
                  <a:tr h="389001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37" t="-1563" r="-438854" b="-2343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3268" t="-1563" r="-350327" b="-2343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1948" t="-1563" r="-248052" b="-2343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22368" t="-1563" r="-526" b="-2343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83015421"/>
                      </a:ext>
                    </a:extLst>
                  </a:tr>
                  <a:tr h="897255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37" t="-43919" r="-438854" b="-13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rgbClr val="C00000"/>
                              </a:solidFill>
                            </a:rPr>
                            <a:t>49</a:t>
                          </a:r>
                          <a:endParaRPr lang="zh-TW" altLang="en-US" sz="16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rgbClr val="C00000"/>
                              </a:solidFill>
                            </a:rPr>
                            <a:t>1</a:t>
                          </a:r>
                          <a:endParaRPr lang="zh-TW" altLang="en-US" sz="16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22368" t="-43919" r="-526" b="-13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1925498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03522624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B606D6-E65E-F3C7-E86D-67FFB00F8E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4DA5B6-F620-8EF6-2293-C107356C6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ACO: Traveling Salesman Problem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F6FDA41D-A73F-42B9-FCEA-A6D4C21743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𝐼𝑡𝑒𝑟𝑎𝑡𝑖𝑜𝑛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zh-TW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=1,  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 1, 5, 2, 4, 3 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p>
                        </m:sSup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=∅</m:t>
                    </m:r>
                  </m:oMath>
                </a14:m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 1, 5, 2, 4, 3 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=224,  </m:t>
                    </m:r>
                    <m:sSubSup>
                      <m:sSubSup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TW" dirty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𝑄</m:t>
                        </m:r>
                      </m:num>
                      <m:den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100</m:t>
                        </m:r>
                      </m:num>
                      <m:den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224</m:t>
                        </m:r>
                      </m:den>
                    </m:f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=0.45</m:t>
                    </m:r>
                  </m:oMath>
                </a14:m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=2,  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 5,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 4, 3 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p>
                        </m:sSup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=∅</m:t>
                    </m:r>
                  </m:oMath>
                </a14:m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altLang="zh-TW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TW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TW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1, </m:t>
                        </m:r>
                        <m:r>
                          <a:rPr lang="en-US" altLang="zh-TW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zh-TW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TW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TW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altLang="zh-TW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altLang="zh-TW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zh-TW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=214</m:t>
                    </m:r>
                    <m:r>
                      <a:rPr lang="en-US" altLang="zh-TW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sSubSup>
                      <m:sSubSupPr>
                        <m:ctrlPr>
                          <a:rPr lang="en-US" altLang="zh-TW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TW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altLang="zh-TW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zh-TW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altLang="zh-TW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TW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num>
                      <m:den>
                        <m:sSub>
                          <m:sSubPr>
                            <m:ctrlPr>
                              <a:rPr lang="en-US" altLang="zh-TW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zh-TW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altLang="zh-TW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100</m:t>
                        </m:r>
                      </m:num>
                      <m:den>
                        <m:r>
                          <a:rPr lang="en-US" altLang="zh-TW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TW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TW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altLang="zh-TW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=0.4</m:t>
                    </m:r>
                    <m:r>
                      <a:rPr lang="en-US" altLang="zh-TW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7</m:t>
                    </m:r>
                  </m:oMath>
                </a14:m>
                <a:endParaRPr lang="en-US" altLang="zh-TW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=3,  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 5, 2, 4,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p>
                        </m:sSup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=∅</m:t>
                    </m:r>
                  </m:oMath>
                </a14:m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 1,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=257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,  </m:t>
                    </m:r>
                    <m:sSubSup>
                      <m:sSubSup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TW" dirty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bSup>
                    <m:r>
                      <a:rPr lang="en-US" altLang="zh-TW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𝑄</m:t>
                        </m:r>
                      </m:num>
                      <m:den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den>
                    </m:f>
                    <m:r>
                      <a:rPr lang="en-US" altLang="zh-TW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100</m:t>
                        </m:r>
                      </m:num>
                      <m:den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57</m:t>
                        </m:r>
                      </m:den>
                    </m:f>
                    <m:r>
                      <a:rPr lang="en-US" altLang="zh-TW" i="1" dirty="0">
                        <a:latin typeface="Cambria Math" panose="02040503050406030204" pitchFamily="18" charset="0"/>
                      </a:rPr>
                      <m:t>=0.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39</m:t>
                    </m:r>
                  </m:oMath>
                </a14:m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=4,  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 5, 2,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 3 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p>
                        </m:sSup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=∅</m:t>
                    </m:r>
                  </m:oMath>
                </a14:m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 1,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=221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,  </m:t>
                    </m:r>
                    <m:sSubSup>
                      <m:sSubSup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TW" dirty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bSup>
                    <m:r>
                      <a:rPr lang="en-US" altLang="zh-TW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𝑄</m:t>
                        </m:r>
                      </m:num>
                      <m:den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den>
                    </m:f>
                    <m:r>
                      <a:rPr lang="en-US" altLang="zh-TW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100</m:t>
                        </m:r>
                      </m:num>
                      <m:den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21</m:t>
                        </m:r>
                      </m:den>
                    </m:f>
                    <m:r>
                      <a:rPr lang="en-US" altLang="zh-TW" i="1" dirty="0">
                        <a:latin typeface="Cambria Math" panose="02040503050406030204" pitchFamily="18" charset="0"/>
                      </a:rPr>
                      <m:t>=0.4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=5,  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 2, 4, 3 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p>
                        </m:sSup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=∅</m:t>
                    </m:r>
                  </m:oMath>
                </a14:m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 1, 2, 4, 3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 5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=225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,  </m:t>
                    </m:r>
                    <m:sSubSup>
                      <m:sSubSup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TW" dirty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bSup>
                    <m:r>
                      <a:rPr lang="en-US" altLang="zh-TW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𝑄</m:t>
                        </m:r>
                      </m:num>
                      <m:den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den>
                    </m:f>
                    <m:r>
                      <a:rPr lang="en-US" altLang="zh-TW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100</m:t>
                        </m:r>
                      </m:num>
                      <m:den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22</m:t>
                        </m:r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en-US" altLang="zh-TW" i="1" dirty="0">
                        <a:latin typeface="Cambria Math" panose="02040503050406030204" pitchFamily="18" charset="0"/>
                      </a:rPr>
                      <m:t>=0.44</m:t>
                    </m:r>
                  </m:oMath>
                </a14:m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pPr marL="342900" lvl="1" indent="0">
                  <a:buNone/>
                </a:pPr>
                <a:endParaRPr lang="en-US" altLang="zh-TW" dirty="0"/>
              </a:p>
              <a:p>
                <a:pPr marL="342900" lvl="1" indent="0">
                  <a:buNone/>
                </a:pPr>
                <a:endParaRPr lang="en-US" altLang="zh-TW" dirty="0"/>
              </a:p>
              <a:p>
                <a:pPr lvl="1"/>
                <a:endParaRPr lang="en-US" altLang="zh-TW" dirty="0"/>
              </a:p>
              <a:p>
                <a:pPr lvl="1"/>
                <a:endParaRPr lang="en-US" altLang="zh-TW" dirty="0"/>
              </a:p>
              <a:p>
                <a:endParaRPr lang="en-US" altLang="zh-TW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F6FDA41D-A73F-42B9-FCEA-A6D4C21743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68" b="-177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BCD4F4B-353B-0857-257F-87E057AAB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56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39048643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7EB8B2-54CF-7207-5009-9A00E536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ACO: Traveling Salesman Problem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58E83658-1D40-9FDE-5DE3-449E7C90EDE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𝐼𝑡𝑒𝑟𝑎𝑡𝑖𝑜𝑛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zh-TW" dirty="0"/>
              </a:p>
              <a:p>
                <a:pPr lvl="1"/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58E83658-1D40-9FDE-5DE3-449E7C90ED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6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34F85CB-5928-2076-2058-A8BC06269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57</a:t>
            </a:fld>
            <a:endParaRPr lang="en-US" altLang="zh-TW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EF4681D4-8C37-3DA8-4FDC-9F8ACCED991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72393473"/>
                  </p:ext>
                </p:extLst>
              </p:nvPr>
            </p:nvGraphicFramePr>
            <p:xfrm>
              <a:off x="428999" y="2589345"/>
              <a:ext cx="8286001" cy="22210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82216">
                      <a:extLst>
                        <a:ext uri="{9D8B030D-6E8A-4147-A177-3AD203B41FA5}">
                          <a16:colId xmlns:a16="http://schemas.microsoft.com/office/drawing/2014/main" val="4027877154"/>
                        </a:ext>
                      </a:extLst>
                    </a:gridCol>
                    <a:gridCol w="1480757">
                      <a:extLst>
                        <a:ext uri="{9D8B030D-6E8A-4147-A177-3AD203B41FA5}">
                          <a16:colId xmlns:a16="http://schemas.microsoft.com/office/drawing/2014/main" val="2561474389"/>
                        </a:ext>
                      </a:extLst>
                    </a:gridCol>
                    <a:gridCol w="1480757">
                      <a:extLst>
                        <a:ext uri="{9D8B030D-6E8A-4147-A177-3AD203B41FA5}">
                          <a16:colId xmlns:a16="http://schemas.microsoft.com/office/drawing/2014/main" val="1189383929"/>
                        </a:ext>
                      </a:extLst>
                    </a:gridCol>
                    <a:gridCol w="1480757">
                      <a:extLst>
                        <a:ext uri="{9D8B030D-6E8A-4147-A177-3AD203B41FA5}">
                          <a16:colId xmlns:a16="http://schemas.microsoft.com/office/drawing/2014/main" val="3028427968"/>
                        </a:ext>
                      </a:extLst>
                    </a:gridCol>
                    <a:gridCol w="1480757">
                      <a:extLst>
                        <a:ext uri="{9D8B030D-6E8A-4147-A177-3AD203B41FA5}">
                          <a16:colId xmlns:a16="http://schemas.microsoft.com/office/drawing/2014/main" val="334657358"/>
                        </a:ext>
                      </a:extLst>
                    </a:gridCol>
                    <a:gridCol w="1480757">
                      <a:extLst>
                        <a:ext uri="{9D8B030D-6E8A-4147-A177-3AD203B41FA5}">
                          <a16:colId xmlns:a16="http://schemas.microsoft.com/office/drawing/2014/main" val="1034327269"/>
                        </a:ext>
                      </a:extLst>
                    </a:gridCol>
                  </a:tblGrid>
                  <a:tr h="370180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28256165"/>
                      </a:ext>
                    </a:extLst>
                  </a:tr>
                  <a:tr h="370180"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en-US" altLang="zh-TW" sz="16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zh-TW" altLang="en-US" sz="16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TW" sz="16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Times New Roman"/>
                            <a:ea typeface="標楷體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kumimoji="0" lang="en-US" altLang="zh-TW" sz="16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1⋅(</m:t>
                              </m:r>
                            </m:oMath>
                          </a14:m>
                          <a:r>
                            <a:rPr kumimoji="0" lang="en-US" altLang="zh-TW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Times New Roman"/>
                              <a:ea typeface="標楷體"/>
                              <a:cs typeface="+mn-cs"/>
                            </a:rPr>
                            <a:t>1-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altLang="zh-TW" sz="16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𝜌</m:t>
                              </m:r>
                              <m:r>
                                <a:rPr kumimoji="0" lang="en-US" altLang="zh-TW" sz="16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)=0.5</m:t>
                              </m:r>
                            </m:oMath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Times New Roman"/>
                            <a:ea typeface="標楷體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kumimoji="0" lang="en-US" altLang="zh-TW" sz="16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1⋅(</m:t>
                              </m:r>
                            </m:oMath>
                          </a14:m>
                          <a:r>
                            <a:rPr kumimoji="0" lang="en-US" altLang="zh-TW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Times New Roman"/>
                              <a:ea typeface="標楷體"/>
                              <a:cs typeface="+mn-cs"/>
                            </a:rPr>
                            <a:t>1-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altLang="zh-TW" sz="16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𝜌</m:t>
                              </m:r>
                              <m:r>
                                <a:rPr kumimoji="0" lang="en-US" altLang="zh-TW" sz="16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)=0.5</m:t>
                              </m:r>
                            </m:oMath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Times New Roman"/>
                            <a:ea typeface="標楷體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kumimoji="0" lang="en-US" altLang="zh-TW" sz="16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1⋅(</m:t>
                              </m:r>
                            </m:oMath>
                          </a14:m>
                          <a:r>
                            <a:rPr kumimoji="0" lang="en-US" altLang="zh-TW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Times New Roman"/>
                              <a:ea typeface="標楷體"/>
                              <a:cs typeface="+mn-cs"/>
                            </a:rPr>
                            <a:t>1-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altLang="zh-TW" sz="16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𝜌</m:t>
                              </m:r>
                              <m:r>
                                <a:rPr kumimoji="0" lang="en-US" altLang="zh-TW" sz="16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)=0.5</m:t>
                              </m:r>
                            </m:oMath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Times New Roman"/>
                            <a:ea typeface="標楷體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kumimoji="0" lang="en-US" altLang="zh-TW" sz="16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1⋅(</m:t>
                              </m:r>
                            </m:oMath>
                          </a14:m>
                          <a:r>
                            <a:rPr kumimoji="0" lang="en-US" altLang="zh-TW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Times New Roman"/>
                              <a:ea typeface="標楷體"/>
                              <a:cs typeface="+mn-cs"/>
                            </a:rPr>
                            <a:t>1-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altLang="zh-TW" sz="16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𝜌</m:t>
                              </m:r>
                              <m:r>
                                <a:rPr kumimoji="0" lang="en-US" altLang="zh-TW" sz="16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)=0.5</m:t>
                              </m:r>
                            </m:oMath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Times New Roman"/>
                            <a:ea typeface="標楷體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45663549"/>
                      </a:ext>
                    </a:extLst>
                  </a:tr>
                  <a:tr h="370180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6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</a:t>
                          </a:r>
                          <a:endParaRPr lang="zh-TW" altLang="en-US" sz="16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kumimoji="0" lang="en-US" altLang="zh-TW" sz="16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1⋅(</m:t>
                              </m:r>
                            </m:oMath>
                          </a14:m>
                          <a:r>
                            <a:rPr kumimoji="0" lang="en-US" altLang="zh-TW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Times New Roman"/>
                              <a:ea typeface="標楷體"/>
                              <a:cs typeface="+mn-cs"/>
                            </a:rPr>
                            <a:t>1-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altLang="zh-TW" sz="16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𝜌</m:t>
                              </m:r>
                              <m:r>
                                <a:rPr kumimoji="0" lang="en-US" altLang="zh-TW" sz="16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)=0.5</m:t>
                              </m:r>
                            </m:oMath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Times New Roman"/>
                            <a:ea typeface="標楷體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TW" sz="16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Times New Roman"/>
                            <a:ea typeface="標楷體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kumimoji="0" lang="en-US" altLang="zh-TW" sz="16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1⋅(</m:t>
                              </m:r>
                            </m:oMath>
                          </a14:m>
                          <a:r>
                            <a:rPr kumimoji="0" lang="en-US" altLang="zh-TW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Times New Roman"/>
                              <a:ea typeface="標楷體"/>
                              <a:cs typeface="+mn-cs"/>
                            </a:rPr>
                            <a:t>1-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altLang="zh-TW" sz="16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𝜌</m:t>
                              </m:r>
                              <m:r>
                                <a:rPr kumimoji="0" lang="en-US" altLang="zh-TW" sz="16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)=0.5</m:t>
                              </m:r>
                            </m:oMath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Times New Roman"/>
                            <a:ea typeface="標楷體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kumimoji="0" lang="en-US" altLang="zh-TW" sz="16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1⋅(</m:t>
                              </m:r>
                            </m:oMath>
                          </a14:m>
                          <a:r>
                            <a:rPr kumimoji="0" lang="en-US" altLang="zh-TW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Times New Roman"/>
                              <a:ea typeface="標楷體"/>
                              <a:cs typeface="+mn-cs"/>
                            </a:rPr>
                            <a:t>1-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altLang="zh-TW" sz="16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𝜌</m:t>
                              </m:r>
                              <m:r>
                                <a:rPr kumimoji="0" lang="en-US" altLang="zh-TW" sz="16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)=0.5</m:t>
                              </m:r>
                            </m:oMath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Times New Roman"/>
                            <a:ea typeface="標楷體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kumimoji="0" lang="en-US" altLang="zh-TW" sz="16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1⋅(</m:t>
                              </m:r>
                            </m:oMath>
                          </a14:m>
                          <a:r>
                            <a:rPr kumimoji="0" lang="en-US" altLang="zh-TW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Times New Roman"/>
                              <a:ea typeface="標楷體"/>
                              <a:cs typeface="+mn-cs"/>
                            </a:rPr>
                            <a:t>1-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altLang="zh-TW" sz="16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𝜌</m:t>
                              </m:r>
                              <m:r>
                                <a:rPr kumimoji="0" lang="en-US" altLang="zh-TW" sz="16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)=0.5</m:t>
                              </m:r>
                            </m:oMath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Times New Roman"/>
                            <a:ea typeface="標楷體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87260353"/>
                      </a:ext>
                    </a:extLst>
                  </a:tr>
                  <a:tr h="370180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6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3</a:t>
                          </a:r>
                          <a:endParaRPr lang="zh-TW" altLang="en-US" sz="16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kumimoji="0" lang="en-US" altLang="zh-TW" sz="16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1⋅(</m:t>
                              </m:r>
                            </m:oMath>
                          </a14:m>
                          <a:r>
                            <a:rPr kumimoji="0" lang="en-US" altLang="zh-TW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Times New Roman"/>
                              <a:ea typeface="標楷體"/>
                              <a:cs typeface="+mn-cs"/>
                            </a:rPr>
                            <a:t>1-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altLang="zh-TW" sz="16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𝜌</m:t>
                              </m:r>
                              <m:r>
                                <a:rPr kumimoji="0" lang="en-US" altLang="zh-TW" sz="16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)=0.5</m:t>
                              </m:r>
                            </m:oMath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Times New Roman"/>
                            <a:ea typeface="標楷體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kumimoji="0" lang="en-US" altLang="zh-TW" sz="16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1⋅(</m:t>
                              </m:r>
                            </m:oMath>
                          </a14:m>
                          <a:r>
                            <a:rPr kumimoji="0" lang="en-US" altLang="zh-TW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Times New Roman"/>
                              <a:ea typeface="標楷體"/>
                              <a:cs typeface="+mn-cs"/>
                            </a:rPr>
                            <a:t>1-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altLang="zh-TW" sz="16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𝜌</m:t>
                              </m:r>
                              <m:r>
                                <a:rPr kumimoji="0" lang="en-US" altLang="zh-TW" sz="16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)=0.5</m:t>
                              </m:r>
                            </m:oMath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Times New Roman"/>
                            <a:ea typeface="標楷體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TW" sz="16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Times New Roman"/>
                            <a:ea typeface="標楷體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kumimoji="0" lang="en-US" altLang="zh-TW" sz="16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1⋅(</m:t>
                              </m:r>
                            </m:oMath>
                          </a14:m>
                          <a:r>
                            <a:rPr kumimoji="0" lang="en-US" altLang="zh-TW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Times New Roman"/>
                              <a:ea typeface="標楷體"/>
                              <a:cs typeface="+mn-cs"/>
                            </a:rPr>
                            <a:t>1-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altLang="zh-TW" sz="16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𝜌</m:t>
                              </m:r>
                              <m:r>
                                <a:rPr kumimoji="0" lang="en-US" altLang="zh-TW" sz="16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)=0.5</m:t>
                              </m:r>
                            </m:oMath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Times New Roman"/>
                            <a:ea typeface="標楷體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kumimoji="0" lang="en-US" altLang="zh-TW" sz="16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1⋅(</m:t>
                              </m:r>
                            </m:oMath>
                          </a14:m>
                          <a:r>
                            <a:rPr kumimoji="0" lang="en-US" altLang="zh-TW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Times New Roman"/>
                              <a:ea typeface="標楷體"/>
                              <a:cs typeface="+mn-cs"/>
                            </a:rPr>
                            <a:t>1-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altLang="zh-TW" sz="16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𝜌</m:t>
                              </m:r>
                              <m:r>
                                <a:rPr kumimoji="0" lang="en-US" altLang="zh-TW" sz="16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)=0.5</m:t>
                              </m:r>
                            </m:oMath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Times New Roman"/>
                            <a:ea typeface="標楷體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638057"/>
                      </a:ext>
                    </a:extLst>
                  </a:tr>
                  <a:tr h="370180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6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4</a:t>
                          </a:r>
                          <a:endParaRPr lang="zh-TW" altLang="en-US" sz="16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kumimoji="0" lang="en-US" altLang="zh-TW" sz="16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1⋅(</m:t>
                              </m:r>
                            </m:oMath>
                          </a14:m>
                          <a:r>
                            <a:rPr kumimoji="0" lang="en-US" altLang="zh-TW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Times New Roman"/>
                              <a:ea typeface="標楷體"/>
                              <a:cs typeface="+mn-cs"/>
                            </a:rPr>
                            <a:t>1-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altLang="zh-TW" sz="16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𝜌</m:t>
                              </m:r>
                              <m:r>
                                <a:rPr kumimoji="0" lang="en-US" altLang="zh-TW" sz="16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)=0.5</m:t>
                              </m:r>
                            </m:oMath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Times New Roman"/>
                            <a:ea typeface="標楷體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kumimoji="0" lang="en-US" altLang="zh-TW" sz="16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1⋅(</m:t>
                              </m:r>
                            </m:oMath>
                          </a14:m>
                          <a:r>
                            <a:rPr kumimoji="0" lang="en-US" altLang="zh-TW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Times New Roman"/>
                              <a:ea typeface="標楷體"/>
                              <a:cs typeface="+mn-cs"/>
                            </a:rPr>
                            <a:t>1-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altLang="zh-TW" sz="16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𝜌</m:t>
                              </m:r>
                              <m:r>
                                <a:rPr kumimoji="0" lang="en-US" altLang="zh-TW" sz="16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)=0.5</m:t>
                              </m:r>
                            </m:oMath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Times New Roman"/>
                            <a:ea typeface="標楷體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kumimoji="0" lang="en-US" altLang="zh-TW" sz="16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1⋅(</m:t>
                              </m:r>
                            </m:oMath>
                          </a14:m>
                          <a:r>
                            <a:rPr kumimoji="0" lang="en-US" altLang="zh-TW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Times New Roman"/>
                              <a:ea typeface="標楷體"/>
                              <a:cs typeface="+mn-cs"/>
                            </a:rPr>
                            <a:t>1-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altLang="zh-TW" sz="16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𝜌</m:t>
                              </m:r>
                              <m:r>
                                <a:rPr kumimoji="0" lang="en-US" altLang="zh-TW" sz="16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)=0.5</m:t>
                              </m:r>
                            </m:oMath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Times New Roman"/>
                            <a:ea typeface="標楷體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TW" sz="16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Times New Roman"/>
                            <a:ea typeface="標楷體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kumimoji="0" lang="en-US" altLang="zh-TW" sz="16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1⋅(</m:t>
                              </m:r>
                            </m:oMath>
                          </a14:m>
                          <a:r>
                            <a:rPr kumimoji="0" lang="en-US" altLang="zh-TW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1-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altLang="zh-TW" sz="16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𝜌</m:t>
                              </m:r>
                              <m:r>
                                <a:rPr kumimoji="0" lang="en-US" altLang="zh-TW" sz="16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)=0.5</m:t>
                              </m:r>
                            </m:oMath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97411059"/>
                      </a:ext>
                    </a:extLst>
                  </a:tr>
                  <a:tr h="370180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6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5</a:t>
                          </a:r>
                          <a:endParaRPr lang="zh-TW" altLang="en-US" sz="16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kumimoji="0" lang="en-US" altLang="zh-TW" sz="16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1⋅(</m:t>
                              </m:r>
                            </m:oMath>
                          </a14:m>
                          <a:r>
                            <a:rPr kumimoji="0" lang="en-US" altLang="zh-TW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Times New Roman"/>
                              <a:ea typeface="標楷體"/>
                              <a:cs typeface="+mn-cs"/>
                            </a:rPr>
                            <a:t>1-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altLang="zh-TW" sz="16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𝜌</m:t>
                              </m:r>
                              <m:r>
                                <a:rPr kumimoji="0" lang="en-US" altLang="zh-TW" sz="16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)=0.5</m:t>
                              </m:r>
                            </m:oMath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Times New Roman"/>
                            <a:ea typeface="標楷體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kumimoji="0" lang="en-US" altLang="zh-TW" sz="16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1⋅(</m:t>
                              </m:r>
                            </m:oMath>
                          </a14:m>
                          <a:r>
                            <a:rPr kumimoji="0" lang="en-US" altLang="zh-TW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Times New Roman"/>
                              <a:ea typeface="標楷體"/>
                              <a:cs typeface="+mn-cs"/>
                            </a:rPr>
                            <a:t>1-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altLang="zh-TW" sz="16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𝜌</m:t>
                              </m:r>
                              <m:r>
                                <a:rPr kumimoji="0" lang="en-US" altLang="zh-TW" sz="16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)=0.5</m:t>
                              </m:r>
                            </m:oMath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Times New Roman"/>
                            <a:ea typeface="標楷體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kumimoji="0" lang="en-US" altLang="zh-TW" sz="16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1⋅(</m:t>
                              </m:r>
                            </m:oMath>
                          </a14:m>
                          <a:r>
                            <a:rPr kumimoji="0" lang="en-US" altLang="zh-TW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Times New Roman"/>
                              <a:ea typeface="標楷體"/>
                              <a:cs typeface="+mn-cs"/>
                            </a:rPr>
                            <a:t>1-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altLang="zh-TW" sz="16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𝜌</m:t>
                              </m:r>
                              <m:r>
                                <a:rPr kumimoji="0" lang="en-US" altLang="zh-TW" sz="16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)=0.5</m:t>
                              </m:r>
                            </m:oMath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Times New Roman"/>
                            <a:ea typeface="標楷體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kumimoji="0" lang="en-US" altLang="zh-TW" sz="16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1⋅(</m:t>
                              </m:r>
                            </m:oMath>
                          </a14:m>
                          <a:r>
                            <a:rPr kumimoji="0" lang="en-US" altLang="zh-TW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1-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altLang="zh-TW" sz="16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𝜌</m:t>
                              </m:r>
                              <m:r>
                                <a:rPr kumimoji="0" lang="en-US" altLang="zh-TW" sz="16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)=0.5</m:t>
                              </m:r>
                            </m:oMath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TW" sz="16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Times New Roman"/>
                            <a:ea typeface="標楷體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8424943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EF4681D4-8C37-3DA8-4FDC-9F8ACCED991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72393473"/>
                  </p:ext>
                </p:extLst>
              </p:nvPr>
            </p:nvGraphicFramePr>
            <p:xfrm>
              <a:off x="428999" y="2589345"/>
              <a:ext cx="8286001" cy="22210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82216">
                      <a:extLst>
                        <a:ext uri="{9D8B030D-6E8A-4147-A177-3AD203B41FA5}">
                          <a16:colId xmlns:a16="http://schemas.microsoft.com/office/drawing/2014/main" val="4027877154"/>
                        </a:ext>
                      </a:extLst>
                    </a:gridCol>
                    <a:gridCol w="1480757">
                      <a:extLst>
                        <a:ext uri="{9D8B030D-6E8A-4147-A177-3AD203B41FA5}">
                          <a16:colId xmlns:a16="http://schemas.microsoft.com/office/drawing/2014/main" val="2561474389"/>
                        </a:ext>
                      </a:extLst>
                    </a:gridCol>
                    <a:gridCol w="1480757">
                      <a:extLst>
                        <a:ext uri="{9D8B030D-6E8A-4147-A177-3AD203B41FA5}">
                          <a16:colId xmlns:a16="http://schemas.microsoft.com/office/drawing/2014/main" val="1189383929"/>
                        </a:ext>
                      </a:extLst>
                    </a:gridCol>
                    <a:gridCol w="1480757">
                      <a:extLst>
                        <a:ext uri="{9D8B030D-6E8A-4147-A177-3AD203B41FA5}">
                          <a16:colId xmlns:a16="http://schemas.microsoft.com/office/drawing/2014/main" val="3028427968"/>
                        </a:ext>
                      </a:extLst>
                    </a:gridCol>
                    <a:gridCol w="1480757">
                      <a:extLst>
                        <a:ext uri="{9D8B030D-6E8A-4147-A177-3AD203B41FA5}">
                          <a16:colId xmlns:a16="http://schemas.microsoft.com/office/drawing/2014/main" val="334657358"/>
                        </a:ext>
                      </a:extLst>
                    </a:gridCol>
                    <a:gridCol w="1480757">
                      <a:extLst>
                        <a:ext uri="{9D8B030D-6E8A-4147-A177-3AD203B41FA5}">
                          <a16:colId xmlns:a16="http://schemas.microsoft.com/office/drawing/2014/main" val="1034327269"/>
                        </a:ext>
                      </a:extLst>
                    </a:gridCol>
                  </a:tblGrid>
                  <a:tr h="370180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28256165"/>
                      </a:ext>
                    </a:extLst>
                  </a:tr>
                  <a:tr h="370180"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en-US" altLang="zh-TW" sz="16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zh-TW" altLang="en-US" sz="16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60082" t="-101639" r="-400823" b="-4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60082" t="-101639" r="-300823" b="-4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60082" t="-101639" r="-200823" b="-4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60082" t="-101639" r="-100823" b="-4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60082" t="-101639" r="-823" b="-4147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45663549"/>
                      </a:ext>
                    </a:extLst>
                  </a:tr>
                  <a:tr h="370180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6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</a:t>
                          </a:r>
                          <a:endParaRPr lang="zh-TW" altLang="en-US" sz="16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60082" t="-201639" r="-400823" b="-3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60082" t="-201639" r="-300823" b="-3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60082" t="-201639" r="-200823" b="-3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60082" t="-201639" r="-100823" b="-3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60082" t="-201639" r="-823" b="-3147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87260353"/>
                      </a:ext>
                    </a:extLst>
                  </a:tr>
                  <a:tr h="370180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6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3</a:t>
                          </a:r>
                          <a:endParaRPr lang="zh-TW" altLang="en-US" sz="16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60082" t="-301639" r="-400823" b="-2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60082" t="-301639" r="-300823" b="-2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60082" t="-301639" r="-200823" b="-2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60082" t="-301639" r="-100823" b="-2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60082" t="-301639" r="-823" b="-2147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638057"/>
                      </a:ext>
                    </a:extLst>
                  </a:tr>
                  <a:tr h="370180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6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4</a:t>
                          </a:r>
                          <a:endParaRPr lang="zh-TW" altLang="en-US" sz="16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60082" t="-401639" r="-400823" b="-1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60082" t="-401639" r="-300823" b="-1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60082" t="-401639" r="-200823" b="-1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60082" t="-401639" r="-100823" b="-1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60082" t="-401639" r="-823" b="-1147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97411059"/>
                      </a:ext>
                    </a:extLst>
                  </a:tr>
                  <a:tr h="370180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6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5</a:t>
                          </a:r>
                          <a:endParaRPr lang="zh-TW" altLang="en-US" sz="16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60082" t="-501639" r="-400823" b="-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60082" t="-501639" r="-300823" b="-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60082" t="-501639" r="-200823" b="-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60082" t="-501639" r="-100823" b="-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60082" t="-501639" r="-823" b="-147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8424943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77525325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68960E-BAAA-37C4-89E2-F5BDC7586D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6B8F59-AFD2-F313-89E9-DE097E10A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ACO: Traveling Salesman Problem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865853E-EFD0-CEE8-B0B8-4B4061F6FF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𝐼𝑡𝑒𝑟𝑎𝑡𝑖𝑜𝑛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zh-TW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=1,  </m:t>
                    </m:r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 1, 5, 2, 4, 3 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=224,  </m:t>
                    </m:r>
                    <m:sSubSup>
                      <m:sSubSup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TW" dirty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=0.45</m:t>
                    </m:r>
                  </m:oMath>
                </a14:m>
                <a:endParaRPr lang="en-US" altLang="zh-TW" b="0" i="1" dirty="0">
                  <a:latin typeface="Cambria Math" panose="02040503050406030204" pitchFamily="18" charset="0"/>
                </a:endParaRPr>
              </a:p>
              <a:p>
                <a:pPr lvl="1"/>
                <a:endParaRPr lang="en-US" altLang="zh-TW" dirty="0">
                  <a:solidFill>
                    <a:schemeClr val="tx1"/>
                  </a:solidFill>
                </a:endParaRPr>
              </a:p>
              <a:p>
                <a:pPr lvl="1"/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pPr lvl="1"/>
                <a:endParaRPr lang="en-US" altLang="zh-TW" dirty="0"/>
              </a:p>
              <a:p>
                <a:pPr lvl="1"/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865853E-EFD0-CEE8-B0B8-4B4061F6FF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6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5E0CB86-887E-08C9-21B7-B3DF27581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58</a:t>
            </a:fld>
            <a:endParaRPr lang="en-US" altLang="zh-TW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表格 6">
                <a:extLst>
                  <a:ext uri="{FF2B5EF4-FFF2-40B4-BE49-F238E27FC236}">
                    <a16:creationId xmlns:a16="http://schemas.microsoft.com/office/drawing/2014/main" id="{B488BBA9-36EC-E0D3-E826-BEE67E92EF4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07604530"/>
                  </p:ext>
                </p:extLst>
              </p:nvPr>
            </p:nvGraphicFramePr>
            <p:xfrm>
              <a:off x="1085274" y="2364774"/>
              <a:ext cx="6911541" cy="224819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82216">
                      <a:extLst>
                        <a:ext uri="{9D8B030D-6E8A-4147-A177-3AD203B41FA5}">
                          <a16:colId xmlns:a16="http://schemas.microsoft.com/office/drawing/2014/main" val="4027877154"/>
                        </a:ext>
                      </a:extLst>
                    </a:gridCol>
                    <a:gridCol w="1205865">
                      <a:extLst>
                        <a:ext uri="{9D8B030D-6E8A-4147-A177-3AD203B41FA5}">
                          <a16:colId xmlns:a16="http://schemas.microsoft.com/office/drawing/2014/main" val="2561474389"/>
                        </a:ext>
                      </a:extLst>
                    </a:gridCol>
                    <a:gridCol w="1205865">
                      <a:extLst>
                        <a:ext uri="{9D8B030D-6E8A-4147-A177-3AD203B41FA5}">
                          <a16:colId xmlns:a16="http://schemas.microsoft.com/office/drawing/2014/main" val="1189383929"/>
                        </a:ext>
                      </a:extLst>
                    </a:gridCol>
                    <a:gridCol w="1205865">
                      <a:extLst>
                        <a:ext uri="{9D8B030D-6E8A-4147-A177-3AD203B41FA5}">
                          <a16:colId xmlns:a16="http://schemas.microsoft.com/office/drawing/2014/main" val="3028427968"/>
                        </a:ext>
                      </a:extLst>
                    </a:gridCol>
                    <a:gridCol w="1205865">
                      <a:extLst>
                        <a:ext uri="{9D8B030D-6E8A-4147-A177-3AD203B41FA5}">
                          <a16:colId xmlns:a16="http://schemas.microsoft.com/office/drawing/2014/main" val="334657358"/>
                        </a:ext>
                      </a:extLst>
                    </a:gridCol>
                    <a:gridCol w="1205865">
                      <a:extLst>
                        <a:ext uri="{9D8B030D-6E8A-4147-A177-3AD203B41FA5}">
                          <a16:colId xmlns:a16="http://schemas.microsoft.com/office/drawing/2014/main" val="1034327269"/>
                        </a:ext>
                      </a:extLst>
                    </a:gridCol>
                  </a:tblGrid>
                  <a:tr h="370180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28256165"/>
                      </a:ext>
                    </a:extLst>
                  </a:tr>
                  <a:tr h="370180"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en-US" altLang="zh-TW" sz="16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zh-TW" altLang="en-US" sz="16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US" altLang="zh-TW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0.5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TW" sz="16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標楷體"/>
                                    <a:cs typeface="+mn-cs"/>
                                  </a:rPr>
                                  <m:t>0.5+</m:t>
                                </m:r>
                                <m:sSubSup>
                                  <m:sSubSupPr>
                                    <m:ctrlPr>
                                      <a:rPr lang="en-US" altLang="zh-TW" sz="16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1600" dirty="0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r>
                                      <a:rPr lang="en-US" altLang="zh-TW" sz="1600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Times New Roman"/>
                            <a:ea typeface="標楷體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US" altLang="zh-TW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0.5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TW" sz="16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0.5+</m:t>
                                </m:r>
                                <m:sSubSup>
                                  <m:sSubSupPr>
                                    <m:ctrlPr>
                                      <a:rPr lang="en-US" altLang="zh-TW" sz="16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1600" dirty="0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r>
                                      <a:rPr lang="en-US" altLang="zh-TW" sz="1600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45663549"/>
                      </a:ext>
                    </a:extLst>
                  </a:tr>
                  <a:tr h="370180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6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</a:t>
                          </a:r>
                          <a:endParaRPr lang="zh-TW" altLang="en-US" sz="16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US" altLang="zh-TW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0.5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US" altLang="zh-TW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0.5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TW" sz="16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0.5+</m:t>
                                </m:r>
                                <m:sSubSup>
                                  <m:sSubSupPr>
                                    <m:ctrlPr>
                                      <a:rPr lang="en-US" altLang="zh-TW" sz="16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1600" dirty="0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r>
                                      <a:rPr lang="en-US" altLang="zh-TW" sz="1600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TW" sz="16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0.5+</m:t>
                                </m:r>
                                <m:sSubSup>
                                  <m:sSubSupPr>
                                    <m:ctrlPr>
                                      <a:rPr lang="en-US" altLang="zh-TW" sz="16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1600" dirty="0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r>
                                      <a:rPr lang="en-US" altLang="zh-TW" sz="1600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87260353"/>
                      </a:ext>
                    </a:extLst>
                  </a:tr>
                  <a:tr h="370180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6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3</a:t>
                          </a:r>
                          <a:endParaRPr lang="zh-TW" altLang="en-US" sz="16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TW" sz="16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0.5+</m:t>
                                </m:r>
                                <m:sSubSup>
                                  <m:sSubSupPr>
                                    <m:ctrlPr>
                                      <a:rPr lang="en-US" altLang="zh-TW" sz="16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1600" dirty="0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r>
                                      <a:rPr lang="en-US" altLang="zh-TW" sz="1600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US" altLang="zh-TW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0.5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TW" sz="16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0.5+</m:t>
                                </m:r>
                                <m:sSubSup>
                                  <m:sSubSupPr>
                                    <m:ctrlPr>
                                      <a:rPr lang="en-US" altLang="zh-TW" sz="16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1600" dirty="0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r>
                                      <a:rPr lang="en-US" altLang="zh-TW" sz="1600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Times New Roman"/>
                              <a:ea typeface="標楷體"/>
                              <a:cs typeface="+mn-cs"/>
                            </a:rPr>
                            <a:t>0.5</a:t>
                          </a:r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Times New Roman"/>
                            <a:ea typeface="標楷體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638057"/>
                      </a:ext>
                    </a:extLst>
                  </a:tr>
                  <a:tr h="370180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6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4</a:t>
                          </a:r>
                          <a:endParaRPr lang="zh-TW" altLang="en-US" sz="16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0.5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TW" sz="16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0.5+</m:t>
                                </m:r>
                                <m:sSubSup>
                                  <m:sSubSupPr>
                                    <m:ctrlPr>
                                      <a:rPr lang="en-US" altLang="zh-TW" sz="16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1600" dirty="0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r>
                                      <a:rPr lang="en-US" altLang="zh-TW" sz="1600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TW" sz="16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0.5+</m:t>
                                </m:r>
                                <m:sSubSup>
                                  <m:sSubSupPr>
                                    <m:ctrlPr>
                                      <a:rPr lang="en-US" altLang="zh-TW" sz="16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1600" dirty="0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r>
                                      <a:rPr lang="en-US" altLang="zh-TW" sz="1600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0.5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97411059"/>
                      </a:ext>
                    </a:extLst>
                  </a:tr>
                  <a:tr h="370180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6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5</a:t>
                          </a:r>
                          <a:endParaRPr lang="zh-TW" altLang="en-US" sz="16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TW" sz="16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0.5+</m:t>
                                </m:r>
                                <m:sSubSup>
                                  <m:sSubSupPr>
                                    <m:ctrlPr>
                                      <a:rPr lang="en-US" altLang="zh-TW" sz="16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1600" dirty="0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r>
                                      <a:rPr lang="en-US" altLang="zh-TW" sz="1600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TW" sz="16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0.5+</m:t>
                                </m:r>
                                <m:sSubSup>
                                  <m:sSubSupPr>
                                    <m:ctrlPr>
                                      <a:rPr lang="en-US" altLang="zh-TW" sz="16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1600" dirty="0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r>
                                      <a:rPr lang="en-US" altLang="zh-TW" sz="1600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Times New Roman"/>
                              <a:ea typeface="標楷體"/>
                              <a:cs typeface="+mn-cs"/>
                            </a:rPr>
                            <a:t>0.5</a:t>
                          </a:r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Times New Roman"/>
                            <a:ea typeface="標楷體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0.5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8424943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表格 6">
                <a:extLst>
                  <a:ext uri="{FF2B5EF4-FFF2-40B4-BE49-F238E27FC236}">
                    <a16:creationId xmlns:a16="http://schemas.microsoft.com/office/drawing/2014/main" id="{B488BBA9-36EC-E0D3-E826-BEE67E92EF4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07604530"/>
                  </p:ext>
                </p:extLst>
              </p:nvPr>
            </p:nvGraphicFramePr>
            <p:xfrm>
              <a:off x="1085274" y="2364774"/>
              <a:ext cx="6911541" cy="224819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82216">
                      <a:extLst>
                        <a:ext uri="{9D8B030D-6E8A-4147-A177-3AD203B41FA5}">
                          <a16:colId xmlns:a16="http://schemas.microsoft.com/office/drawing/2014/main" val="4027877154"/>
                        </a:ext>
                      </a:extLst>
                    </a:gridCol>
                    <a:gridCol w="1205865">
                      <a:extLst>
                        <a:ext uri="{9D8B030D-6E8A-4147-A177-3AD203B41FA5}">
                          <a16:colId xmlns:a16="http://schemas.microsoft.com/office/drawing/2014/main" val="2561474389"/>
                        </a:ext>
                      </a:extLst>
                    </a:gridCol>
                    <a:gridCol w="1205865">
                      <a:extLst>
                        <a:ext uri="{9D8B030D-6E8A-4147-A177-3AD203B41FA5}">
                          <a16:colId xmlns:a16="http://schemas.microsoft.com/office/drawing/2014/main" val="1189383929"/>
                        </a:ext>
                      </a:extLst>
                    </a:gridCol>
                    <a:gridCol w="1205865">
                      <a:extLst>
                        <a:ext uri="{9D8B030D-6E8A-4147-A177-3AD203B41FA5}">
                          <a16:colId xmlns:a16="http://schemas.microsoft.com/office/drawing/2014/main" val="3028427968"/>
                        </a:ext>
                      </a:extLst>
                    </a:gridCol>
                    <a:gridCol w="1205865">
                      <a:extLst>
                        <a:ext uri="{9D8B030D-6E8A-4147-A177-3AD203B41FA5}">
                          <a16:colId xmlns:a16="http://schemas.microsoft.com/office/drawing/2014/main" val="334657358"/>
                        </a:ext>
                      </a:extLst>
                    </a:gridCol>
                    <a:gridCol w="1205865">
                      <a:extLst>
                        <a:ext uri="{9D8B030D-6E8A-4147-A177-3AD203B41FA5}">
                          <a16:colId xmlns:a16="http://schemas.microsoft.com/office/drawing/2014/main" val="1034327269"/>
                        </a:ext>
                      </a:extLst>
                    </a:gridCol>
                  </a:tblGrid>
                  <a:tr h="370180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28256165"/>
                      </a:ext>
                    </a:extLst>
                  </a:tr>
                  <a:tr h="375603"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en-US" altLang="zh-TW" sz="16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zh-TW" altLang="en-US" sz="16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US" altLang="zh-TW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0.5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73737" t="-100000" r="-201010" b="-4129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US" altLang="zh-TW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0.5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73737" t="-100000" r="-1010" b="-41290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45663549"/>
                      </a:ext>
                    </a:extLst>
                  </a:tr>
                  <a:tr h="375603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6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</a:t>
                          </a:r>
                          <a:endParaRPr lang="zh-TW" altLang="en-US" sz="16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US" altLang="zh-TW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0.5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US" altLang="zh-TW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0.5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73737" t="-200000" r="-101010" b="-3129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73737" t="-200000" r="-1010" b="-31290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87260353"/>
                      </a:ext>
                    </a:extLst>
                  </a:tr>
                  <a:tr h="375603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6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3</a:t>
                          </a:r>
                          <a:endParaRPr lang="zh-TW" altLang="en-US" sz="16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74242" t="-304918" r="-400505" b="-2180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US" altLang="zh-TW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0.5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73737" t="-304918" r="-101010" b="-2180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Times New Roman"/>
                              <a:ea typeface="標楷體"/>
                              <a:cs typeface="+mn-cs"/>
                            </a:rPr>
                            <a:t>0.5</a:t>
                          </a:r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Times New Roman"/>
                            <a:ea typeface="標楷體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638057"/>
                      </a:ext>
                    </a:extLst>
                  </a:tr>
                  <a:tr h="375603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6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4</a:t>
                          </a:r>
                          <a:endParaRPr lang="zh-TW" altLang="en-US" sz="16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0.5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75127" t="-398387" r="-302538" b="-1145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73737" t="-398387" r="-201010" b="-1145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0.5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97411059"/>
                      </a:ext>
                    </a:extLst>
                  </a:tr>
                  <a:tr h="375603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6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5</a:t>
                          </a:r>
                          <a:endParaRPr lang="zh-TW" altLang="en-US" sz="16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74242" t="-498387" r="-400505" b="-145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75127" t="-498387" r="-302538" b="-145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Times New Roman"/>
                              <a:ea typeface="標楷體"/>
                              <a:cs typeface="+mn-cs"/>
                            </a:rPr>
                            <a:t>0.5</a:t>
                          </a:r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Times New Roman"/>
                            <a:ea typeface="標楷體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0.5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8424943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95485859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CC7E5B-F503-26BE-D0C6-AED3B3A73E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762BF2-5712-A851-1966-DF6CD5DCE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ACO: Traveling Salesman Problem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FDBC5F84-B97F-AF5E-EE7B-15A6BB2AE2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𝐼𝑡𝑒𝑟𝑎𝑡𝑖𝑜𝑛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zh-TW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=2, 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 1, 4, 3, 2, 5 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=214,  </m:t>
                    </m:r>
                    <m:sSubSup>
                      <m:sSubSup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TW" dirty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TW" i="1" dirty="0">
                        <a:latin typeface="Cambria Math" panose="02040503050406030204" pitchFamily="18" charset="0"/>
                      </a:rPr>
                      <m:t>=0.47</m:t>
                    </m:r>
                  </m:oMath>
                </a14:m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pPr lvl="1"/>
                <a:endParaRPr lang="en-US" altLang="zh-TW" b="0" i="1" dirty="0">
                  <a:latin typeface="Cambria Math" panose="02040503050406030204" pitchFamily="18" charset="0"/>
                </a:endParaRPr>
              </a:p>
              <a:p>
                <a:pPr lvl="1"/>
                <a:endParaRPr lang="en-US" altLang="zh-TW" dirty="0">
                  <a:solidFill>
                    <a:schemeClr val="tx1"/>
                  </a:solidFill>
                </a:endParaRPr>
              </a:p>
              <a:p>
                <a:pPr lvl="1"/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pPr lvl="1"/>
                <a:endParaRPr lang="en-US" altLang="zh-TW" dirty="0"/>
              </a:p>
              <a:p>
                <a:pPr lvl="1"/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FDBC5F84-B97F-AF5E-EE7B-15A6BB2AE2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6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60891FF-6370-EA00-7343-2A6944955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59</a:t>
            </a:fld>
            <a:endParaRPr lang="en-US" altLang="zh-TW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7FB6A5C9-1105-8859-740C-FD2F74C086D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52978458"/>
                  </p:ext>
                </p:extLst>
              </p:nvPr>
            </p:nvGraphicFramePr>
            <p:xfrm>
              <a:off x="1085274" y="2364774"/>
              <a:ext cx="6911541" cy="225073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82216">
                      <a:extLst>
                        <a:ext uri="{9D8B030D-6E8A-4147-A177-3AD203B41FA5}">
                          <a16:colId xmlns:a16="http://schemas.microsoft.com/office/drawing/2014/main" val="4027877154"/>
                        </a:ext>
                      </a:extLst>
                    </a:gridCol>
                    <a:gridCol w="1205865">
                      <a:extLst>
                        <a:ext uri="{9D8B030D-6E8A-4147-A177-3AD203B41FA5}">
                          <a16:colId xmlns:a16="http://schemas.microsoft.com/office/drawing/2014/main" val="2561474389"/>
                        </a:ext>
                      </a:extLst>
                    </a:gridCol>
                    <a:gridCol w="1205865">
                      <a:extLst>
                        <a:ext uri="{9D8B030D-6E8A-4147-A177-3AD203B41FA5}">
                          <a16:colId xmlns:a16="http://schemas.microsoft.com/office/drawing/2014/main" val="1189383929"/>
                        </a:ext>
                      </a:extLst>
                    </a:gridCol>
                    <a:gridCol w="1205865">
                      <a:extLst>
                        <a:ext uri="{9D8B030D-6E8A-4147-A177-3AD203B41FA5}">
                          <a16:colId xmlns:a16="http://schemas.microsoft.com/office/drawing/2014/main" val="3028427968"/>
                        </a:ext>
                      </a:extLst>
                    </a:gridCol>
                    <a:gridCol w="1205865">
                      <a:extLst>
                        <a:ext uri="{9D8B030D-6E8A-4147-A177-3AD203B41FA5}">
                          <a16:colId xmlns:a16="http://schemas.microsoft.com/office/drawing/2014/main" val="334657358"/>
                        </a:ext>
                      </a:extLst>
                    </a:gridCol>
                    <a:gridCol w="1205865">
                      <a:extLst>
                        <a:ext uri="{9D8B030D-6E8A-4147-A177-3AD203B41FA5}">
                          <a16:colId xmlns:a16="http://schemas.microsoft.com/office/drawing/2014/main" val="1034327269"/>
                        </a:ext>
                      </a:extLst>
                    </a:gridCol>
                  </a:tblGrid>
                  <a:tr h="370180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28256165"/>
                      </a:ext>
                    </a:extLst>
                  </a:tr>
                  <a:tr h="370180"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en-US" altLang="zh-TW" sz="16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zh-TW" altLang="en-US" sz="16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US" altLang="zh-TW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a:t>0.5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kumimoji="0" lang="en-US" altLang="zh-TW" sz="1600" b="0" i="0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+mn-lt"/>
                                    <a:ea typeface="+mn-ea"/>
                                    <a:cs typeface="+mn-cs"/>
                                  </a:rPr>
                                  <m:t>0.95</m:t>
                                </m:r>
                              </m:oMath>
                            </m:oMathPara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j-lt"/>
                            <a:ea typeface="標楷體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6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  <m:r>
                                  <a:rPr kumimoji="0" lang="en-US" altLang="zh-TW" sz="16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altLang="zh-TW" sz="16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1600" dirty="0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r>
                                      <a:rPr lang="en-US" altLang="zh-TW" sz="16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zh-TW" altLang="en-US" sz="16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TW" sz="16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0.95+</m:t>
                                </m:r>
                                <m:sSubSup>
                                  <m:sSubSupPr>
                                    <m:ctrlPr>
                                      <a:rPr lang="en-US" altLang="zh-TW" sz="16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1600" dirty="0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r>
                                      <a:rPr lang="en-US" altLang="zh-TW" sz="16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j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45663549"/>
                      </a:ext>
                    </a:extLst>
                  </a:tr>
                  <a:tr h="370180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6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</a:t>
                          </a:r>
                          <a:endParaRPr lang="zh-TW" altLang="en-US" sz="16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US" altLang="zh-TW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a:t>0.5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6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  <m:r>
                                  <a:rPr kumimoji="0" lang="en-US" altLang="zh-TW" sz="16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altLang="zh-TW" sz="16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1600" dirty="0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r>
                                      <a:rPr lang="en-US" altLang="zh-TW" sz="16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zh-TW" altLang="en-US" sz="16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kumimoji="0" lang="en-US" altLang="zh-TW" sz="1600" b="0" i="0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+mn-lt"/>
                                    <a:ea typeface="+mn-ea"/>
                                    <a:cs typeface="+mn-cs"/>
                                  </a:rPr>
                                  <m:t>0.95</m:t>
                                </m:r>
                              </m:oMath>
                            </m:oMathPara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j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TW" sz="16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0.95+</m:t>
                                </m:r>
                                <m:sSubSup>
                                  <m:sSubSupPr>
                                    <m:ctrlPr>
                                      <a:rPr lang="en-US" altLang="zh-TW" sz="16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1600" dirty="0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r>
                                      <a:rPr lang="en-US" altLang="zh-TW" sz="16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j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87260353"/>
                      </a:ext>
                    </a:extLst>
                  </a:tr>
                  <a:tr h="370180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6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3</a:t>
                          </a:r>
                          <a:endParaRPr lang="zh-TW" altLang="en-US" sz="16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a:t>0.95</a:t>
                          </a:r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j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6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  <m:r>
                                  <a:rPr kumimoji="0" lang="en-US" altLang="zh-TW" sz="16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altLang="zh-TW" sz="16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1600" dirty="0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r>
                                      <a:rPr lang="en-US" altLang="zh-TW" sz="16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zh-TW" altLang="en-US" sz="16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TW" sz="16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0.95+</m:t>
                                </m:r>
                                <m:sSubSup>
                                  <m:sSubSupPr>
                                    <m:ctrlPr>
                                      <a:rPr lang="en-US" altLang="zh-TW" sz="16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1600" dirty="0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r>
                                      <a:rPr lang="en-US" altLang="zh-TW" sz="16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j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標楷體"/>
                              <a:cs typeface="+mn-cs"/>
                            </a:rPr>
                            <a:t>0.5</a:t>
                          </a:r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j-lt"/>
                            <a:ea typeface="標楷體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638057"/>
                      </a:ext>
                    </a:extLst>
                  </a:tr>
                  <a:tr h="370180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6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4</a:t>
                          </a:r>
                          <a:endParaRPr lang="zh-TW" altLang="en-US" sz="16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6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  <m:r>
                                  <a:rPr kumimoji="0" lang="en-US" altLang="zh-TW" sz="16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altLang="zh-TW" sz="16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1600" dirty="0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r>
                                      <a:rPr lang="en-US" altLang="zh-TW" sz="16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zh-TW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a:t>0.95</a:t>
                          </a:r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j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TW" sz="16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0.95+</m:t>
                                </m:r>
                                <m:sSubSup>
                                  <m:sSubSupPr>
                                    <m:ctrlPr>
                                      <a:rPr lang="en-US" altLang="zh-TW" sz="16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1600" dirty="0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r>
                                      <a:rPr lang="en-US" altLang="zh-TW" sz="16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j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0.5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97411059"/>
                      </a:ext>
                    </a:extLst>
                  </a:tr>
                  <a:tr h="370180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6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5</a:t>
                          </a:r>
                          <a:endParaRPr lang="zh-TW" altLang="en-US" sz="16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TW" sz="16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0.95+</m:t>
                                </m:r>
                                <m:sSubSup>
                                  <m:sSubSupPr>
                                    <m:ctrlPr>
                                      <a:rPr lang="en-US" altLang="zh-TW" sz="16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1600" dirty="0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r>
                                      <a:rPr lang="en-US" altLang="zh-TW" sz="16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j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TW" sz="16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0.95+</m:t>
                                </m:r>
                                <m:sSubSup>
                                  <m:sSubSupPr>
                                    <m:ctrlPr>
                                      <a:rPr lang="en-US" altLang="zh-TW" sz="16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1600" dirty="0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r>
                                      <a:rPr lang="en-US" altLang="zh-TW" sz="16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j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標楷體"/>
                              <a:cs typeface="+mn-cs"/>
                            </a:rPr>
                            <a:t>0.5</a:t>
                          </a:r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j-lt"/>
                            <a:ea typeface="標楷體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0.5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8424943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7FB6A5C9-1105-8859-740C-FD2F74C086D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52978458"/>
                  </p:ext>
                </p:extLst>
              </p:nvPr>
            </p:nvGraphicFramePr>
            <p:xfrm>
              <a:off x="1085274" y="2364774"/>
              <a:ext cx="6911541" cy="225562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82216">
                      <a:extLst>
                        <a:ext uri="{9D8B030D-6E8A-4147-A177-3AD203B41FA5}">
                          <a16:colId xmlns:a16="http://schemas.microsoft.com/office/drawing/2014/main" val="4027877154"/>
                        </a:ext>
                      </a:extLst>
                    </a:gridCol>
                    <a:gridCol w="1205865">
                      <a:extLst>
                        <a:ext uri="{9D8B030D-6E8A-4147-A177-3AD203B41FA5}">
                          <a16:colId xmlns:a16="http://schemas.microsoft.com/office/drawing/2014/main" val="2561474389"/>
                        </a:ext>
                      </a:extLst>
                    </a:gridCol>
                    <a:gridCol w="1205865">
                      <a:extLst>
                        <a:ext uri="{9D8B030D-6E8A-4147-A177-3AD203B41FA5}">
                          <a16:colId xmlns:a16="http://schemas.microsoft.com/office/drawing/2014/main" val="1189383929"/>
                        </a:ext>
                      </a:extLst>
                    </a:gridCol>
                    <a:gridCol w="1205865">
                      <a:extLst>
                        <a:ext uri="{9D8B030D-6E8A-4147-A177-3AD203B41FA5}">
                          <a16:colId xmlns:a16="http://schemas.microsoft.com/office/drawing/2014/main" val="3028427968"/>
                        </a:ext>
                      </a:extLst>
                    </a:gridCol>
                    <a:gridCol w="1205865">
                      <a:extLst>
                        <a:ext uri="{9D8B030D-6E8A-4147-A177-3AD203B41FA5}">
                          <a16:colId xmlns:a16="http://schemas.microsoft.com/office/drawing/2014/main" val="334657358"/>
                        </a:ext>
                      </a:extLst>
                    </a:gridCol>
                    <a:gridCol w="1205865">
                      <a:extLst>
                        <a:ext uri="{9D8B030D-6E8A-4147-A177-3AD203B41FA5}">
                          <a16:colId xmlns:a16="http://schemas.microsoft.com/office/drawing/2014/main" val="1034327269"/>
                        </a:ext>
                      </a:extLst>
                    </a:gridCol>
                  </a:tblGrid>
                  <a:tr h="370180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28256165"/>
                      </a:ext>
                    </a:extLst>
                  </a:tr>
                  <a:tr h="376111"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en-US" altLang="zh-TW" sz="16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zh-TW" altLang="en-US" sz="16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US" altLang="zh-TW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a:t>0.5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73737" t="-100000" r="-201010" b="-4161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73737" t="-100000" r="-101010" b="-4161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73737" t="-100000" r="-1010" b="-4161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45663549"/>
                      </a:ext>
                    </a:extLst>
                  </a:tr>
                  <a:tr h="376111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6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</a:t>
                          </a:r>
                          <a:endParaRPr lang="zh-TW" altLang="en-US" sz="16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US" altLang="zh-TW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a:t>0.5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73737" t="-200000" r="-201010" b="-3161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73737" t="-200000" r="-101010" b="-3161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73737" t="-200000" r="-1010" b="-3161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87260353"/>
                      </a:ext>
                    </a:extLst>
                  </a:tr>
                  <a:tr h="376111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6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3</a:t>
                          </a:r>
                          <a:endParaRPr lang="zh-TW" altLang="en-US" sz="16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a:t>0.95</a:t>
                          </a:r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j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75127" t="-304918" r="-302538" b="-2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73737" t="-304918" r="-101010" b="-2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標楷體"/>
                              <a:cs typeface="+mn-cs"/>
                            </a:rPr>
                            <a:t>0.5</a:t>
                          </a:r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j-lt"/>
                            <a:ea typeface="標楷體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638057"/>
                      </a:ext>
                    </a:extLst>
                  </a:tr>
                  <a:tr h="381000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6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4</a:t>
                          </a:r>
                          <a:endParaRPr lang="zh-TW" altLang="en-US" sz="16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74242" t="-392063" r="-400505" b="-1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a:t>0.95</a:t>
                          </a:r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j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73737" t="-392063" r="-201010" b="-1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0.5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97411059"/>
                      </a:ext>
                    </a:extLst>
                  </a:tr>
                  <a:tr h="376111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6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5</a:t>
                          </a:r>
                          <a:endParaRPr lang="zh-TW" altLang="en-US" sz="16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74242" t="-500000" r="-400505" b="-161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75127" t="-500000" r="-302538" b="-161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標楷體"/>
                              <a:cs typeface="+mn-cs"/>
                            </a:rPr>
                            <a:t>0.5</a:t>
                          </a:r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j-lt"/>
                            <a:ea typeface="標楷體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0.5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8424943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805227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2DE1E4-9F67-B411-8CF5-C1D069ACA5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E784C2-18CE-8B57-9D63-5C6409CDC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DP: Traveling Salesman Problem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E56CDD-32C6-BDBB-E935-5FD9C34E9A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/>
          </a:p>
          <a:p>
            <a:pPr lvl="1"/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00618BD-B95F-8AEF-75DF-1A6F83603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6</a:t>
            </a:fld>
            <a:endParaRPr lang="en-US" altLang="zh-TW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內容版面配置區 2">
                <a:extLst>
                  <a:ext uri="{FF2B5EF4-FFF2-40B4-BE49-F238E27FC236}">
                    <a16:creationId xmlns:a16="http://schemas.microsoft.com/office/drawing/2014/main" id="{6E32EADC-0885-5F8D-39C9-7923DB4BCEAD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395288" y="1226534"/>
                <a:ext cx="8291512" cy="51618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257175" indent="-257175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2">
                      <a:lumMod val="75000"/>
                    </a:schemeClr>
                  </a:buClr>
                  <a:buSzPct val="70000"/>
                  <a:buFont typeface="Wingdings" panose="05000000000000000000" pitchFamily="2" charset="2"/>
                  <a:buChar char="q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57213" indent="-2143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>
                      <a:lumMod val="25000"/>
                    </a:schemeClr>
                  </a:buClr>
                  <a:buSzPct val="70000"/>
                  <a:buFont typeface="Wingdings" panose="05000000000000000000" pitchFamily="2" charset="2"/>
                  <a:buChar char="m"/>
                  <a:defRPr kumimoji="1" sz="22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857250" indent="-17145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>
                      <a:lumMod val="25000"/>
                    </a:schemeClr>
                  </a:buClr>
                  <a:buSzPct val="70000"/>
                  <a:buFont typeface="Wingdings" panose="05000000000000000000" pitchFamily="2" charset="2"/>
                  <a:buChar char="Ø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200150" indent="-17145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543050" indent="-17145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1885950" indent="-17145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5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228850" indent="-17145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5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2571750" indent="-17145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5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2914650" indent="-17145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5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r>
                  <a:rPr lang="en-US" altLang="zh-TW" kern="0" dirty="0"/>
                  <a:t>Let </a:t>
                </a:r>
                <a14:m>
                  <m:oMath xmlns:m="http://schemas.openxmlformats.org/officeDocument/2006/math"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i="1" kern="0" dirty="0" err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kern="0" dirty="0"/>
                  <a:t> be the length of a shortest path starting at vertex </a:t>
                </a:r>
                <a14:m>
                  <m:oMath xmlns:m="http://schemas.openxmlformats.org/officeDocument/2006/math"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TW" kern="0" dirty="0"/>
                  <a:t>, going through all vertices in </a:t>
                </a:r>
                <a14:m>
                  <m:oMath xmlns:m="http://schemas.openxmlformats.org/officeDocument/2006/math"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TW" kern="0" dirty="0"/>
                  <a:t> and terminating at vertex </a:t>
                </a:r>
                <a14:m>
                  <m:oMath xmlns:m="http://schemas.openxmlformats.org/officeDocument/2006/math"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TW" kern="0" dirty="0"/>
                  <a:t>. </a:t>
                </a:r>
              </a:p>
              <a:p>
                <a:pPr marL="0" indent="0">
                  <a:buNone/>
                </a:pPr>
                <a:endParaRPr lang="en-US" altLang="zh-TW" i="1" kern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kern="0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i="1" kern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 ker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i="1" ker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TW" i="1" ker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altLang="zh-TW" i="1" kern="0">
                          <a:latin typeface="Cambria Math" panose="02040503050406030204" pitchFamily="18" charset="0"/>
                        </a:rPr>
                        <m:t>=⁡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TW" i="1" kern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i="1" kern="0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unc>
                                <m:funcPr>
                                  <m:ctrlPr>
                                    <a:rPr lang="en-US" altLang="zh-TW" i="1" ker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altLang="zh-TW" i="1" ker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TW" kern="0">
                                          <a:latin typeface="Cambria Math" panose="02040503050406030204" pitchFamily="18" charset="0"/>
                                        </a:rPr>
                                        <m:t>min</m:t>
                                      </m:r>
                                      <m:r>
                                        <a:rPr lang="en-US" altLang="zh-TW" b="0" i="0" kern="0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  <m:lim>
                                      <m:r>
                                        <a:rPr lang="en-US" altLang="zh-TW" i="1" ker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altLang="zh-TW" i="1" kern="0">
                                          <a:latin typeface="Cambria Math" panose="02040503050406030204" pitchFamily="18" charset="0"/>
                                        </a:rPr>
                                        <m:t>∈</m:t>
                                      </m:r>
                                      <m:r>
                                        <a:rPr lang="en-US" altLang="zh-TW" i="1" kern="0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lim>
                                  </m:limLow>
                                </m:fName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altLang="zh-TW" i="1" ker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TW" i="1" ker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i="1" kern="0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altLang="zh-TW" i="1" kern="0">
                                              <a:latin typeface="Cambria Math" panose="02040503050406030204" pitchFamily="18" charset="0"/>
                                            </a:rPr>
                                            <m:t>𝑖𝑘</m:t>
                                          </m:r>
                                        </m:sub>
                                      </m:sSub>
                                      <m:r>
                                        <a:rPr lang="en-US" altLang="zh-TW" i="1" ker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zh-TW" i="1" kern="0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  <m:d>
                                        <m:dPr>
                                          <m:ctrlPr>
                                            <a:rPr lang="en-US" altLang="zh-TW" i="1" ker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TW" i="1" ker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en-US" altLang="zh-TW" i="1" kern="0">
                                              <a:latin typeface="Cambria Math" panose="02040503050406030204" pitchFamily="18" charset="0"/>
                                            </a:rPr>
                                            <m:t>, </m:t>
                                          </m:r>
                                          <m:r>
                                            <a:rPr lang="en-US" altLang="zh-TW" i="1" kern="0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  <m:r>
                                            <a:rPr lang="en-US" altLang="zh-TW" i="1" ker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d>
                                            <m:dPr>
                                              <m:begChr m:val="{"/>
                                              <m:endChr m:val="}"/>
                                              <m:ctrlPr>
                                                <a:rPr lang="en-US" altLang="zh-TW" i="1" ker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zh-TW" i="1" kern="0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e>
                                  </m:d>
                                  <m:r>
                                    <a:rPr lang="en-US" altLang="zh-TW" b="0" i="1" kern="0" smtClean="0">
                                      <a:latin typeface="Cambria Math" panose="02040503050406030204" pitchFamily="18" charset="0"/>
                                    </a:rPr>
                                    <m:t>        </m:t>
                                  </m:r>
                                  <m:r>
                                    <a:rPr lang="en-US" altLang="zh-TW" b="0" i="1" kern="0" smtClean="0">
                                      <a:latin typeface="Cambria Math" panose="02040503050406030204" pitchFamily="18" charset="0"/>
                                    </a:rPr>
                                    <m:t>𝑖𝑓</m:t>
                                  </m:r>
                                  <m:r>
                                    <a:rPr lang="en-US" altLang="zh-TW" b="0" i="1" kern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zh-TW" b="0" i="1" kern="0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  <m:r>
                                    <a:rPr lang="en-US" altLang="zh-TW" b="0" i="1" kern="0" smtClean="0">
                                      <a:latin typeface="Cambria Math" panose="02040503050406030204" pitchFamily="18" charset="0"/>
                                    </a:rPr>
                                    <m:t>≠∅,     </m:t>
                                  </m:r>
                                </m:e>
                              </m:func>
                              <m:r>
                                <a:rPr lang="en-US" altLang="zh-TW" b="0" i="1" kern="0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TW" b="0" i="1" kern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kern="0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b="0" i="1" kern="0" smtClean="0">
                                      <a:latin typeface="Cambria Math" panose="02040503050406030204" pitchFamily="18" charset="0"/>
                                    </a:rPr>
                                    <m:t>𝑖𝑠</m:t>
                                  </m:r>
                                </m:sub>
                              </m:sSub>
                              <m:r>
                                <a:rPr lang="en-US" altLang="zh-TW" b="0" i="1" kern="0" smtClean="0">
                                  <a:latin typeface="Cambria Math" panose="02040503050406030204" pitchFamily="18" charset="0"/>
                                </a:rPr>
                                <m:t>                                                  </m:t>
                              </m:r>
                              <m:r>
                                <a:rPr lang="en-US" altLang="zh-TW" b="0" i="1" kern="0" smtClean="0">
                                  <a:latin typeface="Cambria Math" panose="02040503050406030204" pitchFamily="18" charset="0"/>
                                </a:rPr>
                                <m:t>𝑜𝑡h𝑒𝑟𝑤𝑖𝑠𝑒</m:t>
                              </m:r>
                              <m:r>
                                <a:rPr lang="en-US" altLang="zh-TW" b="0" i="1" kern="0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TW" kern="0" dirty="0"/>
              </a:p>
              <a:p>
                <a:pPr marL="0" indent="0">
                  <a:buNone/>
                </a:pPr>
                <a:endParaRPr lang="en-US" altLang="zh-TW" kern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i="1" kern="0" dirty="0" err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kern="0" dirty="0"/>
                  <a:t> </a:t>
                </a:r>
                <a:r>
                  <a:rPr lang="en-US" altLang="zh-TW" dirty="0"/>
                  <a:t>represents the minimum total cost of traveling from city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TW" dirty="0"/>
                  <a:t> while visiting all unvisited cities in set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TW" dirty="0"/>
                  <a:t>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i="1" kern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TW" kern="0" dirty="0"/>
                  <a:t> is the set of unvisited cities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ker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i="1" kern="0">
                            <a:latin typeface="Cambria Math" panose="02040503050406030204" pitchFamily="18" charset="0"/>
                          </a:rPr>
                          <m:t>𝑖𝑘</m:t>
                        </m:r>
                      </m:sub>
                    </m:sSub>
                  </m:oMath>
                </a14:m>
                <a:r>
                  <a:rPr lang="en-US" altLang="zh-TW" kern="0" dirty="0"/>
                  <a:t> is the cost of traveling from city </a:t>
                </a:r>
                <a14:m>
                  <m:oMath xmlns:m="http://schemas.openxmlformats.org/officeDocument/2006/math"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TW" kern="0" dirty="0"/>
                  <a:t> to city </a:t>
                </a:r>
                <a14:m>
                  <m:oMath xmlns:m="http://schemas.openxmlformats.org/officeDocument/2006/math"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altLang="zh-TW" kern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ker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i="1" ker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b="0" i="1" kern="0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altLang="zh-TW" kern="0" dirty="0"/>
                  <a:t> is the cost of traveling from city </a:t>
                </a:r>
                <a14:m>
                  <m:oMath xmlns:m="http://schemas.openxmlformats.org/officeDocument/2006/math"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TW" kern="0" dirty="0"/>
                  <a:t> to start city </a:t>
                </a:r>
                <a14:m>
                  <m:oMath xmlns:m="http://schemas.openxmlformats.org/officeDocument/2006/math"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altLang="zh-TW" i="1" kern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zh-TW" kern="0" dirty="0"/>
              </a:p>
              <a:p>
                <a:pPr marL="0" indent="0">
                  <a:buNone/>
                </a:pPr>
                <a:endParaRPr lang="en-US" altLang="zh-TW" kern="0" dirty="0"/>
              </a:p>
            </p:txBody>
          </p:sp>
        </mc:Choice>
        <mc:Fallback xmlns="">
          <p:sp>
            <p:nvSpPr>
              <p:cNvPr id="5" name="內容版面配置區 2">
                <a:extLst>
                  <a:ext uri="{FF2B5EF4-FFF2-40B4-BE49-F238E27FC236}">
                    <a16:creationId xmlns:a16="http://schemas.microsoft.com/office/drawing/2014/main" id="{6E32EADC-0885-5F8D-39C9-7923DB4BCE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5288" y="1226534"/>
                <a:ext cx="8291512" cy="5161867"/>
              </a:xfrm>
              <a:prstGeom prst="rect">
                <a:avLst/>
              </a:prstGeom>
              <a:blipFill>
                <a:blip r:embed="rId3"/>
                <a:stretch>
                  <a:fillRect l="-368" t="-945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3455937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996863-B113-CD58-2ECE-836F7AF398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FDE6D6-0D68-04F1-12DD-F518058B5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ACO: Traveling Salesman Problem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A3A89D3B-257B-0A49-56CF-180E4BC6BD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𝐼𝑡𝑒𝑟𝑎𝑡𝑖𝑜𝑛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zh-TW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=3, 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 1, 3, 5, 2, 4 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=257,  </m:t>
                    </m:r>
                    <m:sSubSup>
                      <m:sSubSup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TW" dirty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bSup>
                    <m:r>
                      <a:rPr lang="en-US" altLang="zh-TW" i="1" dirty="0">
                        <a:latin typeface="Cambria Math" panose="02040503050406030204" pitchFamily="18" charset="0"/>
                      </a:rPr>
                      <m:t>=0.39</m:t>
                    </m:r>
                  </m:oMath>
                </a14:m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pPr lvl="1"/>
                <a:endParaRPr lang="en-US" altLang="zh-TW" b="0" i="1" dirty="0">
                  <a:latin typeface="Cambria Math" panose="02040503050406030204" pitchFamily="18" charset="0"/>
                </a:endParaRPr>
              </a:p>
              <a:p>
                <a:pPr lvl="1"/>
                <a:endParaRPr lang="en-US" altLang="zh-TW" dirty="0">
                  <a:solidFill>
                    <a:schemeClr val="tx1"/>
                  </a:solidFill>
                </a:endParaRPr>
              </a:p>
              <a:p>
                <a:pPr lvl="1"/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pPr lvl="1"/>
                <a:endParaRPr lang="en-US" altLang="zh-TW" dirty="0"/>
              </a:p>
              <a:p>
                <a:pPr lvl="1"/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A3A89D3B-257B-0A49-56CF-180E4BC6BD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6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5BBCF78-B474-ECBA-A77E-9CA816B69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60</a:t>
            </a:fld>
            <a:endParaRPr lang="en-US" altLang="zh-TW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9ABA8652-6601-97FD-7BE9-3CB0835AF72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9475649"/>
                  </p:ext>
                </p:extLst>
              </p:nvPr>
            </p:nvGraphicFramePr>
            <p:xfrm>
              <a:off x="1085274" y="2364774"/>
              <a:ext cx="6911541" cy="225708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82216">
                      <a:extLst>
                        <a:ext uri="{9D8B030D-6E8A-4147-A177-3AD203B41FA5}">
                          <a16:colId xmlns:a16="http://schemas.microsoft.com/office/drawing/2014/main" val="4027877154"/>
                        </a:ext>
                      </a:extLst>
                    </a:gridCol>
                    <a:gridCol w="1205865">
                      <a:extLst>
                        <a:ext uri="{9D8B030D-6E8A-4147-A177-3AD203B41FA5}">
                          <a16:colId xmlns:a16="http://schemas.microsoft.com/office/drawing/2014/main" val="2561474389"/>
                        </a:ext>
                      </a:extLst>
                    </a:gridCol>
                    <a:gridCol w="1205865">
                      <a:extLst>
                        <a:ext uri="{9D8B030D-6E8A-4147-A177-3AD203B41FA5}">
                          <a16:colId xmlns:a16="http://schemas.microsoft.com/office/drawing/2014/main" val="1189383929"/>
                        </a:ext>
                      </a:extLst>
                    </a:gridCol>
                    <a:gridCol w="1205865">
                      <a:extLst>
                        <a:ext uri="{9D8B030D-6E8A-4147-A177-3AD203B41FA5}">
                          <a16:colId xmlns:a16="http://schemas.microsoft.com/office/drawing/2014/main" val="3028427968"/>
                        </a:ext>
                      </a:extLst>
                    </a:gridCol>
                    <a:gridCol w="1205865">
                      <a:extLst>
                        <a:ext uri="{9D8B030D-6E8A-4147-A177-3AD203B41FA5}">
                          <a16:colId xmlns:a16="http://schemas.microsoft.com/office/drawing/2014/main" val="334657358"/>
                        </a:ext>
                      </a:extLst>
                    </a:gridCol>
                    <a:gridCol w="1205865">
                      <a:extLst>
                        <a:ext uri="{9D8B030D-6E8A-4147-A177-3AD203B41FA5}">
                          <a16:colId xmlns:a16="http://schemas.microsoft.com/office/drawing/2014/main" val="1034327269"/>
                        </a:ext>
                      </a:extLst>
                    </a:gridCol>
                  </a:tblGrid>
                  <a:tr h="370180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28256165"/>
                      </a:ext>
                    </a:extLst>
                  </a:tr>
                  <a:tr h="370180"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en-US" altLang="zh-TW" sz="16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zh-TW" altLang="en-US" sz="16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US" altLang="zh-TW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a:t>0.5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TW" sz="16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0.95</m:t>
                                </m:r>
                                <m:r>
                                  <a:rPr lang="en-US" altLang="zh-TW" sz="16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altLang="zh-TW" sz="16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1600" dirty="0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r>
                                      <a:rPr lang="en-US" altLang="zh-TW" sz="1600" b="0" i="1" dirty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TW" sz="16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0.97</m:t>
                                </m:r>
                                <m:r>
                                  <a:rPr lang="en-US" altLang="zh-TW" sz="16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altLang="zh-TW" sz="16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1600" dirty="0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r>
                                      <a:rPr lang="en-US" altLang="zh-TW" sz="1600" b="0" i="1" dirty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kumimoji="0" lang="en-US" altLang="zh-TW" sz="1600" b="0" i="0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+mn-lt"/>
                                    <a:ea typeface="+mn-ea"/>
                                    <a:cs typeface="+mn-cs"/>
                                  </a:rPr>
                                  <m:t>1.42</m:t>
                                </m:r>
                              </m:oMath>
                            </m:oMathPara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45663549"/>
                      </a:ext>
                    </a:extLst>
                  </a:tr>
                  <a:tr h="370180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6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</a:t>
                          </a:r>
                          <a:endParaRPr lang="zh-TW" altLang="en-US" sz="16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US" altLang="zh-TW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a:t>0.5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altLang="zh-TW" sz="1600" kern="1200" dirty="0" smtClean="0">
                                    <a:solidFill>
                                      <a:schemeClr val="tx1"/>
                                    </a:solidFill>
                                    <a:latin typeface="+mn-lt"/>
                                    <a:ea typeface="+mn-ea"/>
                                    <a:cs typeface="+mn-cs"/>
                                  </a:rPr>
                                  <m:t>0.97</m:t>
                                </m:r>
                              </m:oMath>
                            </m:oMathPara>
                          </a14:m>
                          <a:endParaRPr lang="zh-TW" altLang="en-US" sz="16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TW" sz="16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0.95</m:t>
                                </m:r>
                                <m:r>
                                  <a:rPr lang="en-US" altLang="zh-TW" sz="16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altLang="zh-TW" sz="16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1600" dirty="0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r>
                                      <a:rPr lang="en-US" altLang="zh-TW" sz="1600" b="0" i="1" dirty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TW" sz="16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1.42</m:t>
                                </m:r>
                                <m:r>
                                  <a:rPr lang="en-US" altLang="zh-TW" sz="16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altLang="zh-TW" sz="16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1600" dirty="0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r>
                                      <a:rPr lang="en-US" altLang="zh-TW" sz="1600" b="0" i="1" dirty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87260353"/>
                      </a:ext>
                    </a:extLst>
                  </a:tr>
                  <a:tr h="370180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6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3</a:t>
                          </a:r>
                          <a:endParaRPr lang="zh-TW" altLang="en-US" sz="16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TW" sz="16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0.95</m:t>
                                </m:r>
                                <m:r>
                                  <a:rPr lang="en-US" altLang="zh-TW" sz="16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altLang="zh-TW" sz="16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1600" dirty="0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r>
                                      <a:rPr lang="en-US" altLang="zh-TW" sz="1600" b="0" i="1" dirty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j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altLang="zh-TW" sz="1600" kern="1200" dirty="0" smtClean="0">
                                    <a:solidFill>
                                      <a:schemeClr val="tx1"/>
                                    </a:solidFill>
                                    <a:latin typeface="+mn-lt"/>
                                    <a:ea typeface="+mn-ea"/>
                                    <a:cs typeface="+mn-cs"/>
                                  </a:rPr>
                                  <m:t>0.97</m:t>
                                </m:r>
                              </m:oMath>
                            </m:oMathPara>
                          </a14:m>
                          <a:endParaRPr lang="zh-TW" altLang="en-US" sz="16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kumimoji="0" lang="en-US" altLang="zh-TW" sz="1600" b="0" i="0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+mn-lt"/>
                                    <a:ea typeface="+mn-ea"/>
                                    <a:cs typeface="+mn-cs"/>
                                  </a:rPr>
                                  <m:t>1.42</m:t>
                                </m:r>
                              </m:oMath>
                            </m:oMathPara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j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TW" sz="16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標楷體"/>
                                    <a:cs typeface="+mn-cs"/>
                                  </a:rPr>
                                  <m:t>0.5</m:t>
                                </m:r>
                                <m:r>
                                  <a:rPr lang="en-US" altLang="zh-TW" sz="16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altLang="zh-TW" sz="16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1600" dirty="0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r>
                                      <a:rPr lang="en-US" altLang="zh-TW" sz="1600" b="0" i="1" dirty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j-lt"/>
                            <a:ea typeface="標楷體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638057"/>
                      </a:ext>
                    </a:extLst>
                  </a:tr>
                  <a:tr h="370180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6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4</a:t>
                          </a:r>
                          <a:endParaRPr lang="zh-TW" altLang="en-US" sz="16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TW" sz="16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0.97</m:t>
                                </m:r>
                                <m:r>
                                  <a:rPr lang="en-US" altLang="zh-TW" sz="16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altLang="zh-TW" sz="16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1600" dirty="0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r>
                                      <a:rPr lang="en-US" altLang="zh-TW" sz="1600" b="0" i="1" dirty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TW" sz="16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0.95</m:t>
                                </m:r>
                                <m:r>
                                  <a:rPr lang="en-US" altLang="zh-TW" sz="16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altLang="zh-TW" sz="16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1600" dirty="0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r>
                                      <a:rPr lang="en-US" altLang="zh-TW" sz="1600" b="0" i="1" dirty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kumimoji="0" lang="en-US" altLang="zh-TW" sz="1600" b="0" i="0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+mn-lt"/>
                                    <a:ea typeface="+mn-ea"/>
                                    <a:cs typeface="+mn-cs"/>
                                  </a:rPr>
                                  <m:t>1.42</m:t>
                                </m:r>
                              </m:oMath>
                            </m:oMathPara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j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0.5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97411059"/>
                      </a:ext>
                    </a:extLst>
                  </a:tr>
                  <a:tr h="370180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6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5</a:t>
                          </a:r>
                          <a:endParaRPr lang="zh-TW" altLang="en-US" sz="16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a:t>1.42</a:t>
                          </a:r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j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TW" sz="16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1.42</m:t>
                                </m:r>
                                <m:r>
                                  <a:rPr lang="en-US" altLang="zh-TW" sz="16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altLang="zh-TW" sz="16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1600" dirty="0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r>
                                      <a:rPr lang="en-US" altLang="zh-TW" sz="1600" b="0" i="1" dirty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TW" sz="16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0.5</m:t>
                                </m:r>
                                <m:r>
                                  <a:rPr lang="en-US" altLang="zh-TW" sz="16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altLang="zh-TW" sz="16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1600" dirty="0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r>
                                      <a:rPr lang="en-US" altLang="zh-TW" sz="1600" b="0" i="1" dirty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0.5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8424943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9ABA8652-6601-97FD-7BE9-3CB0835AF72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9475649"/>
                  </p:ext>
                </p:extLst>
              </p:nvPr>
            </p:nvGraphicFramePr>
            <p:xfrm>
              <a:off x="1085274" y="2364774"/>
              <a:ext cx="6911541" cy="225708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82216">
                      <a:extLst>
                        <a:ext uri="{9D8B030D-6E8A-4147-A177-3AD203B41FA5}">
                          <a16:colId xmlns:a16="http://schemas.microsoft.com/office/drawing/2014/main" val="4027877154"/>
                        </a:ext>
                      </a:extLst>
                    </a:gridCol>
                    <a:gridCol w="1205865">
                      <a:extLst>
                        <a:ext uri="{9D8B030D-6E8A-4147-A177-3AD203B41FA5}">
                          <a16:colId xmlns:a16="http://schemas.microsoft.com/office/drawing/2014/main" val="2561474389"/>
                        </a:ext>
                      </a:extLst>
                    </a:gridCol>
                    <a:gridCol w="1205865">
                      <a:extLst>
                        <a:ext uri="{9D8B030D-6E8A-4147-A177-3AD203B41FA5}">
                          <a16:colId xmlns:a16="http://schemas.microsoft.com/office/drawing/2014/main" val="1189383929"/>
                        </a:ext>
                      </a:extLst>
                    </a:gridCol>
                    <a:gridCol w="1205865">
                      <a:extLst>
                        <a:ext uri="{9D8B030D-6E8A-4147-A177-3AD203B41FA5}">
                          <a16:colId xmlns:a16="http://schemas.microsoft.com/office/drawing/2014/main" val="3028427968"/>
                        </a:ext>
                      </a:extLst>
                    </a:gridCol>
                    <a:gridCol w="1205865">
                      <a:extLst>
                        <a:ext uri="{9D8B030D-6E8A-4147-A177-3AD203B41FA5}">
                          <a16:colId xmlns:a16="http://schemas.microsoft.com/office/drawing/2014/main" val="334657358"/>
                        </a:ext>
                      </a:extLst>
                    </a:gridCol>
                    <a:gridCol w="1205865">
                      <a:extLst>
                        <a:ext uri="{9D8B030D-6E8A-4147-A177-3AD203B41FA5}">
                          <a16:colId xmlns:a16="http://schemas.microsoft.com/office/drawing/2014/main" val="1034327269"/>
                        </a:ext>
                      </a:extLst>
                    </a:gridCol>
                  </a:tblGrid>
                  <a:tr h="370180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28256165"/>
                      </a:ext>
                    </a:extLst>
                  </a:tr>
                  <a:tr h="377381"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en-US" altLang="zh-TW" sz="16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zh-TW" altLang="en-US" sz="16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US" altLang="zh-TW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a:t>0.5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73737" t="-100000" r="-201010" b="-4161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73737" t="-100000" r="-101010" b="-4161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73737" t="-100000" r="-1010" b="-4161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45663549"/>
                      </a:ext>
                    </a:extLst>
                  </a:tr>
                  <a:tr h="377381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6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</a:t>
                          </a:r>
                          <a:endParaRPr lang="zh-TW" altLang="en-US" sz="16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US" altLang="zh-TW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a:t>0.5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73737" t="-200000" r="-201010" b="-3161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73737" t="-200000" r="-101010" b="-3161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73737" t="-200000" r="-1010" b="-3161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87260353"/>
                      </a:ext>
                    </a:extLst>
                  </a:tr>
                  <a:tr h="377381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6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3</a:t>
                          </a:r>
                          <a:endParaRPr lang="zh-TW" altLang="en-US" sz="16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74242" t="-295238" r="-400505" b="-2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75127" t="-295238" r="-302538" b="-2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73737" t="-295238" r="-101010" b="-2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73737" t="-295238" r="-1010" b="-2111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638057"/>
                      </a:ext>
                    </a:extLst>
                  </a:tr>
                  <a:tr h="377381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6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4</a:t>
                          </a:r>
                          <a:endParaRPr lang="zh-TW" altLang="en-US" sz="16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74242" t="-401613" r="-400505" b="-1145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75127" t="-401613" r="-302538" b="-1145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73737" t="-401613" r="-201010" b="-1145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0.5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97411059"/>
                      </a:ext>
                    </a:extLst>
                  </a:tr>
                  <a:tr h="377381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6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5</a:t>
                          </a:r>
                          <a:endParaRPr lang="zh-TW" altLang="en-US" sz="16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a:t>1.42</a:t>
                          </a:r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j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75127" t="-501613" r="-302538" b="-145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73737" t="-501613" r="-201010" b="-145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0.5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8424943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70536917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651630-2750-C6C5-7A1F-83445A4668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05CA56-33F1-E3B5-0F97-08B916737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ACO: Traveling Salesman Problem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5C196D5C-5F2B-067B-4B33-04AD42FCBB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𝐼𝑡𝑒𝑟𝑎𝑡𝑖𝑜𝑛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zh-TW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=4, 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 1, 3, 4, 5, 2 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=221,  </m:t>
                    </m:r>
                    <m:sSubSup>
                      <m:sSubSup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TW" dirty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bSup>
                    <m:r>
                      <a:rPr lang="en-US" altLang="zh-TW" i="1" dirty="0">
                        <a:latin typeface="Cambria Math" panose="02040503050406030204" pitchFamily="18" charset="0"/>
                      </a:rPr>
                      <m:t>=0.45</m:t>
                    </m:r>
                  </m:oMath>
                </a14:m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pPr lvl="1"/>
                <a:endParaRPr lang="en-US" altLang="zh-TW" b="0" i="1" dirty="0">
                  <a:latin typeface="Cambria Math" panose="02040503050406030204" pitchFamily="18" charset="0"/>
                </a:endParaRPr>
              </a:p>
              <a:p>
                <a:pPr lvl="1"/>
                <a:endParaRPr lang="en-US" altLang="zh-TW" dirty="0">
                  <a:solidFill>
                    <a:schemeClr val="tx1"/>
                  </a:solidFill>
                </a:endParaRPr>
              </a:p>
              <a:p>
                <a:pPr lvl="1"/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pPr lvl="1"/>
                <a:endParaRPr lang="en-US" altLang="zh-TW" dirty="0"/>
              </a:p>
              <a:p>
                <a:pPr lvl="1"/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5C196D5C-5F2B-067B-4B33-04AD42FCBB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6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E6289A2-3905-BAD7-F4AF-273E26042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61</a:t>
            </a:fld>
            <a:endParaRPr lang="en-US" altLang="zh-TW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A727B084-5059-2B2E-D31C-827B1A93FF2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13279720"/>
                  </p:ext>
                </p:extLst>
              </p:nvPr>
            </p:nvGraphicFramePr>
            <p:xfrm>
              <a:off x="1085274" y="2364774"/>
              <a:ext cx="6911541" cy="224565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82216">
                      <a:extLst>
                        <a:ext uri="{9D8B030D-6E8A-4147-A177-3AD203B41FA5}">
                          <a16:colId xmlns:a16="http://schemas.microsoft.com/office/drawing/2014/main" val="4027877154"/>
                        </a:ext>
                      </a:extLst>
                    </a:gridCol>
                    <a:gridCol w="1205865">
                      <a:extLst>
                        <a:ext uri="{9D8B030D-6E8A-4147-A177-3AD203B41FA5}">
                          <a16:colId xmlns:a16="http://schemas.microsoft.com/office/drawing/2014/main" val="2561474389"/>
                        </a:ext>
                      </a:extLst>
                    </a:gridCol>
                    <a:gridCol w="1205865">
                      <a:extLst>
                        <a:ext uri="{9D8B030D-6E8A-4147-A177-3AD203B41FA5}">
                          <a16:colId xmlns:a16="http://schemas.microsoft.com/office/drawing/2014/main" val="1189383929"/>
                        </a:ext>
                      </a:extLst>
                    </a:gridCol>
                    <a:gridCol w="1205865">
                      <a:extLst>
                        <a:ext uri="{9D8B030D-6E8A-4147-A177-3AD203B41FA5}">
                          <a16:colId xmlns:a16="http://schemas.microsoft.com/office/drawing/2014/main" val="3028427968"/>
                        </a:ext>
                      </a:extLst>
                    </a:gridCol>
                    <a:gridCol w="1205865">
                      <a:extLst>
                        <a:ext uri="{9D8B030D-6E8A-4147-A177-3AD203B41FA5}">
                          <a16:colId xmlns:a16="http://schemas.microsoft.com/office/drawing/2014/main" val="334657358"/>
                        </a:ext>
                      </a:extLst>
                    </a:gridCol>
                    <a:gridCol w="1205865">
                      <a:extLst>
                        <a:ext uri="{9D8B030D-6E8A-4147-A177-3AD203B41FA5}">
                          <a16:colId xmlns:a16="http://schemas.microsoft.com/office/drawing/2014/main" val="1034327269"/>
                        </a:ext>
                      </a:extLst>
                    </a:gridCol>
                  </a:tblGrid>
                  <a:tr h="370180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28256165"/>
                      </a:ext>
                    </a:extLst>
                  </a:tr>
                  <a:tr h="370180"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en-US" altLang="zh-TW" sz="16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zh-TW" altLang="en-US" sz="16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TW" sz="16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0.5</m:t>
                                </m:r>
                                <m:r>
                                  <a:rPr lang="en-US" altLang="zh-TW" sz="16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altLang="zh-TW" sz="16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1600" dirty="0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r>
                                      <a:rPr lang="en-US" altLang="zh-TW" sz="1600" b="0" i="1" dirty="0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zh-TW" altLang="en-US" sz="16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TW" sz="16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1.34</m:t>
                                </m:r>
                                <m:r>
                                  <a:rPr lang="en-US" altLang="zh-TW" sz="16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altLang="zh-TW" sz="16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1600" dirty="0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r>
                                      <a:rPr lang="en-US" altLang="zh-TW" sz="1600" b="0" i="1" dirty="0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kumimoji="0" lang="en-US" altLang="zh-TW" sz="1600" b="0" i="0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+mn-lt"/>
                                    <a:ea typeface="+mn-ea"/>
                                    <a:cs typeface="+mn-cs"/>
                                  </a:rPr>
                                  <m:t>1.36</m:t>
                                </m:r>
                              </m:oMath>
                            </m:oMathPara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kumimoji="0" lang="en-US" altLang="zh-TW" sz="1600" b="0" i="0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+mn-lt"/>
                                    <a:ea typeface="+mn-ea"/>
                                    <a:cs typeface="+mn-cs"/>
                                  </a:rPr>
                                  <m:t>1.42</m:t>
                                </m:r>
                              </m:oMath>
                            </m:oMathPara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45663549"/>
                      </a:ext>
                    </a:extLst>
                  </a:tr>
                  <a:tr h="370180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6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</a:t>
                          </a:r>
                          <a:endParaRPr lang="zh-TW" altLang="en-US" sz="16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TW" sz="16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0.5</m:t>
                                </m:r>
                                <m:r>
                                  <a:rPr lang="en-US" altLang="zh-TW" sz="16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altLang="zh-TW" sz="16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1600" dirty="0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r>
                                      <a:rPr lang="en-US" altLang="zh-TW" sz="1600" b="0" i="1" dirty="0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zh-TW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altLang="zh-TW" sz="1600" kern="1200" dirty="0" smtClean="0">
                                    <a:solidFill>
                                      <a:schemeClr val="tx1"/>
                                    </a:solidFill>
                                    <a:latin typeface="+mn-lt"/>
                                    <a:ea typeface="+mn-ea"/>
                                    <a:cs typeface="+mn-cs"/>
                                  </a:rPr>
                                  <m:t>0.97</m:t>
                                </m:r>
                              </m:oMath>
                            </m:oMathPara>
                          </a14:m>
                          <a:endParaRPr lang="zh-TW" altLang="en-US" sz="16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kumimoji="0" lang="en-US" altLang="zh-TW" sz="1600" b="0" i="0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+mn-lt"/>
                                    <a:ea typeface="+mn-ea"/>
                                    <a:cs typeface="+mn-cs"/>
                                  </a:rPr>
                                  <m:t>1.34</m:t>
                                </m:r>
                              </m:oMath>
                            </m:oMathPara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TW" sz="16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1.81</m:t>
                                </m:r>
                                <m:r>
                                  <a:rPr lang="en-US" altLang="zh-TW" sz="16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altLang="zh-TW" sz="16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1600" dirty="0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r>
                                      <a:rPr lang="en-US" altLang="zh-TW" sz="1600" b="0" i="1" dirty="0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87260353"/>
                      </a:ext>
                    </a:extLst>
                  </a:tr>
                  <a:tr h="370180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6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3</a:t>
                          </a:r>
                          <a:endParaRPr lang="zh-TW" altLang="en-US" sz="16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TW" sz="16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1.34</m:t>
                                </m:r>
                                <m:r>
                                  <a:rPr lang="en-US" altLang="zh-TW" sz="16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altLang="zh-TW" sz="16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1600" dirty="0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r>
                                      <a:rPr lang="en-US" altLang="zh-TW" sz="1600" b="0" i="1" dirty="0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j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altLang="zh-TW" sz="1600" kern="1200" dirty="0" smtClean="0">
                                    <a:solidFill>
                                      <a:schemeClr val="tx1"/>
                                    </a:solidFill>
                                    <a:latin typeface="+mn-lt"/>
                                    <a:ea typeface="+mn-ea"/>
                                    <a:cs typeface="+mn-cs"/>
                                  </a:rPr>
                                  <m:t>0.97</m:t>
                                </m:r>
                              </m:oMath>
                            </m:oMathPara>
                          </a14:m>
                          <a:endParaRPr lang="zh-TW" altLang="en-US" sz="16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kumimoji="0" lang="en-US" altLang="zh-TW" sz="1600" b="0" i="0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  <m:r>
                                  <m:rPr>
                                    <m:nor/>
                                  </m:rPr>
                                  <a:rPr kumimoji="0" lang="en-US" altLang="zh-TW" sz="1600" b="0" i="0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+mn-lt"/>
                                    <a:ea typeface="+mn-ea"/>
                                    <a:cs typeface="+mn-cs"/>
                                  </a:rPr>
                                  <m:t>.</m:t>
                                </m:r>
                                <m:r>
                                  <a:rPr kumimoji="0" lang="en-US" altLang="zh-TW" sz="16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42</m:t>
                                </m:r>
                                <m:r>
                                  <a:rPr lang="en-US" altLang="zh-TW" sz="16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altLang="zh-TW" sz="16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1600" dirty="0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r>
                                      <a:rPr lang="en-US" altLang="zh-TW" sz="1600" b="0" i="1" dirty="0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kumimoji="0" lang="en-US" altLang="zh-TW" sz="1600" b="0" i="0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+mn-lt"/>
                                    <a:ea typeface="+mn-ea"/>
                                    <a:cs typeface="+mn-cs"/>
                                  </a:rPr>
                                  <m:t>0.89</m:t>
                                </m:r>
                              </m:oMath>
                            </m:oMathPara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j-lt"/>
                            <a:ea typeface="標楷體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638057"/>
                      </a:ext>
                    </a:extLst>
                  </a:tr>
                  <a:tr h="370180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6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4</a:t>
                          </a:r>
                          <a:endParaRPr lang="zh-TW" altLang="en-US" sz="16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1.36</a:t>
                          </a:r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kumimoji="0" lang="en-US" altLang="zh-TW" sz="1600" b="0" i="0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+mn-lt"/>
                                    <a:ea typeface="+mn-ea"/>
                                    <a:cs typeface="+mn-cs"/>
                                  </a:rPr>
                                  <m:t>1.34</m:t>
                                </m:r>
                              </m:oMath>
                            </m:oMathPara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kumimoji="0" lang="en-US" altLang="zh-TW" sz="1600" b="0" i="0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  <m:r>
                                  <m:rPr>
                                    <m:nor/>
                                  </m:rPr>
                                  <a:rPr kumimoji="0" lang="en-US" altLang="zh-TW" sz="1600" b="0" i="0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+mn-lt"/>
                                    <a:ea typeface="+mn-ea"/>
                                    <a:cs typeface="+mn-cs"/>
                                  </a:rPr>
                                  <m:t>.</m:t>
                                </m:r>
                                <m:r>
                                  <a:rPr kumimoji="0" lang="en-US" altLang="zh-TW" sz="16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42</m:t>
                                </m:r>
                                <m:r>
                                  <a:rPr lang="en-US" altLang="zh-TW" sz="16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altLang="zh-TW" sz="16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1600" dirty="0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r>
                                      <a:rPr lang="en-US" altLang="zh-TW" sz="1600" b="0" i="1" dirty="0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j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TW" sz="16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0.5</m:t>
                                </m:r>
                                <m:r>
                                  <a:rPr lang="en-US" altLang="zh-TW" sz="16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altLang="zh-TW" sz="16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1600" dirty="0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r>
                                      <a:rPr lang="en-US" altLang="zh-TW" sz="1600" b="0" i="1" dirty="0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zh-TW" altLang="en-US" sz="16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97411059"/>
                      </a:ext>
                    </a:extLst>
                  </a:tr>
                  <a:tr h="370180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6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5</a:t>
                          </a:r>
                          <a:endParaRPr lang="zh-TW" altLang="en-US" sz="16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a:t>1.42</a:t>
                          </a:r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j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TW" sz="16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1.81</m:t>
                                </m:r>
                                <m:r>
                                  <a:rPr lang="en-US" altLang="zh-TW" sz="16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altLang="zh-TW" sz="16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1600" dirty="0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r>
                                      <a:rPr lang="en-US" altLang="zh-TW" sz="1600" b="0" i="1" dirty="0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0.89</a:t>
                          </a:r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TW" sz="16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0.5</m:t>
                                </m:r>
                                <m:r>
                                  <a:rPr lang="en-US" altLang="zh-TW" sz="16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altLang="zh-TW" sz="16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1600" dirty="0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r>
                                      <a:rPr lang="en-US" altLang="zh-TW" sz="1600" b="0" i="1" dirty="0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zh-TW" altLang="en-US" sz="16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8424943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A727B084-5059-2B2E-D31C-827B1A93FF2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13279720"/>
                  </p:ext>
                </p:extLst>
              </p:nvPr>
            </p:nvGraphicFramePr>
            <p:xfrm>
              <a:off x="1085274" y="2364774"/>
              <a:ext cx="6911541" cy="224565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82216">
                      <a:extLst>
                        <a:ext uri="{9D8B030D-6E8A-4147-A177-3AD203B41FA5}">
                          <a16:colId xmlns:a16="http://schemas.microsoft.com/office/drawing/2014/main" val="4027877154"/>
                        </a:ext>
                      </a:extLst>
                    </a:gridCol>
                    <a:gridCol w="1205865">
                      <a:extLst>
                        <a:ext uri="{9D8B030D-6E8A-4147-A177-3AD203B41FA5}">
                          <a16:colId xmlns:a16="http://schemas.microsoft.com/office/drawing/2014/main" val="2561474389"/>
                        </a:ext>
                      </a:extLst>
                    </a:gridCol>
                    <a:gridCol w="1205865">
                      <a:extLst>
                        <a:ext uri="{9D8B030D-6E8A-4147-A177-3AD203B41FA5}">
                          <a16:colId xmlns:a16="http://schemas.microsoft.com/office/drawing/2014/main" val="1189383929"/>
                        </a:ext>
                      </a:extLst>
                    </a:gridCol>
                    <a:gridCol w="1205865">
                      <a:extLst>
                        <a:ext uri="{9D8B030D-6E8A-4147-A177-3AD203B41FA5}">
                          <a16:colId xmlns:a16="http://schemas.microsoft.com/office/drawing/2014/main" val="3028427968"/>
                        </a:ext>
                      </a:extLst>
                    </a:gridCol>
                    <a:gridCol w="1205865">
                      <a:extLst>
                        <a:ext uri="{9D8B030D-6E8A-4147-A177-3AD203B41FA5}">
                          <a16:colId xmlns:a16="http://schemas.microsoft.com/office/drawing/2014/main" val="334657358"/>
                        </a:ext>
                      </a:extLst>
                    </a:gridCol>
                    <a:gridCol w="1205865">
                      <a:extLst>
                        <a:ext uri="{9D8B030D-6E8A-4147-A177-3AD203B41FA5}">
                          <a16:colId xmlns:a16="http://schemas.microsoft.com/office/drawing/2014/main" val="1034327269"/>
                        </a:ext>
                      </a:extLst>
                    </a:gridCol>
                  </a:tblGrid>
                  <a:tr h="370180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28256165"/>
                      </a:ext>
                    </a:extLst>
                  </a:tr>
                  <a:tr h="375095"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en-US" altLang="zh-TW" sz="16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zh-TW" altLang="en-US" sz="16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75127" t="-100000" r="-302538" b="-4129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73737" t="-100000" r="-201010" b="-4129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73737" t="-100000" r="-101010" b="-4129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73737" t="-100000" r="-1010" b="-41290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45663549"/>
                      </a:ext>
                    </a:extLst>
                  </a:tr>
                  <a:tr h="375095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6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</a:t>
                          </a:r>
                          <a:endParaRPr lang="zh-TW" altLang="en-US" sz="16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74242" t="-200000" r="-400505" b="-3129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73737" t="-200000" r="-201010" b="-3129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73737" t="-200000" r="-101010" b="-3129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73737" t="-200000" r="-1010" b="-31290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87260353"/>
                      </a:ext>
                    </a:extLst>
                  </a:tr>
                  <a:tr h="375095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6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3</a:t>
                          </a:r>
                          <a:endParaRPr lang="zh-TW" altLang="en-US" sz="16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74242" t="-304918" r="-400505" b="-2180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75127" t="-304918" r="-302538" b="-2180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73737" t="-304918" r="-101010" b="-2180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73737" t="-304918" r="-1010" b="-2180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638057"/>
                      </a:ext>
                    </a:extLst>
                  </a:tr>
                  <a:tr h="375095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6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4</a:t>
                          </a:r>
                          <a:endParaRPr lang="zh-TW" altLang="en-US" sz="16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1.36</a:t>
                          </a:r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75127" t="-398387" r="-302538" b="-1145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73737" t="-398387" r="-201010" b="-1145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73737" t="-398387" r="-1010" b="-11451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97411059"/>
                      </a:ext>
                    </a:extLst>
                  </a:tr>
                  <a:tr h="375095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6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5</a:t>
                          </a:r>
                          <a:endParaRPr lang="zh-TW" altLang="en-US" sz="16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a:t>1.42</a:t>
                          </a:r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j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75127" t="-498387" r="-302538" b="-145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0.89</a:t>
                          </a:r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73737" t="-498387" r="-101010" b="-145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8424943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93470565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7001D4-2B75-16AB-AD43-D187CFCE85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0602BA-637C-315F-724F-6008A7C06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ACO: Traveling Salesman Problem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658E6C84-C281-3042-1B5B-59AA2FCD1F8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𝐼𝑡𝑒𝑟𝑎𝑡𝑖𝑜𝑛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zh-TW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=5, 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 1, 2, 4, 3, 5 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=225,  </m:t>
                    </m:r>
                    <m:sSubSup>
                      <m:sSubSup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TW" dirty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bSup>
                    <m:r>
                      <a:rPr lang="en-US" altLang="zh-TW" i="1" dirty="0">
                        <a:latin typeface="Cambria Math" panose="02040503050406030204" pitchFamily="18" charset="0"/>
                      </a:rPr>
                      <m:t>=0.44</m:t>
                    </m:r>
                  </m:oMath>
                </a14:m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pPr lvl="1"/>
                <a:endParaRPr lang="en-US" altLang="zh-TW" b="0" i="1" dirty="0">
                  <a:latin typeface="Cambria Math" panose="02040503050406030204" pitchFamily="18" charset="0"/>
                </a:endParaRPr>
              </a:p>
              <a:p>
                <a:pPr lvl="1"/>
                <a:endParaRPr lang="en-US" altLang="zh-TW" dirty="0">
                  <a:solidFill>
                    <a:schemeClr val="tx1"/>
                  </a:solidFill>
                </a:endParaRPr>
              </a:p>
              <a:p>
                <a:pPr lvl="1"/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pPr lvl="1"/>
                <a:endParaRPr lang="en-US" altLang="zh-TW" dirty="0"/>
              </a:p>
              <a:p>
                <a:pPr lvl="1"/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658E6C84-C281-3042-1B5B-59AA2FCD1F8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6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637FD4B-DE28-C2F1-6474-BA79CEC2B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62</a:t>
            </a:fld>
            <a:endParaRPr lang="en-US" altLang="zh-TW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36FC663F-5822-1E9C-8862-E07E4435A3C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57238476"/>
                  </p:ext>
                </p:extLst>
              </p:nvPr>
            </p:nvGraphicFramePr>
            <p:xfrm>
              <a:off x="1085274" y="2364774"/>
              <a:ext cx="6911541" cy="227581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82216">
                      <a:extLst>
                        <a:ext uri="{9D8B030D-6E8A-4147-A177-3AD203B41FA5}">
                          <a16:colId xmlns:a16="http://schemas.microsoft.com/office/drawing/2014/main" val="4027877154"/>
                        </a:ext>
                      </a:extLst>
                    </a:gridCol>
                    <a:gridCol w="1205865">
                      <a:extLst>
                        <a:ext uri="{9D8B030D-6E8A-4147-A177-3AD203B41FA5}">
                          <a16:colId xmlns:a16="http://schemas.microsoft.com/office/drawing/2014/main" val="2561474389"/>
                        </a:ext>
                      </a:extLst>
                    </a:gridCol>
                    <a:gridCol w="1205865">
                      <a:extLst>
                        <a:ext uri="{9D8B030D-6E8A-4147-A177-3AD203B41FA5}">
                          <a16:colId xmlns:a16="http://schemas.microsoft.com/office/drawing/2014/main" val="1189383929"/>
                        </a:ext>
                      </a:extLst>
                    </a:gridCol>
                    <a:gridCol w="1205865">
                      <a:extLst>
                        <a:ext uri="{9D8B030D-6E8A-4147-A177-3AD203B41FA5}">
                          <a16:colId xmlns:a16="http://schemas.microsoft.com/office/drawing/2014/main" val="3028427968"/>
                        </a:ext>
                      </a:extLst>
                    </a:gridCol>
                    <a:gridCol w="1205865">
                      <a:extLst>
                        <a:ext uri="{9D8B030D-6E8A-4147-A177-3AD203B41FA5}">
                          <a16:colId xmlns:a16="http://schemas.microsoft.com/office/drawing/2014/main" val="334657358"/>
                        </a:ext>
                      </a:extLst>
                    </a:gridCol>
                    <a:gridCol w="1205865">
                      <a:extLst>
                        <a:ext uri="{9D8B030D-6E8A-4147-A177-3AD203B41FA5}">
                          <a16:colId xmlns:a16="http://schemas.microsoft.com/office/drawing/2014/main" val="1034327269"/>
                        </a:ext>
                      </a:extLst>
                    </a:gridCol>
                  </a:tblGrid>
                  <a:tr h="370180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28256165"/>
                      </a:ext>
                    </a:extLst>
                  </a:tr>
                  <a:tr h="370180"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en-US" altLang="zh-TW" sz="1600" b="1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zh-TW" altLang="en-US" sz="16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kumimoji="0" lang="en-US" altLang="zh-TW" sz="1600" b="0" i="0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0.95</m:t>
                                </m:r>
                                <m:r>
                                  <a:rPr kumimoji="0" lang="en-US" altLang="zh-TW" sz="16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altLang="zh-TW" sz="16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1600" dirty="0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kumimoji="0" lang="en-US" altLang="zh-TW" sz="1600" b="0" i="0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+mn-lt"/>
                                    <a:ea typeface="+mn-ea"/>
                                    <a:cs typeface="+mn-cs"/>
                                  </a:rPr>
                                  <m:t>1.79</m:t>
                                </m:r>
                              </m:oMath>
                            </m:oMathPara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kumimoji="0" lang="en-US" altLang="zh-TW" sz="1600" b="0" i="0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+mn-lt"/>
                                    <a:ea typeface="+mn-ea"/>
                                    <a:cs typeface="+mn-cs"/>
                                  </a:rPr>
                                  <m:t>1.36</m:t>
                                </m:r>
                              </m:oMath>
                            </m:oMathPara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kumimoji="0" lang="en-US" altLang="zh-TW" sz="1600" b="0" i="0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1.42</m:t>
                                </m:r>
                                <m:r>
                                  <a:rPr kumimoji="0" lang="en-US" altLang="zh-TW" sz="16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altLang="zh-TW" sz="16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1600" dirty="0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45663549"/>
                      </a:ext>
                    </a:extLst>
                  </a:tr>
                  <a:tr h="370180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600" b="1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</a:t>
                          </a:r>
                          <a:endParaRPr lang="zh-TW" altLang="en-US" sz="16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kumimoji="0" lang="en-US" altLang="zh-TW" sz="1600" b="0" i="0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0.95</m:t>
                                </m:r>
                                <m:r>
                                  <a:rPr kumimoji="0" lang="en-US" altLang="zh-TW" sz="16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altLang="zh-TW" sz="16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1600" dirty="0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altLang="zh-TW" sz="1600" kern="1200" dirty="0" smtClean="0">
                                    <a:solidFill>
                                      <a:schemeClr val="tx1"/>
                                    </a:solidFill>
                                    <a:latin typeface="+mn-lt"/>
                                    <a:ea typeface="+mn-ea"/>
                                    <a:cs typeface="+mn-cs"/>
                                  </a:rPr>
                                  <m:t>0.97</m:t>
                                </m:r>
                              </m:oMath>
                            </m:oMathPara>
                          </a14:m>
                          <a:endParaRPr lang="zh-TW" altLang="en-US" sz="16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kumimoji="0" lang="en-US" altLang="zh-TW" sz="1600" b="0" i="0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1.34</m:t>
                                </m:r>
                                <m:r>
                                  <a:rPr kumimoji="0" lang="en-US" altLang="zh-TW" sz="16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altLang="zh-TW" sz="16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1600" dirty="0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kumimoji="0" lang="en-US" altLang="zh-TW" sz="1600" b="0" i="0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+mn-lt"/>
                                    <a:ea typeface="+mn-ea"/>
                                    <a:cs typeface="+mn-cs"/>
                                  </a:rPr>
                                  <m:t>2.26</m:t>
                                </m:r>
                              </m:oMath>
                            </m:oMathPara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87260353"/>
                      </a:ext>
                    </a:extLst>
                  </a:tr>
                  <a:tr h="370180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600" b="1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3</a:t>
                          </a:r>
                          <a:endParaRPr lang="zh-TW" altLang="en-US" sz="16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a:t>1.79</a:t>
                          </a:r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j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altLang="zh-TW" sz="1600" kern="1200" dirty="0" smtClean="0">
                                    <a:solidFill>
                                      <a:schemeClr val="tx1"/>
                                    </a:solidFill>
                                    <a:latin typeface="+mn-lt"/>
                                    <a:ea typeface="+mn-ea"/>
                                    <a:cs typeface="+mn-cs"/>
                                  </a:rPr>
                                  <m:t>0.97</m:t>
                                </m:r>
                              </m:oMath>
                            </m:oMathPara>
                          </a14:m>
                          <a:endParaRPr lang="zh-TW" altLang="en-US" sz="16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kumimoji="0" lang="en-US" altLang="zh-TW" sz="1600" b="0" i="0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1.</m:t>
                                </m:r>
                                <m:r>
                                  <a:rPr kumimoji="0" lang="en-US" altLang="zh-TW" sz="16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87+</m:t>
                                </m:r>
                                <m:sSubSup>
                                  <m:sSubSupPr>
                                    <m:ctrlPr>
                                      <a:rPr lang="en-US" altLang="zh-TW" sz="16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1600" dirty="0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kumimoji="0" lang="en-US" altLang="zh-TW" sz="1600" b="0" i="0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0.89</m:t>
                                </m:r>
                                <m:r>
                                  <a:rPr kumimoji="0" lang="en-US" altLang="zh-TW" sz="16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altLang="zh-TW" sz="16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1600" dirty="0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638057"/>
                      </a:ext>
                    </a:extLst>
                  </a:tr>
                  <a:tr h="370180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600" b="1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4</a:t>
                          </a:r>
                          <a:endParaRPr lang="zh-TW" altLang="en-US" sz="16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6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1.36</a:t>
                          </a:r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kumimoji="0" lang="en-US" altLang="zh-TW" sz="1600" b="0" i="0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1.34</m:t>
                                </m:r>
                                <m:r>
                                  <a:rPr kumimoji="0" lang="en-US" altLang="zh-TW" sz="16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altLang="zh-TW" sz="16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1600" dirty="0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kumimoji="0" lang="en-US" altLang="zh-TW" sz="1600" b="0" i="0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1.</m:t>
                                </m:r>
                                <m:r>
                                  <a:rPr kumimoji="0" lang="en-US" altLang="zh-TW" sz="16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87+</m:t>
                                </m:r>
                                <m:sSubSup>
                                  <m:sSubSupPr>
                                    <m:ctrlPr>
                                      <a:rPr lang="en-US" altLang="zh-TW" sz="16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1600" dirty="0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0.95</a:t>
                          </a:r>
                          <a:endParaRPr lang="zh-TW" altLang="en-US" sz="16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97411059"/>
                      </a:ext>
                    </a:extLst>
                  </a:tr>
                  <a:tr h="370180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600" b="1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5</a:t>
                          </a:r>
                          <a:endParaRPr lang="zh-TW" altLang="en-US" sz="16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kumimoji="0" lang="en-US" altLang="zh-TW" sz="1600" b="0" i="0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1.42</m:t>
                                </m:r>
                                <m:r>
                                  <a:rPr kumimoji="0" lang="en-US" altLang="zh-TW" sz="16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altLang="zh-TW" sz="16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1600" dirty="0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2.26</a:t>
                          </a:r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kumimoji="0" lang="en-US" altLang="zh-TW" sz="1600" b="0" i="0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0.89</m:t>
                                </m:r>
                                <m:r>
                                  <a:rPr kumimoji="0" lang="en-US" altLang="zh-TW" sz="16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altLang="zh-TW" sz="16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1600" dirty="0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altLang="zh-TW" sz="1600" kern="1200" dirty="0" smtClean="0">
                                    <a:solidFill>
                                      <a:schemeClr val="tx1"/>
                                    </a:solidFill>
                                    <a:latin typeface="+mn-lt"/>
                                    <a:ea typeface="+mn-ea"/>
                                    <a:cs typeface="+mn-cs"/>
                                  </a:rPr>
                                  <m:t>0.95</m:t>
                                </m:r>
                              </m:oMath>
                            </m:oMathPara>
                          </a14:m>
                          <a:endParaRPr lang="zh-TW" altLang="en-US" sz="16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8424943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36FC663F-5822-1E9C-8862-E07E4435A3C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57238476"/>
                  </p:ext>
                </p:extLst>
              </p:nvPr>
            </p:nvGraphicFramePr>
            <p:xfrm>
              <a:off x="1085274" y="2364774"/>
              <a:ext cx="6911541" cy="227581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82216">
                      <a:extLst>
                        <a:ext uri="{9D8B030D-6E8A-4147-A177-3AD203B41FA5}">
                          <a16:colId xmlns:a16="http://schemas.microsoft.com/office/drawing/2014/main" val="4027877154"/>
                        </a:ext>
                      </a:extLst>
                    </a:gridCol>
                    <a:gridCol w="1205865">
                      <a:extLst>
                        <a:ext uri="{9D8B030D-6E8A-4147-A177-3AD203B41FA5}">
                          <a16:colId xmlns:a16="http://schemas.microsoft.com/office/drawing/2014/main" val="2561474389"/>
                        </a:ext>
                      </a:extLst>
                    </a:gridCol>
                    <a:gridCol w="1205865">
                      <a:extLst>
                        <a:ext uri="{9D8B030D-6E8A-4147-A177-3AD203B41FA5}">
                          <a16:colId xmlns:a16="http://schemas.microsoft.com/office/drawing/2014/main" val="1189383929"/>
                        </a:ext>
                      </a:extLst>
                    </a:gridCol>
                    <a:gridCol w="1205865">
                      <a:extLst>
                        <a:ext uri="{9D8B030D-6E8A-4147-A177-3AD203B41FA5}">
                          <a16:colId xmlns:a16="http://schemas.microsoft.com/office/drawing/2014/main" val="3028427968"/>
                        </a:ext>
                      </a:extLst>
                    </a:gridCol>
                    <a:gridCol w="1205865">
                      <a:extLst>
                        <a:ext uri="{9D8B030D-6E8A-4147-A177-3AD203B41FA5}">
                          <a16:colId xmlns:a16="http://schemas.microsoft.com/office/drawing/2014/main" val="334657358"/>
                        </a:ext>
                      </a:extLst>
                    </a:gridCol>
                    <a:gridCol w="1205865">
                      <a:extLst>
                        <a:ext uri="{9D8B030D-6E8A-4147-A177-3AD203B41FA5}">
                          <a16:colId xmlns:a16="http://schemas.microsoft.com/office/drawing/2014/main" val="1034327269"/>
                        </a:ext>
                      </a:extLst>
                    </a:gridCol>
                  </a:tblGrid>
                  <a:tr h="370180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28256165"/>
                      </a:ext>
                    </a:extLst>
                  </a:tr>
                  <a:tr h="381127"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en-US" altLang="zh-TW" sz="1600" b="1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zh-TW" altLang="en-US" sz="16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75127" t="-98413" r="-302538" b="-4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73737" t="-98413" r="-201010" b="-4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73737" t="-98413" r="-101010" b="-4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73737" t="-98413" r="-1010" b="-4111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45663549"/>
                      </a:ext>
                    </a:extLst>
                  </a:tr>
                  <a:tr h="381127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600" b="1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</a:t>
                          </a:r>
                          <a:endParaRPr lang="zh-TW" altLang="en-US" sz="16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74242" t="-198413" r="-400505" b="-3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73737" t="-198413" r="-201010" b="-3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73737" t="-198413" r="-101010" b="-3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73737" t="-198413" r="-1010" b="-3111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87260353"/>
                      </a:ext>
                    </a:extLst>
                  </a:tr>
                  <a:tr h="381127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600" b="1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3</a:t>
                          </a:r>
                          <a:endParaRPr lang="zh-TW" altLang="en-US" sz="16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a:t>1.79</a:t>
                          </a:r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j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75127" t="-303226" r="-302538" b="-2161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73737" t="-303226" r="-101010" b="-2161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73737" t="-303226" r="-1010" b="-2161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638057"/>
                      </a:ext>
                    </a:extLst>
                  </a:tr>
                  <a:tr h="381127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600" b="1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4</a:t>
                          </a:r>
                          <a:endParaRPr lang="zh-TW" altLang="en-US" sz="16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6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1.36</a:t>
                          </a:r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75127" t="-396825" r="-302538" b="-1126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73737" t="-396825" r="-201010" b="-1126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0.95</a:t>
                          </a:r>
                          <a:endParaRPr lang="zh-TW" altLang="en-US" sz="16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97411059"/>
                      </a:ext>
                    </a:extLst>
                  </a:tr>
                  <a:tr h="381127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600" b="1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5</a:t>
                          </a:r>
                          <a:endParaRPr lang="zh-TW" altLang="en-US" sz="16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74242" t="-496825" r="-400505" b="-126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2.26</a:t>
                          </a:r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73737" t="-496825" r="-201010" b="-126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73737" t="-496825" r="-101010" b="-126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8424943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3739270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3322B2-5885-7CB3-17B0-8B3463467C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88B43F-8B3A-9098-1F15-B25155C0D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ACO: Traveling Salesman Problem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408E6625-9A50-0717-6351-86641CB51C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𝐼𝑡𝑒𝑟𝑎𝑡𝑖𝑜𝑛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zh-TW" dirty="0"/>
              </a:p>
              <a:p>
                <a:pPr lvl="1"/>
                <a:r>
                  <a:rPr lang="en-US" altLang="zh-TW" dirty="0"/>
                  <a:t>Pheromone Matrix</a:t>
                </a:r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pPr marL="0" indent="0">
                  <a:buNone/>
                </a:pPr>
                <a:endParaRPr lang="en-US" altLang="zh-TW" dirty="0"/>
              </a:p>
              <a:p>
                <a:pPr lvl="1"/>
                <a:r>
                  <a:rPr lang="en-US" altLang="zh-TW" dirty="0"/>
                  <a:t>Current Minimum Cost: 214</a:t>
                </a:r>
              </a:p>
              <a:p>
                <a:pPr lvl="1"/>
                <a:r>
                  <a:rPr lang="en-US" altLang="zh-TW" dirty="0"/>
                  <a:t>Best Path So Far: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4, 3, 2, 5</m:t>
                        </m:r>
                      </m:e>
                    </m:d>
                  </m:oMath>
                </a14:m>
                <a:endParaRPr lang="en-US" altLang="zh-TW" dirty="0"/>
              </a:p>
              <a:p>
                <a:pPr lvl="1"/>
                <a:r>
                  <a:rPr lang="en-US" altLang="zh-TW" b="0" dirty="0">
                    <a:latin typeface="+mj-lt"/>
                  </a:rPr>
                  <a:t>In the next iteration , repeat the steps until the end criteria are met</a:t>
                </a:r>
              </a:p>
              <a:p>
                <a:pPr lvl="1"/>
                <a:endParaRPr lang="en-US" altLang="zh-TW" dirty="0">
                  <a:solidFill>
                    <a:schemeClr val="tx1"/>
                  </a:solidFill>
                </a:endParaRPr>
              </a:p>
              <a:p>
                <a:pPr lvl="1"/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pPr lvl="1"/>
                <a:endParaRPr lang="en-US" altLang="zh-TW" dirty="0"/>
              </a:p>
              <a:p>
                <a:pPr lvl="1"/>
                <a:endParaRPr lang="zh-TW" altLang="en-US" dirty="0"/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408E6625-9A50-0717-6351-86641CB51C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6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092BF71-79D6-949E-E5E0-E6B7FBD06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63</a:t>
            </a:fld>
            <a:endParaRPr lang="en-US" altLang="zh-TW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2A75371B-0E80-453F-7852-BFD61F91A7B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95976749"/>
                  </p:ext>
                </p:extLst>
              </p:nvPr>
            </p:nvGraphicFramePr>
            <p:xfrm>
              <a:off x="1085274" y="2216464"/>
              <a:ext cx="6911541" cy="22210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82216">
                      <a:extLst>
                        <a:ext uri="{9D8B030D-6E8A-4147-A177-3AD203B41FA5}">
                          <a16:colId xmlns:a16="http://schemas.microsoft.com/office/drawing/2014/main" val="4027877154"/>
                        </a:ext>
                      </a:extLst>
                    </a:gridCol>
                    <a:gridCol w="1205865">
                      <a:extLst>
                        <a:ext uri="{9D8B030D-6E8A-4147-A177-3AD203B41FA5}">
                          <a16:colId xmlns:a16="http://schemas.microsoft.com/office/drawing/2014/main" val="2561474389"/>
                        </a:ext>
                      </a:extLst>
                    </a:gridCol>
                    <a:gridCol w="1205865">
                      <a:extLst>
                        <a:ext uri="{9D8B030D-6E8A-4147-A177-3AD203B41FA5}">
                          <a16:colId xmlns:a16="http://schemas.microsoft.com/office/drawing/2014/main" val="1189383929"/>
                        </a:ext>
                      </a:extLst>
                    </a:gridCol>
                    <a:gridCol w="1205865">
                      <a:extLst>
                        <a:ext uri="{9D8B030D-6E8A-4147-A177-3AD203B41FA5}">
                          <a16:colId xmlns:a16="http://schemas.microsoft.com/office/drawing/2014/main" val="3028427968"/>
                        </a:ext>
                      </a:extLst>
                    </a:gridCol>
                    <a:gridCol w="1205865">
                      <a:extLst>
                        <a:ext uri="{9D8B030D-6E8A-4147-A177-3AD203B41FA5}">
                          <a16:colId xmlns:a16="http://schemas.microsoft.com/office/drawing/2014/main" val="334657358"/>
                        </a:ext>
                      </a:extLst>
                    </a:gridCol>
                    <a:gridCol w="1205865">
                      <a:extLst>
                        <a:ext uri="{9D8B030D-6E8A-4147-A177-3AD203B41FA5}">
                          <a16:colId xmlns:a16="http://schemas.microsoft.com/office/drawing/2014/main" val="1034327269"/>
                        </a:ext>
                      </a:extLst>
                    </a:gridCol>
                  </a:tblGrid>
                  <a:tr h="370180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28256165"/>
                      </a:ext>
                    </a:extLst>
                  </a:tr>
                  <a:tr h="370180"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en-US" altLang="zh-TW" sz="1600" b="1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zh-TW" altLang="en-US" sz="16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kumimoji="0" lang="en-US" altLang="zh-TW" sz="1600" b="0" i="0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+mn-lt"/>
                                    <a:ea typeface="+mn-ea"/>
                                    <a:cs typeface="+mn-cs"/>
                                  </a:rPr>
                                  <m:t>1.39</m:t>
                                </m:r>
                              </m:oMath>
                            </m:oMathPara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kumimoji="0" lang="en-US" altLang="zh-TW" sz="1600" b="0" i="0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+mn-lt"/>
                                    <a:ea typeface="+mn-ea"/>
                                    <a:cs typeface="+mn-cs"/>
                                  </a:rPr>
                                  <m:t>1.79</m:t>
                                </m:r>
                              </m:oMath>
                            </m:oMathPara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kumimoji="0" lang="en-US" altLang="zh-TW" sz="1600" b="0" i="0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+mn-lt"/>
                                    <a:ea typeface="+mn-ea"/>
                                    <a:cs typeface="+mn-cs"/>
                                  </a:rPr>
                                  <m:t>1.36</m:t>
                                </m:r>
                              </m:oMath>
                            </m:oMathPara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kumimoji="0" lang="en-US" altLang="zh-TW" sz="1600" b="0" i="0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+mn-lt"/>
                                    <a:ea typeface="+mn-ea"/>
                                    <a:cs typeface="+mn-cs"/>
                                  </a:rPr>
                                  <m:t>1.86</m:t>
                                </m:r>
                              </m:oMath>
                            </m:oMathPara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45663549"/>
                      </a:ext>
                    </a:extLst>
                  </a:tr>
                  <a:tr h="370180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600" b="1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</a:t>
                          </a:r>
                          <a:endParaRPr lang="zh-TW" altLang="en-US" sz="16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1.39</a:t>
                          </a:r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altLang="zh-TW" sz="1600" kern="1200" dirty="0" smtClean="0">
                                    <a:solidFill>
                                      <a:schemeClr val="tx1"/>
                                    </a:solidFill>
                                    <a:latin typeface="+mn-lt"/>
                                    <a:ea typeface="+mn-ea"/>
                                    <a:cs typeface="+mn-cs"/>
                                  </a:rPr>
                                  <m:t>0.97</m:t>
                                </m:r>
                              </m:oMath>
                            </m:oMathPara>
                          </a14:m>
                          <a:endParaRPr lang="zh-TW" altLang="en-US" sz="16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kumimoji="0" lang="en-US" altLang="zh-TW" sz="1600" b="0" i="0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+mn-lt"/>
                                    <a:ea typeface="+mn-ea"/>
                                    <a:cs typeface="+mn-cs"/>
                                  </a:rPr>
                                  <m:t>1.78</m:t>
                                </m:r>
                              </m:oMath>
                            </m:oMathPara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kumimoji="0" lang="en-US" altLang="zh-TW" sz="1600" b="0" i="0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+mn-lt"/>
                                    <a:ea typeface="+mn-ea"/>
                                    <a:cs typeface="+mn-cs"/>
                                  </a:rPr>
                                  <m:t>2.26</m:t>
                                </m:r>
                              </m:oMath>
                            </m:oMathPara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87260353"/>
                      </a:ext>
                    </a:extLst>
                  </a:tr>
                  <a:tr h="370180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600" b="1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3</a:t>
                          </a:r>
                          <a:endParaRPr lang="zh-TW" altLang="en-US" sz="16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a:t>1.79</a:t>
                          </a:r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j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0.97</a:t>
                          </a:r>
                          <a:endParaRPr lang="zh-TW" altLang="en-US" sz="16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kumimoji="0" lang="en-US" altLang="zh-TW" sz="1600" b="0" i="0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+mn-lt"/>
                                    <a:ea typeface="+mn-ea"/>
                                    <a:cs typeface="+mn-cs"/>
                                  </a:rPr>
                                  <m:t>2.31</m:t>
                                </m:r>
                              </m:oMath>
                            </m:oMathPara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1.33</a:t>
                          </a:r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638057"/>
                      </a:ext>
                    </a:extLst>
                  </a:tr>
                  <a:tr h="370180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600" b="1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4</a:t>
                          </a:r>
                          <a:endParaRPr lang="zh-TW" altLang="en-US" sz="16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6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1.36</a:t>
                          </a:r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1.78</a:t>
                          </a:r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2.31</a:t>
                          </a:r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0.95</a:t>
                          </a:r>
                          <a:endParaRPr lang="zh-TW" altLang="en-US" sz="16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97411059"/>
                      </a:ext>
                    </a:extLst>
                  </a:tr>
                  <a:tr h="370180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600" b="1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5</a:t>
                          </a:r>
                          <a:endParaRPr lang="zh-TW" altLang="en-US" sz="16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1.86</a:t>
                          </a:r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2.26</a:t>
                          </a:r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1.33</a:t>
                          </a:r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altLang="zh-TW" sz="1600" kern="1200" dirty="0" smtClean="0">
                                    <a:solidFill>
                                      <a:schemeClr val="tx1"/>
                                    </a:solidFill>
                                    <a:latin typeface="+mn-lt"/>
                                    <a:ea typeface="+mn-ea"/>
                                    <a:cs typeface="+mn-cs"/>
                                  </a:rPr>
                                  <m:t>0.95</m:t>
                                </m:r>
                              </m:oMath>
                            </m:oMathPara>
                          </a14:m>
                          <a:endParaRPr lang="zh-TW" altLang="en-US" sz="16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8424943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2A75371B-0E80-453F-7852-BFD61F91A7B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95976749"/>
                  </p:ext>
                </p:extLst>
              </p:nvPr>
            </p:nvGraphicFramePr>
            <p:xfrm>
              <a:off x="1085274" y="2216464"/>
              <a:ext cx="6911541" cy="22210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82216">
                      <a:extLst>
                        <a:ext uri="{9D8B030D-6E8A-4147-A177-3AD203B41FA5}">
                          <a16:colId xmlns:a16="http://schemas.microsoft.com/office/drawing/2014/main" val="4027877154"/>
                        </a:ext>
                      </a:extLst>
                    </a:gridCol>
                    <a:gridCol w="1205865">
                      <a:extLst>
                        <a:ext uri="{9D8B030D-6E8A-4147-A177-3AD203B41FA5}">
                          <a16:colId xmlns:a16="http://schemas.microsoft.com/office/drawing/2014/main" val="2561474389"/>
                        </a:ext>
                      </a:extLst>
                    </a:gridCol>
                    <a:gridCol w="1205865">
                      <a:extLst>
                        <a:ext uri="{9D8B030D-6E8A-4147-A177-3AD203B41FA5}">
                          <a16:colId xmlns:a16="http://schemas.microsoft.com/office/drawing/2014/main" val="1189383929"/>
                        </a:ext>
                      </a:extLst>
                    </a:gridCol>
                    <a:gridCol w="1205865">
                      <a:extLst>
                        <a:ext uri="{9D8B030D-6E8A-4147-A177-3AD203B41FA5}">
                          <a16:colId xmlns:a16="http://schemas.microsoft.com/office/drawing/2014/main" val="3028427968"/>
                        </a:ext>
                      </a:extLst>
                    </a:gridCol>
                    <a:gridCol w="1205865">
                      <a:extLst>
                        <a:ext uri="{9D8B030D-6E8A-4147-A177-3AD203B41FA5}">
                          <a16:colId xmlns:a16="http://schemas.microsoft.com/office/drawing/2014/main" val="334657358"/>
                        </a:ext>
                      </a:extLst>
                    </a:gridCol>
                    <a:gridCol w="1205865">
                      <a:extLst>
                        <a:ext uri="{9D8B030D-6E8A-4147-A177-3AD203B41FA5}">
                          <a16:colId xmlns:a16="http://schemas.microsoft.com/office/drawing/2014/main" val="1034327269"/>
                        </a:ext>
                      </a:extLst>
                    </a:gridCol>
                  </a:tblGrid>
                  <a:tr h="370180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28256165"/>
                      </a:ext>
                    </a:extLst>
                  </a:tr>
                  <a:tr h="370180"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en-US" altLang="zh-TW" sz="1600" b="1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zh-TW" altLang="en-US" sz="16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75127" t="-101639" r="-302538" b="-4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73737" t="-101639" r="-201010" b="-4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73737" t="-101639" r="-101010" b="-4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73737" t="-101639" r="-1010" b="-4147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45663549"/>
                      </a:ext>
                    </a:extLst>
                  </a:tr>
                  <a:tr h="370180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600" b="1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</a:t>
                          </a:r>
                          <a:endParaRPr lang="zh-TW" altLang="en-US" sz="16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1.39</a:t>
                          </a:r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73737" t="-201639" r="-201010" b="-3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73737" t="-201639" r="-101010" b="-3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73737" t="-201639" r="-1010" b="-3147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87260353"/>
                      </a:ext>
                    </a:extLst>
                  </a:tr>
                  <a:tr h="370180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600" b="1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3</a:t>
                          </a:r>
                          <a:endParaRPr lang="zh-TW" altLang="en-US" sz="16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a:t>1.79</a:t>
                          </a:r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j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0.97</a:t>
                          </a:r>
                          <a:endParaRPr lang="zh-TW" altLang="en-US" sz="16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73737" t="-306667" r="-101010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1.33</a:t>
                          </a:r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638057"/>
                      </a:ext>
                    </a:extLst>
                  </a:tr>
                  <a:tr h="370180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600" b="1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4</a:t>
                          </a:r>
                          <a:endParaRPr lang="zh-TW" altLang="en-US" sz="16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6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1.36</a:t>
                          </a:r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1.78</a:t>
                          </a:r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2.31</a:t>
                          </a:r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0.95</a:t>
                          </a:r>
                          <a:endParaRPr lang="zh-TW" altLang="en-US" sz="16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97411059"/>
                      </a:ext>
                    </a:extLst>
                  </a:tr>
                  <a:tr h="370180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600" b="1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5</a:t>
                          </a:r>
                          <a:endParaRPr lang="zh-TW" altLang="en-US" sz="16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1.86</a:t>
                          </a:r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2.26</a:t>
                          </a:r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1.33</a:t>
                          </a:r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73737" t="-500000" r="-101010" b="-163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8424943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9389013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150BCE-2C2C-6B50-7DA6-B12C2E871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ACO: Traveling Salesman Problem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14528B2-313F-3C0E-9001-15062838FC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4B3E629-6BBC-6207-A4A8-B441170CB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64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40332076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D7D1B4-8D93-58E2-160D-959F25D8B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ACO: Traveling Salesman Problem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18DBF0E-87E6-2A96-7FA2-0A8E33BBB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65</a:t>
            </a:fld>
            <a:endParaRPr lang="en-US" altLang="zh-TW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AC2CE254-5CDA-E464-E12A-F5884AE18D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Ant Colony Optimization</a:t>
            </a:r>
          </a:p>
          <a:p>
            <a:endParaRPr lang="zh-TW" altLang="en-US" dirty="0"/>
          </a:p>
        </p:txBody>
      </p:sp>
      <p:pic>
        <p:nvPicPr>
          <p:cNvPr id="8" name="內容版面配置區 10">
            <a:extLst>
              <a:ext uri="{FF2B5EF4-FFF2-40B4-BE49-F238E27FC236}">
                <a16:creationId xmlns:a16="http://schemas.microsoft.com/office/drawing/2014/main" id="{67A571B2-47B3-2A2A-F0D9-F869099E8C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70135" y="1727056"/>
            <a:ext cx="5541818" cy="4156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62873295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E60A21-CC9F-EE9D-D169-B6D032C436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A14821-FEC3-2733-C1DD-C31A51473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Exercise:</a:t>
            </a:r>
            <a:r>
              <a:rPr lang="zh-TW" altLang="en-US" dirty="0"/>
              <a:t> </a:t>
            </a:r>
            <a:r>
              <a:rPr lang="en-US" altLang="zh-TW" dirty="0"/>
              <a:t>Traveling Salesman Problem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F91E016-E194-F5A5-6772-C95C485076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Suppose we have a TSP problem with 7 cities</a:t>
            </a:r>
          </a:p>
          <a:p>
            <a:pPr lvl="1"/>
            <a:r>
              <a:rPr lang="en-US" altLang="zh-TW" dirty="0"/>
              <a:t>The distance between cities is given by the following matrix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>
                <a:solidFill>
                  <a:srgbClr val="FF0000"/>
                </a:solidFill>
              </a:rPr>
              <a:t>What is the min cost and best path in Dynamic Programming?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What is the min cost and best path in Ant Colony Optimization?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Compare the differences between these two algorithm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31793C6-4453-CC10-BDDF-CCDDE5359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66</a:t>
            </a:fld>
            <a:endParaRPr lang="en-US" altLang="zh-TW" dirty="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BDEF19AF-9D6A-8F80-5E8D-D36D444FAB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831035"/>
              </p:ext>
            </p:extLst>
          </p:nvPr>
        </p:nvGraphicFramePr>
        <p:xfrm>
          <a:off x="2236899" y="2263586"/>
          <a:ext cx="4480576" cy="2624695"/>
        </p:xfrm>
        <a:graphic>
          <a:graphicData uri="http://schemas.openxmlformats.org/drawingml/2006/table">
            <a:tbl>
              <a:tblPr firstRow="1" bandRow="1"/>
              <a:tblGrid>
                <a:gridCol w="560072">
                  <a:extLst>
                    <a:ext uri="{9D8B030D-6E8A-4147-A177-3AD203B41FA5}">
                      <a16:colId xmlns:a16="http://schemas.microsoft.com/office/drawing/2014/main" val="2652407651"/>
                    </a:ext>
                  </a:extLst>
                </a:gridCol>
                <a:gridCol w="560072">
                  <a:extLst>
                    <a:ext uri="{9D8B030D-6E8A-4147-A177-3AD203B41FA5}">
                      <a16:colId xmlns:a16="http://schemas.microsoft.com/office/drawing/2014/main" val="712777580"/>
                    </a:ext>
                  </a:extLst>
                </a:gridCol>
                <a:gridCol w="560072">
                  <a:extLst>
                    <a:ext uri="{9D8B030D-6E8A-4147-A177-3AD203B41FA5}">
                      <a16:colId xmlns:a16="http://schemas.microsoft.com/office/drawing/2014/main" val="569578608"/>
                    </a:ext>
                  </a:extLst>
                </a:gridCol>
                <a:gridCol w="560072">
                  <a:extLst>
                    <a:ext uri="{9D8B030D-6E8A-4147-A177-3AD203B41FA5}">
                      <a16:colId xmlns:a16="http://schemas.microsoft.com/office/drawing/2014/main" val="329700527"/>
                    </a:ext>
                  </a:extLst>
                </a:gridCol>
                <a:gridCol w="560072">
                  <a:extLst>
                    <a:ext uri="{9D8B030D-6E8A-4147-A177-3AD203B41FA5}">
                      <a16:colId xmlns:a16="http://schemas.microsoft.com/office/drawing/2014/main" val="725750543"/>
                    </a:ext>
                  </a:extLst>
                </a:gridCol>
                <a:gridCol w="560072">
                  <a:extLst>
                    <a:ext uri="{9D8B030D-6E8A-4147-A177-3AD203B41FA5}">
                      <a16:colId xmlns:a16="http://schemas.microsoft.com/office/drawing/2014/main" val="4168229570"/>
                    </a:ext>
                  </a:extLst>
                </a:gridCol>
                <a:gridCol w="560072">
                  <a:extLst>
                    <a:ext uri="{9D8B030D-6E8A-4147-A177-3AD203B41FA5}">
                      <a16:colId xmlns:a16="http://schemas.microsoft.com/office/drawing/2014/main" val="1788993424"/>
                    </a:ext>
                  </a:extLst>
                </a:gridCol>
                <a:gridCol w="560072">
                  <a:extLst>
                    <a:ext uri="{9D8B030D-6E8A-4147-A177-3AD203B41FA5}">
                      <a16:colId xmlns:a16="http://schemas.microsoft.com/office/drawing/2014/main" val="2555467075"/>
                    </a:ext>
                  </a:extLst>
                </a:gridCol>
              </a:tblGrid>
              <a:tr h="322705">
                <a:tc>
                  <a:txBody>
                    <a:bodyPr/>
                    <a:lstStyle/>
                    <a:p>
                      <a:pPr marL="0" algn="dist" rtl="0" eaLnBrk="1" fontAlgn="ctr" latinLnBrk="0" hangingPunct="1"/>
                      <a:endParaRPr lang="zh-TW" alt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dist" rtl="0" eaLnBrk="1" fontAlgn="ctr" latinLnBrk="0" hangingPunct="1"/>
                      <a:r>
                        <a:rPr lang="en-US" sz="1400" b="1" i="0" u="none" strike="noStrike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1</a:t>
                      </a:r>
                      <a:endParaRPr lang="en-US" altLang="zh-TW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dist" rtl="0" eaLnBrk="1" fontAlgn="ctr" latinLnBrk="0" hangingPunct="1"/>
                      <a:r>
                        <a:rPr lang="en-US" sz="1400" b="1" i="0" u="none" strike="noStrike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2</a:t>
                      </a:r>
                      <a:endParaRPr lang="en-US" altLang="zh-TW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dist" rtl="0" eaLnBrk="1" fontAlgn="ctr" latinLnBrk="0" hangingPunct="1"/>
                      <a:r>
                        <a:rPr lang="en-US" sz="1400" b="1" i="0" u="none" strike="noStrike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3</a:t>
                      </a:r>
                      <a:endParaRPr lang="en-US" altLang="zh-TW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dist" rtl="0" eaLnBrk="1" fontAlgn="ctr" latinLnBrk="0" hangingPunct="1"/>
                      <a:r>
                        <a:rPr lang="en-US" sz="1400" b="1" i="0" u="none" strike="noStrike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4</a:t>
                      </a:r>
                      <a:endParaRPr lang="en-US" altLang="zh-TW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dist" rtl="0" eaLnBrk="1" fontAlgn="ctr" latinLnBrk="0" hangingPunct="1"/>
                      <a:r>
                        <a:rPr 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5</a:t>
                      </a:r>
                      <a:endParaRPr lang="en-US" altLang="zh-TW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dist" rtl="0" eaLnBrk="1" fontAlgn="ctr" latinLnBrk="0" hangingPunct="1"/>
                      <a:r>
                        <a:rPr lang="en-US" altLang="zh-TW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6</a:t>
                      </a:r>
                      <a:endParaRPr lang="en-US" altLang="zh-TW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7</a:t>
                      </a:r>
                      <a:endParaRPr lang="en-US" altLang="zh-TW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33206"/>
                  </a:ext>
                </a:extLst>
              </a:tr>
              <a:tr h="322705">
                <a:tc>
                  <a:txBody>
                    <a:bodyPr/>
                    <a:lstStyle/>
                    <a:p>
                      <a:pPr marL="0" algn="dist" rtl="0" eaLnBrk="1" fontAlgn="ctr" latinLnBrk="0" hangingPunct="1"/>
                      <a:r>
                        <a:rPr lang="en-US" sz="1400" b="1" i="0" u="none" strike="noStrike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1</a:t>
                      </a:r>
                      <a:endParaRPr lang="en-US" altLang="zh-TW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標楷體" panose="03000509000000000000" pitchFamily="65" charset="-120"/>
                        </a:rPr>
                        <a:t>0</a:t>
                      </a:r>
                      <a:endParaRPr lang="en-US" altLang="zh-TW" sz="1400" b="0" i="0" u="none" strike="noStrike" dirty="0">
                        <a:effectLst/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標楷體" panose="03000509000000000000" pitchFamily="65" charset="-120"/>
                        </a:rPr>
                        <a:t>6</a:t>
                      </a:r>
                      <a:endParaRPr lang="en-US" altLang="zh-TW" sz="1400" b="0" i="0" u="none" strike="noStrike" dirty="0">
                        <a:effectLst/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標楷體" panose="03000509000000000000" pitchFamily="65" charset="-120"/>
                        </a:rPr>
                        <a:t>94</a:t>
                      </a:r>
                      <a:endParaRPr lang="en-US" altLang="zh-TW" sz="1400" b="0" i="0" u="none" strike="noStrike" dirty="0">
                        <a:effectLst/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標楷體" panose="03000509000000000000" pitchFamily="65" charset="-120"/>
                        </a:rPr>
                        <a:t>50</a:t>
                      </a:r>
                      <a:endParaRPr lang="en-US" altLang="zh-TW" sz="1400" b="0" i="0" u="none" strike="noStrike" dirty="0">
                        <a:effectLst/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標楷體" panose="03000509000000000000" pitchFamily="65" charset="-120"/>
                        </a:rPr>
                        <a:t>38</a:t>
                      </a:r>
                      <a:endParaRPr lang="en-US" altLang="zh-TW" sz="1400" b="0" i="0" u="none" strike="noStrike" dirty="0">
                        <a:effectLst/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標楷體" panose="03000509000000000000" pitchFamily="65" charset="-120"/>
                          <a:cs typeface="+mn-cs"/>
                        </a:rPr>
                        <a:t>54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altLang="zh-TW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標楷體" panose="03000509000000000000" pitchFamily="65" charset="-120"/>
                          <a:cs typeface="+mn-cs"/>
                        </a:rPr>
                        <a:t>24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459960"/>
                  </a:ext>
                </a:extLst>
              </a:tr>
              <a:tr h="322705">
                <a:tc>
                  <a:txBody>
                    <a:bodyPr/>
                    <a:lstStyle/>
                    <a:p>
                      <a:pPr marL="0" algn="dist" rtl="0" eaLnBrk="1" fontAlgn="ctr" latinLnBrk="0" hangingPunct="1"/>
                      <a:r>
                        <a:rPr lang="en-US" sz="1400" b="1" i="0" u="none" strike="noStrike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2</a:t>
                      </a:r>
                      <a:endParaRPr lang="en-US" altLang="zh-TW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altLang="zh-TW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標楷體" panose="03000509000000000000" pitchFamily="65" charset="-120"/>
                        </a:rPr>
                        <a:t>6</a:t>
                      </a:r>
                      <a:endParaRPr lang="en-US" altLang="zh-TW" sz="1400" b="0" i="0" u="none" strike="noStrike" dirty="0">
                        <a:effectLst/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標楷體" panose="03000509000000000000" pitchFamily="65" charset="-120"/>
                        </a:rPr>
                        <a:t>0</a:t>
                      </a:r>
                      <a:endParaRPr lang="en-US" altLang="zh-TW" sz="1400" b="0" i="0" u="none" strike="noStrike" dirty="0">
                        <a:effectLst/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altLang="zh-TW" sz="1400" b="0" i="0" u="none" strike="noStrike" dirty="0">
                          <a:effectLst/>
                          <a:latin typeface="+mj-lt"/>
                        </a:rPr>
                        <a:t>87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altLang="zh-TW" sz="1400" b="0" i="0" u="none" strike="noStrike" dirty="0">
                          <a:effectLst/>
                          <a:latin typeface="+mj-lt"/>
                        </a:rPr>
                        <a:t>44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altLang="zh-TW" sz="1400" b="0" i="0" u="none" strike="noStrike" dirty="0">
                          <a:effectLst/>
                          <a:latin typeface="+mj-lt"/>
                        </a:rPr>
                        <a:t>38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標楷體" panose="03000509000000000000" pitchFamily="65" charset="-120"/>
                          <a:cs typeface="+mn-cs"/>
                        </a:rPr>
                        <a:t>50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altLang="zh-TW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標楷體" panose="03000509000000000000" pitchFamily="65" charset="-120"/>
                          <a:cs typeface="+mn-cs"/>
                        </a:rPr>
                        <a:t>19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2379386"/>
                  </a:ext>
                </a:extLst>
              </a:tr>
              <a:tr h="322705">
                <a:tc>
                  <a:txBody>
                    <a:bodyPr/>
                    <a:lstStyle/>
                    <a:p>
                      <a:pPr marL="0" algn="dist" rtl="0" eaLnBrk="1" fontAlgn="ctr" latinLnBrk="0" hangingPunct="1"/>
                      <a:r>
                        <a:rPr lang="en-US" sz="1400" b="1" i="0" u="none" strike="noStrike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3</a:t>
                      </a:r>
                      <a:endParaRPr lang="en-US" altLang="zh-TW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標楷體" panose="03000509000000000000" pitchFamily="65" charset="-120"/>
                        </a:rPr>
                        <a:t>94</a:t>
                      </a:r>
                      <a:endParaRPr lang="en-US" altLang="zh-TW" sz="1400" b="0" i="0" u="none" strike="noStrike" dirty="0">
                        <a:effectLst/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altLang="zh-TW" sz="1400" b="0" i="0" u="none" strike="noStrike" dirty="0">
                          <a:effectLst/>
                          <a:latin typeface="+mj-lt"/>
                        </a:rPr>
                        <a:t>87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標楷體" panose="03000509000000000000" pitchFamily="65" charset="-120"/>
                        </a:rPr>
                        <a:t>0</a:t>
                      </a:r>
                      <a:endParaRPr lang="en-US" altLang="zh-TW" sz="1400" b="0" i="0" u="none" strike="noStrike" dirty="0">
                        <a:effectLst/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altLang="zh-TW" sz="1400" b="0" i="0" u="none" strike="noStrike" dirty="0">
                          <a:effectLst/>
                          <a:latin typeface="+mj-lt"/>
                        </a:rPr>
                        <a:t>43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altLang="zh-TW" sz="1400" b="0" i="0" u="none" strike="noStrike" dirty="0">
                          <a:effectLst/>
                          <a:latin typeface="+mj-lt"/>
                        </a:rPr>
                        <a:t>92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標楷體" panose="03000509000000000000" pitchFamily="65" charset="-120"/>
                          <a:cs typeface="+mn-cs"/>
                        </a:rPr>
                        <a:t>68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altLang="zh-TW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標楷體" panose="03000509000000000000" pitchFamily="65" charset="-120"/>
                          <a:cs typeface="+mn-cs"/>
                        </a:rPr>
                        <a:t>79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3197877"/>
                  </a:ext>
                </a:extLst>
              </a:tr>
              <a:tr h="322705">
                <a:tc>
                  <a:txBody>
                    <a:bodyPr/>
                    <a:lstStyle/>
                    <a:p>
                      <a:pPr marL="0" algn="dist" rtl="0" eaLnBrk="1" fontAlgn="ctr" latinLnBrk="0" hangingPunct="1"/>
                      <a:r>
                        <a:rPr lang="en-US" sz="1400" b="1" i="0" u="none" strike="noStrike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4</a:t>
                      </a:r>
                      <a:endParaRPr lang="en-US" altLang="zh-TW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標楷體" panose="03000509000000000000" pitchFamily="65" charset="-120"/>
                        </a:rPr>
                        <a:t>50</a:t>
                      </a:r>
                      <a:endParaRPr lang="en-US" altLang="zh-TW" sz="1400" b="0" i="0" u="none" strike="noStrike" dirty="0">
                        <a:effectLst/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altLang="zh-TW" sz="1400" b="0" i="0" u="none" strike="noStrike" dirty="0">
                          <a:effectLst/>
                          <a:latin typeface="+mj-lt"/>
                        </a:rPr>
                        <a:t>44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altLang="zh-TW" sz="1400" b="0" i="0" u="none" strike="noStrike" dirty="0">
                          <a:effectLst/>
                          <a:latin typeface="+mj-lt"/>
                        </a:rPr>
                        <a:t>43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標楷體" panose="03000509000000000000" pitchFamily="65" charset="-120"/>
                        </a:rPr>
                        <a:t>0</a:t>
                      </a:r>
                      <a:endParaRPr lang="en-US" altLang="zh-TW" sz="1400" b="0" i="0" u="none" strike="noStrike">
                        <a:effectLst/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altLang="zh-TW" sz="1400" b="0" i="0" u="none" strike="noStrike" dirty="0">
                          <a:effectLst/>
                          <a:latin typeface="+mj-lt"/>
                        </a:rPr>
                        <a:t>53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標楷體" panose="03000509000000000000" pitchFamily="65" charset="-120"/>
                          <a:cs typeface="+mn-cs"/>
                        </a:rPr>
                        <a:t>39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altLang="zh-TW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標楷體" panose="03000509000000000000" pitchFamily="65" charset="-120"/>
                          <a:cs typeface="+mn-cs"/>
                        </a:rPr>
                        <a:t>38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6725949"/>
                  </a:ext>
                </a:extLst>
              </a:tr>
              <a:tr h="322705">
                <a:tc>
                  <a:txBody>
                    <a:bodyPr/>
                    <a:lstStyle/>
                    <a:p>
                      <a:pPr marL="0" algn="dist" rtl="0" eaLnBrk="1" fontAlgn="ctr" latinLnBrk="0" hangingPunct="1"/>
                      <a:r>
                        <a:rPr lang="en-US" sz="1400" b="1" i="0" u="none" strike="noStrike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5</a:t>
                      </a:r>
                      <a:endParaRPr lang="en-US" altLang="zh-TW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標楷體" panose="03000509000000000000" pitchFamily="65" charset="-120"/>
                        </a:rPr>
                        <a:t>38</a:t>
                      </a:r>
                      <a:endParaRPr lang="en-US" altLang="zh-TW" sz="1400" b="0" i="0" u="none" strike="noStrike" dirty="0">
                        <a:effectLst/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altLang="zh-TW" sz="1400" b="0" i="0" u="none" strike="noStrike" dirty="0">
                          <a:effectLst/>
                          <a:latin typeface="+mj-lt"/>
                        </a:rPr>
                        <a:t>38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altLang="zh-TW" sz="1400" b="0" i="0" u="none" strike="noStrike" dirty="0">
                          <a:effectLst/>
                          <a:latin typeface="+mj-lt"/>
                        </a:rPr>
                        <a:t>92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altLang="zh-TW" sz="1400" b="0" i="0" u="none" strike="noStrike" dirty="0">
                          <a:effectLst/>
                          <a:latin typeface="+mj-lt"/>
                        </a:rPr>
                        <a:t>53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標楷體" panose="03000509000000000000" pitchFamily="65" charset="-120"/>
                        </a:rPr>
                        <a:t>0</a:t>
                      </a:r>
                      <a:endParaRPr lang="en-US" altLang="zh-TW" sz="1400" b="0" i="0" u="none" strike="noStrike" dirty="0">
                        <a:effectLst/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標楷體" panose="03000509000000000000" pitchFamily="65" charset="-120"/>
                          <a:cs typeface="+mn-cs"/>
                        </a:rPr>
                        <a:t>28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altLang="zh-TW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標楷體" panose="03000509000000000000" pitchFamily="65" charset="-120"/>
                          <a:cs typeface="+mn-cs"/>
                        </a:rPr>
                        <a:t>55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1860979"/>
                  </a:ext>
                </a:extLst>
              </a:tr>
              <a:tr h="322705">
                <a:tc>
                  <a:txBody>
                    <a:bodyPr/>
                    <a:lstStyle/>
                    <a:p>
                      <a:pPr marL="0" marR="0" lvl="0" indent="0" algn="dist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6</a:t>
                      </a:r>
                      <a:endParaRPr lang="en-US" altLang="zh-TW" sz="2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標楷體" panose="03000509000000000000" pitchFamily="65" charset="-120"/>
                        </a:rPr>
                        <a:t>54</a:t>
                      </a:r>
                      <a:endParaRPr lang="en-US" altLang="zh-TW" sz="1400" b="0" i="0" u="none" strike="noStrike" dirty="0">
                        <a:effectLst/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altLang="zh-TW" sz="1400" b="0" i="0" u="none" strike="noStrike" dirty="0">
                          <a:effectLst/>
                          <a:latin typeface="+mj-lt"/>
                        </a:rPr>
                        <a:t>50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altLang="zh-TW" sz="1400" b="0" i="0" u="none" strike="noStrike" dirty="0">
                          <a:effectLst/>
                          <a:latin typeface="+mj-lt"/>
                        </a:rPr>
                        <a:t>68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altLang="zh-TW" sz="1400" b="0" i="0" u="none" strike="noStrike" dirty="0">
                          <a:effectLst/>
                          <a:latin typeface="+mj-lt"/>
                        </a:rPr>
                        <a:t>39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altLang="zh-TW" sz="1400" b="0" i="0" u="none" strike="noStrike" dirty="0">
                          <a:effectLst/>
                          <a:latin typeface="+mj-lt"/>
                        </a:rPr>
                        <a:t>28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標楷體" panose="03000509000000000000" pitchFamily="65" charset="-120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altLang="zh-TW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標楷體" panose="03000509000000000000" pitchFamily="65" charset="-120"/>
                          <a:cs typeface="+mn-cs"/>
                        </a:rPr>
                        <a:t>60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084302"/>
                  </a:ext>
                </a:extLst>
              </a:tr>
              <a:tr h="322705">
                <a:tc>
                  <a:txBody>
                    <a:bodyPr/>
                    <a:lstStyle/>
                    <a:p>
                      <a:pPr marL="0" marR="0" lvl="0" indent="0" algn="dist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7</a:t>
                      </a:r>
                      <a:endParaRPr lang="en-US" altLang="zh-TW" sz="2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標楷體" panose="03000509000000000000" pitchFamily="65" charset="-120"/>
                        </a:rPr>
                        <a:t>24</a:t>
                      </a:r>
                      <a:endParaRPr lang="en-US" altLang="zh-TW" sz="1400" b="0" i="0" u="none" strike="noStrike" dirty="0">
                        <a:effectLst/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altLang="zh-TW" sz="1400" b="0" i="0" u="none" strike="noStrike" dirty="0">
                          <a:effectLst/>
                          <a:latin typeface="+mj-lt"/>
                        </a:rPr>
                        <a:t>19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altLang="zh-TW" sz="1400" b="0" i="0" u="none" strike="noStrike" dirty="0">
                          <a:effectLst/>
                          <a:latin typeface="+mj-lt"/>
                        </a:rPr>
                        <a:t>79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altLang="zh-TW" sz="1400" b="0" i="0" u="none" strike="noStrike" dirty="0">
                          <a:effectLst/>
                          <a:latin typeface="+mj-lt"/>
                        </a:rPr>
                        <a:t>38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altLang="zh-TW" sz="1400" b="0" i="0" u="none" strike="noStrike" dirty="0">
                          <a:effectLst/>
                          <a:latin typeface="+mj-lt"/>
                        </a:rPr>
                        <a:t>55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i="0" u="none" strike="noStrike" dirty="0">
                          <a:effectLst/>
                          <a:latin typeface="+mj-lt"/>
                        </a:rPr>
                        <a:t>60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altLang="zh-TW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標楷體" panose="03000509000000000000" pitchFamily="65" charset="-120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03782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614862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19E936-0557-1469-30F5-A4B5EF748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Comparison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47F2F27-2301-0D28-48F6-540CB59E0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67</a:t>
            </a:fld>
            <a:endParaRPr lang="en-US" altLang="zh-TW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內容版面配置區 7">
                <a:extLst>
                  <a:ext uri="{FF2B5EF4-FFF2-40B4-BE49-F238E27FC236}">
                    <a16:creationId xmlns:a16="http://schemas.microsoft.com/office/drawing/2014/main" id="{81B7E9C7-C3CC-21AC-DBF5-3BEFF2CE76E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When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=17</m:t>
                    </m:r>
                  </m:oMath>
                </a14:m>
                <a:r>
                  <a:rPr lang="en-US" altLang="zh-TW" dirty="0"/>
                  <a:t>, the time required for DP exceeds that of ACO</a:t>
                </a: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8" name="內容版面配置區 7">
                <a:extLst>
                  <a:ext uri="{FF2B5EF4-FFF2-40B4-BE49-F238E27FC236}">
                    <a16:creationId xmlns:a16="http://schemas.microsoft.com/office/drawing/2014/main" id="{81B7E9C7-C3CC-21AC-DBF5-3BEFF2CE76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68" t="-94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內容版面配置區 9">
            <a:extLst>
              <a:ext uri="{FF2B5EF4-FFF2-40B4-BE49-F238E27FC236}">
                <a16:creationId xmlns:a16="http://schemas.microsoft.com/office/drawing/2014/main" id="{A2586A7D-49D5-1E9C-C295-903BAD0850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770135" y="1727056"/>
            <a:ext cx="5541818" cy="4156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89976504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5F3383-2861-D51B-943A-853D2AA78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補充內容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10C1B50-60C2-ED24-7953-AFAC684E24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TSP</a:t>
            </a:r>
            <a:r>
              <a:rPr lang="zh-TW" altLang="en-US" dirty="0"/>
              <a:t>內容</a:t>
            </a:r>
            <a:endParaRPr lang="en-US" altLang="zh-TW" dirty="0"/>
          </a:p>
          <a:p>
            <a:r>
              <a:rPr lang="en-US" altLang="zh-TW" dirty="0"/>
              <a:t>Conclude for the optimization route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zh-TW" altLang="en-US" dirty="0"/>
              <a:t>是否有辦法達到最佳化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Stagnation behavior</a:t>
            </a:r>
            <a:r>
              <a:rPr lang="zh-TW" altLang="en-US" dirty="0"/>
              <a:t> </a:t>
            </a:r>
            <a:r>
              <a:rPr lang="en-US" altLang="zh-TW" dirty="0"/>
              <a:t>(End Criteria)</a:t>
            </a:r>
          </a:p>
          <a:p>
            <a:r>
              <a:rPr lang="zh-TW" altLang="en-US" dirty="0"/>
              <a:t>為什麼會需要揮發機制</a:t>
            </a:r>
            <a:r>
              <a:rPr lang="en-US" altLang="zh-TW" dirty="0"/>
              <a:t>?</a:t>
            </a:r>
            <a:r>
              <a:rPr lang="zh-TW" altLang="en-US" dirty="0"/>
              <a:t>沒有會有什麼問題</a:t>
            </a:r>
            <a:endParaRPr lang="en-US" altLang="zh-TW" dirty="0"/>
          </a:p>
          <a:p>
            <a:r>
              <a:rPr lang="zh-TW" altLang="en-US" dirty="0"/>
              <a:t>怎麼進行參數調整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3196B84-32F5-006C-0AA1-2200118EB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68</a:t>
            </a:fld>
            <a:endParaRPr lang="en-US" altLang="zh-TW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D7FAD2E2-B47D-D57F-7297-C44FFD9058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9142646"/>
              </p:ext>
            </p:extLst>
          </p:nvPr>
        </p:nvGraphicFramePr>
        <p:xfrm>
          <a:off x="951790" y="4806970"/>
          <a:ext cx="711517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136582110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510347351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779509439"/>
                    </a:ext>
                  </a:extLst>
                </a:gridCol>
                <a:gridCol w="1012825">
                  <a:extLst>
                    <a:ext uri="{9D8B030D-6E8A-4147-A177-3AD203B41FA5}">
                      <a16:colId xmlns:a16="http://schemas.microsoft.com/office/drawing/2014/main" val="3147662296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673949245"/>
                    </a:ext>
                  </a:extLst>
                </a:gridCol>
                <a:gridCol w="1012825">
                  <a:extLst>
                    <a:ext uri="{9D8B030D-6E8A-4147-A177-3AD203B41FA5}">
                      <a16:colId xmlns:a16="http://schemas.microsoft.com/office/drawing/2014/main" val="2137924822"/>
                    </a:ext>
                  </a:extLst>
                </a:gridCol>
                <a:gridCol w="1015999">
                  <a:extLst>
                    <a:ext uri="{9D8B030D-6E8A-4147-A177-3AD203B41FA5}">
                      <a16:colId xmlns:a16="http://schemas.microsoft.com/office/drawing/2014/main" val="40969800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dist"/>
                      <a:r>
                        <a:rPr lang="en-US" altLang="zh-TW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zh-TW" sz="14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zh-TW" sz="14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zh-TW" sz="14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zh-TW" sz="14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zh-TW" sz="14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zh-TW" sz="14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0674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(46, 4)</a:t>
                      </a:r>
                      <a:endParaRPr lang="zh-TW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(44, 10)</a:t>
                      </a:r>
                      <a:endParaRPr lang="zh-TW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(32, 97)</a:t>
                      </a:r>
                      <a:endParaRPr lang="zh-TW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(40, 54)</a:t>
                      </a:r>
                      <a:endParaRPr lang="zh-TW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(81, 19)</a:t>
                      </a:r>
                      <a:endParaRPr lang="zh-TW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(79, 47)</a:t>
                      </a:r>
                      <a:endParaRPr lang="zh-TW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(26, 18)</a:t>
                      </a:r>
                      <a:endParaRPr lang="zh-TW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61753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96951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9EF289-42D3-8F09-9B8B-3C699D3F7D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192F27-A840-718D-1B4B-6EFD42101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DP: Traveling Salesman Problem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EA08437-5B11-9302-8454-68A5BA8E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7</a:t>
            </a:fld>
            <a:endParaRPr lang="en-US" altLang="zh-TW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內容版面配置區 33">
                <a:extLst>
                  <a:ext uri="{FF2B5EF4-FFF2-40B4-BE49-F238E27FC236}">
                    <a16:creationId xmlns:a16="http://schemas.microsoft.com/office/drawing/2014/main" id="{5E48B232-0E3A-3035-26A9-2773770586E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Cities </a:t>
                </a:r>
                <a:r>
                  <a:rPr lang="zh-TW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 = 5</m:t>
                    </m:r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4" name="內容版面配置區 33">
                <a:extLst>
                  <a:ext uri="{FF2B5EF4-FFF2-40B4-BE49-F238E27FC236}">
                    <a16:creationId xmlns:a16="http://schemas.microsoft.com/office/drawing/2014/main" id="{5E48B232-0E3A-3035-26A9-2773770586E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68" t="-94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內容版面配置區 4">
            <a:extLst>
              <a:ext uri="{FF2B5EF4-FFF2-40B4-BE49-F238E27FC236}">
                <a16:creationId xmlns:a16="http://schemas.microsoft.com/office/drawing/2014/main" id="{EDA02D7C-527D-C3F0-7123-9524F6C570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770135" y="1727056"/>
            <a:ext cx="5541818" cy="4156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040464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20F6C9-BF06-50FC-86A1-2B9DEB5894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56A1E5-C0C7-D8E8-E142-B3161F536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DP: Traveling Salesman Problem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164745D-8EE3-1197-77F7-3413C81EB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8</a:t>
            </a:fld>
            <a:endParaRPr lang="en-US" altLang="zh-TW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內容版面配置區 6">
                <a:extLst>
                  <a:ext uri="{FF2B5EF4-FFF2-40B4-BE49-F238E27FC236}">
                    <a16:creationId xmlns:a16="http://schemas.microsoft.com/office/drawing/2014/main" id="{36E19F71-B887-508F-9FDC-EF45242A8BB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City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Coordinates</a:t>
                </a:r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r>
                  <a:rPr lang="en-US" altLang="zh-TW" dirty="0"/>
                  <a:t>Distance</a:t>
                </a:r>
                <a:r>
                  <a:rPr lang="zh-TW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zh-TW" alt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/>
                  <a:t>between any two cities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TW" dirty="0"/>
                  <a:t> and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altLang="zh-TW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​=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𝑜𝑢𝑛𝑑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 err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i="1" dirty="0" err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​,0)</m:t>
                    </m:r>
                  </m:oMath>
                </a14:m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7" name="內容版面配置區 6">
                <a:extLst>
                  <a:ext uri="{FF2B5EF4-FFF2-40B4-BE49-F238E27FC236}">
                    <a16:creationId xmlns:a16="http://schemas.microsoft.com/office/drawing/2014/main" id="{36E19F71-B887-508F-9FDC-EF45242A8B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68" t="-94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72A2959C-6E61-6DCB-534F-F796300507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6296443"/>
              </p:ext>
            </p:extLst>
          </p:nvPr>
        </p:nvGraphicFramePr>
        <p:xfrm>
          <a:off x="2642195" y="4084981"/>
          <a:ext cx="3859608" cy="20844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3268">
                  <a:extLst>
                    <a:ext uri="{9D8B030D-6E8A-4147-A177-3AD203B41FA5}">
                      <a16:colId xmlns:a16="http://schemas.microsoft.com/office/drawing/2014/main" val="4982509"/>
                    </a:ext>
                  </a:extLst>
                </a:gridCol>
                <a:gridCol w="643268">
                  <a:extLst>
                    <a:ext uri="{9D8B030D-6E8A-4147-A177-3AD203B41FA5}">
                      <a16:colId xmlns:a16="http://schemas.microsoft.com/office/drawing/2014/main" val="35103550"/>
                    </a:ext>
                  </a:extLst>
                </a:gridCol>
                <a:gridCol w="643268">
                  <a:extLst>
                    <a:ext uri="{9D8B030D-6E8A-4147-A177-3AD203B41FA5}">
                      <a16:colId xmlns:a16="http://schemas.microsoft.com/office/drawing/2014/main" val="2041865596"/>
                    </a:ext>
                  </a:extLst>
                </a:gridCol>
                <a:gridCol w="643268">
                  <a:extLst>
                    <a:ext uri="{9D8B030D-6E8A-4147-A177-3AD203B41FA5}">
                      <a16:colId xmlns:a16="http://schemas.microsoft.com/office/drawing/2014/main" val="4026510993"/>
                    </a:ext>
                  </a:extLst>
                </a:gridCol>
                <a:gridCol w="643268">
                  <a:extLst>
                    <a:ext uri="{9D8B030D-6E8A-4147-A177-3AD203B41FA5}">
                      <a16:colId xmlns:a16="http://schemas.microsoft.com/office/drawing/2014/main" val="1251256692"/>
                    </a:ext>
                  </a:extLst>
                </a:gridCol>
                <a:gridCol w="643268">
                  <a:extLst>
                    <a:ext uri="{9D8B030D-6E8A-4147-A177-3AD203B41FA5}">
                      <a16:colId xmlns:a16="http://schemas.microsoft.com/office/drawing/2014/main" val="2055738376"/>
                    </a:ext>
                  </a:extLst>
                </a:gridCol>
              </a:tblGrid>
              <a:tr h="347416">
                <a:tc>
                  <a:txBody>
                    <a:bodyPr/>
                    <a:lstStyle/>
                    <a:p>
                      <a:pPr algn="dist"/>
                      <a:endParaRPr lang="zh-TW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j-lt"/>
                        </a:rPr>
                        <a:t>2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j-lt"/>
                        </a:rPr>
                        <a:t>3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j-lt"/>
                        </a:rPr>
                        <a:t>4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j-lt"/>
                        </a:rPr>
                        <a:t>5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9408958"/>
                  </a:ext>
                </a:extLst>
              </a:tr>
              <a:tr h="347416">
                <a:tc>
                  <a:txBody>
                    <a:bodyPr/>
                    <a:lstStyle/>
                    <a:p>
                      <a:pPr algn="dist"/>
                      <a:r>
                        <a:rPr lang="en-US" altLang="zh-TW" sz="1400" b="1" dirty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zh-TW" altLang="en-US" sz="14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j-lt"/>
                        </a:rPr>
                        <a:t>22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j-lt"/>
                        </a:rPr>
                        <a:t>69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j-lt"/>
                        </a:rPr>
                        <a:t>38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j-lt"/>
                        </a:rPr>
                        <a:t>27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4075858"/>
                  </a:ext>
                </a:extLst>
              </a:tr>
              <a:tr h="347416">
                <a:tc>
                  <a:txBody>
                    <a:bodyPr/>
                    <a:lstStyle/>
                    <a:p>
                      <a:pPr algn="dist"/>
                      <a:r>
                        <a:rPr lang="en-US" altLang="zh-TW" sz="1400" b="1" dirty="0">
                          <a:solidFill>
                            <a:schemeClr val="tx1"/>
                          </a:solidFill>
                          <a:latin typeface="+mj-lt"/>
                        </a:rPr>
                        <a:t>2</a:t>
                      </a:r>
                      <a:endParaRPr lang="zh-TW" altLang="en-US" sz="14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j-lt"/>
                        </a:rPr>
                        <a:t>22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j-lt"/>
                        </a:rPr>
                        <a:t>49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j-lt"/>
                        </a:rPr>
                        <a:t>28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j-lt"/>
                        </a:rPr>
                        <a:t>37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4504921"/>
                  </a:ext>
                </a:extLst>
              </a:tr>
              <a:tr h="347416">
                <a:tc>
                  <a:txBody>
                    <a:bodyPr/>
                    <a:lstStyle/>
                    <a:p>
                      <a:pPr algn="dist"/>
                      <a:r>
                        <a:rPr lang="en-US" altLang="zh-TW" sz="1400" b="1" dirty="0">
                          <a:solidFill>
                            <a:schemeClr val="tx1"/>
                          </a:solidFill>
                          <a:latin typeface="+mj-lt"/>
                        </a:rPr>
                        <a:t>3</a:t>
                      </a:r>
                      <a:endParaRPr lang="zh-TW" altLang="en-US" sz="14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j-lt"/>
                        </a:rPr>
                        <a:t>69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j-lt"/>
                        </a:rPr>
                        <a:t>49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j-lt"/>
                        </a:rPr>
                        <a:t>63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j-lt"/>
                        </a:rPr>
                        <a:t>85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8864404"/>
                  </a:ext>
                </a:extLst>
              </a:tr>
              <a:tr h="347416">
                <a:tc>
                  <a:txBody>
                    <a:bodyPr/>
                    <a:lstStyle/>
                    <a:p>
                      <a:pPr algn="dist"/>
                      <a:r>
                        <a:rPr lang="en-US" altLang="zh-TW" sz="1400" b="1" dirty="0">
                          <a:solidFill>
                            <a:schemeClr val="tx1"/>
                          </a:solidFill>
                          <a:latin typeface="+mj-lt"/>
                        </a:rPr>
                        <a:t>4</a:t>
                      </a:r>
                      <a:endParaRPr lang="zh-TW" altLang="en-US" sz="14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j-lt"/>
                        </a:rPr>
                        <a:t>38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j-lt"/>
                        </a:rPr>
                        <a:t>28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j-lt"/>
                        </a:rPr>
                        <a:t>63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j-lt"/>
                        </a:rPr>
                        <a:t>30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872175"/>
                  </a:ext>
                </a:extLst>
              </a:tr>
              <a:tr h="347416">
                <a:tc>
                  <a:txBody>
                    <a:bodyPr/>
                    <a:lstStyle/>
                    <a:p>
                      <a:pPr algn="dist"/>
                      <a:r>
                        <a:rPr lang="en-US" altLang="zh-TW" sz="1400" b="1" dirty="0">
                          <a:solidFill>
                            <a:schemeClr val="tx1"/>
                          </a:solidFill>
                          <a:latin typeface="+mj-lt"/>
                        </a:rPr>
                        <a:t>5</a:t>
                      </a:r>
                      <a:endParaRPr lang="zh-TW" altLang="en-US" sz="14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j-lt"/>
                        </a:rPr>
                        <a:t>27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j-lt"/>
                        </a:rPr>
                        <a:t>37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j-lt"/>
                        </a:rPr>
                        <a:t>85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j-lt"/>
                        </a:rPr>
                        <a:t>30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5084502"/>
                  </a:ext>
                </a:extLst>
              </a:tr>
            </a:tbl>
          </a:graphicData>
        </a:graphic>
      </p:graphicFrame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529E916B-CA84-B575-3B95-88EAF100CE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261244"/>
              </p:ext>
            </p:extLst>
          </p:nvPr>
        </p:nvGraphicFramePr>
        <p:xfrm>
          <a:off x="2031999" y="1887537"/>
          <a:ext cx="5080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13658211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51034735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77950943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4766229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6739492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dist"/>
                      <a:r>
                        <a:rPr lang="en-US" altLang="zh-TW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zh-TW" sz="14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zh-TW" sz="14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zh-TW" sz="14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zh-TW" sz="14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0674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(70, 42)</a:t>
                      </a:r>
                      <a:endParaRPr lang="zh-TW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(48, 40)</a:t>
                      </a:r>
                      <a:endParaRPr lang="zh-TW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(2, 58)</a:t>
                      </a:r>
                      <a:endParaRPr lang="zh-TW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(46, 12)</a:t>
                      </a:r>
                      <a:endParaRPr lang="zh-TW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(76, 15)</a:t>
                      </a:r>
                      <a:endParaRPr lang="zh-TW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61753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58112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77B171-4056-6C3C-5282-652A401CF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DP: Traveling Salesman Problem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3F61CEB5-9A0D-3113-F34B-49606B45A14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5289" y="1224648"/>
                <a:ext cx="8291512" cy="5161867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i="1" kern="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i="1" kern="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1,</m:t>
                    </m:r>
                    <m:r>
                      <a:rPr lang="en-US" altLang="zh-TW" i="1" kern="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TW" altLang="en-US" i="1" kern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 = { 2, 3, 4, 5 }</m:t>
                    </m:r>
                  </m:oMath>
                </a14:m>
                <a:endParaRPr lang="en-US" altLang="zh-TW" kern="0" dirty="0"/>
              </a:p>
              <a:p>
                <a:endParaRPr lang="en-US" altLang="zh-TW" kern="0" dirty="0"/>
              </a:p>
              <a:p>
                <a:endParaRPr lang="en-US" altLang="zh-TW" kern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kern="0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i="1" ker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kern="0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TW" i="1" ker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TW" b="0" i="1" kern="0" smtClean="0">
                              <a:latin typeface="Cambria Math" panose="02040503050406030204" pitchFamily="18" charset="0"/>
                            </a:rPr>
                            <m:t>{2, 3, 4, 5}</m:t>
                          </m:r>
                        </m:e>
                      </m:d>
                    </m:oMath>
                  </m:oMathPara>
                </a14:m>
                <a:endParaRPr lang="en-US" altLang="zh-TW" kern="0" dirty="0"/>
              </a:p>
              <a:p>
                <a:pPr marL="0" indent="0">
                  <a:buNone/>
                </a:pPr>
                <a:endParaRPr lang="en-US" altLang="zh-TW" kern="0" dirty="0"/>
              </a:p>
              <a:p>
                <a:pPr marL="0" indent="0">
                  <a:buNone/>
                </a:pPr>
                <a:endParaRPr lang="en-US" altLang="zh-TW" kern="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altLang="zh-TW" i="1" kern="0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TW" i="1" ker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kern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TW" i="1" kern="0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TW" b="0" i="1" kern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kern="0" smtClean="0">
                                <a:latin typeface="Cambria Math" panose="02040503050406030204" pitchFamily="18" charset="0"/>
                              </a:rPr>
                              <m:t>3, 4, 5</m:t>
                            </m:r>
                          </m:e>
                        </m:d>
                      </m:e>
                    </m:d>
                    <m:r>
                      <a:rPr lang="en-US" altLang="zh-TW" b="0" i="1" kern="0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, 4, 5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2, 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3, 5</m:t>
                            </m:r>
                          </m:e>
                        </m:d>
                      </m:e>
                    </m:d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5,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2, 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3, 4</m:t>
                            </m:r>
                          </m:e>
                        </m:d>
                      </m:e>
                    </m:d>
                  </m:oMath>
                </a14:m>
                <a:endParaRPr lang="en-US" altLang="zh-TW" kern="0" dirty="0"/>
              </a:p>
              <a:p>
                <a:pPr marL="0" indent="0">
                  <a:buNone/>
                </a:pPr>
                <a:endParaRPr lang="en-US" altLang="zh-TW" sz="2000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3F61CEB5-9A0D-3113-F34B-49606B45A1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289" y="1224648"/>
                <a:ext cx="8291512" cy="5161867"/>
              </a:xfrm>
              <a:blipFill>
                <a:blip r:embed="rId2"/>
                <a:stretch>
                  <a:fillRect l="-36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A9DC53A-5A61-AE41-965A-D9B4B980C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9</a:t>
            </a:fld>
            <a:endParaRPr lang="en-US" altLang="zh-TW" dirty="0"/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1F28D2DB-BF48-E5CF-1DCE-18A15084AF2B}"/>
              </a:ext>
            </a:extLst>
          </p:cNvPr>
          <p:cNvCxnSpPr>
            <a:cxnSpLocks/>
          </p:cNvCxnSpPr>
          <p:nvPr/>
        </p:nvCxnSpPr>
        <p:spPr>
          <a:xfrm flipH="1">
            <a:off x="1802608" y="2906486"/>
            <a:ext cx="2769392" cy="881742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直線單箭頭接點 71">
            <a:extLst>
              <a:ext uri="{FF2B5EF4-FFF2-40B4-BE49-F238E27FC236}">
                <a16:creationId xmlns:a16="http://schemas.microsoft.com/office/drawing/2014/main" id="{9FB36640-300D-6AE9-B268-619D42541DEF}"/>
              </a:ext>
            </a:extLst>
          </p:cNvPr>
          <p:cNvCxnSpPr>
            <a:cxnSpLocks/>
          </p:cNvCxnSpPr>
          <p:nvPr/>
        </p:nvCxnSpPr>
        <p:spPr>
          <a:xfrm>
            <a:off x="4557374" y="2903837"/>
            <a:ext cx="2769392" cy="881742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直線單箭頭接點 72">
            <a:extLst>
              <a:ext uri="{FF2B5EF4-FFF2-40B4-BE49-F238E27FC236}">
                <a16:creationId xmlns:a16="http://schemas.microsoft.com/office/drawing/2014/main" id="{443ECA35-CC2F-F88B-24BD-6C0FBCC6FD05}"/>
              </a:ext>
            </a:extLst>
          </p:cNvPr>
          <p:cNvCxnSpPr>
            <a:cxnSpLocks/>
          </p:cNvCxnSpPr>
          <p:nvPr/>
        </p:nvCxnSpPr>
        <p:spPr>
          <a:xfrm flipH="1">
            <a:off x="3691280" y="2903837"/>
            <a:ext cx="880720" cy="901744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直線單箭頭接點 74">
            <a:extLst>
              <a:ext uri="{FF2B5EF4-FFF2-40B4-BE49-F238E27FC236}">
                <a16:creationId xmlns:a16="http://schemas.microsoft.com/office/drawing/2014/main" id="{49D02DF7-0E45-310C-6E41-E3BB73621F25}"/>
              </a:ext>
            </a:extLst>
          </p:cNvPr>
          <p:cNvCxnSpPr>
            <a:cxnSpLocks/>
          </p:cNvCxnSpPr>
          <p:nvPr/>
        </p:nvCxnSpPr>
        <p:spPr>
          <a:xfrm>
            <a:off x="4557374" y="2903837"/>
            <a:ext cx="880720" cy="901744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2112795"/>
      </p:ext>
    </p:extLst>
  </p:cSld>
  <p:clrMapOvr>
    <a:masterClrMapping/>
  </p:clrMapOvr>
</p:sld>
</file>

<file path=ppt/theme/theme1.xml><?xml version="1.0" encoding="utf-8"?>
<a:theme xmlns:a="http://schemas.openxmlformats.org/drawingml/2006/main" name="預設簡報設計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預設簡報設計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rgbClr val="FF0000"/>
          </a:solidFill>
        </a:ln>
      </a:spPr>
      <a:bodyPr wrap="none" lIns="0" tIns="0" rIns="0" bIns="0" rtlCol="0" anchor="ctr">
        <a:spAutoFit/>
      </a:bodyPr>
      <a:lstStyle>
        <a:defPPr algn="l">
          <a:defRPr kumimoji="1" b="1" dirty="0" smtClean="0"/>
        </a:defPPr>
      </a:lstStyle>
    </a:spDef>
    <a:lnDef>
      <a:spPr>
        <a:ln w="15875"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44025</TotalTime>
  <Words>4108</Words>
  <Application>Microsoft Office PowerPoint</Application>
  <PresentationFormat>如螢幕大小 (4:3)</PresentationFormat>
  <Paragraphs>1232</Paragraphs>
  <Slides>68</Slides>
  <Notes>1</Notes>
  <HiddenSlides>1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68</vt:i4>
      </vt:variant>
    </vt:vector>
  </HeadingPairs>
  <TitlesOfParts>
    <vt:vector size="76" baseType="lpstr">
      <vt:lpstr>新細明體</vt:lpstr>
      <vt:lpstr>標楷體</vt:lpstr>
      <vt:lpstr>Arial</vt:lpstr>
      <vt:lpstr>Calibri</vt:lpstr>
      <vt:lpstr>Cambria Math</vt:lpstr>
      <vt:lpstr>Times New Roman</vt:lpstr>
      <vt:lpstr>Wingdings</vt:lpstr>
      <vt:lpstr>預設簡報設計</vt:lpstr>
      <vt:lpstr> Artificial Intelligence 人工智慧  Dynamic Programming VS. Ant Colony  Optimization  (TSP)   Computer Science and Information Engineering National Taipei University of Technology </vt:lpstr>
      <vt:lpstr>Algorithm</vt:lpstr>
      <vt:lpstr>Dynamic Programming (DP)</vt:lpstr>
      <vt:lpstr>Divide-and-Conquer</vt:lpstr>
      <vt:lpstr>Traveling Salesman Problem</vt:lpstr>
      <vt:lpstr>DP: Traveling Salesman Problem</vt:lpstr>
      <vt:lpstr>DP: Traveling Salesman Problem</vt:lpstr>
      <vt:lpstr>DP: Traveling Salesman Problem</vt:lpstr>
      <vt:lpstr>DP: Traveling Salesman Problem</vt:lpstr>
      <vt:lpstr>DP: Traveling Salesman Problem</vt:lpstr>
      <vt:lpstr>DP: Traveling Salesman Problem</vt:lpstr>
      <vt:lpstr>DP: Traveling Salesman Problem</vt:lpstr>
      <vt:lpstr>DP: Traveling Salesman Problem</vt:lpstr>
      <vt:lpstr>DP: Traveling Salesman Problem</vt:lpstr>
      <vt:lpstr>DP: Traveling Salesman Problem</vt:lpstr>
      <vt:lpstr>DP: Traveling Salesman Problem</vt:lpstr>
      <vt:lpstr>DP: Traveling Salesman Problem</vt:lpstr>
      <vt:lpstr>DP: Traveling Salesman Problem</vt:lpstr>
      <vt:lpstr>DP: Traveling Salesman Problem</vt:lpstr>
      <vt:lpstr>DP: Traveling Salesman Problem</vt:lpstr>
      <vt:lpstr>DP: Traveling Salesman Problem</vt:lpstr>
      <vt:lpstr>DP: Traveling Salesman Problem</vt:lpstr>
      <vt:lpstr>DP: Traveling Salesman Problem</vt:lpstr>
      <vt:lpstr>DP: Traveling Salesman Problem</vt:lpstr>
      <vt:lpstr>DP: Traveling Salesman Problem</vt:lpstr>
      <vt:lpstr>DP: Traveling Salesman Problem</vt:lpstr>
      <vt:lpstr>DP: Traveling Salesman Problem</vt:lpstr>
      <vt:lpstr>DP: Traveling Salesman Problem</vt:lpstr>
      <vt:lpstr>DP: Traveling Salesman Problem</vt:lpstr>
      <vt:lpstr>DP: Traveling Salesman Problem</vt:lpstr>
      <vt:lpstr>Traveling Salesman Problem</vt:lpstr>
      <vt:lpstr>Ant Colony Algorithm (ACO)</vt:lpstr>
      <vt:lpstr>Biological Inspiration</vt:lpstr>
      <vt:lpstr>Double Bridge Experiment</vt:lpstr>
      <vt:lpstr>Double Bridge Experiment</vt:lpstr>
      <vt:lpstr>Ant Colony Optimization Algorithms</vt:lpstr>
      <vt:lpstr>Ant System (AS)</vt:lpstr>
      <vt:lpstr>Ant System(AS)</vt:lpstr>
      <vt:lpstr>Ant System (AS)</vt:lpstr>
      <vt:lpstr>Ant System (AS)</vt:lpstr>
      <vt:lpstr>Ant System (AS)</vt:lpstr>
      <vt:lpstr>Ant System (AS)</vt:lpstr>
      <vt:lpstr>Ant System (AS)</vt:lpstr>
      <vt:lpstr>Ant System (AS)</vt:lpstr>
      <vt:lpstr>Ant System (AS)</vt:lpstr>
      <vt:lpstr>Variants: MMAS</vt:lpstr>
      <vt:lpstr>Variants: MMAS</vt:lpstr>
      <vt:lpstr>Variants: ACS</vt:lpstr>
      <vt:lpstr>Variants: ACS</vt:lpstr>
      <vt:lpstr>ACO: Traveling Salesman Problem</vt:lpstr>
      <vt:lpstr>ACO: Traveling Salesman Problem</vt:lpstr>
      <vt:lpstr>ACO: Traveling Salesman Problem</vt:lpstr>
      <vt:lpstr>ACO: Traveling Salesman Problem</vt:lpstr>
      <vt:lpstr>ACO: Traveling Salesman Problem</vt:lpstr>
      <vt:lpstr>ACO: Traveling Salesman Problem</vt:lpstr>
      <vt:lpstr>ACO: Traveling Salesman Problem</vt:lpstr>
      <vt:lpstr>ACO: Traveling Salesman Problem</vt:lpstr>
      <vt:lpstr>ACO: Traveling Salesman Problem</vt:lpstr>
      <vt:lpstr>ACO: Traveling Salesman Problem</vt:lpstr>
      <vt:lpstr>ACO: Traveling Salesman Problem</vt:lpstr>
      <vt:lpstr>ACO: Traveling Salesman Problem</vt:lpstr>
      <vt:lpstr>ACO: Traveling Salesman Problem</vt:lpstr>
      <vt:lpstr>ACO: Traveling Salesman Problem</vt:lpstr>
      <vt:lpstr>ACO: Traveling Salesman Problem</vt:lpstr>
      <vt:lpstr>ACO: Traveling Salesman Problem</vt:lpstr>
      <vt:lpstr>Exercise: Traveling Salesman Problem</vt:lpstr>
      <vt:lpstr>Comparison</vt:lpstr>
      <vt:lpstr>補充內容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行動裝置應用＿教學課程簡報</dc:title>
  <dc:creator>ASUS</dc:creator>
  <cp:lastModifiedBy>宏傑 楊</cp:lastModifiedBy>
  <cp:revision>2167</cp:revision>
  <cp:lastPrinted>2020-10-07T05:05:43Z</cp:lastPrinted>
  <dcterms:created xsi:type="dcterms:W3CDTF">2013-08-14T11:31:42Z</dcterms:created>
  <dcterms:modified xsi:type="dcterms:W3CDTF">2025-02-17T07:58:23Z</dcterms:modified>
</cp:coreProperties>
</file>