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299_5A1E2902.xml" ContentType="application/vnd.ms-powerpoint.comments+xml"/>
  <Override PartName="/ppt/comments/modernComment_29A_52110D8C.xml" ContentType="application/vnd.ms-powerpoint.comments+xml"/>
  <Override PartName="/ppt/comments/modernComment_2A6_3D994941.xml" ContentType="application/vnd.ms-powerpoint.comments+xml"/>
  <Override PartName="/ppt/comments/modernComment_216_825EBD11.xml" ContentType="application/vnd.ms-powerpoint.comments+xml"/>
  <Override PartName="/ppt/comments/modernComment_291_EE2FE0EA.xml" ContentType="application/vnd.ms-powerpoint.comments+xml"/>
  <Override PartName="/ppt/comments/modernComment_28B_918A367D.xml" ContentType="application/vnd.ms-powerpoint.comments+xml"/>
  <Override PartName="/ppt/comments/modernComment_28C_7FF1766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6"/>
  </p:notesMasterIdLst>
  <p:sldIdLst>
    <p:sldId id="325" r:id="rId2"/>
    <p:sldId id="665" r:id="rId3"/>
    <p:sldId id="666" r:id="rId4"/>
    <p:sldId id="667" r:id="rId5"/>
    <p:sldId id="669" r:id="rId6"/>
    <p:sldId id="678" r:id="rId7"/>
    <p:sldId id="690" r:id="rId8"/>
    <p:sldId id="688" r:id="rId9"/>
    <p:sldId id="679" r:id="rId10"/>
    <p:sldId id="683" r:id="rId11"/>
    <p:sldId id="692" r:id="rId12"/>
    <p:sldId id="693" r:id="rId13"/>
    <p:sldId id="694" r:id="rId14"/>
    <p:sldId id="695" r:id="rId15"/>
    <p:sldId id="684" r:id="rId16"/>
    <p:sldId id="697" r:id="rId17"/>
    <p:sldId id="698" r:id="rId18"/>
    <p:sldId id="699" r:id="rId19"/>
    <p:sldId id="700" r:id="rId20"/>
    <p:sldId id="685" r:id="rId21"/>
    <p:sldId id="701" r:id="rId22"/>
    <p:sldId id="702" r:id="rId23"/>
    <p:sldId id="703" r:id="rId24"/>
    <p:sldId id="704" r:id="rId25"/>
    <p:sldId id="686" r:id="rId26"/>
    <p:sldId id="705" r:id="rId27"/>
    <p:sldId id="706" r:id="rId28"/>
    <p:sldId id="707" r:id="rId29"/>
    <p:sldId id="708" r:id="rId30"/>
    <p:sldId id="696" r:id="rId31"/>
    <p:sldId id="682" r:id="rId32"/>
    <p:sldId id="534" r:id="rId33"/>
    <p:sldId id="535" r:id="rId34"/>
    <p:sldId id="662" r:id="rId35"/>
    <p:sldId id="663" r:id="rId36"/>
    <p:sldId id="654" r:id="rId37"/>
    <p:sldId id="672" r:id="rId38"/>
    <p:sldId id="671" r:id="rId39"/>
    <p:sldId id="655" r:id="rId40"/>
    <p:sldId id="657" r:id="rId41"/>
    <p:sldId id="650" r:id="rId42"/>
    <p:sldId id="651" r:id="rId43"/>
    <p:sldId id="653" r:id="rId44"/>
    <p:sldId id="652" r:id="rId45"/>
    <p:sldId id="670" r:id="rId46"/>
    <p:sldId id="658" r:id="rId47"/>
    <p:sldId id="659" r:id="rId48"/>
    <p:sldId id="660" r:id="rId49"/>
    <p:sldId id="661" r:id="rId50"/>
    <p:sldId id="689" r:id="rId51"/>
    <p:sldId id="710" r:id="rId52"/>
    <p:sldId id="709" r:id="rId53"/>
    <p:sldId id="712" r:id="rId54"/>
    <p:sldId id="713" r:id="rId55"/>
    <p:sldId id="724" r:id="rId56"/>
    <p:sldId id="715" r:id="rId57"/>
    <p:sldId id="733" r:id="rId58"/>
    <p:sldId id="716" r:id="rId59"/>
    <p:sldId id="717" r:id="rId60"/>
    <p:sldId id="718" r:id="rId61"/>
    <p:sldId id="719" r:id="rId62"/>
    <p:sldId id="720" r:id="rId63"/>
    <p:sldId id="721" r:id="rId64"/>
    <p:sldId id="722" r:id="rId65"/>
    <p:sldId id="727" r:id="rId66"/>
    <p:sldId id="676" r:id="rId67"/>
    <p:sldId id="731" r:id="rId68"/>
    <p:sldId id="726" r:id="rId69"/>
    <p:sldId id="729" r:id="rId70"/>
    <p:sldId id="673" r:id="rId71"/>
    <p:sldId id="732" r:id="rId72"/>
    <p:sldId id="728" r:id="rId73"/>
    <p:sldId id="730" r:id="rId74"/>
    <p:sldId id="664" r:id="rId75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7441F-B3BD-47B1-9D39-D22AE5E0C8BC}" v="187" dt="2025-02-18T07:47:17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106" d="100"/>
          <a:sy n="106" d="100"/>
        </p:scale>
        <p:origin x="98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7301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9967441F-B3BD-47B1-9D39-D22AE5E0C8BC}"/>
    <pc:docChg chg="undo custSel addSld modSld sldOrd">
      <pc:chgData name="宏傑 楊" userId="ee57404c450d34c3" providerId="LiveId" clId="{9967441F-B3BD-47B1-9D39-D22AE5E0C8BC}" dt="2025-02-18T08:58:06.042" v="253" actId="20577"/>
      <pc:docMkLst>
        <pc:docMk/>
      </pc:docMkLst>
      <pc:sldChg chg="modSp mod">
        <pc:chgData name="宏傑 楊" userId="ee57404c450d34c3" providerId="LiveId" clId="{9967441F-B3BD-47B1-9D39-D22AE5E0C8BC}" dt="2025-02-18T08:01:01.150" v="251" actId="20577"/>
        <pc:sldMkLst>
          <pc:docMk/>
          <pc:sldMk cId="0" sldId="325"/>
        </pc:sldMkLst>
        <pc:spChg chg="mod">
          <ac:chgData name="宏傑 楊" userId="ee57404c450d34c3" providerId="LiveId" clId="{9967441F-B3BD-47B1-9D39-D22AE5E0C8BC}" dt="2025-02-18T08:01:01.150" v="251" actId="20577"/>
          <ac:spMkLst>
            <pc:docMk/>
            <pc:sldMk cId="0" sldId="325"/>
            <ac:spMk id="3074" creationId="{00000000-0000-0000-0000-000000000000}"/>
          </ac:spMkLst>
        </pc:spChg>
      </pc:sldChg>
      <pc:sldChg chg="mod ord modShow">
        <pc:chgData name="宏傑 楊" userId="ee57404c450d34c3" providerId="LiveId" clId="{9967441F-B3BD-47B1-9D39-D22AE5E0C8BC}" dt="2025-02-18T07:59:54.523" v="194" actId="729"/>
        <pc:sldMkLst>
          <pc:docMk/>
          <pc:sldMk cId="2899765048" sldId="673"/>
        </pc:sldMkLst>
      </pc:sldChg>
      <pc:sldChg chg="modSp mod">
        <pc:chgData name="宏傑 楊" userId="ee57404c450d34c3" providerId="LiveId" clId="{9967441F-B3BD-47B1-9D39-D22AE5E0C8BC}" dt="2025-02-18T08:58:06.042" v="253" actId="20577"/>
        <pc:sldMkLst>
          <pc:docMk/>
          <pc:sldMk cId="794539410" sldId="727"/>
        </pc:sldMkLst>
        <pc:spChg chg="mod">
          <ac:chgData name="宏傑 楊" userId="ee57404c450d34c3" providerId="LiveId" clId="{9967441F-B3BD-47B1-9D39-D22AE5E0C8BC}" dt="2025-02-18T08:58:06.042" v="253" actId="20577"/>
          <ac:spMkLst>
            <pc:docMk/>
            <pc:sldMk cId="794539410" sldId="727"/>
            <ac:spMk id="3" creationId="{B087B53C-B563-928A-3424-94E39F7DCFE8}"/>
          </ac:spMkLst>
        </pc:spChg>
      </pc:sldChg>
      <pc:sldChg chg="mod ord modShow">
        <pc:chgData name="宏傑 楊" userId="ee57404c450d34c3" providerId="LiveId" clId="{9967441F-B3BD-47B1-9D39-D22AE5E0C8BC}" dt="2025-02-18T07:37:43.615" v="2" actId="729"/>
        <pc:sldMkLst>
          <pc:docMk/>
          <pc:sldMk cId="1200402100" sldId="732"/>
        </pc:sldMkLst>
      </pc:sldChg>
      <pc:sldChg chg="addSp modSp new mod">
        <pc:chgData name="宏傑 楊" userId="ee57404c450d34c3" providerId="LiveId" clId="{9967441F-B3BD-47B1-9D39-D22AE5E0C8BC}" dt="2025-02-18T07:47:17.859" v="191" actId="20577"/>
        <pc:sldMkLst>
          <pc:docMk/>
          <pc:sldMk cId="3671567038" sldId="733"/>
        </pc:sldMkLst>
        <pc:spChg chg="mod">
          <ac:chgData name="宏傑 楊" userId="ee57404c450d34c3" providerId="LiveId" clId="{9967441F-B3BD-47B1-9D39-D22AE5E0C8BC}" dt="2025-02-18T07:39:30.782" v="4"/>
          <ac:spMkLst>
            <pc:docMk/>
            <pc:sldMk cId="3671567038" sldId="733"/>
            <ac:spMk id="2" creationId="{42589274-8E10-D53D-7FE3-C1E7D3C2B72B}"/>
          </ac:spMkLst>
        </pc:spChg>
        <pc:spChg chg="mod">
          <ac:chgData name="宏傑 楊" userId="ee57404c450d34c3" providerId="LiveId" clId="{9967441F-B3BD-47B1-9D39-D22AE5E0C8BC}" dt="2025-02-18T07:47:17.859" v="191" actId="20577"/>
          <ac:spMkLst>
            <pc:docMk/>
            <pc:sldMk cId="3671567038" sldId="733"/>
            <ac:spMk id="3" creationId="{0B91D2F1-242A-3156-78D8-78CA2157D396}"/>
          </ac:spMkLst>
        </pc:spChg>
        <pc:graphicFrameChg chg="add mod modGraphic">
          <ac:chgData name="宏傑 楊" userId="ee57404c450d34c3" providerId="LiveId" clId="{9967441F-B3BD-47B1-9D39-D22AE5E0C8BC}" dt="2025-02-18T07:46:07.414" v="182" actId="1076"/>
          <ac:graphicFrameMkLst>
            <pc:docMk/>
            <pc:sldMk cId="3671567038" sldId="733"/>
            <ac:graphicFrameMk id="5" creationId="{C72547BC-6742-4B5B-7F20-0006EDF62F8F}"/>
          </ac:graphicFrameMkLst>
        </pc:graphicFrameChg>
      </pc:sldChg>
    </pc:docChg>
  </pc:docChgLst>
</pc:chgInfo>
</file>

<file path=ppt/comments/modernComment_216_825EB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EB24A-2AD5-4BA7-9A7D-E831BB629225}" authorId="{A8229F05-F9AA-8020-50B1-59BEED3ED0D9}" created="2025-01-20T13:28:37.703">
    <pc:sldMkLst xmlns:pc="http://schemas.microsoft.com/office/powerpoint/2013/main/command">
      <pc:docMk/>
      <pc:sldMk cId="2187246865" sldId="534"/>
    </pc:sldMkLst>
    <p188:txBody>
      <a:bodyPr/>
      <a:lstStyle/>
      <a:p>
        <a:r>
          <a:rPr lang="zh-TW" altLang="en-US"/>
          <a:t>https://www.sciencedirect.com/topics/economics-econometrics-and-finance/dynamic-programming</a:t>
        </a:r>
      </a:p>
    </p188:txBody>
  </p188:cm>
</p188:cmLst>
</file>

<file path=ppt/comments/modernComment_28B_918A36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ABCD0-FE44-488E-9D3A-8295DE132073}" authorId="{A8229F05-F9AA-8020-50B1-59BEED3ED0D9}" created="2025-01-22T07:29:27.6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1754237" sldId="651"/>
      <ac:spMk id="3" creationId="{5DADF3B3-2E3C-BCBF-0963-EDE932670406}"/>
      <ac:txMk cp="135" len="13">
        <ac:context len="273" hash="564153769"/>
      </ac:txMk>
    </ac:txMkLst>
    <p188:pos x="1446211" y="1740802"/>
    <p188:txBody>
      <a:bodyPr/>
      <a:lstStyle/>
      <a:p>
        <a:r>
          <a:rPr lang="zh-TW" altLang="en-US"/>
          <a:t>〖Δ𝜏〗_𝑖𝑗^𝑘  is the quantity per unit of length of trail substance laid on edge(I,j)</a:t>
        </a:r>
      </a:p>
    </p188:txBody>
  </p188:cm>
</p188:cmLst>
</file>

<file path=ppt/comments/modernComment_28C_7FF17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9A979-2592-4740-97EB-B62F376DBA1A}" authorId="{A8229F05-F9AA-8020-50B1-59BEED3ED0D9}" created="2025-01-22T07:25:02.639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beta 能見度</a:t>
        </a:r>
      </a:p>
    </p188:txBody>
  </p188:cm>
  <p188:cm id="{8708471F-944A-4684-9D24-6761411EFF0B}" authorId="{A8229F05-F9AA-8020-50B1-59BEED3ED0D9}" created="2025-01-22T07:26:40.59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軌跡</a:t>
        </a:r>
      </a:p>
    </p188:txBody>
  </p188:cm>
  <p188:cm id="{37E3DE76-2748-4C0D-BFAF-40505965F31A}" authorId="{A8229F05-F9AA-8020-50B1-59BEED3ED0D9}" created="2025-01-22T07:31:56.162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Ant System: Optimization by a
Colony of Cooperating Agents</a:t>
        </a:r>
      </a:p>
    </p188:txBody>
  </p188:cm>
  <p188:cm id="{DFFF0335-DF18-4863-98BE-98AD0D774F28}" authorId="{A8229F05-F9AA-8020-50B1-59BEED3ED0D9}" created="2025-01-22T07:33:03.526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Default : alpha = 1, beta = 1, rho = 0.5, Q = 100</a:t>
        </a:r>
      </a:p>
    </p188:txBody>
  </p188:cm>
  <p188:cm id="{DF500E65-FE34-42DD-BA22-F6D7E51B7C51}" authorId="{A8229F05-F9AA-8020-50B1-59BEED3ED0D9}" created="2025-01-22T07:35:01.41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{0, 0.5, 1, 2, 5}
beta {0, 1, 2, 5}
rho {0.3, 0.5, 0.7, 0.9, 0.99}
Q {1, 100, 10000}</a:t>
        </a:r>
      </a:p>
    </p188:txBody>
  </p188:cm>
</p188:cmLst>
</file>

<file path=ppt/comments/modernComment_291_EE2F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E47198-D902-4118-AB17-21F049325B3D}" authorId="{A8229F05-F9AA-8020-50B1-59BEED3ED0D9}" created="2025-01-20T16:33:36.069">
    <pc:sldMkLst xmlns:pc="http://schemas.microsoft.com/office/powerpoint/2013/main/command">
      <pc:docMk/>
      <pc:sldMk cId="3996115178" sldId="657"/>
    </pc:sldMkLst>
    <p188:txBody>
      <a:bodyPr/>
      <a:lstStyle/>
      <a:p>
        <a:r>
          <a:rPr lang="zh-TW" altLang="en-US"/>
          <a:t>https://www.sciencedirect.com/topics/computer-science/heuristic-information</a:t>
        </a:r>
      </a:p>
    </p188:txBody>
  </p188:cm>
</p188:cmLst>
</file>

<file path=ppt/comments/modernComment_299_5A1E2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A1B4E-6D78-47B0-B692-12BB03879DC4}" authorId="{A8229F05-F9AA-8020-50B1-59BEED3ED0D9}" created="2025-01-20T12:34:21.454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https://www.sciencedirect.com/topics/computer-science/heuristic-algorithm</a:t>
        </a:r>
      </a:p>
    </p188:txBody>
  </p188:cm>
  <p188:cm id="{9920A8B8-9CCF-46AB-9E22-CB2ABAB3D976}" authorId="{A8229F05-F9AA-8020-50B1-59BEED3ED0D9}" created="2025-01-20T12:40:43.216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https://www.sciencedirect.com/topics/computer-science/exhaustive-search</a:t>
        </a:r>
      </a:p>
    </p188:txBody>
  </p188:cm>
</p188:cmLst>
</file>

<file path=ppt/comments/modernComment_29A_5211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F4476-77D9-469C-90F1-64C0D434D477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comments/modernComment_2A6_3D9949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6E47FC-AF22-4BD3-87CE-FFDB05016FAA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February 18,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10" Type="http://schemas.openxmlformats.org/officeDocument/2006/relationships/image" Target="../media/image13.png"/><Relationship Id="rId4" Type="http://schemas.openxmlformats.org/officeDocument/2006/relationships/image" Target="../media/image42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9_5A1E290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9.png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8.png"/><Relationship Id="rId10" Type="http://schemas.openxmlformats.org/officeDocument/2006/relationships/image" Target="../media/image102.png"/><Relationship Id="rId4" Type="http://schemas.openxmlformats.org/officeDocument/2006/relationships/image" Target="../media/image100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107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A_52110D8C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6_825EBD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EE2FE0EA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microsoft.com/office/2018/10/relationships/comments" Target="../comments/modernComment_28B_918A367D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microsoft.com/office/2018/10/relationships/comments" Target="../comments/modernComment_28C_7FF1766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microsoft.com/office/2018/10/relationships/comments" Target="../comments/modernComment_2A6_3D99494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3561-B2C8-E262-9C0A-A2D3F4CC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970C-FB80-E3C7-03C8-534F918C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3,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D86A1C-AF10-53E0-85C1-0225923C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E3531D-EB1A-F912-95B8-771E74EEA4A0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A33FAAE-F99F-C758-2956-8FCCFE51F1B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29D04A0-5EFF-5A70-CFEF-B40F7A873F36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6120F7C-2AB0-A6E1-8C94-EEAB8F21483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370CBF-302A-3462-2A06-B4384D6FA45D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51A51C4-CC76-E385-7C45-DA4AEE1B490A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47B69F3-8482-CFC8-B8E0-6F82C32C28C7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7B7A13F-85B5-EC6E-F301-A0A17D16BD57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327F72-C34B-C2E0-417B-FCC03F70340B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0264E8C-A99B-BF17-F0E3-9D31C3009A7B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491083A-E1D5-44A2-6A80-9339D024BDF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8BA1D98-7DC4-E7AB-082E-5E5DE81D4781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0068640-17F2-FE79-81FC-483BDF932D35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5130BB3-F8A3-DFE4-4AE9-3DB19A4AFE0D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4C7746A-77CC-F41E-8058-3973C09654BB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5685C-D064-67FC-9527-DF17292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6D9A3C-E655-0FBA-CCDE-710385E7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F0EF3C-917E-1A47-18D1-C8563E19C19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2CCAE2-94BA-7CB9-C9F3-1313FC477C8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B13237A-1929-FCEA-2C7A-98A8B6ACD32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277768A2-786B-74C0-A5AA-3E85FD20887B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F66E-D46E-BFF0-56CC-42563A5D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42714-0EAC-4D5E-2C1F-E1CC2F15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E00484-EB1D-6670-31CA-14B62084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4CF907-74D6-7894-63A9-1C2E056BB69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82C4E4-1F7C-7F6C-02BD-1470E828999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99C582C1-39D6-3878-EB88-6A353DB732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77948E3-5D3F-3E33-00C0-0E3C512F02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F91F0ED-A5F2-1467-95DD-E2F9A559D450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5F94-D62D-DF55-43A2-61E75059B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750A7-B4ED-06F6-E498-9EC35A5D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725290-E97A-EF82-16DD-37F0273F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58BADA-6602-E4C7-56FC-7B6596D41069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CC0424-2A70-48A8-0F41-A67E5E0D736A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+132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85,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3BCC2B8C-5CD1-22A7-CE19-7539F49952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26EA9F7-D057-2190-D6A9-1691342DC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6B877AA-467A-9E2F-42F5-78825435C4B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6CBE884-8C99-268C-59BF-DF62843DD6D6}"/>
              </a:ext>
            </a:extLst>
          </p:cNvPr>
          <p:cNvCxnSpPr>
            <a:cxnSpLocks/>
          </p:cNvCxnSpPr>
          <p:nvPr/>
        </p:nvCxnSpPr>
        <p:spPr>
          <a:xfrm>
            <a:off x="5500307" y="5043197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9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538F-710E-1333-CB6B-270CF13E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EBF22-81A8-E1BC-5052-AFBE5FA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97471-2107-47DC-E689-2EC7AE2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+120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+175,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F9F71D6-0D6D-A7C1-3F52-7EAD1124B75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B263736-F3EB-6B4E-7F9A-97684B54B54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893CEF4-9F5D-E06F-3B74-9419268BE928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7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A4FED-A081-ACE2-E4A1-436E8020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DDB93-9DE4-8DF8-11A6-E30D8AC4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1B6B7-D336-1CDA-0FA2-5B8700A6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84AAAB7-AE31-CD18-71F0-DA74F7C78098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D6F0B39-0676-A283-12A1-77CA8FE8901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BEF2CA7-895C-D60B-C914-9E17CECF63CB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82068BE-4073-275B-4493-F66FE68A0535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2EAF4A-37F7-9C5F-F8C1-F0A4EC7285B1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D8C6823-674A-8879-6B27-FCC1E2F9BE82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B7BD136-93C0-D54B-2854-9A84221E8DB3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A01E033-B5BA-3799-95F5-EAEA2222E53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9FBA97F-AC9F-7B40-605F-2F1E0B602D22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DD73E4-0B33-E349-58C0-82AA919C02D7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0B85DF-CEAD-5E73-4C9D-00299297E1F4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677A41F-5903-59C3-AC11-DF30ECB69748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F0B432B-108B-50B7-7243-AF88EBB2652E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436D32F-CAD5-57D5-F73B-626D546D7EE5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9491727-F232-993B-D051-0380C6E1C9D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2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87BB-5F5E-EA11-D45D-6736D5E2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A9B99-9514-027B-318F-5D73C5D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669938-A621-45A7-E473-4C7C23E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CB5EAB-7561-C04E-96FD-833BEEB11EE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E1B53F-83D4-3BE2-153D-18A45F1BFCA8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122A929D-CFC9-E12E-5E8D-0778C6B39598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78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94A53BEB-EE00-FE56-23AB-FACAD5C8FDF5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2BF2AF-0E42-D2F2-3DAD-CB657580B227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1579017-CB27-B907-11B3-D41F78D4B790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3B8D1AD-9FBF-5365-8D3B-DB905D563584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47266-7BE0-8267-D861-01A5F7C8F67A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9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CC40-BCB1-77AA-A17F-27C8C13C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44461-9FF7-9B1A-B77B-73C71E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48B29F-1E24-EEF8-D83A-CAAFF51C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CCFC46-4CC7-0E65-2FC1-24DE9BAE2B8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C0C1F55-4A26-0DA1-E971-6BB7A8DAFF12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5451B831-94BE-685D-5E0D-903E92A7B5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55BF6F3-8DD8-49BC-6D66-BBD07E4847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055948-AA5C-3AE9-EA36-D5F24D21C91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8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A6ADC-36C5-D731-67B7-0E3E13F9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E7B43-44CA-203F-DB11-7FDB712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42759A-8376-3EF9-A331-A3BEEBF9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1933B0-D7CA-DF28-1DD7-6579837A4827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5369CE-0CD7-79DA-8999-9A565913920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37,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blipFill>
                <a:blip r:embed="rId8"/>
                <a:stretch>
                  <a:fillRect b="-9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0BC44BC-B6A0-BA92-E176-F26FDDF460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AA0320C-77AA-C049-41B6-FC65A86E96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5B60B0B-987F-782F-402C-15D321361341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79B0C34-D518-8A7F-6DC2-EAF24C8CF9CB}"/>
              </a:ext>
            </a:extLst>
          </p:cNvPr>
          <p:cNvCxnSpPr>
            <a:cxnSpLocks/>
          </p:cNvCxnSpPr>
          <p:nvPr/>
        </p:nvCxnSpPr>
        <p:spPr>
          <a:xfrm>
            <a:off x="5500307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0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24EB-498C-99C7-ED71-27191BD0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205DB-9CDE-BA6C-191C-4DAC2E47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46558-1E42-CDAA-D4BE-45FF675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+85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+89,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10C5417-C149-8EAF-95F7-AD51AA36941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E590336-5AB5-D4C4-35D2-4839967C8F4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EB50BCA-D2D3-8DE2-DCE8-EA91729F7E86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6B6D-052F-AFFE-B972-31DEFFE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34CD-E1F2-688E-0D7E-945A2310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Exact Algorithm</a:t>
            </a:r>
          </a:p>
          <a:p>
            <a:pPr lvl="1"/>
            <a:r>
              <a:rPr lang="en-US" altLang="zh-TW" dirty="0"/>
              <a:t>Problem-solving method without approximate or error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Heuristic Algorithm</a:t>
            </a:r>
          </a:p>
          <a:p>
            <a:pPr lvl="1"/>
            <a:r>
              <a:rPr lang="en-US" altLang="zh-TW" dirty="0"/>
              <a:t>Problem-solving method to produce approximate solutions</a:t>
            </a:r>
          </a:p>
          <a:p>
            <a:pPr lvl="2"/>
            <a:r>
              <a:rPr lang="en-US" altLang="zh-TW" dirty="0"/>
              <a:t>Select the best solution within an acceptable time and cost</a:t>
            </a:r>
          </a:p>
          <a:p>
            <a:pPr lvl="2"/>
            <a:r>
              <a:rPr lang="en-US" altLang="zh-TW" dirty="0"/>
              <a:t>Obtain a certain trade-off in </a:t>
            </a:r>
            <a:r>
              <a:rPr lang="en-US" altLang="zh-TW" dirty="0">
                <a:solidFill>
                  <a:srgbClr val="FF0000"/>
                </a:solidFill>
              </a:rPr>
              <a:t>complexity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quality of resolution</a:t>
            </a:r>
          </a:p>
          <a:p>
            <a:pPr lvl="1"/>
            <a:r>
              <a:rPr lang="en-US" altLang="zh-TW" dirty="0"/>
              <a:t>Most are based on an imitation of natural algorithms</a:t>
            </a:r>
          </a:p>
          <a:p>
            <a:pPr lvl="2"/>
            <a:r>
              <a:rPr lang="en-US" altLang="zh-TW" dirty="0"/>
              <a:t>e.g., Ant Colony Algorithm (ACO), Genetic Algorithm (GA), etc.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3E9DB-6B7C-888B-33E2-01944D3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26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D3B5-7580-45FD-0AC6-43F93998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EB593-4E66-3D13-863E-EBAD40DA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F7FAF-DDBF-D73F-BD57-95B3728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D2A81A1-AB6E-86B5-4710-07A68198ED91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8C93E60-494B-058E-D0C4-35E8E203AA53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995B8CB-E565-14C8-7B4E-98C9CF3EE366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2D45BA-420A-9A74-1BCD-44FB887F9851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AE4D4D0-A97E-1EC4-D308-E8F410E81BCD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F12DCF3-775E-B02F-8064-FB1DF5DFCB99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B70B486-AB16-B4AD-3024-E36CFBFF2410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C912890-47A7-BFD7-A414-AD2E4B734A8E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2EB4A4-745F-A1F3-6C70-1D6FDCD83F68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C75EFF8-CFF7-7ADD-6628-46808617A522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285E1E2-26B2-4AF5-9B3A-1C0BE1D3D01A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B34103B-7EDE-0562-6FC3-949B0884ABD2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0FF66C2-AE06-DC7C-964C-22E4755F896F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2EBBA-BA82-97D5-B60C-F7A638375891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2E30AE-1C8E-FDD4-1DEF-BD7044F960A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E261B-DDB6-234A-CBB0-E8B8210B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4FB9-BEA6-6935-B994-7EBCD6FE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10854A-203E-B841-C90E-97A71A2D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DC15176-921C-AA9C-D786-889D23E079D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75F1A65-E139-9A32-8ED1-AC60D514290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1DACDE8-2786-624F-ED9F-324614D790B9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6271016-D6EA-BDF2-8861-547A5BBB628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4FEEBCA-B438-6D12-84D2-E24FB9B9C5E0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3DC985B-839F-A5A5-2983-D8D49F36CFA3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3B3A7C8-8153-024E-17E8-3C636ACF3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F8318CF-717B-6117-8B3B-BC5E0F11FB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6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D5726-2C0B-556B-7871-4056AA8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41DFD-C44B-B247-016D-F684984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2869F-9C4F-4D27-8609-C54B222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9FDE1B-D5C9-E06C-C367-573B8519244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8EFDA0B-0973-BB76-B2A2-5ABA3202FBC1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BEFFE85-1EC0-273C-7BEA-75D8A0ADBE56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C49094-BB75-C2B9-BD43-A463BE23581B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D41D273-FE1A-565A-7097-2DB284CD5E68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097BE4-359E-92EF-5E6F-E48FFCFD64CC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19D7BF2-8318-130E-7456-7B8E07FE7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C7EB7A9-08CA-53BE-CC3D-F26A0AB56B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4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E038-EB24-904A-78EA-E6E2DFB8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A2B87-839D-D18C-82E5-4D24EAC1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597189-770B-2E66-D781-978196E0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69205F2-0138-E4D6-E5BE-4DF75A8781B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75CAA22-3687-A69B-68E7-50C6CEC3C75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C737F2-1432-E7EF-1F68-2B8F43CB6003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4B816B1-A684-6D83-A523-B6409648B7C1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C0F38C2-18AD-0466-7787-F00738301B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41757BF-8426-7E00-B4AE-46B126AD3E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BDDA-197E-E0C0-A7F5-74163FD6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9DB00-7C7D-0BE3-DFE3-31C70360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519106-7A73-FEF7-0A8F-23C3D7D8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+162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+113</m:t>
                            </m:r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155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FA3D3F6-391D-B528-9B06-D416A20AC5F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C1934CB-B8E8-6C00-65B0-E8E8429B3A5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589C02D-EC2A-A2F1-252F-FBC81A44243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7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3D2C-2B0A-288E-0400-FBDF0452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5C90F-8C36-437F-0EF8-F404F713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84B49-F806-FB9C-67C8-DEDD405D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F98E2B-7BAC-6D86-C428-6DBA7E3698BC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D0236F9-05C3-123C-01BA-F8CC14FA4249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DC83EF-567A-1AC1-9186-44BDBC3E2F45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3CCA90-297C-A21E-58A0-2CB692C2735D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3062C9-B901-0F1D-AA29-B06955F8D68B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6E2D9F3-54D5-BFBA-ED7C-0566DECB4ECA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C8DCDF-3937-B298-9F9B-EC9B64602767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6805A68-4E8C-D1C3-D2A0-28C186BFE595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7F9FEB1-B9FB-3CB8-F66F-6EDE76389246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C9DB88A-A586-41AE-DBD1-932251384F28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82288A-6E01-C360-D45C-A5C37CC6E976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63A9003-7CE0-262E-BA7F-FE75155025F6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1A32A6-8775-8271-280D-545794B131D2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6AD3DC3-6E36-44E3-55EA-E4749B399CF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4B6DB81-5644-C30E-AA81-6A005F5A3B65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7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357A5-F5CE-8506-9587-1061E9D27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4BC36-6633-A74C-BA92-6778AA0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049CAA-A084-2DAA-8526-62B1F857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8F2F0-5B26-D605-BA6C-E8BFA423B2B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40EBB7-4DAE-182A-7B9B-475B52484C1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+129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2077705-F303-4BF1-45CD-C2EE37F73794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243BB68-8AE2-8D38-95DB-0FBDDB9A9988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4EF1F0B-3224-13BB-4208-08F20221A26F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15BBC33-581B-40F9-FDD4-78B1C2C0129E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D9982ED-7A47-842E-017C-55B2C9DD00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41D0E8A-EBF1-5F80-67A0-F4BA36450B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8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CD92-047C-B932-04A4-5CFA5017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9F736-3472-D4B2-2632-6A027A87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4AF9E-3DDC-E818-1B51-E83D2C2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913D71C-FE0B-997F-7C73-B172465DB0DB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964C2E-9D53-2895-4A8F-420A9D951CD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BA81E50-E04E-6A95-CC47-612F1E88D63E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9107A5-D9C8-CBCC-665B-D51AE5AF13A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CA276BF-64E8-6406-4DAB-6D550E30F9BC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B35E46-23CA-1F4C-ACCF-F4FCCAAB4C7D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8E791DE-F843-4967-1B46-21D20ACD01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6F4982D-EFA2-F260-5702-A191A476A7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7A3E1-7745-C6CC-31D6-295DB1E0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3DCFE-9109-5519-770C-8C145C6A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6BE9E7-1B94-DB2F-FA65-F9608FA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D4B8F1-DAAC-34FF-B360-42B32DC0F1E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5F812CE-68FA-1514-CFD3-CC02C7F9ED2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9685238-6C67-3C32-FE45-832D8F3E7BFB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64B0475-EDF7-FF27-F033-248FE6A3E7F5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9AAFA1C-A31D-2425-45CA-A471797F1EA9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ECB1470-3127-0F1C-EF5A-9155FE2AFDA6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F9BC840-12D4-FD16-BE4B-6D27CA001A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AB14340-D3DA-AA4F-856B-4930DB8BCE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7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13CE-5B90-29E4-EFAF-F8A7DFCA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192D-819D-79BF-776F-95C85C0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4B66B2-5B7A-67D8-9188-66BF5B8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+113,</m:t>
                            </m:r>
                            <m:sSub>
                              <m:sSubPr>
                                <m:ctrlP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37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F50503D4-165C-6D38-AC1F-70669384B8AE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71DC637D-4198-FBAF-9A08-FC43B020618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D593EFB-54C0-8545-7493-743B78DF589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7C6AB-0DCB-BE56-8C3D-E342416B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 (DP)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B33C-CFA4-A626-59E4-827D565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23143-683F-21BC-0461-63AEA91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53C2D8-7293-0E9F-D7F2-B65929EE587B}"/>
              </a:ext>
            </a:extLst>
          </p:cNvPr>
          <p:cNvSpPr txBox="1">
            <a:spLocks/>
          </p:cNvSpPr>
          <p:nvPr/>
        </p:nvSpPr>
        <p:spPr bwMode="auto">
          <a:xfrm>
            <a:off x="395288" y="1226534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m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Dynamic Programming (DP) is a general algorithm design technique for solving problems defined by recurrences with </a:t>
            </a:r>
            <a:r>
              <a:rPr lang="en-US" altLang="zh-TW" kern="0" dirty="0">
                <a:solidFill>
                  <a:srgbClr val="FF0000"/>
                </a:solidFill>
              </a:rPr>
              <a:t>overlapping subproblems</a:t>
            </a:r>
          </a:p>
          <a:p>
            <a:endParaRPr lang="en-US" altLang="zh-TW" kern="0" dirty="0">
              <a:solidFill>
                <a:srgbClr val="FF0000"/>
              </a:solidFill>
            </a:endParaRPr>
          </a:p>
          <a:p>
            <a:r>
              <a:rPr lang="en-US" altLang="zh-TW" kern="0" dirty="0"/>
              <a:t> Main idea</a:t>
            </a:r>
          </a:p>
          <a:p>
            <a:pPr lvl="1"/>
            <a:r>
              <a:rPr lang="en-US" altLang="zh-TW" kern="0" dirty="0"/>
              <a:t>Set up a recurrence relating a solution to a larger instance  to solutions of some smaller instances</a:t>
            </a:r>
          </a:p>
          <a:p>
            <a:pPr lvl="1"/>
            <a:r>
              <a:rPr lang="en-US" altLang="zh-TW" kern="0" dirty="0"/>
              <a:t>Solve smaller instances once</a:t>
            </a:r>
          </a:p>
          <a:p>
            <a:pPr lvl="1"/>
            <a:r>
              <a:rPr lang="en-US" altLang="zh-TW" kern="0" dirty="0"/>
              <a:t>Record solutions in a table </a:t>
            </a:r>
          </a:p>
          <a:p>
            <a:pPr lvl="1"/>
            <a:r>
              <a:rPr lang="en-US" altLang="zh-TW" kern="0" dirty="0"/>
              <a:t>Extract solution to the initial instance from that table</a:t>
            </a:r>
          </a:p>
        </p:txBody>
      </p:sp>
    </p:spTree>
    <p:extLst>
      <p:ext uri="{BB962C8B-B14F-4D97-AF65-F5344CB8AC3E}">
        <p14:creationId xmlns:p14="http://schemas.microsoft.com/office/powerpoint/2010/main" val="137684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EED0B-503C-B4C7-04AE-8C0C828F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19701-B0AE-A31B-53C0-CC3A03B3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2, 3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zh-TW" altLang="en-US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49D54-25EC-80FE-60B1-AC8E334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1613" r="-36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/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+169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+134,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76, 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+164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=69,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69" t="-1639" r="-73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39" r="-1111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782B090-EC21-43BE-10B8-439A8C78AF3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702865" y="1496859"/>
            <a:ext cx="852784" cy="3045816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D017908-9A26-A956-0E43-89552D5F453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778604" y="1466937"/>
            <a:ext cx="844401" cy="309727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1996DA1-54EB-F7FC-141E-C867DC9DC0C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5400000" flipH="1" flipV="1">
            <a:off x="3726714" y="2520708"/>
            <a:ext cx="852784" cy="99811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86F6D7B-DC0E-F048-D75A-A7B2491A682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4749553" y="2495988"/>
            <a:ext cx="854805" cy="1049580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7810A-2BF0-4761-8DD9-2774B6C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D7D65-3526-AB81-9601-F476DEFE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DA6EF8-543A-5DD5-2DE6-4EA7354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08119C9-82BE-A5C6-970A-6B12193A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68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E4D0-4489-478F-9050-E2A7045B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Algorithm (ACO)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A792-F95D-42E9-AC7F-4D64B6A9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 (ACO) takes inspiration from the </a:t>
            </a:r>
            <a:r>
              <a:rPr lang="en-US" altLang="zh-TW" dirty="0">
                <a:solidFill>
                  <a:srgbClr val="FF0000"/>
                </a:solidFill>
              </a:rPr>
              <a:t>foraging behavior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覓食行為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of some ant species. </a:t>
            </a:r>
          </a:p>
          <a:p>
            <a:endParaRPr lang="en-US" altLang="zh-TW" dirty="0"/>
          </a:p>
          <a:p>
            <a:r>
              <a:rPr lang="en-US" altLang="zh-TW" dirty="0"/>
              <a:t>These ants deposit </a:t>
            </a:r>
            <a:r>
              <a:rPr lang="en-US" altLang="zh-TW" dirty="0">
                <a:solidFill>
                  <a:srgbClr val="FF0000"/>
                </a:solidFill>
              </a:rPr>
              <a:t>pheromone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費洛蒙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on the ground in order to mark some favorable path that should be followed by other members of the colony.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BDE8B-81E7-4D1E-A246-C51E90D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7246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B95E-1BB7-462A-ABB7-547B633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5B4F7-D67D-4C4F-8F76-CB740816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Stigmergy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Stigmergy</a:t>
            </a:r>
            <a:r>
              <a:rPr lang="en-US" altLang="zh-TW" dirty="0"/>
              <a:t> is an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indirect</a:t>
            </a:r>
            <a:r>
              <a:rPr lang="en-US" altLang="zh-TW" dirty="0">
                <a:solidFill>
                  <a:srgbClr val="FF0000"/>
                </a:solidFill>
              </a:rPr>
              <a:t>, non-symbolic</a:t>
            </a:r>
            <a:r>
              <a:rPr lang="en-US" altLang="zh-TW" dirty="0"/>
              <a:t> form of communication mediated by the environment </a:t>
            </a:r>
          </a:p>
          <a:p>
            <a:pPr lvl="1"/>
            <a:r>
              <a:rPr lang="en-US" altLang="zh-TW" dirty="0" err="1"/>
              <a:t>Stigmergic</a:t>
            </a:r>
            <a:r>
              <a:rPr lang="en-US" altLang="zh-TW" dirty="0"/>
              <a:t> information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local</a:t>
            </a:r>
            <a:r>
              <a:rPr lang="en-US" altLang="zh-TW" dirty="0"/>
              <a:t>: it can only be accessed by those insects that visit the locus in which it was released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E5FBB-B554-4D2D-8259-FBBE1C69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133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BC4E-FBD3-9A2C-1849-123FD6C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53A9-0D48-6B78-C293-40C491E5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equal lengths</a:t>
            </a:r>
          </a:p>
          <a:p>
            <a:pPr lvl="1"/>
            <a:r>
              <a:rPr lang="en-US" altLang="zh-TW" dirty="0"/>
              <a:t>Each ant randomly chooses one of the two bridges</a:t>
            </a:r>
          </a:p>
          <a:p>
            <a:pPr lvl="2"/>
            <a:r>
              <a:rPr lang="en-US" altLang="zh-TW" dirty="0"/>
              <a:t>Ants start to explore the surrounding of the nest </a:t>
            </a:r>
          </a:p>
          <a:p>
            <a:pPr lvl="2"/>
            <a:r>
              <a:rPr lang="en-US" altLang="zh-TW" dirty="0"/>
              <a:t>Ants deposit pheromones along their path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6858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of the two bridges presents a higher concentration of pheromone than the other, therefore, attracts more ants</a:t>
            </a:r>
          </a:p>
          <a:p>
            <a:pPr lvl="1"/>
            <a:r>
              <a:rPr lang="en-US" altLang="zh-TW" dirty="0"/>
              <a:t>After some time the whole colony converges toward the use of the same bridge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BEC94-3B7F-BD2C-7CAD-8C843D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DFB85-F85C-2716-E145-EC8C93E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819400"/>
            <a:ext cx="3819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9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52727-2A78-4413-C83A-5059195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DDD-58AA-F6B5-8C72-778E60C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different lengths</a:t>
            </a:r>
          </a:p>
          <a:p>
            <a:pPr lvl="1"/>
            <a:r>
              <a:rPr lang="en-US" altLang="zh-TW" dirty="0"/>
              <a:t>The short bridge are the first to reach the nest</a:t>
            </a:r>
          </a:p>
          <a:p>
            <a:pPr lvl="1"/>
            <a:r>
              <a:rPr lang="en-US" altLang="zh-TW" dirty="0"/>
              <a:t>Pheromone earlier than the long one and this fact </a:t>
            </a:r>
            <a:r>
              <a:rPr lang="en-US" altLang="zh-TW" dirty="0">
                <a:solidFill>
                  <a:srgbClr val="FF0000"/>
                </a:solidFill>
              </a:rPr>
              <a:t>increases the probability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Further ants select the </a:t>
            </a:r>
            <a:r>
              <a:rPr lang="en-US" altLang="zh-TW" dirty="0">
                <a:solidFill>
                  <a:srgbClr val="FF0000"/>
                </a:solidFill>
              </a:rPr>
              <a:t>short one </a:t>
            </a:r>
            <a:r>
              <a:rPr lang="en-US" altLang="zh-TW" dirty="0"/>
              <a:t>instead of the long one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9D9E65-9BCE-A58F-F644-350DC25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35</a:t>
            </a:fld>
            <a:endParaRPr lang="en-US" altLang="zh-TW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C1F01-0598-DC94-FDD9-12EED668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704458"/>
            <a:ext cx="3819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7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127F-D4EB-C6CC-48D7-BD06492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  <a:r>
              <a:rPr lang="zh-TW" altLang="en-US" dirty="0"/>
              <a:t> </a:t>
            </a:r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Several ACO algorithms have been proposed in the literature.</a:t>
                </a:r>
              </a:p>
              <a:p>
                <a:pPr lvl="1"/>
                <a:r>
                  <a:rPr lang="en-US" altLang="zh-TW" dirty="0"/>
                  <a:t>e.g., Ants, Hyper-Cube AS, Rank-Based AS, etc.</a:t>
                </a:r>
              </a:p>
              <a:p>
                <a:r>
                  <a:rPr lang="en-US" altLang="zh-TW" dirty="0"/>
                  <a:t>Main ACO Algorithms</a:t>
                </a:r>
              </a:p>
              <a:p>
                <a:pPr lvl="1"/>
                <a:r>
                  <a:rPr lang="en-US" altLang="zh-TW" dirty="0"/>
                  <a:t>Ant System (AS)</a:t>
                </a:r>
              </a:p>
              <a:p>
                <a:pPr lvl="1"/>
                <a:r>
                  <a:rPr lang="en-US" altLang="zh-TW" dirty="0"/>
                  <a:t>Variants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altLang="zh-TW" dirty="0"/>
                  <a:t> Ant System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2"/>
                <a:r>
                  <a:rPr lang="en-US" altLang="zh-TW" dirty="0"/>
                  <a:t>Ant Colony System (ACS)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3CF61-6A08-82CB-6BA0-0032EF5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639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5A0EB-867E-EC5D-2160-68C04A6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D1B6-C250-60D3-5F9D-0780AC9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r>
              <a:rPr lang="zh-TW" altLang="en-US" dirty="0"/>
              <a:t> </a:t>
            </a:r>
            <a:r>
              <a:rPr lang="en-US" altLang="zh-TW" dirty="0"/>
              <a:t>for Traveling Salesman Problem (TSP)</a:t>
            </a:r>
          </a:p>
          <a:p>
            <a:pPr lvl="1"/>
            <a:r>
              <a:rPr lang="en-US" altLang="zh-TW" dirty="0"/>
              <a:t>Find the shortest tour</a:t>
            </a:r>
          </a:p>
          <a:p>
            <a:pPr lvl="1"/>
            <a:r>
              <a:rPr lang="en-US" altLang="zh-TW" dirty="0"/>
              <a:t>Iterative algorithm</a:t>
            </a:r>
          </a:p>
          <a:p>
            <a:pPr lvl="2"/>
            <a:r>
              <a:rPr lang="en-US" altLang="zh-TW" dirty="0"/>
              <a:t>Simulate a number of ants moving on a graph</a:t>
            </a:r>
          </a:p>
          <a:p>
            <a:pPr lvl="2"/>
            <a:r>
              <a:rPr lang="en-US" altLang="zh-TW" dirty="0"/>
              <a:t>Allow each city to be visited once and </a:t>
            </a:r>
            <a:r>
              <a:rPr lang="en-US" altLang="zh-TW" dirty="0">
                <a:solidFill>
                  <a:srgbClr val="FF0000"/>
                </a:solidFill>
              </a:rPr>
              <a:t>only once</a:t>
            </a:r>
          </a:p>
          <a:p>
            <a:pPr lvl="3"/>
            <a:r>
              <a:rPr lang="en-US" altLang="zh-TW" dirty="0"/>
              <a:t>Stochastically among the previously </a:t>
            </a:r>
            <a:r>
              <a:rPr lang="en-US" altLang="zh-TW" dirty="0">
                <a:solidFill>
                  <a:srgbClr val="FF0000"/>
                </a:solidFill>
              </a:rPr>
              <a:t>unvisited</a:t>
            </a:r>
            <a:r>
              <a:rPr lang="en-US" altLang="zh-TW" dirty="0"/>
              <a:t> ones</a:t>
            </a:r>
          </a:p>
          <a:p>
            <a:pPr lvl="3"/>
            <a:r>
              <a:rPr lang="en-US" altLang="zh-TW" dirty="0"/>
              <a:t>Stochastic mechanism biased by the pheromone</a:t>
            </a:r>
          </a:p>
          <a:p>
            <a:pPr lvl="2"/>
            <a:r>
              <a:rPr lang="en-US" altLang="zh-TW" dirty="0"/>
              <a:t>Pheromone can be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modified</a:t>
            </a:r>
            <a:r>
              <a:rPr lang="en-US" altLang="zh-TW" dirty="0"/>
              <a:t> by ants</a:t>
            </a:r>
          </a:p>
          <a:p>
            <a:pPr lvl="3"/>
            <a:r>
              <a:rPr lang="en-US" altLang="zh-TW" dirty="0"/>
              <a:t>At the end of an iteration, pheromone values are modified to bias ants in future iterations</a:t>
            </a:r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1028E-17AF-077F-AB49-57ABB3B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2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9D80-C2DA-910C-16C9-B5427D5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7346C-6EFF-7872-3593-B8B5C46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</a:p>
          <a:p>
            <a:pPr lvl="1"/>
            <a:r>
              <a:rPr lang="en-US" altLang="zh-TW" dirty="0"/>
              <a:t>Assign Initial Positions for Ants</a:t>
            </a:r>
          </a:p>
          <a:p>
            <a:pPr lvl="2"/>
            <a:r>
              <a:rPr lang="en-US" altLang="zh-TW" dirty="0"/>
              <a:t>Each ant is assigned to a </a:t>
            </a:r>
            <a:r>
              <a:rPr lang="en-US" altLang="zh-TW" dirty="0">
                <a:solidFill>
                  <a:srgbClr val="FF0000"/>
                </a:solidFill>
              </a:rPr>
              <a:t>unique</a:t>
            </a:r>
            <a:r>
              <a:rPr lang="en-US" altLang="zh-TW" dirty="0"/>
              <a:t> starting city to promote diverse initial exploration and avoid </a:t>
            </a:r>
            <a:r>
              <a:rPr lang="en-US" altLang="zh-TW"/>
              <a:t>getting stuck in </a:t>
            </a:r>
            <a:r>
              <a:rPr lang="en-US" altLang="zh-TW" dirty="0"/>
              <a:t>local optimum</a:t>
            </a:r>
          </a:p>
          <a:p>
            <a:pPr lvl="1"/>
            <a:r>
              <a:rPr lang="en-US" altLang="zh-TW" dirty="0"/>
              <a:t>Sequentially Calculate Transition Probabilities</a:t>
            </a:r>
          </a:p>
          <a:p>
            <a:pPr lvl="2"/>
            <a:r>
              <a:rPr lang="en-US" altLang="zh-TW" dirty="0"/>
              <a:t>At each step, each ant calculates the transition probabilities for potential next cities and sequentially selects the next city to visit</a:t>
            </a:r>
          </a:p>
          <a:p>
            <a:pPr lvl="1"/>
            <a:r>
              <a:rPr lang="en-US" altLang="zh-TW" dirty="0"/>
              <a:t>Complete the Tour and Calculate Path Length</a:t>
            </a:r>
          </a:p>
          <a:p>
            <a:pPr lvl="2"/>
            <a:r>
              <a:rPr lang="en-US" altLang="zh-TW" dirty="0"/>
              <a:t>After visiting all cities, the total path length for each ant’s tour is computed</a:t>
            </a:r>
          </a:p>
          <a:p>
            <a:pPr lvl="1"/>
            <a:r>
              <a:rPr lang="en-US" altLang="zh-TW" dirty="0"/>
              <a:t>Update Pheromone Concentrations</a:t>
            </a:r>
          </a:p>
          <a:p>
            <a:pPr lvl="2"/>
            <a:r>
              <a:rPr lang="en-US" altLang="zh-TW" dirty="0"/>
              <a:t>After all ants complete their tours, pheromone updates based on path quality, length and evaporation rate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78DA-463B-BB7E-4F22-F62AE45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07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0D30-D09A-FAA8-E86C-717F42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4722-3EB3-840F-4B13-3DBEDDB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D81D2-FEF1-AD49-5208-823CB76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39</a:t>
            </a:fld>
            <a:endParaRPr lang="en-US" altLang="zh-TW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CC161-7989-AE79-CE6B-0F8A3542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0" y="1605730"/>
            <a:ext cx="5790399" cy="4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40-C96A-B544-71EF-1F7CB32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AC8AB-14AC-EA20-E0A4-105EA78D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</a:p>
          <a:p>
            <a:pPr lvl="1"/>
            <a:r>
              <a:rPr lang="en-US" altLang="zh-TW" dirty="0"/>
              <a:t>Break down the original problem into smaller subproblems</a:t>
            </a:r>
          </a:p>
          <a:p>
            <a:pPr lvl="1"/>
            <a:r>
              <a:rPr lang="en-US" altLang="zh-TW" dirty="0"/>
              <a:t>Each subproblem should represent a part of the overall problem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Conquer</a:t>
            </a:r>
          </a:p>
          <a:p>
            <a:pPr lvl="1"/>
            <a:r>
              <a:rPr lang="en-US" altLang="zh-TW" dirty="0"/>
              <a:t>If the subproblem is small enough, solve it directly; otherwise, break the subproblem down recursively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Combine</a:t>
            </a:r>
          </a:p>
          <a:p>
            <a:pPr lvl="1"/>
            <a:r>
              <a:rPr lang="en-US" altLang="zh-TW" dirty="0"/>
              <a:t>Combine the sub-problems to get the final solution of the whole problem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5BFD9-46F3-C268-85EE-DF4D097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740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007A-22EF-F2D7-8ABA-92CA834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A5072-C963-074D-721C-33E595C1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 Nouns</a:t>
            </a:r>
          </a:p>
          <a:p>
            <a:pPr lvl="1"/>
            <a:r>
              <a:rPr lang="en-US" altLang="zh-TW" dirty="0"/>
              <a:t>Pheromone (</a:t>
            </a:r>
            <a:r>
              <a:rPr lang="zh-TW" altLang="en-US" dirty="0"/>
              <a:t>費洛蒙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Evaporation Mechanism (</a:t>
            </a:r>
            <a:r>
              <a:rPr lang="zh-TW" altLang="en-US" dirty="0"/>
              <a:t>揮發機制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Heuristic Information (</a:t>
            </a:r>
            <a:r>
              <a:rPr lang="zh-TW" altLang="en-US" dirty="0"/>
              <a:t>啟發訊息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Transition Probability (</a:t>
            </a:r>
            <a:r>
              <a:rPr lang="zh-TW" altLang="en-US" dirty="0"/>
              <a:t>轉移機率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5C1FD-3A2D-A289-EB0A-20186C0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115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9709F-AAD0-2AE8-65BA-FBABC8F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At each iteration, the pheromone values are updated by all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ants that have built a solution in the iteration itself. 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pheromone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evaporation rate,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number of ants,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quantity of pheromone laid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7EE22-B507-096F-8A98-1BC802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23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90EA5-DFCD-8DA5-0534-C097A14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Q is a constant related to the quantity of trail laid by 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length of the tour constructed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used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edge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its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tour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                                      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777C4-6C43-08C0-A83D-41C2BE0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754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B9E5-6ACF-F119-56BA-C58ACD6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</a:t>
            </a:r>
            <a:r>
              <a:rPr lang="zh-TW" altLang="en-US" dirty="0"/>
              <a:t> </a:t>
            </a:r>
            <a:r>
              <a:rPr lang="en-US" altLang="zh-TW" dirty="0"/>
              <a:t>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Heuristic Information</a:t>
                </a:r>
              </a:p>
              <a:p>
                <a:pPr lvl="1"/>
                <a:r>
                  <a:rPr lang="en-US" altLang="zh-TW" dirty="0"/>
                  <a:t>Heuristic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which is given by:</a:t>
                </a: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is the distance between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0A6EE-95C2-A5F4-51ED-4D815CD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699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CE242-E381-9413-5148-1779C98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the set of feasible components; that is,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is a city not yet visited by the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has so far constructed the partial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, the probability of going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is given by: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⋅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∈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 ⋅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control the relative importance of the pheromone.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C80EA-FE21-31D9-6611-AF2C863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530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07A6-754A-BE05-19D8-CC4BAC8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:r>
                  <a:rPr lang="en-US" altLang="zh-TW" dirty="0"/>
                  <a:t>An ant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chooses the next city to visit</a:t>
                </a:r>
              </a:p>
              <a:p>
                <a:pPr lvl="1"/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not been previously visited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36070-3801-B939-38E1-8A6495C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45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BCF584-7FB3-EF38-F868-4693172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6" y="2748145"/>
            <a:ext cx="3612357" cy="3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1"/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</a:t>
                </a:r>
              </a:p>
              <a:p>
                <a:pPr lvl="1"/>
                <a:r>
                  <a:rPr lang="en-US" altLang="zh-TW" dirty="0"/>
                  <a:t>Only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updates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trails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dirty="0"/>
                  <a:t> are respectively the upper and lower bounds imposed on the pheromone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is defined as: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8808D-C58C-E7A3-EF87-0394DB45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𝑏𝑒𝑠𝑡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𝑏𝑒𝑠𝑡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belongs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tour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dirty="0"/>
                  <a:t> is the length of the tour of the best ant.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iteration-best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best-so-far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or a combination of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is the best tour found in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current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is the best solution found since the start of the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FD527-963B-3500-B769-D133E1F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406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5123D-07E8-42E2-8175-34688DFB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Local pheromone update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Performed by all the ants after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each construction step</a:t>
                </a:r>
              </a:p>
              <a:p>
                <a:pPr lvl="2"/>
                <a:r>
                  <a:rPr lang="en-US" altLang="zh-TW" dirty="0"/>
                  <a:t>Each ant applies it only to the last edge traversed</a:t>
                </a:r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(1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0, 1]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pheromone decay coefficient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the initial value of the pheromone</a:t>
                </a:r>
              </a:p>
              <a:p>
                <a:pPr lvl="2"/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694FB-CB53-ED6B-4ACA-0A23EB6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17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08F5A-398B-6E4C-E20D-F19E8AF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Offline pheromone update</a:t>
                </a:r>
              </a:p>
              <a:p>
                <a:pPr lvl="2"/>
                <a:r>
                  <a:rPr lang="en-US" altLang="zh-TW" dirty="0"/>
                  <a:t>Similarly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 is applied at the end of iteration by only one 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can be either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tour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>
                    <a:latin typeface="+mj-lt"/>
                  </a:rPr>
                  <a:t>Pseudorandom Proportional rule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	</a:t>
                </a:r>
                <a:r>
                  <a:rPr lang="en-US" altLang="zh-TW" dirty="0"/>
                  <a:t>The probability for an ant to move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depends on a random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otherwise original Equation is used</a:t>
                </a:r>
                <a:endParaRPr lang="en-US" altLang="zh-TW" dirty="0">
                  <a:latin typeface="+mj-lt"/>
                </a:endParaRPr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0828B-7734-AFA8-6219-BC5EFC3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5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B446-3335-B467-EA33-621D799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Traveling Salesman Problem (TSP)</a:t>
                </a:r>
              </a:p>
              <a:p>
                <a:pPr lvl="1"/>
                <a:r>
                  <a:rPr lang="en-US" altLang="zh-TW" dirty="0"/>
                  <a:t>We are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the coordinates or the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Traveling Salesman Problem (TSP) asks for the total distance of the shortest tour of the cities</a:t>
                </a:r>
              </a:p>
              <a:p>
                <a:pPr lvl="2"/>
                <a:r>
                  <a:rPr lang="en-US" altLang="zh-TW" dirty="0"/>
                  <a:t>Assume that the distance is equal to the cost, and for convenience,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Each city is visited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exactly once </a:t>
                </a:r>
                <a:r>
                  <a:rPr lang="en-US" altLang="zh-TW" dirty="0"/>
                  <a:t>and then at the end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come back to start city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r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C13FB-E0F0-07CB-3440-D3DB9F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942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734F-5BFD-48A9-54BC-CB5FB771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87DC8-1F6F-3562-1B8B-162FBC95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B6B179-68DC-9A3F-455C-0B5CA42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71C8BA9-886D-479F-0DB2-1F0FBB6A6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29930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D21083-0691-9A3A-840E-66E1E343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5307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4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5275C-C81E-DBBF-8640-7B6BA55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Parameters 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=100,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𝐶𝑖𝑡𝑦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Pheromone Matrix</a:t>
                </a:r>
              </a:p>
              <a:p>
                <a:pPr lvl="1"/>
                <a:r>
                  <a:rPr lang="en-US" altLang="zh-TW" dirty="0"/>
                  <a:t>For every </a:t>
                </a:r>
                <a:r>
                  <a:rPr lang="en-US" altLang="zh-TW" i="0" dirty="0">
                    <a:latin typeface="+mj-lt"/>
                  </a:rPr>
                  <a:t>edge(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i="0" dirty="0">
                    <a:latin typeface="+mj-lt"/>
                  </a:rPr>
                  <a:t>)</a:t>
                </a:r>
                <a:r>
                  <a:rPr lang="en-US" altLang="zh-TW" dirty="0"/>
                  <a:t> set an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D49D1-45A8-35DB-7577-DEF7EC5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51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7B2287-3908-FE70-303A-CCBA0C9B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07366"/>
              </p:ext>
            </p:extLst>
          </p:nvPr>
        </p:nvGraphicFramePr>
        <p:xfrm>
          <a:off x="1894397" y="3578086"/>
          <a:ext cx="5293296" cy="22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16">
                  <a:extLst>
                    <a:ext uri="{9D8B030D-6E8A-4147-A177-3AD203B41FA5}">
                      <a16:colId xmlns:a16="http://schemas.microsoft.com/office/drawing/2014/main" val="4027877154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256147438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18938392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02842796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3465735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034327269"/>
                    </a:ext>
                  </a:extLst>
                </a:gridCol>
              </a:tblGrid>
              <a:tr h="37018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8256165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6354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60353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057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1105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4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C3073-695B-5305-778E-3648672C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1→5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4A867C-C71E-421E-855A-71AC4C7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3978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=0.37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=0.12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=0.21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=0.30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4228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715924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6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5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563" r="-368" b="-9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715924" b="-3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41139" r="-368" b="-3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715924" b="-202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42038" r="-368" b="-202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715924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240506" r="-368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340506" r="-715924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340506" r="-368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763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CBB7-6E9C-A73D-1B27-683A0F6C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83B9E-E4D6-F940-4A77-5FB2A1AE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60D6ED-F6AB-19E3-8404-9356DC8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0807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=0.38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=0.46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2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594268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5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4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563" r="-320" b="-74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594268" b="-2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41139" r="-320" b="-2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594268" b="-101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42038" r="-320" b="-1019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59426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240506" r="-320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1599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907A3-37FE-A8A0-81DB-6B4B6610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52B3E-49A6-D4A3-0133-9A53B294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3, 4 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4328B5-38AB-1306-91DE-8559B83F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18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=0.64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18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97452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4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3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563" r="-423" b="-4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4218" r="-49745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44218" r="-423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3243" r="-497452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43243" r="-423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0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22CF-EEE0-8C94-ACA8-8152E12C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C637C-8DB0-3117-556B-38AE03F5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F11BE9-623F-3018-0568-137FB80C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55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95981"/>
                  </p:ext>
                </p:extLst>
              </p:nvPr>
            </p:nvGraphicFramePr>
            <p:xfrm>
              <a:off x="2003481" y="2209191"/>
              <a:ext cx="5137037" cy="128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95981"/>
                  </p:ext>
                </p:extLst>
              </p:nvPr>
            </p:nvGraphicFramePr>
            <p:xfrm>
              <a:off x="2003481" y="2209191"/>
              <a:ext cx="5137037" cy="128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38854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350327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948" t="-1563" r="-248052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368" t="-1563" r="-526" b="-23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3919" r="-438854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368" t="-43919" r="-526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5226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06D6-E65E-F3C7-E86D-67FFB00F8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DA5B6-F620-8EF6-2293-C107356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=214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TW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=3,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4,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=257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57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=4,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=5,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b="-17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D4F4B-353B-0857-257F-87E057AA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0486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89274-8E10-D53D-7FE3-C1E7D3C2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91D2F1-242A-3156-78D8-78CA2157D3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𝑖𝑛𝑓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91D2F1-242A-3156-78D8-78CA2157D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F107AE-3EC7-3BE9-0DAF-1DC855AF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57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72547BC-6742-4B5B-7F20-0006EDF62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67203"/>
                  </p:ext>
                </p:extLst>
              </p:nvPr>
            </p:nvGraphicFramePr>
            <p:xfrm>
              <a:off x="1380653" y="2316480"/>
              <a:ext cx="638269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79684687"/>
                        </a:ext>
                      </a:extLst>
                    </a:gridCol>
                    <a:gridCol w="950613">
                      <a:extLst>
                        <a:ext uri="{9D8B030D-6E8A-4147-A177-3AD203B41FA5}">
                          <a16:colId xmlns:a16="http://schemas.microsoft.com/office/drawing/2014/main" val="2006188863"/>
                        </a:ext>
                      </a:extLst>
                    </a:gridCol>
                    <a:gridCol w="1711105">
                      <a:extLst>
                        <a:ext uri="{9D8B030D-6E8A-4147-A177-3AD203B41FA5}">
                          <a16:colId xmlns:a16="http://schemas.microsoft.com/office/drawing/2014/main" val="3323440930"/>
                        </a:ext>
                      </a:extLst>
                    </a:gridCol>
                    <a:gridCol w="968721">
                      <a:extLst>
                        <a:ext uri="{9D8B030D-6E8A-4147-A177-3AD203B41FA5}">
                          <a16:colId xmlns:a16="http://schemas.microsoft.com/office/drawing/2014/main" val="737672142"/>
                        </a:ext>
                      </a:extLst>
                    </a:gridCol>
                    <a:gridCol w="1837854">
                      <a:extLst>
                        <a:ext uri="{9D8B030D-6E8A-4147-A177-3AD203B41FA5}">
                          <a16:colId xmlns:a16="http://schemas.microsoft.com/office/drawing/2014/main" val="1685136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1" i="1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𝒂𝒏</m:t>
                                </m:r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𝒃𝒆𝒔𝒕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+mj-lt"/>
                                      </a:rPr>
                                      <m:t>𝒃𝒆𝒔𝒕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8703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 1, 5, 2, 4, 3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 1, 5, 2, 4, 3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385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5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257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94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12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 1, 2, 4, 3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, 5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1" lang="en-US" altLang="zh-TW" sz="16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1,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</m:t>
                                    </m:r>
                                    <m:r>
                                      <a:rPr kumimoji="1" lang="en-US" altLang="zh-TW" sz="16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  <m:r>
                                      <a:rPr kumimoji="1" lang="en-US" altLang="zh-TW" sz="16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78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72547BC-6742-4B5B-7F20-0006EDF62F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67203"/>
                  </p:ext>
                </p:extLst>
              </p:nvPr>
            </p:nvGraphicFramePr>
            <p:xfrm>
              <a:off x="1380653" y="2316480"/>
              <a:ext cx="638269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79684687"/>
                        </a:ext>
                      </a:extLst>
                    </a:gridCol>
                    <a:gridCol w="950613">
                      <a:extLst>
                        <a:ext uri="{9D8B030D-6E8A-4147-A177-3AD203B41FA5}">
                          <a16:colId xmlns:a16="http://schemas.microsoft.com/office/drawing/2014/main" val="2006188863"/>
                        </a:ext>
                      </a:extLst>
                    </a:gridCol>
                    <a:gridCol w="1711105">
                      <a:extLst>
                        <a:ext uri="{9D8B030D-6E8A-4147-A177-3AD203B41FA5}">
                          <a16:colId xmlns:a16="http://schemas.microsoft.com/office/drawing/2014/main" val="3323440930"/>
                        </a:ext>
                      </a:extLst>
                    </a:gridCol>
                    <a:gridCol w="968721">
                      <a:extLst>
                        <a:ext uri="{9D8B030D-6E8A-4147-A177-3AD203B41FA5}">
                          <a16:colId xmlns:a16="http://schemas.microsoft.com/office/drawing/2014/main" val="737672142"/>
                        </a:ext>
                      </a:extLst>
                    </a:gridCol>
                    <a:gridCol w="1837854">
                      <a:extLst>
                        <a:ext uri="{9D8B030D-6E8A-4147-A177-3AD203B41FA5}">
                          <a16:colId xmlns:a16="http://schemas.microsoft.com/office/drawing/2014/main" val="16851367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3279" r="-600000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795" t="-3279" r="-476923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3279" r="-164769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811" t="-3279" r="-191195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3279" r="-662" b="-5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703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103279" r="-60000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103279" r="-164769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103279" r="-662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3385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203279" r="-60000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203279" r="-164769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203279" r="-662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50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308333" r="-60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257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308333" r="-16476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308333" r="-662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49424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401639" r="-600000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401639" r="-164769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401639" r="-662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127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" t="-501639" r="-60000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253" t="-501639" r="-164769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351" t="-501639" r="-662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6678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1567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EB8B2-54CF-7207-5009-9A00E53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Pheromone Evaporation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F85CB-5928-2076-2058-A8BC062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78266"/>
                  </p:ext>
                </p:extLst>
              </p:nvPr>
            </p:nvGraphicFramePr>
            <p:xfrm>
              <a:off x="428999" y="2318460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78266"/>
                  </p:ext>
                </p:extLst>
              </p:nvPr>
            </p:nvGraphicFramePr>
            <p:xfrm>
              <a:off x="428999" y="2318460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101639" r="-4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101639" r="-3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101639" r="-2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101639" r="-1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101639" r="-823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201639" r="-4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201639" r="-3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201639" r="-2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201639" r="-1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201639" r="-823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306667" r="-4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306667" r="-3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306667" r="-2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306667" r="-1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306667" r="-82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400000" r="-4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400000" r="-3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400000" r="-2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400000" r="-1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400000" r="-823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500000" r="-4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500000" r="-3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500000" r="-2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500000" r="-1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500000" r="-823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5253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960E-BAAA-37C4-89E2-F5BDC758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B8F59-AFD2-F313-89E9-DE097E1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E0CB86-887E-08C9-21B7-B3DF275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8387" r="-400505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48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1E4-9F67-B411-8CF5-C1D069ACA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84C2-18CE-8B57-9D63-5C6409CD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56CDD-32C6-BDBB-E935-5FD9C34E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618BD-B95F-8AEF-75DF-1A6F836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m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TW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be the length of a shortest path starting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, going through all vertices in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and terminating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. </a:t>
                </a:r>
              </a:p>
              <a:p>
                <a:pPr marL="0" indent="0">
                  <a:buNone/>
                </a:pPr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altLang="zh-TW" b="0" i="0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lim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≠∅,     </m:t>
                                  </m:r>
                                </m:e>
                              </m:func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</a:t>
                </a:r>
                <a:r>
                  <a:rPr lang="en-US" altLang="zh-TW" dirty="0"/>
                  <a:t>represents the minimum total cost of traveling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while visiting all unvisited cities in 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is the set of unvisited cities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start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blipFill>
                <a:blip r:embed="rId3"/>
                <a:stretch>
                  <a:fillRect l="-368" t="-9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559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7E5B-F503-26BE-D0C6-AED3B3A7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2BF2-5712-A851-1966-DF6CD5DC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4, 3, 2,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=214,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0891FF-6370-EA00-7343-2A694495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07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92063" r="-4005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2063" r="-20101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500000" r="-40050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0000" r="-302538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5227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6863-B113-CD58-2ECE-836F7AF3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DE6D6-0D68-04F1-12DD-F518058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5, 2, 4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=257,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BBCF78-B474-ECBA-A77E-9CA816B6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95238" r="-4005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295238" r="-30253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95238" r="-1010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95238" r="-1010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01613" r="-400505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01613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01613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1613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501613" r="-2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5369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51630-2750-C6C5-7A1F-83445A46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5CA56-33F1-E3B5-0F97-08B9167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4, 5, 2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=221,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289A2-3905-BAD7-F4AF-273E2604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0000" r="-302538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00000" r="-400505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4918" r="-10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98387" r="-1010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8387" r="-1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705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01D4-2B75-16AB-AD43-D187CFCE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602BA-637C-315F-724F-6008A7C0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=225,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7FD4B-DE28-C2F1-6474-BA79CEC2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98413" r="-302538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98413" r="-2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98413" r="-1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98413" r="-1010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198413" r="-40050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98413" r="-2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98413" r="-1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98413" r="-1010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3226" r="-302538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3226" r="-10101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3226" r="-101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6825" r="-302538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6825" r="-201010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6825" r="-400505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96825" r="-2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6825" r="-1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7392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22B2-5885-7CB3-17B0-8B3463467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8B43F-8B3A-9098-1F15-B25155C0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Pheromone Matrix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Current Minimum Cost: 214</a:t>
                </a:r>
              </a:p>
              <a:p>
                <a:pPr lvl="1"/>
                <a:r>
                  <a:rPr lang="en-US" altLang="zh-TW" dirty="0"/>
                  <a:t>Best Path So Far: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4, 3, 2, 5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92BF71-79D6-949E-E5E0-E6B7FBD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1.86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1.78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2.31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1639" r="-302538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1639" r="-2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1639" r="-1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1639" r="-1010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1639" r="-2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1639" r="-1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1639" r="-1010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6667" r="-10101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500000" r="-10101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890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600E0-D3D5-978E-19EB-73F688C3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87B53C-B563-928A-3424-94E39F7DC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>
                    <a:latin typeface="+mj-lt"/>
                  </a:rPr>
                  <a:t>In the next iteration</a:t>
                </a:r>
              </a:p>
              <a:p>
                <a:pPr lvl="1"/>
                <a:r>
                  <a:rPr lang="en-US" altLang="zh-TW" dirty="0"/>
                  <a:t>Replace the current best path with a new one if its cost is lower than the original path</a:t>
                </a:r>
                <a:endParaRPr lang="en-US" altLang="zh-TW" b="0" dirty="0">
                  <a:latin typeface="+mj-lt"/>
                </a:endParaRPr>
              </a:p>
              <a:p>
                <a:pPr lvl="1"/>
                <a:r>
                  <a:rPr lang="en-US" altLang="zh-TW" dirty="0">
                    <a:latin typeface="+mj-lt"/>
                  </a:rPr>
                  <a:t>R</a:t>
                </a:r>
                <a:r>
                  <a:rPr lang="en-US" altLang="zh-TW" b="0" dirty="0">
                    <a:latin typeface="+mj-lt"/>
                  </a:rPr>
                  <a:t>epeat the steps until the end criteria are met</a:t>
                </a:r>
              </a:p>
              <a:p>
                <a:pPr lvl="2"/>
                <a:r>
                  <a:rPr lang="en-US" altLang="zh-TW" b="0" dirty="0">
                    <a:latin typeface="+mj-lt"/>
                  </a:rPr>
                  <a:t>The maximum number of iteration is achie</a:t>
                </a:r>
                <a:r>
                  <a:rPr lang="en-US" altLang="zh-TW" dirty="0">
                    <a:latin typeface="+mj-lt"/>
                  </a:rPr>
                  <a:t>ved</a:t>
                </a:r>
              </a:p>
              <a:p>
                <a:pPr lvl="2"/>
                <a:r>
                  <a:rPr lang="en-US" altLang="zh-TW" dirty="0"/>
                  <a:t>The value repeats more than the allowed number of times</a:t>
                </a:r>
              </a:p>
              <a:p>
                <a:pPr lvl="2"/>
                <a:endParaRPr lang="en-US" altLang="zh-TW" dirty="0"/>
              </a:p>
              <a:p>
                <a:r>
                  <a:rPr lang="en-US" altLang="zh-TW" dirty="0">
                    <a:latin typeface="+mj-lt"/>
                  </a:rPr>
                  <a:t>Result</a:t>
                </a:r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ACO do not promise an optimal solution to the problem</a:t>
                </a:r>
                <a:endParaRPr lang="en-US" altLang="zh-TW" dirty="0">
                  <a:solidFill>
                    <a:srgbClr val="FF0000"/>
                  </a:solidFill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87B53C-B563-928A-3424-94E39F7DC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17FE4A-3EC7-D83C-4CBC-8EBDBB7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45394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D1B4-8D93-58E2-160D-959F25D8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DBF0E-87E6-2A96-7FA2-0A8E33B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66</a:t>
            </a:fld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2CE254-5CDA-E464-E12A-F5884AE1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</a:p>
          <a:p>
            <a:endParaRPr lang="zh-TW" altLang="en-US" dirty="0"/>
          </a:p>
        </p:txBody>
      </p:sp>
      <p:pic>
        <p:nvPicPr>
          <p:cNvPr id="8" name="內容版面配置區 10">
            <a:extLst>
              <a:ext uri="{FF2B5EF4-FFF2-40B4-BE49-F238E27FC236}">
                <a16:creationId xmlns:a16="http://schemas.microsoft.com/office/drawing/2014/main" id="{67A571B2-47B3-2A2A-F0D9-F869099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8732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94C30-08D4-D442-670B-3462EF8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2EF70-CBA5-5852-FCE1-8F3A3C6A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City Coordinates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AC7D1-84F3-C93B-D85B-321F159F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67</a:t>
            </a:fld>
            <a:endParaRPr lang="en-US" altLang="zh-TW" dirty="0"/>
          </a:p>
        </p:txBody>
      </p:sp>
      <p:pic>
        <p:nvPicPr>
          <p:cNvPr id="6" name="內容版面配置區 5" descr="一張含有 螢幕擷取畫面, 文字, 圖表, 行 的圖片&#10;&#10;AI 產生的內容可能不正確。">
            <a:extLst>
              <a:ext uri="{FF2B5EF4-FFF2-40B4-BE49-F238E27FC236}">
                <a16:creationId xmlns:a16="http://schemas.microsoft.com/office/drawing/2014/main" id="{6D0C2539-7C43-E55F-24EC-4DCF6A74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2792" y="2489488"/>
            <a:ext cx="4836505" cy="362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22198B-D63D-2BC5-4839-C7B238774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95733"/>
              </p:ext>
            </p:extLst>
          </p:nvPr>
        </p:nvGraphicFramePr>
        <p:xfrm>
          <a:off x="1524000" y="1849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7255551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53173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71455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786476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4403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32046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87304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8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(46, 4)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(44, 10)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(32, 97)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(40, 54)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(81, 19)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(79, 47)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(26, 18)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12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186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0A21-CC9F-EE9D-D169-B6D032C4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14821-FEC3-2733-C1DD-C31A5147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1E016-E194-F5A5-6772-C95C4850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we have a TSP problem with 7 cities</a:t>
            </a:r>
          </a:p>
          <a:p>
            <a:pPr lvl="1"/>
            <a:r>
              <a:rPr lang="en-US" altLang="zh-TW" dirty="0"/>
              <a:t>The distance between cities is given by the following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What is the min cost and best path in Dynamic Programming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and Ant Colony Optimization?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Compare the differences between these two algorithm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793C6-4453-CC10-BDDF-CCDDE535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68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DEF19AF-9D6A-8F80-5E8D-D36D444F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07376"/>
              </p:ext>
            </p:extLst>
          </p:nvPr>
        </p:nvGraphicFramePr>
        <p:xfrm>
          <a:off x="2236899" y="2263586"/>
          <a:ext cx="4480576" cy="2624695"/>
        </p:xfrm>
        <a:graphic>
          <a:graphicData uri="http://schemas.openxmlformats.org/drawingml/2006/table">
            <a:tbl>
              <a:tblPr firstRow="1" bandRow="1"/>
              <a:tblGrid>
                <a:gridCol w="560072">
                  <a:extLst>
                    <a:ext uri="{9D8B030D-6E8A-4147-A177-3AD203B41FA5}">
                      <a16:colId xmlns:a16="http://schemas.microsoft.com/office/drawing/2014/main" val="2652407651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1277758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569578608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329700527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25750543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416822957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1788993424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2555467075"/>
                    </a:ext>
                  </a:extLst>
                </a:gridCol>
              </a:tblGrid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20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9960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7938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97877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2594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097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84302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24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7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148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46883-F933-28C5-45E9-613FE18C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27999-A5E1-F001-3FA0-DB11661E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heuristic algorithms cannot guarantee the optimal solution?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1C258-2715-0C3B-E26F-D04CBBD4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599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F289-42D3-8F09-9B8B-3C699D3F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92F27-A840-718D-1B4B-6EFD421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A08437-5B11-9302-8454-68A5BA8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Cities 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EDA02D7C-527D-C3F0-7123-9524F6C5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04643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E936-0557-1469-30F5-A4B5EF7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2F27-2301-0D28-48F6-540CB59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dirty="0"/>
                  <a:t>, the time required for DP exceeds that of ACO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id="{A2586A7D-49D5-1E9C-C295-903BAD0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97650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7B8D4-4AB9-2139-9229-079AA3A8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FB83D3-1062-3D03-72B3-86181E7A1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sSub>
                      <m:sSubPr>
                        <m:ctrlP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𝑖𝑛𝑓𝑖𝑛𝑖𝑡𝑒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=∅,  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𝑖𝑛𝑓𝑖𝑛𝑖𝑡𝑒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=224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=214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1, 3, 5, 2, 4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57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1, 4, 3, 2, 5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=214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1, 3, 4, 5, 2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=221</m:t>
                    </m:r>
                  </m:oMath>
                </a14:m>
                <a:endParaRPr lang="en-US" altLang="zh-TW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=214</m:t>
                    </m:r>
                  </m:oMath>
                </a14:m>
                <a:endParaRPr lang="en-US" altLang="zh-TW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=225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=214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2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2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BFB83D3-1062-3D03-72B3-86181E7A1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01B5FC-83C1-E276-A0E9-CD0A8DE8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04021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A17A4-50C4-D204-102E-F03622A4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260BBF-9323-B91D-9453-CD59F4DC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72</a:t>
            </a:fld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A5ABDD8-8955-31E7-ACB3-0F74FBC2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135" y="1727056"/>
            <a:ext cx="5541818" cy="4156364"/>
          </a:xfrm>
        </p:spPr>
      </p:pic>
    </p:spTree>
    <p:extLst>
      <p:ext uri="{BB962C8B-B14F-4D97-AF65-F5344CB8AC3E}">
        <p14:creationId xmlns:p14="http://schemas.microsoft.com/office/powerpoint/2010/main" val="9716285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012C-948B-FF17-6FBF-8310D28E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0468970-10C6-BC0D-4A7B-98D6FBF97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47" y="1726766"/>
            <a:ext cx="5542592" cy="415694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945BF6-05FE-4026-2397-F00C0509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63636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3383-2861-D51B-943A-853D2AA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C1B50-60C2-ED24-7953-AFAC684E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Conclude for the optimization route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是否有辦法達到最佳化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Stagnation behavior</a:t>
            </a:r>
            <a:r>
              <a:rPr lang="zh-TW" altLang="en-US" dirty="0"/>
              <a:t> </a:t>
            </a:r>
            <a:r>
              <a:rPr lang="en-US" altLang="zh-TW" dirty="0"/>
              <a:t>(End Criteria)</a:t>
            </a:r>
          </a:p>
          <a:p>
            <a:r>
              <a:rPr lang="zh-TW" altLang="en-US" dirty="0"/>
              <a:t>為什麼會需要揮發機制</a:t>
            </a:r>
            <a:r>
              <a:rPr lang="en-US" altLang="zh-TW" dirty="0"/>
              <a:t>?</a:t>
            </a:r>
            <a:r>
              <a:rPr lang="zh-TW" altLang="en-US" dirty="0"/>
              <a:t>沒有會有什麼問題</a:t>
            </a:r>
            <a:endParaRPr lang="en-US" altLang="zh-TW" dirty="0"/>
          </a:p>
          <a:p>
            <a:r>
              <a:rPr lang="zh-TW" altLang="en-US" dirty="0"/>
              <a:t>怎麼進行參數調整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196B84-32F5-006C-0AA1-2200118E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74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FAD2E2-B47D-D57F-7297-C44FFD90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2646"/>
              </p:ext>
            </p:extLst>
          </p:nvPr>
        </p:nvGraphicFramePr>
        <p:xfrm>
          <a:off x="951790" y="4806970"/>
          <a:ext cx="7115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13792482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4096980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(46, 4)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(44, 10)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(32, 97)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(40, 54)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(81, 19)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(79, 47)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(26, 18)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9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0F6C9-BF06-50FC-86A1-2B9DEB58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6A1E5-C0C7-D8E8-E142-B3161F53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4745D-8EE3-1197-77F7-3413C81E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2A2959C-6E61-6DCB-534F-F7963005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96443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9E916B-CA84-B575-3B95-88EAF100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244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B171-4056-6C3C-5282-652A401C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4, 5 }</m:t>
                    </m:r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{2, 3, 4, 5}</m:t>
                          </m: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4, 5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3, 5</m:t>
                            </m: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9DC53A-5A61-AE41-965A-D9B4B98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28D2DB-BF48-E5CF-1DCE-18A15084AF2B}"/>
              </a:ext>
            </a:extLst>
          </p:cNvPr>
          <p:cNvCxnSpPr>
            <a:cxnSpLocks/>
          </p:cNvCxnSpPr>
          <p:nvPr/>
        </p:nvCxnSpPr>
        <p:spPr>
          <a:xfrm flipH="1">
            <a:off x="1802608" y="2906486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FB36640-300D-6AE9-B268-619D42541DEF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43ECA35-CC2F-F88B-24BD-6C0FBCC6FD05}"/>
              </a:ext>
            </a:extLst>
          </p:cNvPr>
          <p:cNvCxnSpPr>
            <a:cxnSpLocks/>
          </p:cNvCxnSpPr>
          <p:nvPr/>
        </p:nvCxnSpPr>
        <p:spPr>
          <a:xfrm flipH="1">
            <a:off x="3691280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9D02DF7-0E45-310C-6E41-E3BB73621F25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2795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45444</TotalTime>
  <Words>4408</Words>
  <Application>Microsoft Office PowerPoint</Application>
  <PresentationFormat>如螢幕大小 (4:3)</PresentationFormat>
  <Paragraphs>1316</Paragraphs>
  <Slides>74</Slides>
  <Notes>1</Notes>
  <HiddenSlides>6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2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Algorithm</vt:lpstr>
      <vt:lpstr>Dynamic Programming (DP)</vt:lpstr>
      <vt:lpstr>Divide-and-Conquer</vt:lpstr>
      <vt:lpstr>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Traveling Salesman Problem</vt:lpstr>
      <vt:lpstr>Ant Colony Algorithm (ACO)</vt:lpstr>
      <vt:lpstr>Biological Inspiration</vt:lpstr>
      <vt:lpstr>Double Bridge Experiment</vt:lpstr>
      <vt:lpstr>Double Bridge Experiment</vt:lpstr>
      <vt:lpstr>Ant Colony Optimization Algorithms</vt:lpstr>
      <vt:lpstr>Ant System (AS)</vt:lpstr>
      <vt:lpstr>Ant System(AS)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Variants: MMAS</vt:lpstr>
      <vt:lpstr>Variants: MMAS</vt:lpstr>
      <vt:lpstr>Variants: ACS</vt:lpstr>
      <vt:lpstr>Variants: ACS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Exercise: Traveling Salesman Problem</vt:lpstr>
      <vt:lpstr>Exercise: Traveling Salesman Problem</vt:lpstr>
      <vt:lpstr>ACO: Traveling Salesman Problem</vt:lpstr>
      <vt:lpstr>Comparison</vt:lpstr>
      <vt:lpstr>ACO: Traveling Salesman Problem</vt:lpstr>
      <vt:lpstr>PowerPoint 簡報</vt:lpstr>
      <vt:lpstr>PowerPoint 簡報</vt:lpstr>
      <vt:lpstr>補充內容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宏傑 楊</cp:lastModifiedBy>
  <cp:revision>2168</cp:revision>
  <cp:lastPrinted>2020-10-07T05:05:43Z</cp:lastPrinted>
  <dcterms:created xsi:type="dcterms:W3CDTF">2013-08-14T11:31:42Z</dcterms:created>
  <dcterms:modified xsi:type="dcterms:W3CDTF">2025-02-18T08:58:21Z</dcterms:modified>
</cp:coreProperties>
</file>