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299_5A1E2902.xml" ContentType="application/vnd.ms-powerpoint.comments+xml"/>
  <Override PartName="/ppt/comments/modernComment_29A_52110D8C.xml" ContentType="application/vnd.ms-powerpoint.comments+xml"/>
  <Override PartName="/ppt/comments/modernComment_2A6_3D994941.xml" ContentType="application/vnd.ms-powerpoint.comments+xml"/>
  <Override PartName="/ppt/comments/modernComment_216_825EBD11.xml" ContentType="application/vnd.ms-powerpoint.comments+xml"/>
  <Override PartName="/ppt/comments/modernComment_291_EE2FE0EA.xml" ContentType="application/vnd.ms-powerpoint.comments+xml"/>
  <Override PartName="/ppt/comments/modernComment_28B_918A367D.xml" ContentType="application/vnd.ms-powerpoint.comments+xml"/>
  <Override PartName="/ppt/comments/modernComment_28C_7FF1766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3"/>
  </p:notesMasterIdLst>
  <p:sldIdLst>
    <p:sldId id="325" r:id="rId2"/>
    <p:sldId id="665" r:id="rId3"/>
    <p:sldId id="666" r:id="rId4"/>
    <p:sldId id="667" r:id="rId5"/>
    <p:sldId id="669" r:id="rId6"/>
    <p:sldId id="678" r:id="rId7"/>
    <p:sldId id="690" r:id="rId8"/>
    <p:sldId id="688" r:id="rId9"/>
    <p:sldId id="679" r:id="rId10"/>
    <p:sldId id="683" r:id="rId11"/>
    <p:sldId id="692" r:id="rId12"/>
    <p:sldId id="693" r:id="rId13"/>
    <p:sldId id="694" r:id="rId14"/>
    <p:sldId id="695" r:id="rId15"/>
    <p:sldId id="684" r:id="rId16"/>
    <p:sldId id="697" r:id="rId17"/>
    <p:sldId id="698" r:id="rId18"/>
    <p:sldId id="699" r:id="rId19"/>
    <p:sldId id="700" r:id="rId20"/>
    <p:sldId id="685" r:id="rId21"/>
    <p:sldId id="701" r:id="rId22"/>
    <p:sldId id="702" r:id="rId23"/>
    <p:sldId id="703" r:id="rId24"/>
    <p:sldId id="704" r:id="rId25"/>
    <p:sldId id="686" r:id="rId26"/>
    <p:sldId id="705" r:id="rId27"/>
    <p:sldId id="706" r:id="rId28"/>
    <p:sldId id="707" r:id="rId29"/>
    <p:sldId id="708" r:id="rId30"/>
    <p:sldId id="696" r:id="rId31"/>
    <p:sldId id="682" r:id="rId32"/>
    <p:sldId id="534" r:id="rId33"/>
    <p:sldId id="535" r:id="rId34"/>
    <p:sldId id="662" r:id="rId35"/>
    <p:sldId id="663" r:id="rId36"/>
    <p:sldId id="654" r:id="rId37"/>
    <p:sldId id="672" r:id="rId38"/>
    <p:sldId id="671" r:id="rId39"/>
    <p:sldId id="655" r:id="rId40"/>
    <p:sldId id="657" r:id="rId41"/>
    <p:sldId id="650" r:id="rId42"/>
    <p:sldId id="651" r:id="rId43"/>
    <p:sldId id="653" r:id="rId44"/>
    <p:sldId id="652" r:id="rId45"/>
    <p:sldId id="670" r:id="rId46"/>
    <p:sldId id="658" r:id="rId47"/>
    <p:sldId id="659" r:id="rId48"/>
    <p:sldId id="660" r:id="rId49"/>
    <p:sldId id="661" r:id="rId50"/>
    <p:sldId id="689" r:id="rId51"/>
    <p:sldId id="710" r:id="rId52"/>
    <p:sldId id="709" r:id="rId53"/>
    <p:sldId id="712" r:id="rId54"/>
    <p:sldId id="713" r:id="rId55"/>
    <p:sldId id="724" r:id="rId56"/>
    <p:sldId id="715" r:id="rId57"/>
    <p:sldId id="716" r:id="rId58"/>
    <p:sldId id="717" r:id="rId59"/>
    <p:sldId id="718" r:id="rId60"/>
    <p:sldId id="719" r:id="rId61"/>
    <p:sldId id="720" r:id="rId62"/>
    <p:sldId id="721" r:id="rId63"/>
    <p:sldId id="722" r:id="rId64"/>
    <p:sldId id="727" r:id="rId65"/>
    <p:sldId id="676" r:id="rId66"/>
    <p:sldId id="673" r:id="rId67"/>
    <p:sldId id="726" r:id="rId68"/>
    <p:sldId id="729" r:id="rId69"/>
    <p:sldId id="728" r:id="rId70"/>
    <p:sldId id="730" r:id="rId71"/>
    <p:sldId id="664" r:id="rId72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7441F-B3BD-47B1-9D39-D22AE5E0C8BC}" v="101" dt="2025-02-17T13:59:33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5332" autoAdjust="0"/>
  </p:normalViewPr>
  <p:slideViewPr>
    <p:cSldViewPr snapToGrid="0">
      <p:cViewPr varScale="1">
        <p:scale>
          <a:sx n="161" d="100"/>
          <a:sy n="161" d="100"/>
        </p:scale>
        <p:origin x="1768" y="1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7301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楊" userId="ee57404c450d34c3" providerId="LiveId" clId="{9967441F-B3BD-47B1-9D39-D22AE5E0C8BC}"/>
    <pc:docChg chg="undo custSel addSld delSld modSld sldOrd">
      <pc:chgData name="宏傑 楊" userId="ee57404c450d34c3" providerId="LiveId" clId="{9967441F-B3BD-47B1-9D39-D22AE5E0C8BC}" dt="2025-02-18T06:36:06.031" v="1651" actId="729"/>
      <pc:docMkLst>
        <pc:docMk/>
      </pc:docMkLst>
      <pc:sldChg chg="ord">
        <pc:chgData name="宏傑 楊" userId="ee57404c450d34c3" providerId="LiveId" clId="{9967441F-B3BD-47B1-9D39-D22AE5E0C8BC}" dt="2025-02-17T03:24:10.587" v="1003"/>
        <pc:sldMkLst>
          <pc:docMk/>
          <pc:sldMk cId="2146530921" sldId="652"/>
        </pc:sldMkLst>
      </pc:sldChg>
      <pc:sldChg chg="addSp modSp mod">
        <pc:chgData name="宏傑 楊" userId="ee57404c450d34c3" providerId="LiveId" clId="{9967441F-B3BD-47B1-9D39-D22AE5E0C8BC}" dt="2025-02-17T05:00:51.429" v="1121" actId="20577"/>
        <pc:sldMkLst>
          <pc:docMk/>
          <pc:sldMk cId="2309695194" sldId="664"/>
        </pc:sldMkLst>
        <pc:spChg chg="mod">
          <ac:chgData name="宏傑 楊" userId="ee57404c450d34c3" providerId="LiveId" clId="{9967441F-B3BD-47B1-9D39-D22AE5E0C8BC}" dt="2025-02-17T05:00:51.429" v="1121" actId="20577"/>
          <ac:spMkLst>
            <pc:docMk/>
            <pc:sldMk cId="2309695194" sldId="664"/>
            <ac:spMk id="3" creationId="{010C1B50-60C2-ED24-7953-AFAC684E2450}"/>
          </ac:spMkLst>
        </pc:spChg>
        <pc:graphicFrameChg chg="add mod">
          <ac:chgData name="宏傑 楊" userId="ee57404c450d34c3" providerId="LiveId" clId="{9967441F-B3BD-47B1-9D39-D22AE5E0C8BC}" dt="2025-02-17T03:18:12.033" v="972" actId="1076"/>
          <ac:graphicFrameMkLst>
            <pc:docMk/>
            <pc:sldMk cId="2309695194" sldId="664"/>
            <ac:graphicFrameMk id="5" creationId="{D7FAD2E2-B47D-D57F-7297-C44FFD9058FE}"/>
          </ac:graphicFrameMkLst>
        </pc:graphicFrameChg>
      </pc:sldChg>
      <pc:sldChg chg="ord">
        <pc:chgData name="宏傑 楊" userId="ee57404c450d34c3" providerId="LiveId" clId="{9967441F-B3BD-47B1-9D39-D22AE5E0C8BC}" dt="2025-02-17T03:23:59.091" v="1001"/>
        <pc:sldMkLst>
          <pc:docMk/>
          <pc:sldMk cId="216128836" sldId="670"/>
        </pc:sldMkLst>
      </pc:sldChg>
      <pc:sldChg chg="modSp mod">
        <pc:chgData name="宏傑 楊" userId="ee57404c450d34c3" providerId="LiveId" clId="{9967441F-B3BD-47B1-9D39-D22AE5E0C8BC}" dt="2025-02-17T03:26:39.644" v="1072" actId="20577"/>
        <pc:sldMkLst>
          <pc:docMk/>
          <pc:sldMk cId="2160079817" sldId="671"/>
        </pc:sldMkLst>
        <pc:spChg chg="mod">
          <ac:chgData name="宏傑 楊" userId="ee57404c450d34c3" providerId="LiveId" clId="{9967441F-B3BD-47B1-9D39-D22AE5E0C8BC}" dt="2025-02-17T03:26:39.644" v="1072" actId="20577"/>
          <ac:spMkLst>
            <pc:docMk/>
            <pc:sldMk cId="2160079817" sldId="671"/>
            <ac:spMk id="3" creationId="{5827346C-6EFF-7872-3593-B8B5C46B39FD}"/>
          </ac:spMkLst>
        </pc:spChg>
      </pc:sldChg>
      <pc:sldChg chg="mod ord modShow">
        <pc:chgData name="宏傑 楊" userId="ee57404c450d34c3" providerId="LiveId" clId="{9967441F-B3BD-47B1-9D39-D22AE5E0C8BC}" dt="2025-02-18T06:34:44.337" v="1647" actId="729"/>
        <pc:sldMkLst>
          <pc:docMk/>
          <pc:sldMk cId="2899765048" sldId="673"/>
        </pc:sldMkLst>
      </pc:sldChg>
      <pc:sldChg chg="addSp delSp modSp mod">
        <pc:chgData name="宏傑 楊" userId="ee57404c450d34c3" providerId="LiveId" clId="{9967441F-B3BD-47B1-9D39-D22AE5E0C8BC}" dt="2025-02-17T01:40:47.255" v="41" actId="1076"/>
        <pc:sldMkLst>
          <pc:docMk/>
          <pc:sldMk cId="1634068073" sldId="713"/>
        </pc:sldMkLst>
        <pc:spChg chg="mod">
          <ac:chgData name="宏傑 楊" userId="ee57404c450d34c3" providerId="LiveId" clId="{9967441F-B3BD-47B1-9D39-D22AE5E0C8BC}" dt="2025-02-17T01:40:47.255" v="41" actId="1076"/>
          <ac:spMkLst>
            <pc:docMk/>
            <pc:sldMk cId="1634068073" sldId="713"/>
            <ac:spMk id="3" creationId="{1B81ACB5-0BAE-1A10-ED10-D1562E25AC36}"/>
          </ac:spMkLst>
        </pc:spChg>
        <pc:graphicFrameChg chg="del">
          <ac:chgData name="宏傑 楊" userId="ee57404c450d34c3" providerId="LiveId" clId="{9967441F-B3BD-47B1-9D39-D22AE5E0C8BC}" dt="2025-02-17T01:40:04.381" v="30" actId="478"/>
          <ac:graphicFrameMkLst>
            <pc:docMk/>
            <pc:sldMk cId="1634068073" sldId="713"/>
            <ac:graphicFrameMk id="5" creationId="{FD730F78-5C96-87BE-EDE8-F3A90F116585}"/>
          </ac:graphicFrameMkLst>
        </pc:graphicFrameChg>
        <pc:graphicFrameChg chg="add del mod">
          <ac:chgData name="宏傑 楊" userId="ee57404c450d34c3" providerId="LiveId" clId="{9967441F-B3BD-47B1-9D39-D22AE5E0C8BC}" dt="2025-02-17T01:40:29.880" v="35" actId="478"/>
          <ac:graphicFrameMkLst>
            <pc:docMk/>
            <pc:sldMk cId="1634068073" sldId="713"/>
            <ac:graphicFrameMk id="6" creationId="{0FFB5489-48DC-F20B-C5D4-FB70BB594602}"/>
          </ac:graphicFrameMkLst>
        </pc:graphicFrameChg>
        <pc:graphicFrameChg chg="mod">
          <ac:chgData name="宏傑 楊" userId="ee57404c450d34c3" providerId="LiveId" clId="{9967441F-B3BD-47B1-9D39-D22AE5E0C8BC}" dt="2025-02-17T01:40:27.124" v="34" actId="1076"/>
          <ac:graphicFrameMkLst>
            <pc:docMk/>
            <pc:sldMk cId="1634068073" sldId="713"/>
            <ac:graphicFrameMk id="7" creationId="{1A59F851-5B18-554C-BEF2-CE37FD0FAE07}"/>
          </ac:graphicFrameMkLst>
        </pc:graphicFrameChg>
        <pc:graphicFrameChg chg="add del mod">
          <ac:chgData name="宏傑 楊" userId="ee57404c450d34c3" providerId="LiveId" clId="{9967441F-B3BD-47B1-9D39-D22AE5E0C8BC}" dt="2025-02-17T01:40:45.990" v="40" actId="478"/>
          <ac:graphicFrameMkLst>
            <pc:docMk/>
            <pc:sldMk cId="1634068073" sldId="713"/>
            <ac:graphicFrameMk id="8" creationId="{27CE0D30-D903-C18F-88CD-75C8A8C5C466}"/>
          </ac:graphicFrameMkLst>
        </pc:graphicFrameChg>
      </pc:sldChg>
      <pc:sldChg chg="modSp mod">
        <pc:chgData name="宏傑 楊" userId="ee57404c450d34c3" providerId="LiveId" clId="{9967441F-B3BD-47B1-9D39-D22AE5E0C8BC}" dt="2025-02-17T09:11:50.824" v="1400" actId="1076"/>
        <pc:sldMkLst>
          <pc:docMk/>
          <pc:sldMk cId="3775253255" sldId="716"/>
        </pc:sldMkLst>
        <pc:spChg chg="mod">
          <ac:chgData name="宏傑 楊" userId="ee57404c450d34c3" providerId="LiveId" clId="{9967441F-B3BD-47B1-9D39-D22AE5E0C8BC}" dt="2025-02-17T09:11:43.416" v="1399" actId="20577"/>
          <ac:spMkLst>
            <pc:docMk/>
            <pc:sldMk cId="3775253255" sldId="716"/>
            <ac:spMk id="3" creationId="{58E83658-1D40-9FDE-5DE3-449E7C90EDE5}"/>
          </ac:spMkLst>
        </pc:spChg>
        <pc:graphicFrameChg chg="mod modGraphic">
          <ac:chgData name="宏傑 楊" userId="ee57404c450d34c3" providerId="LiveId" clId="{9967441F-B3BD-47B1-9D39-D22AE5E0C8BC}" dt="2025-02-17T09:11:50.824" v="1400" actId="1076"/>
          <ac:graphicFrameMkLst>
            <pc:docMk/>
            <pc:sldMk cId="3775253255" sldId="716"/>
            <ac:graphicFrameMk id="5" creationId="{EF4681D4-8C37-3DA8-4FDC-9F8ACCED9912}"/>
          </ac:graphicFrameMkLst>
        </pc:graphicFrameChg>
      </pc:sldChg>
      <pc:sldChg chg="modSp mod">
        <pc:chgData name="宏傑 楊" userId="ee57404c450d34c3" providerId="LiveId" clId="{9967441F-B3BD-47B1-9D39-D22AE5E0C8BC}" dt="2025-02-17T09:22:04.620" v="1415" actId="21"/>
        <pc:sldMkLst>
          <pc:docMk/>
          <pc:sldMk cId="93890138" sldId="722"/>
        </pc:sldMkLst>
        <pc:spChg chg="mod">
          <ac:chgData name="宏傑 楊" userId="ee57404c450d34c3" providerId="LiveId" clId="{9967441F-B3BD-47B1-9D39-D22AE5E0C8BC}" dt="2025-02-17T09:22:04.620" v="1415" actId="21"/>
          <ac:spMkLst>
            <pc:docMk/>
            <pc:sldMk cId="93890138" sldId="722"/>
            <ac:spMk id="3" creationId="{408E6625-9A50-0717-6351-86641CB51C47}"/>
          </ac:spMkLst>
        </pc:spChg>
        <pc:graphicFrameChg chg="mod">
          <ac:chgData name="宏傑 楊" userId="ee57404c450d34c3" providerId="LiveId" clId="{9967441F-B3BD-47B1-9D39-D22AE5E0C8BC}" dt="2025-02-17T02:28:29.204" v="105" actId="1076"/>
          <ac:graphicFrameMkLst>
            <pc:docMk/>
            <pc:sldMk cId="93890138" sldId="722"/>
            <ac:graphicFrameMk id="5" creationId="{2A75371B-0E80-453F-7852-BFD61F91A7B4}"/>
          </ac:graphicFrameMkLst>
        </pc:graphicFrameChg>
      </pc:sldChg>
      <pc:sldChg chg="new del">
        <pc:chgData name="宏傑 楊" userId="ee57404c450d34c3" providerId="LiveId" clId="{9967441F-B3BD-47B1-9D39-D22AE5E0C8BC}" dt="2025-02-17T01:38:38.819" v="2" actId="47"/>
        <pc:sldMkLst>
          <pc:docMk/>
          <pc:sldMk cId="1992562101" sldId="723"/>
        </pc:sldMkLst>
      </pc:sldChg>
      <pc:sldChg chg="addSp delSp modSp add mod">
        <pc:chgData name="宏傑 楊" userId="ee57404c450d34c3" providerId="LiveId" clId="{9967441F-B3BD-47B1-9D39-D22AE5E0C8BC}" dt="2025-02-17T13:57:41.643" v="1509" actId="20577"/>
        <pc:sldMkLst>
          <pc:docMk/>
          <pc:sldMk cId="2035226247" sldId="724"/>
        </pc:sldMkLst>
        <pc:spChg chg="mod">
          <ac:chgData name="宏傑 楊" userId="ee57404c450d34c3" providerId="LiveId" clId="{9967441F-B3BD-47B1-9D39-D22AE5E0C8BC}" dt="2025-02-17T13:57:41.643" v="1509" actId="20577"/>
          <ac:spMkLst>
            <pc:docMk/>
            <pc:sldMk cId="2035226247" sldId="724"/>
            <ac:spMk id="3" creationId="{28A1551C-800B-251E-BAF2-DDC3344CA151}"/>
          </ac:spMkLst>
        </pc:spChg>
        <pc:graphicFrameChg chg="mod">
          <ac:chgData name="宏傑 楊" userId="ee57404c450d34c3" providerId="LiveId" clId="{9967441F-B3BD-47B1-9D39-D22AE5E0C8BC}" dt="2025-02-17T01:41:33.245" v="45" actId="1076"/>
          <ac:graphicFrameMkLst>
            <pc:docMk/>
            <pc:sldMk cId="2035226247" sldId="724"/>
            <ac:graphicFrameMk id="5" creationId="{3670F8DC-6A4D-40E2-688F-17FA76521963}"/>
          </ac:graphicFrameMkLst>
        </pc:graphicFrameChg>
        <pc:graphicFrameChg chg="add del mod">
          <ac:chgData name="宏傑 楊" userId="ee57404c450d34c3" providerId="LiveId" clId="{9967441F-B3BD-47B1-9D39-D22AE5E0C8BC}" dt="2025-02-17T01:41:35.943" v="46" actId="478"/>
          <ac:graphicFrameMkLst>
            <pc:docMk/>
            <pc:sldMk cId="2035226247" sldId="724"/>
            <ac:graphicFrameMk id="6" creationId="{F895E10E-0C3D-18B9-4DC9-D9970C911F4E}"/>
          </ac:graphicFrameMkLst>
        </pc:graphicFrameChg>
        <pc:graphicFrameChg chg="del">
          <ac:chgData name="宏傑 楊" userId="ee57404c450d34c3" providerId="LiveId" clId="{9967441F-B3BD-47B1-9D39-D22AE5E0C8BC}" dt="2025-02-17T01:38:52.895" v="5" actId="478"/>
          <ac:graphicFrameMkLst>
            <pc:docMk/>
            <pc:sldMk cId="2035226247" sldId="724"/>
            <ac:graphicFrameMk id="7" creationId="{851902D9-66B3-E98B-13E5-405B78EAA313}"/>
          </ac:graphicFrameMkLst>
        </pc:graphicFrameChg>
      </pc:sldChg>
      <pc:sldChg chg="addSp delSp modSp new del mod">
        <pc:chgData name="宏傑 楊" userId="ee57404c450d34c3" providerId="LiveId" clId="{9967441F-B3BD-47B1-9D39-D22AE5E0C8BC}" dt="2025-02-17T03:18:13.697" v="973" actId="47"/>
        <pc:sldMkLst>
          <pc:docMk/>
          <pc:sldMk cId="3461883302" sldId="725"/>
        </pc:sldMkLst>
        <pc:spChg chg="mod">
          <ac:chgData name="宏傑 楊" userId="ee57404c450d34c3" providerId="LiveId" clId="{9967441F-B3BD-47B1-9D39-D22AE5E0C8BC}" dt="2025-02-17T02:32:59.663" v="158" actId="20577"/>
          <ac:spMkLst>
            <pc:docMk/>
            <pc:sldMk cId="3461883302" sldId="725"/>
            <ac:spMk id="2" creationId="{478D85E6-2554-B6D4-EE37-F0E3EDF42245}"/>
          </ac:spMkLst>
        </pc:spChg>
        <pc:spChg chg="mod">
          <ac:chgData name="宏傑 楊" userId="ee57404c450d34c3" providerId="LiveId" clId="{9967441F-B3BD-47B1-9D39-D22AE5E0C8BC}" dt="2025-02-17T03:06:17.853" v="672" actId="20577"/>
          <ac:spMkLst>
            <pc:docMk/>
            <pc:sldMk cId="3461883302" sldId="725"/>
            <ac:spMk id="3" creationId="{19EA2B6E-98AB-C65D-BC5A-A26A20883991}"/>
          </ac:spMkLst>
        </pc:spChg>
        <pc:graphicFrameChg chg="add mod modGraphic">
          <ac:chgData name="宏傑 楊" userId="ee57404c450d34c3" providerId="LiveId" clId="{9967441F-B3BD-47B1-9D39-D22AE5E0C8BC}" dt="2025-02-17T03:06:08.383" v="671" actId="1076"/>
          <ac:graphicFrameMkLst>
            <pc:docMk/>
            <pc:sldMk cId="3461883302" sldId="725"/>
            <ac:graphicFrameMk id="5" creationId="{74BD8B93-44E8-33D0-5BD6-42E33A33A7E2}"/>
          </ac:graphicFrameMkLst>
        </pc:graphicFrameChg>
        <pc:graphicFrameChg chg="add del mod">
          <ac:chgData name="宏傑 楊" userId="ee57404c450d34c3" providerId="LiveId" clId="{9967441F-B3BD-47B1-9D39-D22AE5E0C8BC}" dt="2025-02-17T03:05:54.253" v="670" actId="478"/>
          <ac:graphicFrameMkLst>
            <pc:docMk/>
            <pc:sldMk cId="3461883302" sldId="725"/>
            <ac:graphicFrameMk id="8" creationId="{9C06A600-B133-5D22-6BB9-D37082D4B247}"/>
          </ac:graphicFrameMkLst>
        </pc:graphicFrameChg>
        <pc:graphicFrameChg chg="add del mod modGraphic">
          <ac:chgData name="宏傑 楊" userId="ee57404c450d34c3" providerId="LiveId" clId="{9967441F-B3BD-47B1-9D39-D22AE5E0C8BC}" dt="2025-02-17T03:05:54.253" v="670" actId="478"/>
          <ac:graphicFrameMkLst>
            <pc:docMk/>
            <pc:sldMk cId="3461883302" sldId="725"/>
            <ac:graphicFrameMk id="9" creationId="{16A0718A-2781-5ED3-CA3B-42EA99BA06CD}"/>
          </ac:graphicFrameMkLst>
        </pc:graphicFrameChg>
        <pc:graphicFrameChg chg="add mod">
          <ac:chgData name="宏傑 楊" userId="ee57404c450d34c3" providerId="LiveId" clId="{9967441F-B3BD-47B1-9D39-D22AE5E0C8BC}" dt="2025-02-17T03:07:12.796" v="673"/>
          <ac:graphicFrameMkLst>
            <pc:docMk/>
            <pc:sldMk cId="3461883302" sldId="725"/>
            <ac:graphicFrameMk id="10" creationId="{7B23C21C-89F2-B0DB-FD33-6A2C4ACDDCFC}"/>
          </ac:graphicFrameMkLst>
        </pc:graphicFrameChg>
        <pc:picChg chg="add del mod">
          <ac:chgData name="宏傑 楊" userId="ee57404c450d34c3" providerId="LiveId" clId="{9967441F-B3BD-47B1-9D39-D22AE5E0C8BC}" dt="2025-02-17T03:00:42.124" v="581" actId="478"/>
          <ac:picMkLst>
            <pc:docMk/>
            <pc:sldMk cId="3461883302" sldId="725"/>
            <ac:picMk id="7" creationId="{5A2F49D1-AE89-6501-D093-EFB95878C91F}"/>
          </ac:picMkLst>
        </pc:picChg>
      </pc:sldChg>
      <pc:sldChg chg="addSp delSp modSp add mod ord">
        <pc:chgData name="宏傑 楊" userId="ee57404c450d34c3" providerId="LiveId" clId="{9967441F-B3BD-47B1-9D39-D22AE5E0C8BC}" dt="2025-02-17T09:14:46.401" v="1414" actId="20577"/>
        <pc:sldMkLst>
          <pc:docMk/>
          <pc:sldMk cId="1036148628" sldId="726"/>
        </pc:sldMkLst>
        <pc:spChg chg="mod">
          <ac:chgData name="宏傑 楊" userId="ee57404c450d34c3" providerId="LiveId" clId="{9967441F-B3BD-47B1-9D39-D22AE5E0C8BC}" dt="2025-02-17T09:14:20.717" v="1404" actId="207"/>
          <ac:spMkLst>
            <pc:docMk/>
            <pc:sldMk cId="1036148628" sldId="726"/>
            <ac:spMk id="2" creationId="{EFA14821-FEC3-2733-C1DD-C31A51473297}"/>
          </ac:spMkLst>
        </pc:spChg>
        <pc:spChg chg="mod">
          <ac:chgData name="宏傑 楊" userId="ee57404c450d34c3" providerId="LiveId" clId="{9967441F-B3BD-47B1-9D39-D22AE5E0C8BC}" dt="2025-02-17T09:14:46.401" v="1414" actId="20577"/>
          <ac:spMkLst>
            <pc:docMk/>
            <pc:sldMk cId="1036148628" sldId="726"/>
            <ac:spMk id="3" creationId="{EF91E016-E194-F5A5-6772-C95C48507609}"/>
          </ac:spMkLst>
        </pc:spChg>
        <pc:graphicFrameChg chg="del">
          <ac:chgData name="宏傑 楊" userId="ee57404c450d34c3" providerId="LiveId" clId="{9967441F-B3BD-47B1-9D39-D22AE5E0C8BC}" dt="2025-02-17T03:07:19.616" v="675" actId="478"/>
          <ac:graphicFrameMkLst>
            <pc:docMk/>
            <pc:sldMk cId="1036148628" sldId="726"/>
            <ac:graphicFrameMk id="5" creationId="{63AE332F-3367-756A-1723-2A4DE1228EA1}"/>
          </ac:graphicFrameMkLst>
        </pc:graphicFrameChg>
        <pc:graphicFrameChg chg="add mod modGraphic">
          <ac:chgData name="宏傑 楊" userId="ee57404c450d34c3" providerId="LiveId" clId="{9967441F-B3BD-47B1-9D39-D22AE5E0C8BC}" dt="2025-02-17T03:13:43.752" v="927" actId="1076"/>
          <ac:graphicFrameMkLst>
            <pc:docMk/>
            <pc:sldMk cId="1036148628" sldId="726"/>
            <ac:graphicFrameMk id="6" creationId="{BDEF19AF-9D6A-8F80-5E8D-D36D444FAB00}"/>
          </ac:graphicFrameMkLst>
        </pc:graphicFrameChg>
      </pc:sldChg>
      <pc:sldChg chg="modSp new mod">
        <pc:chgData name="宏傑 楊" userId="ee57404c450d34c3" providerId="LiveId" clId="{9967441F-B3BD-47B1-9D39-D22AE5E0C8BC}" dt="2025-02-17T14:06:21.320" v="1589" actId="20577"/>
        <pc:sldMkLst>
          <pc:docMk/>
          <pc:sldMk cId="794539410" sldId="727"/>
        </pc:sldMkLst>
        <pc:spChg chg="mod">
          <ac:chgData name="宏傑 楊" userId="ee57404c450d34c3" providerId="LiveId" clId="{9967441F-B3BD-47B1-9D39-D22AE5E0C8BC}" dt="2025-02-17T09:22:24.752" v="1418"/>
          <ac:spMkLst>
            <pc:docMk/>
            <pc:sldMk cId="794539410" sldId="727"/>
            <ac:spMk id="2" creationId="{268600E0-D3D5-978E-19EB-73F688C38F62}"/>
          </ac:spMkLst>
        </pc:spChg>
        <pc:spChg chg="mod">
          <ac:chgData name="宏傑 楊" userId="ee57404c450d34c3" providerId="LiveId" clId="{9967441F-B3BD-47B1-9D39-D22AE5E0C8BC}" dt="2025-02-17T14:06:21.320" v="1589" actId="20577"/>
          <ac:spMkLst>
            <pc:docMk/>
            <pc:sldMk cId="794539410" sldId="727"/>
            <ac:spMk id="3" creationId="{B087B53C-B563-928A-3424-94E39F7DCFE8}"/>
          </ac:spMkLst>
        </pc:spChg>
      </pc:sldChg>
      <pc:sldChg chg="new del">
        <pc:chgData name="宏傑 楊" userId="ee57404c450d34c3" providerId="LiveId" clId="{9967441F-B3BD-47B1-9D39-D22AE5E0C8BC}" dt="2025-02-17T03:23:35.710" v="999" actId="47"/>
        <pc:sldMkLst>
          <pc:docMk/>
          <pc:sldMk cId="1205713487" sldId="727"/>
        </pc:sldMkLst>
      </pc:sldChg>
      <pc:sldChg chg="modSp new del mod">
        <pc:chgData name="宏傑 楊" userId="ee57404c450d34c3" providerId="LiveId" clId="{9967441F-B3BD-47B1-9D39-D22AE5E0C8BC}" dt="2025-02-17T03:21:52.362" v="997" actId="47"/>
        <pc:sldMkLst>
          <pc:docMk/>
          <pc:sldMk cId="1453969740" sldId="727"/>
        </pc:sldMkLst>
        <pc:spChg chg="mod">
          <ac:chgData name="宏傑 楊" userId="ee57404c450d34c3" providerId="LiveId" clId="{9967441F-B3BD-47B1-9D39-D22AE5E0C8BC}" dt="2025-02-17T03:21:49.489" v="996" actId="20577"/>
          <ac:spMkLst>
            <pc:docMk/>
            <pc:sldMk cId="1453969740" sldId="727"/>
            <ac:spMk id="2" creationId="{D0DEC2A0-C3C7-9341-7324-C33BF38CE68E}"/>
          </ac:spMkLst>
        </pc:spChg>
      </pc:sldChg>
      <pc:sldChg chg="modSp new del mod">
        <pc:chgData name="宏傑 楊" userId="ee57404c450d34c3" providerId="LiveId" clId="{9967441F-B3BD-47B1-9D39-D22AE5E0C8BC}" dt="2025-02-17T08:58:03.470" v="1366" actId="47"/>
        <pc:sldMkLst>
          <pc:docMk/>
          <pc:sldMk cId="2403320767" sldId="727"/>
        </pc:sldMkLst>
        <pc:spChg chg="mod">
          <ac:chgData name="宏傑 楊" userId="ee57404c450d34c3" providerId="LiveId" clId="{9967441F-B3BD-47B1-9D39-D22AE5E0C8BC}" dt="2025-02-17T06:30:28.260" v="1122"/>
          <ac:spMkLst>
            <pc:docMk/>
            <pc:sldMk cId="2403320767" sldId="727"/>
            <ac:spMk id="2" creationId="{95150BCE-2C2C-6B50-7DA6-B12C2E871AD8}"/>
          </ac:spMkLst>
        </pc:spChg>
      </pc:sldChg>
      <pc:sldChg chg="add del">
        <pc:chgData name="宏傑 楊" userId="ee57404c450d34c3" providerId="LiveId" clId="{9967441F-B3BD-47B1-9D39-D22AE5E0C8BC}" dt="2025-02-17T03:07:23.466" v="677"/>
        <pc:sldMkLst>
          <pc:docMk/>
          <pc:sldMk cId="4141426681" sldId="727"/>
        </pc:sldMkLst>
      </pc:sldChg>
      <pc:sldChg chg="addSp delSp modSp new mod modShow">
        <pc:chgData name="宏傑 楊" userId="ee57404c450d34c3" providerId="LiveId" clId="{9967441F-B3BD-47B1-9D39-D22AE5E0C8BC}" dt="2025-02-17T14:36:44.716" v="1641" actId="729"/>
        <pc:sldMkLst>
          <pc:docMk/>
          <pc:sldMk cId="971628583" sldId="728"/>
        </pc:sldMkLst>
        <pc:spChg chg="del">
          <ac:chgData name="宏傑 楊" userId="ee57404c450d34c3" providerId="LiveId" clId="{9967441F-B3BD-47B1-9D39-D22AE5E0C8BC}" dt="2025-02-17T09:33:52.846" v="1493" actId="22"/>
          <ac:spMkLst>
            <pc:docMk/>
            <pc:sldMk cId="971628583" sldId="728"/>
            <ac:spMk id="3" creationId="{570B317E-6682-33E2-13D7-C1CA910D2EEE}"/>
          </ac:spMkLst>
        </pc:spChg>
        <pc:spChg chg="add del mod">
          <ac:chgData name="宏傑 楊" userId="ee57404c450d34c3" providerId="LiveId" clId="{9967441F-B3BD-47B1-9D39-D22AE5E0C8BC}" dt="2025-02-17T09:35:33.688" v="1500" actId="22"/>
          <ac:spMkLst>
            <pc:docMk/>
            <pc:sldMk cId="971628583" sldId="728"/>
            <ac:spMk id="10" creationId="{1411E141-F115-6094-DD38-42C1FCAF9A3E}"/>
          </ac:spMkLst>
        </pc:spChg>
        <pc:picChg chg="add del">
          <ac:chgData name="宏傑 楊" userId="ee57404c450d34c3" providerId="LiveId" clId="{9967441F-B3BD-47B1-9D39-D22AE5E0C8BC}" dt="2025-02-17T09:33:52.314" v="1492" actId="22"/>
          <ac:picMkLst>
            <pc:docMk/>
            <pc:sldMk cId="971628583" sldId="728"/>
            <ac:picMk id="6" creationId="{22FDF554-4E31-BE1C-3862-B12008081D53}"/>
          </ac:picMkLst>
        </pc:picChg>
        <pc:picChg chg="add del mod ord">
          <ac:chgData name="宏傑 楊" userId="ee57404c450d34c3" providerId="LiveId" clId="{9967441F-B3BD-47B1-9D39-D22AE5E0C8BC}" dt="2025-02-17T09:35:30.752" v="1497" actId="478"/>
          <ac:picMkLst>
            <pc:docMk/>
            <pc:sldMk cId="971628583" sldId="728"/>
            <ac:picMk id="8" creationId="{6206F6D4-582F-F866-5529-B57EDEFB6B22}"/>
          </ac:picMkLst>
        </pc:picChg>
        <pc:picChg chg="add del">
          <ac:chgData name="宏傑 楊" userId="ee57404c450d34c3" providerId="LiveId" clId="{9967441F-B3BD-47B1-9D39-D22AE5E0C8BC}" dt="2025-02-17T09:35:32.139" v="1499" actId="22"/>
          <ac:picMkLst>
            <pc:docMk/>
            <pc:sldMk cId="971628583" sldId="728"/>
            <ac:picMk id="12" creationId="{5E05D409-A07E-F362-A998-76964D1EC575}"/>
          </ac:picMkLst>
        </pc:picChg>
        <pc:picChg chg="add mod ord">
          <ac:chgData name="宏傑 楊" userId="ee57404c450d34c3" providerId="LiveId" clId="{9967441F-B3BD-47B1-9D39-D22AE5E0C8BC}" dt="2025-02-17T09:35:35.482" v="1501" actId="14100"/>
          <ac:picMkLst>
            <pc:docMk/>
            <pc:sldMk cId="971628583" sldId="728"/>
            <ac:picMk id="14" creationId="{AA5ABDD8-8955-31E7-ACB3-0F74FBC2B6DD}"/>
          </ac:picMkLst>
        </pc:picChg>
      </pc:sldChg>
      <pc:sldChg chg="modSp new mod ord modShow">
        <pc:chgData name="宏傑 楊" userId="ee57404c450d34c3" providerId="LiveId" clId="{9967441F-B3BD-47B1-9D39-D22AE5E0C8BC}" dt="2025-02-17T17:43:40.535" v="1644" actId="729"/>
        <pc:sldMkLst>
          <pc:docMk/>
          <pc:sldMk cId="4095993211" sldId="729"/>
        </pc:sldMkLst>
        <pc:spChg chg="mod">
          <ac:chgData name="宏傑 楊" userId="ee57404c450d34c3" providerId="LiveId" clId="{9967441F-B3BD-47B1-9D39-D22AE5E0C8BC}" dt="2025-02-17T14:09:22.408" v="1596"/>
          <ac:spMkLst>
            <pc:docMk/>
            <pc:sldMk cId="4095993211" sldId="729"/>
            <ac:spMk id="2" creationId="{A6446883-F933-28C5-45E9-613FE18C54DA}"/>
          </ac:spMkLst>
        </pc:spChg>
        <pc:spChg chg="mod">
          <ac:chgData name="宏傑 楊" userId="ee57404c450d34c3" providerId="LiveId" clId="{9967441F-B3BD-47B1-9D39-D22AE5E0C8BC}" dt="2025-02-17T14:13:50.058" v="1640" actId="15"/>
          <ac:spMkLst>
            <pc:docMk/>
            <pc:sldMk cId="4095993211" sldId="729"/>
            <ac:spMk id="3" creationId="{64027999-A5E1-F001-3FA0-DB11661ECC19}"/>
          </ac:spMkLst>
        </pc:spChg>
      </pc:sldChg>
      <pc:sldChg chg="addSp delSp modSp new mod modShow">
        <pc:chgData name="宏傑 楊" userId="ee57404c450d34c3" providerId="LiveId" clId="{9967441F-B3BD-47B1-9D39-D22AE5E0C8BC}" dt="2025-02-18T06:36:06.031" v="1651" actId="729"/>
        <pc:sldMkLst>
          <pc:docMk/>
          <pc:sldMk cId="2086363690" sldId="730"/>
        </pc:sldMkLst>
        <pc:spChg chg="del">
          <ac:chgData name="宏傑 楊" userId="ee57404c450d34c3" providerId="LiveId" clId="{9967441F-B3BD-47B1-9D39-D22AE5E0C8BC}" dt="2025-02-18T06:35:26.774" v="1649" actId="22"/>
          <ac:spMkLst>
            <pc:docMk/>
            <pc:sldMk cId="2086363690" sldId="730"/>
            <ac:spMk id="3" creationId="{68AEB7C8-4A4E-7F3A-CF11-3BD2E90AE768}"/>
          </ac:spMkLst>
        </pc:spChg>
        <pc:picChg chg="add mod ord">
          <ac:chgData name="宏傑 楊" userId="ee57404c450d34c3" providerId="LiveId" clId="{9967441F-B3BD-47B1-9D39-D22AE5E0C8BC}" dt="2025-02-18T06:35:27.894" v="1650" actId="14100"/>
          <ac:picMkLst>
            <pc:docMk/>
            <pc:sldMk cId="2086363690" sldId="730"/>
            <ac:picMk id="6" creationId="{90468970-10C6-BC0D-4A7B-98D6FBF9706F}"/>
          </ac:picMkLst>
        </pc:picChg>
      </pc:sldChg>
    </pc:docChg>
  </pc:docChgLst>
</pc:chgInfo>
</file>

<file path=ppt/comments/modernComment_216_825EB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9EB24A-2AD5-4BA7-9A7D-E831BB629225}" authorId="{A8229F05-F9AA-8020-50B1-59BEED3ED0D9}" created="2025-01-20T13:28:37.703">
    <pc:sldMkLst xmlns:pc="http://schemas.microsoft.com/office/powerpoint/2013/main/command">
      <pc:docMk/>
      <pc:sldMk cId="2187246865" sldId="534"/>
    </pc:sldMkLst>
    <p188:txBody>
      <a:bodyPr/>
      <a:lstStyle/>
      <a:p>
        <a:r>
          <a:rPr lang="zh-TW" altLang="en-US"/>
          <a:t>https://www.sciencedirect.com/topics/economics-econometrics-and-finance/dynamic-programming</a:t>
        </a:r>
      </a:p>
    </p188:txBody>
  </p188:cm>
</p188:cmLst>
</file>

<file path=ppt/comments/modernComment_28B_918A36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1ABCD0-FE44-488E-9D3A-8295DE132073}" authorId="{A8229F05-F9AA-8020-50B1-59BEED3ED0D9}" created="2025-01-22T07:29:27.6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41754237" sldId="651"/>
      <ac:spMk id="3" creationId="{5DADF3B3-2E3C-BCBF-0963-EDE932670406}"/>
      <ac:txMk cp="135" len="13">
        <ac:context len="273" hash="564153769"/>
      </ac:txMk>
    </ac:txMkLst>
    <p188:pos x="1446211" y="1740802"/>
    <p188:txBody>
      <a:bodyPr/>
      <a:lstStyle/>
      <a:p>
        <a:r>
          <a:rPr lang="zh-TW" altLang="en-US"/>
          <a:t>〖Δ𝜏〗_𝑖𝑗^𝑘  is the quantity per unit of length of trail substance laid on edge(I,j)</a:t>
        </a:r>
      </a:p>
    </p188:txBody>
  </p188:cm>
</p188:cmLst>
</file>

<file path=ppt/comments/modernComment_28C_7FF176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99A979-2592-4740-97EB-B62F376DBA1A}" authorId="{A8229F05-F9AA-8020-50B1-59BEED3ED0D9}" created="2025-01-22T07:25:02.639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beta 能見度</a:t>
        </a:r>
      </a:p>
    </p188:txBody>
  </p188:cm>
  <p188:cm id="{8708471F-944A-4684-9D24-6761411EFF0B}" authorId="{A8229F05-F9AA-8020-50B1-59BEED3ED0D9}" created="2025-01-22T07:26:40.59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軌跡</a:t>
        </a:r>
      </a:p>
    </p188:txBody>
  </p188:cm>
  <p188:cm id="{37E3DE76-2748-4C0D-BFAF-40505965F31A}" authorId="{A8229F05-F9AA-8020-50B1-59BEED3ED0D9}" created="2025-01-22T07:31:56.162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Ant System: Optimization by a
Colony of Cooperating Agents</a:t>
        </a:r>
      </a:p>
    </p188:txBody>
  </p188:cm>
  <p188:cm id="{DFFF0335-DF18-4863-98BE-98AD0D774F28}" authorId="{A8229F05-F9AA-8020-50B1-59BEED3ED0D9}" created="2025-01-22T07:33:03.526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Default : alpha = 1, beta = 1, rho = 0.5, Q = 100</a:t>
        </a:r>
      </a:p>
    </p188:txBody>
  </p188:cm>
  <p188:cm id="{DF500E65-FE34-42DD-BA22-F6D7E51B7C51}" authorId="{A8229F05-F9AA-8020-50B1-59BEED3ED0D9}" created="2025-01-22T07:35:01.41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{0, 0.5, 1, 2, 5}
beta {0, 1, 2, 5}
rho {0.3, 0.5, 0.7, 0.9, 0.99}
Q {1, 100, 10000}</a:t>
        </a:r>
      </a:p>
    </p188:txBody>
  </p188:cm>
</p188:cmLst>
</file>

<file path=ppt/comments/modernComment_291_EE2F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E47198-D902-4118-AB17-21F049325B3D}" authorId="{A8229F05-F9AA-8020-50B1-59BEED3ED0D9}" created="2025-01-20T16:33:36.069">
    <pc:sldMkLst xmlns:pc="http://schemas.microsoft.com/office/powerpoint/2013/main/command">
      <pc:docMk/>
      <pc:sldMk cId="3996115178" sldId="657"/>
    </pc:sldMkLst>
    <p188:txBody>
      <a:bodyPr/>
      <a:lstStyle/>
      <a:p>
        <a:r>
          <a:rPr lang="zh-TW" altLang="en-US"/>
          <a:t>https://www.sciencedirect.com/topics/computer-science/heuristic-information</a:t>
        </a:r>
      </a:p>
    </p188:txBody>
  </p188:cm>
</p188:cmLst>
</file>

<file path=ppt/comments/modernComment_299_5A1E29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7A1B4E-6D78-47B0-B692-12BB03879DC4}" authorId="{A8229F05-F9AA-8020-50B1-59BEED3ED0D9}" created="2025-01-20T12:34:21.454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https://www.sciencedirect.com/topics/computer-science/heuristic-algorithm</a:t>
        </a:r>
      </a:p>
    </p188:txBody>
  </p188:cm>
  <p188:cm id="{9920A8B8-9CCF-46AB-9E22-CB2ABAB3D976}" authorId="{A8229F05-F9AA-8020-50B1-59BEED3ED0D9}" created="2025-01-20T12:40:43.216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https://www.sciencedirect.com/topics/computer-science/exhaustive-search</a:t>
        </a:r>
      </a:p>
    </p188:txBody>
  </p188:cm>
</p188:cmLst>
</file>

<file path=ppt/comments/modernComment_29A_5211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9F4476-77D9-469C-90F1-64C0D434D477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comments/modernComment_2A6_3D9949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6E47FC-AF22-4BD3-87CE-FFDB05016FAA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February 17,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3.png"/><Relationship Id="rId10" Type="http://schemas.openxmlformats.org/officeDocument/2006/relationships/image" Target="../media/image13.png"/><Relationship Id="rId4" Type="http://schemas.openxmlformats.org/officeDocument/2006/relationships/image" Target="../media/image42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9_5A1E290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9.png"/><Relationship Id="rId10" Type="http://schemas.openxmlformats.org/officeDocument/2006/relationships/image" Target="../media/image78.png"/><Relationship Id="rId4" Type="http://schemas.openxmlformats.org/officeDocument/2006/relationships/image" Target="../media/image76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8.png"/><Relationship Id="rId10" Type="http://schemas.openxmlformats.org/officeDocument/2006/relationships/image" Target="../media/image102.png"/><Relationship Id="rId4" Type="http://schemas.openxmlformats.org/officeDocument/2006/relationships/image" Target="../media/image100.png"/><Relationship Id="rId9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2.png"/><Relationship Id="rId10" Type="http://schemas.openxmlformats.org/officeDocument/2006/relationships/image" Target="../media/image107.png"/><Relationship Id="rId4" Type="http://schemas.openxmlformats.org/officeDocument/2006/relationships/image" Target="../media/image105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A_52110D8C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6_825EBD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1_EE2FE0EA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microsoft.com/office/2018/10/relationships/comments" Target="../comments/modernComment_28B_918A367D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microsoft.com/office/2018/10/relationships/comments" Target="../comments/modernComment_28C_7FF1766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microsoft.com/office/2018/10/relationships/comments" Target="../comments/modernComment_2A6_3D99494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3561-B2C8-E262-9C0A-A2D3F4CC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970C-FB80-E3C7-03C8-534F918C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3,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AAC4342-C63E-29FD-4003-ABE825297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D86A1C-AF10-53E0-85C1-0225923C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EE3531D-EB1A-F912-95B8-771E74EEA4A0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A33FAAE-F99F-C758-2956-8FCCFE51F1B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29D04A0-5EFF-5A70-CFEF-B40F7A873F36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6120F7C-2AB0-A6E1-8C94-EEAB8F21483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C370CBF-302A-3462-2A06-B4384D6FA45D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51A51C4-CC76-E385-7C45-DA4AEE1B490A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47B69F3-8482-CFC8-B8E0-6F82C32C28C7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7B7A13F-85B5-EC6E-F301-A0A17D16BD57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327F72-C34B-C2E0-417B-FCC03F70340B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0264E8C-A99B-BF17-F0E3-9D31C3009A7B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491083A-E1D5-44A2-6A80-9339D024BDF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8BA1D98-7DC4-E7AB-082E-5E5DE81D4781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0068640-17F2-FE79-81FC-483BDF932D35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5130BB3-F8A3-DFE4-4AE9-3DB19A4AFE0D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4C7746A-77CC-F41E-8058-3973C09654BB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44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5685C-D064-67FC-9527-DF172924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F9D8FEB-230E-B8A6-938C-5F30B756F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6D9A3C-E655-0FBA-CCDE-710385E7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4D0A831C-40E9-F8CC-50C5-D0D481AEB30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41808988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1F0EF3C-917E-1A47-18D1-C8563E19C19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2CCAE2-94BA-7CB9-C9F3-1313FC477C8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D4B706A-953A-8A5F-020F-D8F552D125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6516370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C07D5FCA-906A-A441-0BC3-5B623A92FDB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0884619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0C5887BB-F164-9556-11AE-8FA80CF8AA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39018325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D1D56140-8B78-4776-958A-A36423F40C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65946370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1778081-7CEB-8753-7011-16ED3131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147C53-C13E-0C06-11CF-8B41F0946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851A54F-1755-60C4-73ED-6C69F5BB6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4B13237A-1929-FCEA-2C7A-98A8B6ACD329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277768A2-786B-74C0-A5AA-3E85FD20887B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8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F66E-D46E-BFF0-56CC-42563A5D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42714-0EAC-4D5E-2C1F-E1CC2F15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CB1EAD-CCCA-9F0A-CBF0-7373BC66D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E00484-EB1D-6670-31CA-14B62084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4423EAD-F1F5-8750-D092-D84807421A0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7325925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4CF907-74D6-7894-63A9-1C2E056BB69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82C4E4-1F7C-7F6C-02BD-1470E828999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C41A7DC-BB90-BE5B-9357-4769DB3457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3166245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54561F-5150-CC75-279C-EE1C038B5D4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02652493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44CF7919-D019-153E-9A84-FB402898A3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2385428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1C7483ED-2443-4CCD-7DEC-AE6F7F027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8116293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63,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94A3603-8CFD-1EA5-433A-021B1D65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E8C2CFF-8A74-A5FB-F4E6-C6C4A1AD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C2DB607-105D-BF31-B3DC-7F519B9C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99C582C1-39D6-3878-EB88-6A353DB732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677948E3-5D3F-3E33-00C0-0E3C512F02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F91F0ED-A5F2-1467-95DD-E2F9A559D450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5F94-D62D-DF55-43A2-61E75059B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750A7-B4ED-06F6-E498-9EC35A5D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6BA625-0B6E-B49C-84B3-7714C7219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725290-E97A-EF82-16DD-37F0273F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B7DE76FE-B6DC-D4F9-D809-F85E4E5DF7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52847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E58BADA-6602-E4C7-56FC-7B6596D41069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ACC0424-2A70-48A8-0F41-A67E5E0D736A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DA1784E4-207E-3A94-C56A-909B57F12F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5077167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0DBE9A05-CCDB-3501-2E04-274C303484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244490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69 = 132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B4283AE-13CF-ADB9-0674-DF4973BF53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179927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74C89558-0660-E8E2-7B79-3364F8609B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157970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+132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85,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A4D40DA3-CBF5-DC32-664D-6B697A1C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1328BAF-0CE5-3519-4E2E-EE08FC1D8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D3B631B-73C8-54DD-9877-46327CA59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3BCC2B8C-5CD1-22A7-CE19-7539F49952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926EA9F7-D057-2190-D6A9-1691342DC27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6B877AA-467A-9E2F-42F5-78825435C4B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6CBE884-8C99-268C-59BF-DF62843DD6D6}"/>
              </a:ext>
            </a:extLst>
          </p:cNvPr>
          <p:cNvCxnSpPr>
            <a:cxnSpLocks/>
          </p:cNvCxnSpPr>
          <p:nvPr/>
        </p:nvCxnSpPr>
        <p:spPr>
          <a:xfrm>
            <a:off x="5500307" y="5043197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9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1538F-710E-1333-CB6B-270CF13E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EBF22-81A8-E1BC-5052-AFBE5FA4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51C8648-0E97-037F-54D6-C1350A1B2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D97471-2107-47DC-E689-2EC7AE24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14DEC9B-DBEB-CDF7-8124-200634E944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8374416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+120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+175,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62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B8D8BD2-D05D-42AA-5F66-58E42057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47791C3D-DB40-0293-D137-EBB71078F9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1554925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6069970-50AB-F61F-073B-7E830116AD3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42639311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+ 57 = 120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CAB98C7E-C44A-D639-A646-CB6FD27B2F6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44646097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+ 112 = 175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F9F71D6-0D6D-A7C1-3F52-7EAD1124B75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6B263736-F3EB-6B4E-7F9A-97684B54B54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893CEF4-9F5D-E06F-3B74-9419268BE928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7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A4FED-A081-ACE2-E4A1-436E80208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EDDB93-9DE4-8DF8-11A6-E30D8AC4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4,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2, 4, 5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4, 5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727F194-503A-4E8A-76B9-8B34E2234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E1B6B7-D336-1CDA-0FA2-5B8700A6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84AAAB7-AE31-CD18-71F0-DA74F7C78098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D6F0B39-0676-A283-12A1-77CA8FE89015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BEF2CA7-895C-D60B-C914-9E17CECF63CB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82068BE-4073-275B-4493-F66FE68A0535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2EAF4A-37F7-9C5F-F8C1-F0A4EC7285B1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D8C6823-674A-8879-6B27-FCC1E2F9BE82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B7BD136-93C0-D54B-2854-9A84221E8DB3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A01E033-B5BA-3799-95F5-EAEA2222E53B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9FBA97F-AC9F-7B40-605F-2F1E0B602D22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DD73E4-0B33-E349-58C0-82AA919C02D7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80B85DF-CEAD-5E73-4C9D-00299297E1F4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677A41F-5903-59C3-AC11-DF30ECB69748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F0B432B-108B-50B7-7243-AF88EBB2652E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436D32F-CAD5-57D5-F73B-626D546D7EE5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9491727-F232-993B-D051-0380C6E1C9D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2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87BB-5F5E-EA11-D45D-6736D5E2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A9B99-9514-027B-318F-5D73C5DB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4,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9E2BAD-A370-2F30-C3C9-0034ACF5D0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669938-A621-45A7-E473-4C7C23E5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A0B7B9E6-9E22-CDD5-1D04-1AC6F3DCDA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29332874"/>
                  </p:ext>
                </p:extLst>
              </p:nvPr>
            </p:nvGraphicFramePr>
            <p:xfrm>
              <a:off x="3889215" y="1864721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CB5EAB-7561-C04E-96FD-833BEEB11EE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E1B53F-83D4-3BE2-153D-18A45F1BFCA8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0A0B1A00-2C90-C617-83E5-A6565B146B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322944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 + 27 = 57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C203B9-0707-E9D2-B01A-B86EC6C7DE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1164000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30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 = 68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23C10C40-C017-E2D3-52CD-082B41E214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9405150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3191D032-01E2-0FDA-595D-57903B44FE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20663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+57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+68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271869-0FC8-101B-E14F-7B3B40E5E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E4D69DE-0D17-78AF-BD06-17F78F72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022FCD95-F6DA-EB9D-47F5-2AEEC9E32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122A929D-CFC9-E12E-5E8D-0778C6B39598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78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94A53BEB-EE00-FE56-23AB-FACAD5C8FDF5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2BF2AF-0E42-D2F2-3DAD-CB657580B227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1579017-CB27-B907-11B3-D41F78D4B790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3B8D1AD-9FBF-5365-8D3B-DB905D563584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0D47266-7BE0-8267-D861-01A5F7C8F67A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98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5CC40-BCB1-77AA-A17F-27C8C13C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44461-9FF7-9B1A-B77B-73C71E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BD0CB48-8C76-3484-CAC0-646FAE3F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48B29F-1E24-EEF8-D83A-CAAFF51C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08E81579-3315-A7F9-0657-D90A713161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6078208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CCFC46-4CC7-0E65-2FC1-24DE9BAE2B8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C0C1F55-4A26-0DA1-E971-6BB7A8DAFF12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4A96943-3F49-61E1-73DB-95D71AACE90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688188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13D9582-615D-FD31-E3DF-F5CD551963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6430932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76D14072-55CD-6EC4-BB78-7E89B5829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6958DA9-263E-8A33-8AC9-8D8F1168E8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8618174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28,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DE5808B-7E2F-615A-D2E9-88D394228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8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0F23C857-751B-8D4E-ED55-97AE58F9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CA793C3-161C-0E31-FA45-C80C6A1C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5451B831-94BE-685D-5E0D-903E92A7B59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55BF6F3-8DD8-49BC-6D66-BBD07E4847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F055948-AA5C-3AE9-EA36-D5F24D21C917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8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A6ADC-36C5-D731-67B7-0E3E13F9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E7B43-44CA-203F-DB11-7FDB712C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8C13A1-E72B-5E2A-A87C-5F18A303A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42759A-8376-3EF9-A331-A3BEEBF9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8250EAFF-412A-C634-87E5-D88ED3FAFA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0324111"/>
                  </p:ext>
                </p:extLst>
              </p:nvPr>
            </p:nvGraphicFramePr>
            <p:xfrm>
              <a:off x="3836320" y="1864720"/>
              <a:ext cx="163169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96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3" t="-1613" r="-1119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1933B0-D7CA-DF28-1DD7-6579837A4827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5369CE-0CD7-79DA-8999-9A565913920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5748EAB1-A6AD-1A2A-FDEE-F779AAD3E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50607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BC71D12C-F9F3-D8D6-4EA0-CA488540EBE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47553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69D09E3B-13A5-13FD-B11A-B190F254B3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36771916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6F266ECA-4ED5-E60B-157E-C526E8F1C5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365891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37,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644886D-4F35-7B16-BFA1-A155EBF1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71209"/>
              </a:xfrm>
              <a:prstGeom prst="rect">
                <a:avLst/>
              </a:prstGeom>
              <a:blipFill>
                <a:blip r:embed="rId8"/>
                <a:stretch>
                  <a:fillRect b="-9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41666C3-7B1D-BCCF-655A-E6448AD1C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D295FB5-DC7A-B73B-BFA7-684843E4C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接點: 肘形 4">
            <a:extLst>
              <a:ext uri="{FF2B5EF4-FFF2-40B4-BE49-F238E27FC236}">
                <a16:creationId xmlns:a16="http://schemas.microsoft.com/office/drawing/2014/main" id="{10BC44BC-B6A0-BA92-E176-F26FDDF460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DAA0320C-77AA-C049-41B6-FC65A86E96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5B60B0B-987F-782F-402C-15D321361341}"/>
              </a:ext>
            </a:extLst>
          </p:cNvPr>
          <p:cNvCxnSpPr/>
          <p:nvPr/>
        </p:nvCxnSpPr>
        <p:spPr>
          <a:xfrm>
            <a:off x="2278125" y="5035340"/>
            <a:ext cx="1525905" cy="74205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79B0C34-D518-8A7F-6DC2-EAF24C8CF9CB}"/>
              </a:ext>
            </a:extLst>
          </p:cNvPr>
          <p:cNvCxnSpPr>
            <a:cxnSpLocks/>
          </p:cNvCxnSpPr>
          <p:nvPr/>
        </p:nvCxnSpPr>
        <p:spPr>
          <a:xfrm>
            <a:off x="5500307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0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24EB-498C-99C7-ED71-27191BD0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205DB-9CDE-BA6C-191C-4DAC2E47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624E032-BAE1-C215-CE48-A7C6CAEDD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746558-1E42-CDAA-D4BE-45FF675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F20A6B3A-31F8-A0DF-522C-DB175494D5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79145409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+ 85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+85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+89,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1131177-81D5-6F2D-A4CB-60ADF06A5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6DEEABC6-A679-602A-CDD8-C94682E198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0514868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+ 50 = 80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294C2F61-FCC3-7585-CF33-39091432E89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8098124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28 + 57 = 85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23CA651-E68C-9C24-6316-1471D2C9DC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98141674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+ 59 = 89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10C5417-C149-8EAF-95F7-AD51AA36941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8E590336-5AB5-D4C4-35D2-4839967C8F4F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AEB50BCA-D2D3-8DE2-DCE8-EA91729F7E86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3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B6B6D-052F-AFFE-B972-31DEFFE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234CD-E1F2-688E-0D7E-945A2310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Exact Algorithm</a:t>
            </a:r>
          </a:p>
          <a:p>
            <a:pPr lvl="1"/>
            <a:r>
              <a:rPr lang="en-US" altLang="zh-TW" dirty="0"/>
              <a:t>Problem-solving method without approximate or error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Heuristic Algorithm</a:t>
            </a:r>
          </a:p>
          <a:p>
            <a:pPr lvl="1"/>
            <a:r>
              <a:rPr lang="en-US" altLang="zh-TW" dirty="0"/>
              <a:t>Problem-solving method to produce approximate solutions</a:t>
            </a:r>
          </a:p>
          <a:p>
            <a:pPr lvl="2"/>
            <a:r>
              <a:rPr lang="en-US" altLang="zh-TW" dirty="0"/>
              <a:t>Select the best solution within an acceptable time and cost</a:t>
            </a:r>
          </a:p>
          <a:p>
            <a:pPr lvl="2"/>
            <a:r>
              <a:rPr lang="en-US" altLang="zh-TW" dirty="0"/>
              <a:t>Obtain a certain trade-off in </a:t>
            </a:r>
            <a:r>
              <a:rPr lang="en-US" altLang="zh-TW" dirty="0">
                <a:solidFill>
                  <a:srgbClr val="FF0000"/>
                </a:solidFill>
              </a:rPr>
              <a:t>complexity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quality of resolution</a:t>
            </a:r>
          </a:p>
          <a:p>
            <a:pPr lvl="1"/>
            <a:r>
              <a:rPr lang="en-US" altLang="zh-TW" dirty="0"/>
              <a:t>Most are based on an imitation of natural algorithms</a:t>
            </a:r>
          </a:p>
          <a:p>
            <a:pPr lvl="2"/>
            <a:r>
              <a:rPr lang="en-US" altLang="zh-TW" dirty="0"/>
              <a:t>e.g., Ant Colony Algorithm (ACO), Genetic Algorithm (GA), etc.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3E9DB-6B7C-888B-33E2-01944D3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926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D3B5-7580-45FD-0AC6-43F93998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FEB593-4E66-3D13-863E-EBAD40DA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5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2, 3, 5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50CBF4-4D2A-3DE3-9552-0E54E5761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F7FAF-DDBF-D73F-BD57-95B3728A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20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D2A81A1-AB6E-86B5-4710-07A68198ED91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8C93E60-494B-058E-D0C4-35E8E203AA53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995B8CB-E565-14C8-7B4E-98C9CF3EE366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2D45BA-420A-9A74-1BCD-44FB887F9851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AE4D4D0-A97E-1EC4-D308-E8F410E81BCD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F12DCF3-775E-B02F-8064-FB1DF5DFCB99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B70B486-AB16-B4AD-3024-E36CFBFF2410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C912890-47A7-BFD7-A414-AD2E4B734A8E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2EB4A4-745F-A1F3-6C70-1D6FDCD83F68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C75EFF8-CFF7-7ADD-6628-46808617A522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285E1E2-26B2-4AF5-9B3A-1C0BE1D3D01A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B34103B-7EDE-0562-6FC3-949B0884ABD2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0FF66C2-AE06-DC7C-964C-22E4755F896F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1F2EBBA-BA82-97D5-B60C-F7A638375891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72E30AE-1C8E-FDD4-1DEF-BD7044F960A2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6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E261B-DDB6-234A-CBB0-E8B8210B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4FB9-BEA6-6935-B994-7EBCD6FE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B828A8-E50C-A925-1F10-B724BCF77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10854A-203E-B841-C90E-97A71A2D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DC15176-921C-AA9C-D786-889D23E079DA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75F1A65-E139-9A32-8ED1-AC60D514290D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4511A04-6B21-0E8C-2645-96FE1677AF1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014490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 + 27 = 112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AF8E670D-85F6-F609-DA13-BCAD052001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3923136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85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154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AD078087-23C7-53CA-0AF8-03C9635A999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B01C02B8-2092-EF60-B345-784AD0009AB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98058946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+154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6F44E23-A7D8-9E28-3770-5D14C4EC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03E1E43-94EB-73A0-7EA5-10143DE1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E312F8A-86C2-60D1-1853-FF5D84CAE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1DACDE8-2786-624F-ED9F-324614D790B9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6271016-D6EA-BDF2-8861-547A5BBB628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4FEEBCA-B438-6D12-84D2-E24FB9B9C5E0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3DC985B-839F-A5A5-2983-D8D49F36CFA3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6BF17AAF-BD5F-B38F-DE94-135F0F049EC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46923722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3B3A7C8-8153-024E-17E8-3C636ACF31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F8318CF-717B-6117-8B3B-BC5E0F11FB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6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D5726-2C0B-556B-7871-4056AA8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41DFD-C44B-B247-016D-F684984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5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0BCF3FD-E449-0222-869E-587576E9A3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22869F-9C4F-4D27-8609-C54B2227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22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D9FDE1B-D5C9-E06C-C367-573B85192445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8EFDA0B-0973-BB76-B2A2-5ABA3202FBC1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{5}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B06B2314-D114-5E43-E4D8-26A7DE683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50536019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 + 27 = 64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FFBB18-D7A7-8F07-BF8D-8EE6F2C713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3150389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BF1EF8A0-2395-C416-7029-0BBB7AF18E4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07BDB50F-721D-1E6A-F1B2-DAE274AFC42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37737079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+64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+59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066A8F53-2B3E-6C8F-F1AC-8D724C097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E66F4-08A4-A69B-E8D2-985864CD4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+27 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551E6DC0-135A-748A-D035-1F0921529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BEFFE85-1EC0-273C-7BEA-75D8A0ADBE56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EC49094-BB75-C2B9-BD43-A463BE23581B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D41D273-FE1A-565A-7097-2DB284CD5E68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B8097BE4-359E-92EF-5E6F-E48FFCFD64CC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D7E0865-89B8-7D80-F509-86187B35DE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3119424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519D7BF2-8318-130E-7456-7B8E07FE7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C7EB7A9-08CA-53BE-CC3D-F26A0AB56B8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148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E038-EB24-904A-78EA-E6E2DFB8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A2B87-839D-D18C-82E5-4D24EAC1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8958161-1B75-8627-2528-CA2E1B5AD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597189-770B-2E66-D781-978196E0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23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69205F2-0138-E4D6-E5BE-4DF75A8781BE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75CAA22-3687-A69B-68E7-50C6CEC3C755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6B1E26D0-6132-BFDC-D516-3DDAB0F6F9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6688161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E420C84B-FF9E-563F-A410-A46734E0AA5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453064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5140A144-AAB5-ACC0-5907-666204C472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47961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882E906C-DC0B-D2C5-B157-C133526E27B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8A4B3637-2A44-5780-ADC8-5F08C4A4C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074081A-3AD0-6D9A-78DD-BA3E3B3A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D8CDE7F-1B48-9159-1687-FE6DCFA02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C737F2-1432-E7EF-1F68-2B8F43CB6003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E4B816B1-A684-6D83-A523-B6409648B7C1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4A6F9FF3-FEB2-32B6-1F2C-03CEBDC109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2237643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C0F38C2-18AD-0466-7787-F00738301B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41757BF-8426-7E00-B4AE-46B126AD3E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8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BDDA-197E-E0C0-A7F5-74163FD6D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99DB00-7C7D-0BE3-DFE3-31C70360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AD0192-6D10-B45A-338C-087CC4325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519106-7A73-FEF7-0A8F-23C3D7D8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E91C95AE-EA40-4F3C-72A1-BF47317BF5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9517980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+ 113 = 176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+162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+113</m:t>
                            </m:r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155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EA29DAF-4E3C-F1D6-0523-9ED40EDB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EDF2C90-EA4A-72CB-37E1-A8973A377C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605265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37 + 118 = 155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1FDF8E99-E87E-A467-468B-6A846D3F4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816142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+ 112 = 162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42ADE8C0-734D-4478-B8A4-A7AA301C3E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29537311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+ 64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FA3D3F6-391D-B528-9B06-D416A20AC5FA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C1934CB-B8E8-6C00-65B0-E8E8429B3A5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589C02D-EC2A-A2F1-252F-FBC81A44243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7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3D2C-2B0A-288E-0400-FBDF0452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5C90F-8C36-437F-0EF8-F404F713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 }</m:t>
                    </m:r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2, 3, 4</m:t>
                            </m:r>
                          </m:e>
                        </m:d>
                      </m:e>
                    </m:d>
                  </m:oMath>
                </a14:m>
                <a:r>
                  <a:rPr lang="zh-TW" altLang="en-US" kern="0" dirty="0"/>
                  <a:t>    </a:t>
                </a: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3, 4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2, 3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altLang="zh-TW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B9C269-DF1A-6AAF-4797-32CB578A5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584B49-F806-FB9C-67C8-DEDD405D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25</a:t>
            </a:fld>
            <a:endParaRPr lang="en-US" altLang="zh-TW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D5F98E2B-7BAC-6D86-C428-6DBA7E3698BC}"/>
              </a:ext>
            </a:extLst>
          </p:cNvPr>
          <p:cNvCxnSpPr>
            <a:cxnSpLocks/>
          </p:cNvCxnSpPr>
          <p:nvPr/>
        </p:nvCxnSpPr>
        <p:spPr>
          <a:xfrm flipH="1">
            <a:off x="131826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D0236F9-05C3-123C-01BA-F8CC14FA4249}"/>
              </a:ext>
            </a:extLst>
          </p:cNvPr>
          <p:cNvCxnSpPr>
            <a:cxnSpLocks/>
          </p:cNvCxnSpPr>
          <p:nvPr/>
        </p:nvCxnSpPr>
        <p:spPr>
          <a:xfrm>
            <a:off x="131826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8DC83EF-567A-1AC1-9186-44BDBC3E2F45}"/>
              </a:ext>
            </a:extLst>
          </p:cNvPr>
          <p:cNvCxnSpPr>
            <a:cxnSpLocks/>
          </p:cNvCxnSpPr>
          <p:nvPr/>
        </p:nvCxnSpPr>
        <p:spPr>
          <a:xfrm>
            <a:off x="2038214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B3CCA90-297C-A21E-58A0-2CB692C2735D}"/>
              </a:ext>
            </a:extLst>
          </p:cNvPr>
          <p:cNvCxnSpPr>
            <a:cxnSpLocks/>
          </p:cNvCxnSpPr>
          <p:nvPr/>
        </p:nvCxnSpPr>
        <p:spPr>
          <a:xfrm flipH="1">
            <a:off x="385204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C3062C9-B901-0F1D-AA29-B06955F8D68B}"/>
              </a:ext>
            </a:extLst>
          </p:cNvPr>
          <p:cNvCxnSpPr>
            <a:cxnSpLocks/>
          </p:cNvCxnSpPr>
          <p:nvPr/>
        </p:nvCxnSpPr>
        <p:spPr>
          <a:xfrm>
            <a:off x="4572000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6E2D9F3-54D5-BFBA-ED7C-0566DECB4ECA}"/>
              </a:ext>
            </a:extLst>
          </p:cNvPr>
          <p:cNvCxnSpPr>
            <a:cxnSpLocks/>
          </p:cNvCxnSpPr>
          <p:nvPr/>
        </p:nvCxnSpPr>
        <p:spPr>
          <a:xfrm flipH="1">
            <a:off x="6385832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9C8DCDF-3937-B298-9F9B-EC9B64602767}"/>
              </a:ext>
            </a:extLst>
          </p:cNvPr>
          <p:cNvCxnSpPr>
            <a:cxnSpLocks/>
          </p:cNvCxnSpPr>
          <p:nvPr/>
        </p:nvCxnSpPr>
        <p:spPr>
          <a:xfrm>
            <a:off x="7105786" y="3259931"/>
            <a:ext cx="732745" cy="41944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96805A68-4E8C-D1C3-D2A0-28C186BFE595}"/>
              </a:ext>
            </a:extLst>
          </p:cNvPr>
          <p:cNvCxnSpPr>
            <a:cxnSpLocks/>
          </p:cNvCxnSpPr>
          <p:nvPr/>
        </p:nvCxnSpPr>
        <p:spPr>
          <a:xfrm>
            <a:off x="2569210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7F9FEB1-B9FB-3CB8-F66F-6EDE76389246}"/>
              </a:ext>
            </a:extLst>
          </p:cNvPr>
          <p:cNvCxnSpPr>
            <a:cxnSpLocks/>
          </p:cNvCxnSpPr>
          <p:nvPr/>
        </p:nvCxnSpPr>
        <p:spPr>
          <a:xfrm>
            <a:off x="401315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C9DB88A-A586-41AE-DBD1-932251384F28}"/>
              </a:ext>
            </a:extLst>
          </p:cNvPr>
          <p:cNvCxnSpPr>
            <a:cxnSpLocks/>
          </p:cNvCxnSpPr>
          <p:nvPr/>
        </p:nvCxnSpPr>
        <p:spPr>
          <a:xfrm>
            <a:off x="5264105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982288A-6E01-C360-D45C-A5C37CC6E976}"/>
              </a:ext>
            </a:extLst>
          </p:cNvPr>
          <p:cNvCxnSpPr>
            <a:cxnSpLocks/>
          </p:cNvCxnSpPr>
          <p:nvPr/>
        </p:nvCxnSpPr>
        <p:spPr>
          <a:xfrm>
            <a:off x="663833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63A9003-7CE0-262E-BA7F-FE75155025F6}"/>
              </a:ext>
            </a:extLst>
          </p:cNvPr>
          <p:cNvCxnSpPr>
            <a:cxnSpLocks/>
          </p:cNvCxnSpPr>
          <p:nvPr/>
        </p:nvCxnSpPr>
        <p:spPr>
          <a:xfrm>
            <a:off x="7889286" y="4087416"/>
            <a:ext cx="0" cy="90368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11A32A6-8775-8271-280D-545794B131D2}"/>
              </a:ext>
            </a:extLst>
          </p:cNvPr>
          <p:cNvCxnSpPr>
            <a:cxnSpLocks/>
          </p:cNvCxnSpPr>
          <p:nvPr/>
        </p:nvCxnSpPr>
        <p:spPr>
          <a:xfrm>
            <a:off x="4572000" y="2443638"/>
            <a:ext cx="0" cy="44538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6AD3DC3-6E36-44E3-55EA-E4749B399CFE}"/>
              </a:ext>
            </a:extLst>
          </p:cNvPr>
          <p:cNvCxnSpPr>
            <a:cxnSpLocks/>
          </p:cNvCxnSpPr>
          <p:nvPr/>
        </p:nvCxnSpPr>
        <p:spPr>
          <a:xfrm flipH="1">
            <a:off x="2177143" y="2455512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4B6DB81-5644-C30E-AA81-6A005F5A3B65}"/>
              </a:ext>
            </a:extLst>
          </p:cNvPr>
          <p:cNvCxnSpPr>
            <a:cxnSpLocks/>
          </p:cNvCxnSpPr>
          <p:nvPr/>
        </p:nvCxnSpPr>
        <p:spPr>
          <a:xfrm>
            <a:off x="4572000" y="2452146"/>
            <a:ext cx="2394857" cy="43731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57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357A5-F5CE-8506-9587-1061E9D27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4BC36-6633-A74C-BA92-6778AA0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EEBE52-3BDE-E7EA-C749-7F0B0CBEA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049CAA-A084-2DAA-8526-62B1F857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26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B8F2F0-5B26-D605-BA6C-E8BFA423B2B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E40EBB7-4DAE-182A-7B9B-475B52484C1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766AEE63-6686-F619-9603-257D2964DAA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05030618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 + 38 = 101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FD44E94A-A4B1-C129-2EB2-3238F50634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6459231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63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 = 129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E2FF0696-386F-441A-E7AF-3DCB631E50E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9180737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2FF51D5D-4D4B-E582-553D-32640B3E4CD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+101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+129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=28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034B4E7-3902-580A-0C9C-69AD4C05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7F81F294-D8E7-73DA-2B09-171E06271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6C0191E-D216-63AC-813E-4240EB427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2077705-F303-4BF1-45CD-C2EE37F73794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243BB68-8AE2-8D38-95DB-0FBDDB9A9988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4EF1F0B-3224-13BB-4208-08F20221A26F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15BBC33-581B-40F9-FDD4-78B1C2C0129E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2F8A1A4-58C9-CE9F-6153-F3A47C49DDF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30241781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D9982ED-7A47-842E-017C-55B2C9DD00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241D0E8A-EBF1-5F80-67A0-F4BA36450B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78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CD92-047C-B932-04A4-5CFA5017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9F736-3472-D4B2-2632-6A027A87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F05D207-C280-33ED-A0F9-278615072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4AF9E-3DDC-E818-1B51-E83D2C28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913D71C-FE0B-997F-7C73-B172465DB0DB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964C2E-9D53-2895-4A8F-420A9D951CDF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{4}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1204FEB5-C6EC-DAC1-A7C3-71172AAECB0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5998820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 + 38 = 66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8EAFDE11-4E94-7BEA-6F65-2C5E34FCFEA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1581218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50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3EED80DA-B13B-F473-0B76-F54DB51D600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38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CE1D0E2F-FAC9-F9C6-E778-91D0469E09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3505252"/>
                  </p:ext>
                </p:extLst>
              </p:nvPr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+66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34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49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76D47AA-1D9B-C223-8E2B-1763C26CD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B170E771-2BE3-2823-EDE4-DA4CDC3F8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+38 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D21673B1-73A6-81E7-A6A7-93DA7418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BA81E50-E04E-6A95-CC47-612F1E88D63E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A9107A5-D9C8-CBCC-665B-D51AE5AF13AC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CA276BF-64E8-6406-4DAB-6D550E30F9BC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2B35E46-23CA-1F4C-ACCF-F4FCCAAB4C7D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C5C2D62D-5B0B-F300-4CE2-2693B9AB684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6346993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E8E791DE-F843-4967-1B46-21D20ACD01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36F4982D-EFA2-F260-5702-A191A476A7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3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7A3E1-7745-C6CC-31D6-295DB1E0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3DCFE-9109-5519-770C-8C145C6A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96C54C-EA8F-6559-7435-8435CF888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6BE9E7-1B94-DB2F-FA65-F9608FA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D4B8F1-DAAC-34FF-B360-42B32DC0F1E0}"/>
              </a:ext>
            </a:extLst>
          </p:cNvPr>
          <p:cNvCxnSpPr>
            <a:cxnSpLocks/>
          </p:cNvCxnSpPr>
          <p:nvPr/>
        </p:nvCxnSpPr>
        <p:spPr>
          <a:xfrm flipV="1">
            <a:off x="3041078" y="4434373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5F812CE-68FA-1514-CFD3-CC02C7F9ED2E}"/>
              </a:ext>
            </a:extLst>
          </p:cNvPr>
          <p:cNvCxnSpPr>
            <a:cxnSpLocks/>
          </p:cNvCxnSpPr>
          <p:nvPr/>
        </p:nvCxnSpPr>
        <p:spPr>
          <a:xfrm flipH="1" flipV="1">
            <a:off x="6263260" y="4433994"/>
            <a:ext cx="1" cy="60134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{3}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內容版面配置區 4">
                <a:extLst>
                  <a:ext uri="{FF2B5EF4-FFF2-40B4-BE49-F238E27FC236}">
                    <a16:creationId xmlns:a16="http://schemas.microsoft.com/office/drawing/2014/main" id="{266828DD-F998-113C-E905-959CCF152F8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0499574"/>
                  </p:ext>
                </p:extLst>
              </p:nvPr>
            </p:nvGraphicFramePr>
            <p:xfrm>
              <a:off x="2278125" y="3692693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7" t="-1613" r="-79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 + 69 = 118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內容版面配置區 4">
                <a:extLst>
                  <a:ext uri="{FF2B5EF4-FFF2-40B4-BE49-F238E27FC236}">
                    <a16:creationId xmlns:a16="http://schemas.microsoft.com/office/drawing/2014/main" id="{7FFFD16E-6522-370A-7D01-F04BA7916BA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3689287"/>
                  </p:ext>
                </p:extLst>
              </p:nvPr>
            </p:nvGraphicFramePr>
            <p:xfrm>
              <a:off x="5500314" y="3692314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+</a:t>
                          </a:r>
                          <a:r>
                            <a:rPr lang="zh-TW" altLang="en-US" sz="18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 = 71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i="1" ker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內容版面配置區 4">
                <a:extLst>
                  <a:ext uri="{FF2B5EF4-FFF2-40B4-BE49-F238E27FC236}">
                    <a16:creationId xmlns:a16="http://schemas.microsoft.com/office/drawing/2014/main" id="{D66CBEF6-053C-83E2-5F51-542CDC9E29B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87259841"/>
                  </p:ext>
                </p:extLst>
              </p:nvPr>
            </p:nvGraphicFramePr>
            <p:xfrm>
              <a:off x="2278125" y="5035719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7" t="-1639" r="-79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69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內容版面配置區 4">
                <a:extLst>
                  <a:ext uri="{FF2B5EF4-FFF2-40B4-BE49-F238E27FC236}">
                    <a16:creationId xmlns:a16="http://schemas.microsoft.com/office/drawing/2014/main" id="{9EBE5359-A4C2-5CB2-979E-41E27ACED54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500307" y="5043576"/>
              <a:ext cx="15259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9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" t="-1613" r="-797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rgbClr val="C00000"/>
                              </a:solidFill>
                            </a:rPr>
                            <a:t>22</a:t>
                          </a:r>
                          <a:endParaRPr lang="zh-TW" altLang="en-US" sz="18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/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+118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+71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7507799D-2CC5-28AF-D6B1-447FF358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167" y="2679024"/>
                <a:ext cx="3013870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/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+22 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25115F7B-D5DE-9AC0-A206-38FB32005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71" y="4523948"/>
                <a:ext cx="193618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/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+69 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DBF3639-B015-506A-74A3-A250F0A3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9" y="4544766"/>
                <a:ext cx="18980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9685238-6C67-3C32-FE45-832D8F3E7BFB}"/>
              </a:ext>
            </a:extLst>
          </p:cNvPr>
          <p:cNvCxnSpPr/>
          <p:nvPr/>
        </p:nvCxnSpPr>
        <p:spPr>
          <a:xfrm>
            <a:off x="2278125" y="3692314"/>
            <a:ext cx="1525905" cy="74168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64B0475-EDF7-FF27-F033-248FE6A3E7F5}"/>
              </a:ext>
            </a:extLst>
          </p:cNvPr>
          <p:cNvCxnSpPr>
            <a:cxnSpLocks/>
          </p:cNvCxnSpPr>
          <p:nvPr/>
        </p:nvCxnSpPr>
        <p:spPr>
          <a:xfrm>
            <a:off x="2278125" y="5043576"/>
            <a:ext cx="1525905" cy="73382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9AAFA1C-A31D-2425-45CA-A471797F1EA9}"/>
              </a:ext>
            </a:extLst>
          </p:cNvPr>
          <p:cNvCxnSpPr>
            <a:cxnSpLocks/>
          </p:cNvCxnSpPr>
          <p:nvPr/>
        </p:nvCxnSpPr>
        <p:spPr>
          <a:xfrm>
            <a:off x="5500307" y="3700550"/>
            <a:ext cx="1525905" cy="725208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ECB1470-3127-0F1C-EF5A-9155FE2AFDA6}"/>
              </a:ext>
            </a:extLst>
          </p:cNvPr>
          <p:cNvCxnSpPr>
            <a:cxnSpLocks/>
          </p:cNvCxnSpPr>
          <p:nvPr/>
        </p:nvCxnSpPr>
        <p:spPr>
          <a:xfrm>
            <a:off x="5500300" y="5043489"/>
            <a:ext cx="1525912" cy="73391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903AE847-F8E1-0649-CC01-D05D7D0A1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52350396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CF9BC840-12D4-FD16-BE4B-6D27CA001A3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14761" y="2343808"/>
            <a:ext cx="1085913" cy="1611099"/>
          </a:xfrm>
          <a:prstGeom prst="bentConnector3">
            <a:avLst>
              <a:gd name="adj1" fmla="val 24855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AB14340-D3DA-AA4F-856B-4930DB8BCE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3476" y="2344002"/>
            <a:ext cx="1086292" cy="1611090"/>
          </a:xfrm>
          <a:prstGeom prst="bentConnector3">
            <a:avLst>
              <a:gd name="adj1" fmla="val 24864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57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13CE-5B90-29E4-EFAF-F8A7DFCA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B192D-819D-79BF-776F-95C85C07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3, 4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BAFE876-0D55-7B01-D68E-C484587C5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4B66B2-5B7A-67D8-9188-66BF5B8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D2DF6203-8A86-F113-A6EF-7B14970597D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50752357"/>
                  </p:ext>
                </p:extLst>
              </p:nvPr>
            </p:nvGraphicFramePr>
            <p:xfrm>
              <a:off x="3832064" y="186472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30 + 134 = 164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/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+150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+113,</m:t>
                            </m:r>
                            <m:sSub>
                              <m:sSubPr>
                                <m:ctrlP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54</m:t>
                                </m:r>
                              </m:sub>
                            </m:sSub>
                            <m:r>
                              <a:rPr lang="en-US" altLang="zh-TW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134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37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53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=85,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54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121D2E19-D82F-7C3E-7D04-EDCAB907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33" y="2839804"/>
                <a:ext cx="4165262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8E88C540-36E9-AA49-55CF-C9A68E6F1C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006371"/>
                  </p:ext>
                </p:extLst>
              </p:nvPr>
            </p:nvGraphicFramePr>
            <p:xfrm>
              <a:off x="6522311" y="3952298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111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71 + 63 = 134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7C2C5F0A-4079-5F47-2EE5-D3F7302D26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9229402"/>
                  </p:ext>
                </p:extLst>
              </p:nvPr>
            </p:nvGraphicFramePr>
            <p:xfrm>
              <a:off x="1141817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+ 101 = 150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2, 4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9BA3150D-C3BE-8BAE-7933-F205AF4BC59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973742"/>
                  </p:ext>
                </p:extLst>
              </p:nvPr>
            </p:nvGraphicFramePr>
            <p:xfrm>
              <a:off x="3832064" y="3952943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13" r="-741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63 + 50 = 113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F50503D4-165C-6D38-AC1F-70669384B8AE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633771" y="1934549"/>
            <a:ext cx="1346543" cy="2690247"/>
          </a:xfrm>
          <a:prstGeom prst="bentConnector3">
            <a:avLst>
              <a:gd name="adj1" fmla="val 24939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71DC637D-4198-FBAF-9A08-FC43B0206186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324341" y="1934225"/>
            <a:ext cx="1345898" cy="2690247"/>
          </a:xfrm>
          <a:prstGeom prst="bentConnector3">
            <a:avLst>
              <a:gd name="adj1" fmla="val 25053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D593EFB-54C0-8545-7493-743B78DF589F}"/>
              </a:ext>
            </a:extLst>
          </p:cNvPr>
          <p:cNvCxnSpPr>
            <a:endCxn id="9" idx="2"/>
          </p:cNvCxnSpPr>
          <p:nvPr/>
        </p:nvCxnSpPr>
        <p:spPr>
          <a:xfrm flipV="1">
            <a:off x="4652166" y="2606400"/>
            <a:ext cx="0" cy="134589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2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7C6AB-0DCB-BE56-8C3D-E342416B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 (DP)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B33C-CFA4-A626-59E4-827D565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23143-683F-21BC-0461-63AEA91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653C2D8-7293-0E9F-D7F2-B65929EE587B}"/>
              </a:ext>
            </a:extLst>
          </p:cNvPr>
          <p:cNvSpPr txBox="1">
            <a:spLocks/>
          </p:cNvSpPr>
          <p:nvPr/>
        </p:nvSpPr>
        <p:spPr bwMode="auto">
          <a:xfrm>
            <a:off x="395288" y="1226534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m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Dynamic Programming (DP) is a general algorithm design technique for solving problems defined by recurrences with </a:t>
            </a:r>
            <a:r>
              <a:rPr lang="en-US" altLang="zh-TW" kern="0" dirty="0">
                <a:solidFill>
                  <a:srgbClr val="FF0000"/>
                </a:solidFill>
              </a:rPr>
              <a:t>overlapping subproblems</a:t>
            </a:r>
          </a:p>
          <a:p>
            <a:endParaRPr lang="en-US" altLang="zh-TW" kern="0" dirty="0">
              <a:solidFill>
                <a:srgbClr val="FF0000"/>
              </a:solidFill>
            </a:endParaRPr>
          </a:p>
          <a:p>
            <a:r>
              <a:rPr lang="en-US" altLang="zh-TW" kern="0" dirty="0"/>
              <a:t> Main idea</a:t>
            </a:r>
          </a:p>
          <a:p>
            <a:pPr lvl="1"/>
            <a:r>
              <a:rPr lang="en-US" altLang="zh-TW" kern="0" dirty="0"/>
              <a:t>Set up a recurrence relating a solution to a larger instance  to solutions of some smaller instances</a:t>
            </a:r>
          </a:p>
          <a:p>
            <a:pPr lvl="1"/>
            <a:r>
              <a:rPr lang="en-US" altLang="zh-TW" kern="0" dirty="0"/>
              <a:t>Solve smaller instances once</a:t>
            </a:r>
          </a:p>
          <a:p>
            <a:pPr lvl="1"/>
            <a:r>
              <a:rPr lang="en-US" altLang="zh-TW" kern="0" dirty="0"/>
              <a:t>Record solutions in a table </a:t>
            </a:r>
          </a:p>
          <a:p>
            <a:pPr lvl="1"/>
            <a:r>
              <a:rPr lang="en-US" altLang="zh-TW" kern="0" dirty="0"/>
              <a:t>Extract solution to the initial instance from that table</a:t>
            </a:r>
          </a:p>
        </p:txBody>
      </p:sp>
    </p:spTree>
    <p:extLst>
      <p:ext uri="{BB962C8B-B14F-4D97-AF65-F5344CB8AC3E}">
        <p14:creationId xmlns:p14="http://schemas.microsoft.com/office/powerpoint/2010/main" val="1376849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EED0B-503C-B4C7-04AE-8C0C828F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19701-B0AE-A31B-53C0-CC3A03B3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2, 3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kern="0" dirty="0" smtClean="0">
                            <a:latin typeface="Cambria Math" panose="02040503050406030204" pitchFamily="18" charset="0"/>
                          </a:rPr>
                          <m:t>4, 5</m:t>
                        </m:r>
                        <m:r>
                          <a:rPr lang="en-US" altLang="zh-TW" i="1" kern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endParaRPr lang="en-US" altLang="zh-TW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:r>
                  <a:rPr lang="en-US" altLang="zh-TW" dirty="0"/>
                  <a:t>Minimum Cost: 191</a:t>
                </a:r>
              </a:p>
              <a:p>
                <a:pPr lvl="1"/>
                <a:r>
                  <a:rPr lang="en-US" altLang="zh-TW" dirty="0"/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2, 3, 4, 5]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[1, 5, 4, 3, 2]</m:t>
                    </m:r>
                  </m:oMath>
                </a14:m>
                <a:endParaRPr lang="zh-TW" altLang="en-US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kern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4EBB953-1EBF-C493-D7B1-259CFD21C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749D54-25EC-80FE-60B1-AC8E3346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2, 3, 4, 5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內容版面配置區 4">
                <a:extLst>
                  <a:ext uri="{FF2B5EF4-FFF2-40B4-BE49-F238E27FC236}">
                    <a16:creationId xmlns:a16="http://schemas.microsoft.com/office/drawing/2014/main" id="{1E0A7FAB-5B10-D4DE-F2EF-A3F3F2FE2A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15384067"/>
                  </p:ext>
                </p:extLst>
              </p:nvPr>
            </p:nvGraphicFramePr>
            <p:xfrm>
              <a:off x="2979575" y="1851695"/>
              <a:ext cx="33451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5180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" t="-1613" r="-364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22 + 169 = 191 or 27 + 164 = 191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/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+169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+134,</m:t>
                            </m:r>
                            <m:sSub>
                              <m:sSubPr>
                                <m:ctrlP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  <m:r>
                              <a:rPr lang="en-US" altLang="zh-TW" i="1" ker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76, </m:t>
                            </m:r>
                            <m:sSub>
                              <m:sSubPr>
                                <m:ctrlP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kern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+164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en-US" dirty="0"/>
                  <a:t> 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b="0" i="0" kern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ker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=69, 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=38,</m:t>
                    </m:r>
                    <m:sSub>
                      <m:sSub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TW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209C55-7EBA-E38C-28D6-1C1FEB52F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23" y="4415705"/>
                <a:ext cx="7631483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內容版面配置區 4">
                <a:extLst>
                  <a:ext uri="{FF2B5EF4-FFF2-40B4-BE49-F238E27FC236}">
                    <a16:creationId xmlns:a16="http://schemas.microsoft.com/office/drawing/2014/main" id="{01CE859E-B2BD-A362-2637-38104DC7D7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9304690"/>
                  </p:ext>
                </p:extLst>
              </p:nvPr>
            </p:nvGraphicFramePr>
            <p:xfrm>
              <a:off x="6929341" y="3437776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30 + 134 = 164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TW" sz="18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altLang="zh-TW" sz="1800" b="1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內容版面配置區 4">
                <a:extLst>
                  <a:ext uri="{FF2B5EF4-FFF2-40B4-BE49-F238E27FC236}">
                    <a16:creationId xmlns:a16="http://schemas.microsoft.com/office/drawing/2014/main" id="{81A7A0FB-3666-C25B-CFD1-D07D567A93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4374778"/>
                  </p:ext>
                </p:extLst>
              </p:nvPr>
            </p:nvGraphicFramePr>
            <p:xfrm>
              <a:off x="786247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69" t="-1639" r="-738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solidFill>
                                <a:schemeClr val="tx1"/>
                              </a:solidFill>
                            </a:rPr>
                            <a:t>49 + 120 = 169</a:t>
                          </a:r>
                          <a:endParaRPr lang="zh-TW" alt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內容版面配置區 4">
                <a:extLst>
                  <a:ext uri="{FF2B5EF4-FFF2-40B4-BE49-F238E27FC236}">
                    <a16:creationId xmlns:a16="http://schemas.microsoft.com/office/drawing/2014/main" id="{E9B49DB5-E1DA-28E5-47C5-2B5BB96A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7950622"/>
                  </p:ext>
                </p:extLst>
              </p:nvPr>
            </p:nvGraphicFramePr>
            <p:xfrm>
              <a:off x="2833945" y="3446159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370" t="-1639" r="-1111" b="-1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49 + 85 = 134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A782B090-EC21-43BE-10B8-439A8C78AF3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2702865" y="1496859"/>
            <a:ext cx="852784" cy="3045816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9D017908-9A26-A956-0E43-89552D5F453A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5778604" y="1466937"/>
            <a:ext cx="844401" cy="309727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800" b="0" i="1" u="none" strike="noStrike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4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{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2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3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, </m:t>
                                    </m:r>
                                    <m:r>
                                      <a:rPr lang="ar-AE" sz="1800" b="0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5</m:t>
                                    </m:r>
                                    <m:r>
                                      <a:rPr lang="ar-AE" sz="1800" b="1" i="1" u="none" strike="noStrik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}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altLang="zh-TW" sz="18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>
                <a:extLst>
                  <a:ext uri="{FF2B5EF4-FFF2-40B4-BE49-F238E27FC236}">
                    <a16:creationId xmlns:a16="http://schemas.microsoft.com/office/drawing/2014/main" id="{82C702B3-3B52-2511-E9E9-7313D88B478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5639845"/>
                  </p:ext>
                </p:extLst>
              </p:nvPr>
            </p:nvGraphicFramePr>
            <p:xfrm>
              <a:off x="4881643" y="3448180"/>
              <a:ext cx="164020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205">
                      <a:extLst>
                        <a:ext uri="{9D8B030D-6E8A-4147-A177-3AD203B41FA5}">
                          <a16:colId xmlns:a16="http://schemas.microsoft.com/office/drawing/2014/main" val="29112787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70" t="-1613" r="-741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0026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rtl="0" eaLnBrk="1" fontAlgn="ctr" latinLnBrk="0" hangingPunct="1"/>
                          <a:r>
                            <a:rPr lang="en-US" sz="18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標楷體" panose="03000509000000000000" pitchFamily="65" charset="-120"/>
                            </a:rPr>
                            <a:t>63 + 113 = 176</a:t>
                          </a:r>
                          <a:endParaRPr lang="en-US" altLang="zh-TW" sz="18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9533708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1996DA1-54EB-F7FC-141E-C867DC9DC0C7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rot="5400000" flipH="1" flipV="1">
            <a:off x="3726714" y="2520708"/>
            <a:ext cx="852784" cy="998118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86F6D7B-DC0E-F048-D75A-A7B2491A682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16200000" flipV="1">
            <a:off x="4749553" y="2495988"/>
            <a:ext cx="854805" cy="1049580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43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77810A-2BF0-4761-8DD9-2774B6CD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D7D65-3526-AB81-9601-F476DEFE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Programming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DA6EF8-543A-5DD5-2DE6-4EA7354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D08119C9-82BE-A5C6-970A-6B12193AD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68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5E4D0-4489-478F-9050-E2A7045B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Algorithm (ACO)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EA792-F95D-42E9-AC7F-4D64B6A9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 (ACO) takes inspiration from the </a:t>
            </a:r>
            <a:r>
              <a:rPr lang="en-US" altLang="zh-TW" dirty="0">
                <a:solidFill>
                  <a:srgbClr val="FF0000"/>
                </a:solidFill>
              </a:rPr>
              <a:t>foraging behavior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覓食行為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of some ant species. </a:t>
            </a:r>
          </a:p>
          <a:p>
            <a:endParaRPr lang="en-US" altLang="zh-TW" dirty="0"/>
          </a:p>
          <a:p>
            <a:r>
              <a:rPr lang="en-US" altLang="zh-TW" dirty="0"/>
              <a:t>These ants deposit </a:t>
            </a:r>
            <a:r>
              <a:rPr lang="en-US" altLang="zh-TW" dirty="0">
                <a:solidFill>
                  <a:srgbClr val="FF0000"/>
                </a:solidFill>
              </a:rPr>
              <a:t>pheromone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費洛蒙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on the ground in order to mark some favorable path that should be followed by other members of the colony.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BDE8B-81E7-4D1E-A246-C51E90D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7246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0B95E-1BB7-462A-ABB7-547B633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5B4F7-D67D-4C4F-8F76-CB740816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Stigmergy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Stigmergy</a:t>
            </a:r>
            <a:r>
              <a:rPr lang="en-US" altLang="zh-TW" dirty="0"/>
              <a:t> is an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indirect</a:t>
            </a:r>
            <a:r>
              <a:rPr lang="en-US" altLang="zh-TW" dirty="0">
                <a:solidFill>
                  <a:srgbClr val="FF0000"/>
                </a:solidFill>
              </a:rPr>
              <a:t>, non-symbolic</a:t>
            </a:r>
            <a:r>
              <a:rPr lang="en-US" altLang="zh-TW" dirty="0"/>
              <a:t> form of communication mediated by the environment </a:t>
            </a:r>
          </a:p>
          <a:p>
            <a:pPr lvl="1"/>
            <a:r>
              <a:rPr lang="en-US" altLang="zh-TW" dirty="0" err="1"/>
              <a:t>Stigmergic</a:t>
            </a:r>
            <a:r>
              <a:rPr lang="en-US" altLang="zh-TW" dirty="0"/>
              <a:t> information is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local</a:t>
            </a:r>
            <a:r>
              <a:rPr lang="en-US" altLang="zh-TW" dirty="0"/>
              <a:t>: it can only be accessed by those insects that visit the locus in which it was released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BE5FBB-B554-4D2D-8259-FBBE1C69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133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BC4E-FBD3-9A2C-1849-123FD6C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353A9-0D48-6B78-C293-40C491E5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equal lengths</a:t>
            </a:r>
          </a:p>
          <a:p>
            <a:pPr lvl="1"/>
            <a:r>
              <a:rPr lang="en-US" altLang="zh-TW" dirty="0"/>
              <a:t>Each ant randomly chooses one of the two bridges</a:t>
            </a:r>
          </a:p>
          <a:p>
            <a:pPr lvl="2"/>
            <a:r>
              <a:rPr lang="en-US" altLang="zh-TW" dirty="0"/>
              <a:t>Ants start to explore the surrounding of the nest </a:t>
            </a:r>
          </a:p>
          <a:p>
            <a:pPr lvl="2"/>
            <a:r>
              <a:rPr lang="en-US" altLang="zh-TW" dirty="0"/>
              <a:t>Ants deposit pheromones along their path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6858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of the two bridges presents a higher concentration of pheromone than the other, therefore, attracts more ants</a:t>
            </a:r>
          </a:p>
          <a:p>
            <a:pPr lvl="1"/>
            <a:r>
              <a:rPr lang="en-US" altLang="zh-TW" dirty="0"/>
              <a:t>After some time the whole colony converges toward the use of the same bridge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BEC94-3B7F-BD2C-7CAD-8C843D1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34</a:t>
            </a:fld>
            <a:endParaRPr lang="en-US" altLang="zh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DFB85-F85C-2716-E145-EC8C93E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819400"/>
            <a:ext cx="3819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49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52727-2A78-4413-C83A-5059195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C2DDD-58AA-F6B5-8C72-778E60C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different lengths</a:t>
            </a:r>
          </a:p>
          <a:p>
            <a:pPr lvl="1"/>
            <a:r>
              <a:rPr lang="en-US" altLang="zh-TW" dirty="0"/>
              <a:t>The short bridge are the first to reach the nest</a:t>
            </a:r>
          </a:p>
          <a:p>
            <a:pPr lvl="1"/>
            <a:r>
              <a:rPr lang="en-US" altLang="zh-TW" dirty="0"/>
              <a:t>Pheromone earlier than the long one and this fact </a:t>
            </a:r>
            <a:r>
              <a:rPr lang="en-US" altLang="zh-TW" dirty="0">
                <a:solidFill>
                  <a:srgbClr val="FF0000"/>
                </a:solidFill>
              </a:rPr>
              <a:t>increases the probability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Further ants select the </a:t>
            </a:r>
            <a:r>
              <a:rPr lang="en-US" altLang="zh-TW" dirty="0">
                <a:solidFill>
                  <a:srgbClr val="FF0000"/>
                </a:solidFill>
              </a:rPr>
              <a:t>short one </a:t>
            </a:r>
            <a:r>
              <a:rPr lang="en-US" altLang="zh-TW" dirty="0"/>
              <a:t>instead of the long one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9D9E65-9BCE-A58F-F644-350DC25A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35</a:t>
            </a:fld>
            <a:endParaRPr lang="en-US" altLang="zh-TW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C1F01-0598-DC94-FDD9-12EED668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704458"/>
            <a:ext cx="3819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7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C127F-D4EB-C6CC-48D7-BD064925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  <a:r>
              <a:rPr lang="zh-TW" altLang="en-US" dirty="0"/>
              <a:t> </a:t>
            </a:r>
            <a:r>
              <a:rPr lang="en-US" altLang="zh-TW" dirty="0"/>
              <a:t>Algorithms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Several ACO algorithms have been proposed in the literature.</a:t>
                </a:r>
              </a:p>
              <a:p>
                <a:pPr lvl="1"/>
                <a:r>
                  <a:rPr lang="en-US" altLang="zh-TW" dirty="0"/>
                  <a:t>e.g., Ants, Hyper-Cube AS, Rank-Based AS, etc.</a:t>
                </a:r>
              </a:p>
              <a:p>
                <a:r>
                  <a:rPr lang="en-US" altLang="zh-TW" dirty="0"/>
                  <a:t>Main ACO Algorithms</a:t>
                </a:r>
              </a:p>
              <a:p>
                <a:pPr lvl="1"/>
                <a:r>
                  <a:rPr lang="en-US" altLang="zh-TW" dirty="0"/>
                  <a:t>Ant System (AS)</a:t>
                </a:r>
              </a:p>
              <a:p>
                <a:pPr lvl="1"/>
                <a:r>
                  <a:rPr lang="en-US" altLang="zh-TW" dirty="0"/>
                  <a:t>Variants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altLang="zh-TW" dirty="0"/>
                  <a:t> Ant System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2"/>
                <a:r>
                  <a:rPr lang="en-US" altLang="zh-TW" dirty="0"/>
                  <a:t>Ant Colony System (ACS)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3CF61-6A08-82CB-6BA0-0032EF5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639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5A0EB-867E-EC5D-2160-68C04A6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D1B6-C250-60D3-5F9D-0780AC9A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</a:t>
            </a:r>
            <a:r>
              <a:rPr lang="zh-TW" altLang="en-US" dirty="0"/>
              <a:t> </a:t>
            </a:r>
            <a:r>
              <a:rPr lang="en-US" altLang="zh-TW" dirty="0"/>
              <a:t>for Traveling Salesman Problem (TSP)</a:t>
            </a:r>
          </a:p>
          <a:p>
            <a:pPr lvl="1"/>
            <a:r>
              <a:rPr lang="en-US" altLang="zh-TW" dirty="0"/>
              <a:t>Find the shortest tour</a:t>
            </a:r>
          </a:p>
          <a:p>
            <a:pPr lvl="1"/>
            <a:r>
              <a:rPr lang="en-US" altLang="zh-TW" dirty="0"/>
              <a:t>Iterative algorithm</a:t>
            </a:r>
          </a:p>
          <a:p>
            <a:pPr lvl="2"/>
            <a:r>
              <a:rPr lang="en-US" altLang="zh-TW" dirty="0"/>
              <a:t>Simulate a number of ants moving on a graph</a:t>
            </a:r>
          </a:p>
          <a:p>
            <a:pPr lvl="2"/>
            <a:r>
              <a:rPr lang="en-US" altLang="zh-TW" dirty="0"/>
              <a:t>Allow each city to be visited once and </a:t>
            </a:r>
            <a:r>
              <a:rPr lang="en-US" altLang="zh-TW" dirty="0">
                <a:solidFill>
                  <a:srgbClr val="FF0000"/>
                </a:solidFill>
              </a:rPr>
              <a:t>only once</a:t>
            </a:r>
          </a:p>
          <a:p>
            <a:pPr lvl="3"/>
            <a:r>
              <a:rPr lang="en-US" altLang="zh-TW" dirty="0"/>
              <a:t>Stochastically among the previously </a:t>
            </a:r>
            <a:r>
              <a:rPr lang="en-US" altLang="zh-TW" dirty="0">
                <a:solidFill>
                  <a:srgbClr val="FF0000"/>
                </a:solidFill>
              </a:rPr>
              <a:t>unvisited</a:t>
            </a:r>
            <a:r>
              <a:rPr lang="en-US" altLang="zh-TW" dirty="0"/>
              <a:t> ones</a:t>
            </a:r>
          </a:p>
          <a:p>
            <a:pPr lvl="3"/>
            <a:r>
              <a:rPr lang="en-US" altLang="zh-TW" dirty="0"/>
              <a:t>Stochastic mechanism biased by the pheromone</a:t>
            </a:r>
          </a:p>
          <a:p>
            <a:pPr lvl="2"/>
            <a:r>
              <a:rPr lang="en-US" altLang="zh-TW" dirty="0"/>
              <a:t>Pheromone can be </a:t>
            </a:r>
            <a:r>
              <a:rPr lang="en-US" altLang="zh-TW" dirty="0">
                <a:solidFill>
                  <a:srgbClr val="FF0000"/>
                </a:solidFill>
              </a:rPr>
              <a:t>read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modified</a:t>
            </a:r>
            <a:r>
              <a:rPr lang="en-US" altLang="zh-TW" dirty="0"/>
              <a:t> by ants</a:t>
            </a:r>
          </a:p>
          <a:p>
            <a:pPr lvl="3"/>
            <a:r>
              <a:rPr lang="en-US" altLang="zh-TW" dirty="0"/>
              <a:t>At the end of an iteration, pheromone values are modified to bias ants in future iterations</a:t>
            </a:r>
          </a:p>
          <a:p>
            <a:pPr lvl="3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1028E-17AF-077F-AB49-57ABB3B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02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F9D80-C2DA-910C-16C9-B5427D5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7346C-6EFF-7872-3593-B8B5C46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Concept</a:t>
            </a:r>
          </a:p>
          <a:p>
            <a:pPr lvl="1"/>
            <a:r>
              <a:rPr lang="en-US" altLang="zh-TW" dirty="0"/>
              <a:t>Assign Initial Positions for Ants</a:t>
            </a:r>
          </a:p>
          <a:p>
            <a:pPr lvl="2"/>
            <a:r>
              <a:rPr lang="en-US" altLang="zh-TW" dirty="0"/>
              <a:t>Each ant is assigned to a </a:t>
            </a:r>
            <a:r>
              <a:rPr lang="en-US" altLang="zh-TW" dirty="0">
                <a:solidFill>
                  <a:srgbClr val="FF0000"/>
                </a:solidFill>
              </a:rPr>
              <a:t>unique</a:t>
            </a:r>
            <a:r>
              <a:rPr lang="en-US" altLang="zh-TW" dirty="0"/>
              <a:t> starting city to promote diverse initial exploration and avoid </a:t>
            </a:r>
            <a:r>
              <a:rPr lang="en-US" altLang="zh-TW"/>
              <a:t>getting stuck in </a:t>
            </a:r>
            <a:r>
              <a:rPr lang="en-US" altLang="zh-TW" dirty="0"/>
              <a:t>local optimum</a:t>
            </a:r>
          </a:p>
          <a:p>
            <a:pPr lvl="1"/>
            <a:r>
              <a:rPr lang="en-US" altLang="zh-TW" dirty="0"/>
              <a:t>Sequentially Calculate Transition Probabilities</a:t>
            </a:r>
          </a:p>
          <a:p>
            <a:pPr lvl="2"/>
            <a:r>
              <a:rPr lang="en-US" altLang="zh-TW" dirty="0"/>
              <a:t>At each step, each ant calculates the transition probabilities for potential next cities and sequentially selects the next city to visit</a:t>
            </a:r>
          </a:p>
          <a:p>
            <a:pPr lvl="1"/>
            <a:r>
              <a:rPr lang="en-US" altLang="zh-TW" dirty="0"/>
              <a:t>Complete the Tour and Calculate Path Length</a:t>
            </a:r>
          </a:p>
          <a:p>
            <a:pPr lvl="2"/>
            <a:r>
              <a:rPr lang="en-US" altLang="zh-TW" dirty="0"/>
              <a:t>After visiting all cities, the total path length for each ant’s tour is computed</a:t>
            </a:r>
          </a:p>
          <a:p>
            <a:pPr lvl="1"/>
            <a:r>
              <a:rPr lang="en-US" altLang="zh-TW" dirty="0"/>
              <a:t>Update Pheromone Concentrations</a:t>
            </a:r>
          </a:p>
          <a:p>
            <a:pPr lvl="2"/>
            <a:r>
              <a:rPr lang="en-US" altLang="zh-TW" dirty="0"/>
              <a:t>After all ants complete their tours, pheromone updates based on path quality, length and evaporation rate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78DA-463B-BB7E-4F22-F62AE45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079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D0D30-D09A-FAA8-E86C-717F42B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4722-3EB3-840F-4B13-3DBEDDB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D81D2-FEF1-AD49-5208-823CB766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39</a:t>
            </a:fld>
            <a:endParaRPr lang="en-US" altLang="zh-TW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3CC161-7989-AE79-CE6B-0F8A3542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0" y="1605730"/>
            <a:ext cx="5790399" cy="44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1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CD40-C96A-B544-71EF-1F7CB32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AC8AB-14AC-EA20-E0A4-105EA78D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</a:t>
            </a:r>
          </a:p>
          <a:p>
            <a:pPr lvl="1"/>
            <a:r>
              <a:rPr lang="en-US" altLang="zh-TW" dirty="0"/>
              <a:t>Break down the original problem into smaller subproblems</a:t>
            </a:r>
          </a:p>
          <a:p>
            <a:pPr lvl="1"/>
            <a:r>
              <a:rPr lang="en-US" altLang="zh-TW" dirty="0"/>
              <a:t>Each subproblem should represent a part of the overall problem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Conquer</a:t>
            </a:r>
          </a:p>
          <a:p>
            <a:pPr lvl="1"/>
            <a:r>
              <a:rPr lang="en-US" altLang="zh-TW" dirty="0"/>
              <a:t>If the subproblem is small enough, solve it directly; otherwise, break the subproblem down recursively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Combine</a:t>
            </a:r>
          </a:p>
          <a:p>
            <a:pPr lvl="1"/>
            <a:r>
              <a:rPr lang="en-US" altLang="zh-TW" dirty="0"/>
              <a:t>Combine the sub-problems to get the final solution of the whole problem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5BFD9-46F3-C268-85EE-DF4D097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5740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007A-22EF-F2D7-8ABA-92CA8346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A5072-C963-074D-721C-33E595C1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Proper Nouns</a:t>
            </a:r>
          </a:p>
          <a:p>
            <a:pPr lvl="1"/>
            <a:r>
              <a:rPr lang="en-US" altLang="zh-TW" dirty="0"/>
              <a:t>Pheromone (</a:t>
            </a:r>
            <a:r>
              <a:rPr lang="zh-TW" altLang="en-US" dirty="0"/>
              <a:t>費洛蒙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Evaporation Mechanism (</a:t>
            </a:r>
            <a:r>
              <a:rPr lang="zh-TW" altLang="en-US" dirty="0"/>
              <a:t>揮發機制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Heuristic Information (</a:t>
            </a:r>
            <a:r>
              <a:rPr lang="zh-TW" altLang="en-US" dirty="0"/>
              <a:t>啟發訊息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Transition Probability (</a:t>
            </a:r>
            <a:r>
              <a:rPr lang="zh-TW" altLang="en-US" dirty="0"/>
              <a:t>轉移機率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5C1FD-3A2D-A289-EB0A-20186C0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6115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9709F-AAD0-2AE8-65BA-FBABC8F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At each iteration, the pheromone values are updated by all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ants that have built a solution in the iteration itself. 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The pheromone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evaporation rate,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number of ants,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quantity of pheromone laid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D7EE22-B507-096F-8A98-1BC80219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231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90EA5-DFCD-8DA5-0534-C097A14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Q is a constant related to the quantity of trail laid by ants,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length of the tour constructed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used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edge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its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tour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                                      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777C4-6C43-08C0-A83D-41C2BE0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754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DB9E5-6ACF-F119-56BA-C58ACD6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</a:t>
            </a:r>
            <a:r>
              <a:rPr lang="zh-TW" altLang="en-US" dirty="0"/>
              <a:t> </a:t>
            </a:r>
            <a:r>
              <a:rPr lang="en-US" altLang="zh-TW" dirty="0"/>
              <a:t>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Heuristic Information</a:t>
                </a:r>
              </a:p>
              <a:p>
                <a:pPr lvl="1"/>
                <a:r>
                  <a:rPr lang="en-US" altLang="zh-TW" dirty="0"/>
                  <a:t>Heuristic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TW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which is given by:</a:t>
                </a: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is the distance between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0A6EE-95C2-A5F4-51ED-4D815CD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699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CE242-E381-9413-5148-1779C987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the set of feasible components; that is,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 is a city not yet visited by the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has so far constructed the partial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, the probability of going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is given by: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⋅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∈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 ⋅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control the relative importance of the pheromone.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C80EA-FE21-31D9-6611-AF2C863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6530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B07A6-754A-BE05-19D8-CC4BAC8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:r>
                  <a:rPr lang="en-US" altLang="zh-TW" dirty="0"/>
                  <a:t>An ant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chooses the next city to visit</a:t>
                </a:r>
              </a:p>
              <a:p>
                <a:pPr lvl="1"/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not been previously visited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36070-3801-B939-38E1-8A6495C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45</a:t>
            </a:fld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BCF584-7FB3-EF38-F868-46931728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66" y="2748145"/>
            <a:ext cx="3612357" cy="3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1"/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bound</a:t>
                </a:r>
              </a:p>
              <a:p>
                <a:pPr lvl="1"/>
                <a:r>
                  <a:rPr lang="en-US" altLang="zh-TW" dirty="0"/>
                  <a:t>Only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updates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trails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dirty="0"/>
                  <a:t> are respectively the upper and lower bounds imposed on the pheromone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The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is defined as: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8808D-C58C-E7A3-EF87-0394DB45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23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𝑏𝑒𝑠𝑡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𝑏𝑒𝑠𝑡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belongs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tour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dirty="0"/>
                  <a:t> is the length of the tour of the best ant.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iteration-best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best-so-far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or a combination of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is the best tour found in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current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is the best solution found since the start of the algorithm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FD527-963B-3500-B769-D133E1FC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4067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5123D-07E8-42E2-8175-34688DFB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Local pheromone update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Performed by all the ants after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each construction step</a:t>
                </a:r>
              </a:p>
              <a:p>
                <a:pPr lvl="2"/>
                <a:r>
                  <a:rPr lang="en-US" altLang="zh-TW" dirty="0"/>
                  <a:t>Each ant applies it only to the last edge traversed</a:t>
                </a:r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(1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0, 1]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pheromone decay coefficient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the initial value of the pheromone</a:t>
                </a:r>
              </a:p>
              <a:p>
                <a:pPr lvl="2"/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694FB-CB53-ED6B-4ACA-0A23EB6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4178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08F5A-398B-6E4C-E20D-F19E8AF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Offline pheromone update</a:t>
                </a:r>
              </a:p>
              <a:p>
                <a:pPr lvl="2"/>
                <a:r>
                  <a:rPr lang="en-US" altLang="zh-TW" dirty="0"/>
                  <a:t>Similarly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 is applied at the end of iteration by only one 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can be either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tour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>
                    <a:latin typeface="+mj-lt"/>
                  </a:rPr>
                  <a:t>Pseudorandom Proportional rule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	</a:t>
                </a:r>
                <a:r>
                  <a:rPr lang="en-US" altLang="zh-TW" dirty="0"/>
                  <a:t>The probability for an ant to move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depends on a random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/>
                  <a:t> uniformly distributed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, otherwise original Equation is used</a:t>
                </a:r>
                <a:endParaRPr lang="en-US" altLang="zh-TW" dirty="0">
                  <a:latin typeface="+mj-lt"/>
                </a:endParaRPr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0828B-7734-AFA8-6219-BC5EFC3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54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B446-3335-B467-EA33-621D7997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Traveling Salesman Problem (TSP)</a:t>
                </a:r>
              </a:p>
              <a:p>
                <a:pPr lvl="1"/>
                <a:r>
                  <a:rPr lang="en-US" altLang="zh-TW" dirty="0"/>
                  <a:t>We are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the coordinates or the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Traveling Salesman Problem (TSP) asks for the total distance of the shortest tour of the cities</a:t>
                </a:r>
              </a:p>
              <a:p>
                <a:pPr lvl="2"/>
                <a:r>
                  <a:rPr lang="en-US" altLang="zh-TW" dirty="0"/>
                  <a:t>Assume that the distance is equal to the cost, and for convenience,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Each city is visited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exactly once </a:t>
                </a:r>
                <a:r>
                  <a:rPr lang="en-US" altLang="zh-TW" dirty="0"/>
                  <a:t>and then at the end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come back to start city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r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C13FB-E0F0-07CB-3440-D3DB9FC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69428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734F-5BFD-48A9-54BC-CB5FB771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87DC8-1F6F-3562-1B8B-162FBC95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B6B179-68DC-9A3F-455C-0B5CA42B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AF03AB2D-E775-581A-D359-20FE31A05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71C8BA9-886D-479F-0DB2-1F0FBB6A6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29930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1D21083-0691-9A3A-840E-66E1E343A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65307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74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35275C-C81E-DBBF-8640-7B6BA55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Parameters </a:t>
                </a: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=100,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𝑆𝑡𝑎𝑟𝑡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𝐶𝑖𝑡𝑦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Pheromone Matrix</a:t>
                </a:r>
              </a:p>
              <a:p>
                <a:pPr lvl="1"/>
                <a:r>
                  <a:rPr lang="en-US" altLang="zh-TW" dirty="0"/>
                  <a:t>For every </a:t>
                </a:r>
                <a:r>
                  <a:rPr lang="en-US" altLang="zh-TW" i="0" dirty="0">
                    <a:latin typeface="+mj-lt"/>
                  </a:rPr>
                  <a:t>edge(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i="0" dirty="0">
                    <a:latin typeface="+mj-lt"/>
                  </a:rPr>
                  <a:t>)</a:t>
                </a:r>
                <a:r>
                  <a:rPr lang="en-US" altLang="zh-TW" dirty="0"/>
                  <a:t> set an initial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661E44-5C32-07F6-89CB-6C8D49A3DB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8D49D1-45A8-35DB-7577-DEF7EC5B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51</a:t>
            </a:fld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7B2287-3908-FE70-303A-CCBA0C9BB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07366"/>
              </p:ext>
            </p:extLst>
          </p:nvPr>
        </p:nvGraphicFramePr>
        <p:xfrm>
          <a:off x="1894397" y="3578086"/>
          <a:ext cx="5293296" cy="22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16">
                  <a:extLst>
                    <a:ext uri="{9D8B030D-6E8A-4147-A177-3AD203B41FA5}">
                      <a16:colId xmlns:a16="http://schemas.microsoft.com/office/drawing/2014/main" val="4027877154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256147438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189383929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02842796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334657358"/>
                    </a:ext>
                  </a:extLst>
                </a:gridCol>
                <a:gridCol w="882216">
                  <a:extLst>
                    <a:ext uri="{9D8B030D-6E8A-4147-A177-3AD203B41FA5}">
                      <a16:colId xmlns:a16="http://schemas.microsoft.com/office/drawing/2014/main" val="1034327269"/>
                    </a:ext>
                  </a:extLst>
                </a:gridCol>
              </a:tblGrid>
              <a:tr h="37018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8256165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66354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260353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8057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11059"/>
                  </a:ext>
                </a:extLst>
              </a:tr>
              <a:tr h="37018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4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65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C3073-695B-5305-778E-3648672C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1→5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977FAB-BEF3-CC7E-DD1B-F1E1DA302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4A867C-C71E-421E-855A-71AC4C7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39780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=0.37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=0.12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=0.21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=0.30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3C6A973A-13A8-5A2A-7055-81D09BEAE2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91959"/>
                  </p:ext>
                </p:extLst>
              </p:nvPr>
            </p:nvGraphicFramePr>
            <p:xfrm>
              <a:off x="676955" y="2204410"/>
              <a:ext cx="7790090" cy="42289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496728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715924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6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534641" b="-989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1563" r="-368" b="-989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715924" b="-3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41139" r="-368" b="-3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715924" b="-202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69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142038" r="-368" b="-202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715924" b="-10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240506" r="-368" b="-10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340506" r="-715924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933" t="-340506" r="-368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8948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763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CBB7-6E9C-A73D-1B27-683A0F6C8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83B9E-E4D6-F940-4A77-5FB2A1AE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2, 3, 4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2D454B-C443-1997-F2AB-B3AD15A1A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60D6ED-F6AB-19E3-8404-9356DC89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0807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=0.38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=0.16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37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85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=0.46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F9F867C-23E6-CF4D-FA9A-56415FFDF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339950"/>
                  </p:ext>
                </p:extLst>
              </p:nvPr>
            </p:nvGraphicFramePr>
            <p:xfrm>
              <a:off x="1258320" y="2209191"/>
              <a:ext cx="6627361" cy="326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3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3804558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594268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5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409804" b="-74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563" r="-320" b="-74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1139" r="-594268" b="-20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37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41139" r="-320" b="-20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4173671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2038" r="-594268" b="-101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142038" r="-320" b="-1019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95999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240506" r="-594268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4240" t="-240506" r="-320" b="-12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1599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907A3-37FE-A8A0-81DB-6B4B66101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52B3E-49A6-D4A3-0133-9A53B294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8" y="1232884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3, 4 </m:t>
                        </m:r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b="0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B81ACB5-0BAE-1A10-ED10-D1562E25A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1232884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4328B5-38AB-1306-91DE-8559B83F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54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047506"/>
                  </p:ext>
                </p:extLst>
              </p:nvPr>
            </p:nvGraphicFramePr>
            <p:xfrm>
              <a:off x="1720452" y="2209191"/>
              <a:ext cx="5703094" cy="2183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=0.36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4010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49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28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=0.64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1A59F851-5B18-554C-BEF2-CE37FD0FAE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047506"/>
                  </p:ext>
                </p:extLst>
              </p:nvPr>
            </p:nvGraphicFramePr>
            <p:xfrm>
              <a:off x="1720452" y="2209191"/>
              <a:ext cx="5703094" cy="21835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880292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497452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410458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3268" t="-1563" r="-310458" b="-464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563" r="-423" b="-4640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4218" r="-497452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44218" r="-423" b="-10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43243" r="-497452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28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8097" t="-143243" r="-423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878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068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22CF-EEE0-8C94-ACA8-8152E12C3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C637C-8DB0-3117-556B-38AE03F5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A1551C-800B-251E-BAF2-DDC3344CA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2, 4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𝑆𝑒𝑙𝑒𝑐𝑡𝑒𝑑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A1551C-800B-251E-BAF2-DDC3344CA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F11BE9-623F-3018-0568-137FB80C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55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70F8DC-6A4D-40E2-688F-17FA76521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95981"/>
                  </p:ext>
                </p:extLst>
              </p:nvPr>
            </p:nvGraphicFramePr>
            <p:xfrm>
              <a:off x="2003481" y="2209191"/>
              <a:ext cx="5137037" cy="128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2783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TW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TW" sz="16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4461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6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4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altLang="zh-TW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sSup>
                                      <m:sSupPr>
                                        <m:ctrlP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TW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TW" sz="1400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63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TW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TW" sz="1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sz="14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70F8DC-6A4D-40E2-688F-17FA765219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695981"/>
                  </p:ext>
                </p:extLst>
              </p:nvPr>
            </p:nvGraphicFramePr>
            <p:xfrm>
              <a:off x="2003481" y="2209191"/>
              <a:ext cx="5137037" cy="12862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5902">
                      <a:extLst>
                        <a:ext uri="{9D8B030D-6E8A-4147-A177-3AD203B41FA5}">
                          <a16:colId xmlns:a16="http://schemas.microsoft.com/office/drawing/2014/main" val="3291919167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450938328"/>
                        </a:ext>
                      </a:extLst>
                    </a:gridCol>
                    <a:gridCol w="933450">
                      <a:extLst>
                        <a:ext uri="{9D8B030D-6E8A-4147-A177-3AD203B41FA5}">
                          <a16:colId xmlns:a16="http://schemas.microsoft.com/office/drawing/2014/main" val="1215485167"/>
                        </a:ext>
                      </a:extLst>
                    </a:gridCol>
                    <a:gridCol w="2314235">
                      <a:extLst>
                        <a:ext uri="{9D8B030D-6E8A-4147-A177-3AD203B41FA5}">
                          <a16:colId xmlns:a16="http://schemas.microsoft.com/office/drawing/2014/main" val="1269092952"/>
                        </a:ext>
                      </a:extLst>
                    </a:gridCol>
                  </a:tblGrid>
                  <a:tr h="38900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1563" r="-438854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3268" t="-1563" r="-350327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948" t="-1563" r="-248052" b="-23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368" t="-1563" r="-526" b="-23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3015421"/>
                      </a:ext>
                    </a:extLst>
                  </a:tr>
                  <a:tr h="89725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37" t="-43919" r="-438854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49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368" t="-43919" r="-526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92549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52262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06D6-E65E-F3C7-E86D-67FFB00F8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DA5B6-F620-8EF6-2293-C107356C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224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=214</m:t>
                    </m:r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TW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TW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=3,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4,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=257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57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=4,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5, 2,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=5, 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2, 4, 3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5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=225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marL="342900" lvl="1" indent="0">
                  <a:buNone/>
                </a:pP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6FDA41D-A73F-42B9-FCEA-A6D4C2174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b="-17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CD4F4B-353B-0857-257F-87E057AA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0486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EB8B2-54CF-7207-5009-9A00E536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Pheromone Evaporation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8E83658-1D40-9FDE-5DE3-449E7C90E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4F85CB-5928-2076-2058-A8BC062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57</a:t>
            </a:fld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178266"/>
                  </p:ext>
                </p:extLst>
              </p:nvPr>
            </p:nvGraphicFramePr>
            <p:xfrm>
              <a:off x="428999" y="2318460"/>
              <a:ext cx="828600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1⋅(</m:t>
                              </m:r>
                            </m:oMath>
                          </a14:m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r>
                                <a:rPr kumimoji="0" lang="en-US" altLang="zh-TW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)=0.5</m:t>
                              </m:r>
                            </m:oMath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F4681D4-8C37-3DA8-4FDC-9F8ACCED99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178266"/>
                  </p:ext>
                </p:extLst>
              </p:nvPr>
            </p:nvGraphicFramePr>
            <p:xfrm>
              <a:off x="428999" y="2318460"/>
              <a:ext cx="828600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480757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101639" r="-4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101639" r="-3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101639" r="-2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101639" r="-100823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101639" r="-823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201639" r="-4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201639" r="-3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201639" r="-2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201639" r="-100823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201639" r="-823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306667" r="-4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306667" r="-3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306667" r="-2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306667" r="-1008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306667" r="-82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400000" r="-4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400000" r="-3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400000" r="-2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400000" r="-100823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400000" r="-823" b="-1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82" t="-500000" r="-4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082" t="-500000" r="-3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0082" t="-500000" r="-2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082" t="-500000" r="-100823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0082" t="-500000" r="-823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525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960E-BAAA-37C4-89E2-F5BDC758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6B8F59-AFD2-F313-89E9-DE097E10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1, 5, 2, 4, 3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=224,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65853E-EFD0-CEE8-B0B8-4B4061F6F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E0CB86-887E-08C9-21B7-B3DF2758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488BBA9-36EC-E0D3-E826-BEE67E92E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7604530"/>
                  </p:ext>
                </p:extLst>
              </p:nvPr>
            </p:nvGraphicFramePr>
            <p:xfrm>
              <a:off x="1085274" y="2364774"/>
              <a:ext cx="6911541" cy="22481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603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8387" r="-400505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48585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7E5B-F503-26BE-D0C6-AED3B3A73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62BF2-5712-A851-1966-DF6CD5DC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4, 3, 2,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=214,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=0.47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DBC5F84-B97F-AF5E-EE7B-15A6BB2AE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0891FF-6370-EA00-7343-2A694495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07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FB6A5C9-1105-8859-740C-FD2F74C086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978458"/>
                  </p:ext>
                </p:extLst>
              </p:nvPr>
            </p:nvGraphicFramePr>
            <p:xfrm>
              <a:off x="1085274" y="2364774"/>
              <a:ext cx="6911541" cy="225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92063" r="-4005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0.95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2063" r="-201010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500000" r="-40050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0000" r="-302538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標楷體"/>
                              <a:cs typeface="+mn-cs"/>
                            </a:rPr>
                            <a:t>0.5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522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1E4-9F67-B411-8CF5-C1D069ACA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784C2-18CE-8B57-9D63-5C6409CD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56CDD-32C6-BDBB-E935-5FD9C34E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0618BD-B95F-8AEF-75DF-1A6F836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m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TW" kern="0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be the length of a shortest path starting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, going through all vertices in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and terminating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. </a:t>
                </a:r>
              </a:p>
              <a:p>
                <a:pPr marL="0" indent="0">
                  <a:buNone/>
                </a:pPr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 ker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i="1" ker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a:rPr lang="en-US" altLang="zh-TW" b="0" i="0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lim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≠∅,     </m:t>
                                  </m:r>
                                </m:e>
                              </m:func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</a:t>
                </a:r>
                <a:r>
                  <a:rPr lang="en-US" altLang="zh-TW" dirty="0"/>
                  <a:t>represents the minimum total cost of traveling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while visiting all unvisited cities in 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is the set of unvisited cities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start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blipFill>
                <a:blip r:embed="rId3"/>
                <a:stretch>
                  <a:fillRect l="-368" t="-9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559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6863-B113-CD58-2ECE-836F7AF3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DE6D6-0D68-04F1-12DD-F518058B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3, 5, 2, 4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=257,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=0.39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3A89D3B-257B-0A49-56CF-180E4BC6B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5BBCF78-B474-ECBA-A77E-9CA816B6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60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標楷體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9ABA8652-6601-97FD-7BE9-3CB0835AF7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75649"/>
                  </p:ext>
                </p:extLst>
              </p:nvPr>
            </p:nvGraphicFramePr>
            <p:xfrm>
              <a:off x="1085274" y="2364774"/>
              <a:ext cx="6911541" cy="22570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95238" r="-4005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295238" r="-30253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95238" r="-101010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95238" r="-1010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01613" r="-400505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01613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01613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7381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501613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501613" r="-2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0.5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5369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51630-2750-C6C5-7A1F-83445A46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5CA56-33F1-E3B5-0F97-08B9167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3, 4, 5, 2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=221,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C196D5C-5F2B-067B-4B33-04AD42FCB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289A2-3905-BAD7-F4AF-273E2604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61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標楷體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1.81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0.5</m:t>
                                </m:r>
                                <m:r>
                                  <a:rPr lang="en-US" altLang="zh-TW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727B084-5059-2B2E-D31C-827B1A93F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79720"/>
                  </p:ext>
                </p:extLst>
              </p:nvPr>
            </p:nvGraphicFramePr>
            <p:xfrm>
              <a:off x="1085274" y="2364774"/>
              <a:ext cx="6911541" cy="22456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0000" r="-302538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0000" r="-2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0000" r="-101010" b="-4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0000" r="-1010" b="-4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200000" r="-400505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0000" r="-2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0000" r="-101010" b="-3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0000" r="-1010" b="-3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304918" r="-40050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4918" r="-302538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4918" r="-10101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4918" r="-10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8387" r="-302538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8387" r="-201010" b="-1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98387" r="-1010" b="-1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509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1.42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498387" r="-302538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0.89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8387" r="-101010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47056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01D4-2B75-16AB-AD43-D187CFCE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602BA-637C-315F-724F-6008A7C0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=5,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1, 2, 4, 3, 5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=225,  </m:t>
                    </m:r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=0.44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8E6C84-C281-3042-1B5B-59AA2FCD1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7FD4B-DE28-C2F1-6474-BA79CEC2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1.34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87+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1.42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0.89</m:t>
                                </m:r>
                                <m:r>
                                  <a:rPr kumimoji="0" lang="en-US" altLang="zh-TW" sz="1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TW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 dirty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TW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6FC663F-5822-1E9C-8862-E07E4435A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38476"/>
                  </p:ext>
                </p:extLst>
              </p:nvPr>
            </p:nvGraphicFramePr>
            <p:xfrm>
              <a:off x="1085274" y="2364774"/>
              <a:ext cx="6911541" cy="2275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98413" r="-302538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98413" r="-2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98413" r="-101010" b="-4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98413" r="-1010" b="-4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198413" r="-400505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98413" r="-2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98413" r="-10101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98413" r="-1010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03226" r="-302538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3226" r="-10101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303226" r="-101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396825" r="-302538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396825" r="-201010" b="-1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81127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4242" t="-496825" r="-400505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496825" r="-2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496825" r="-101010" b="-12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73927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22B2-5885-7CB3-17B0-8B3463467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8B43F-8B3A-9098-1F15-B25155C0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𝐼𝑡𝑒𝑟𝑎𝑡𝑖𝑜𝑛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Pheromone Matrix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Current Minimum Cost: 214</a:t>
                </a:r>
              </a:p>
              <a:p>
                <a:pPr lvl="1"/>
                <a:r>
                  <a:rPr lang="en-US" altLang="zh-TW" dirty="0"/>
                  <a:t>Best Path So Far: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4, 3, 2, 5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8E6625-9A50-0717-6351-86641CB51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92BF71-79D6-949E-E5E0-E6B7FBD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63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976749"/>
                  </p:ext>
                </p:extLst>
              </p:nvPr>
            </p:nvGraphicFramePr>
            <p:xfrm>
              <a:off x="1085274" y="2216464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1.79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1.36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1.86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1.78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2.26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TW" sz="16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+mn-lt"/>
                                    <a:ea typeface="+mn-ea"/>
                                    <a:cs typeface="+mn-cs"/>
                                  </a:rPr>
                                  <m:t>2.31</m:t>
                                </m:r>
                              </m:oMath>
                            </m:oMathPara>
                          </a14:m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1600" kern="120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A75371B-0E80-453F-7852-BFD61F91A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5976749"/>
                  </p:ext>
                </p:extLst>
              </p:nvPr>
            </p:nvGraphicFramePr>
            <p:xfrm>
              <a:off x="1085274" y="2216464"/>
              <a:ext cx="6911541" cy="222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2216">
                      <a:extLst>
                        <a:ext uri="{9D8B030D-6E8A-4147-A177-3AD203B41FA5}">
                          <a16:colId xmlns:a16="http://schemas.microsoft.com/office/drawing/2014/main" val="4027877154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256147438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189383929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02842796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334657358"/>
                        </a:ext>
                      </a:extLst>
                    </a:gridCol>
                    <a:gridCol w="1205865">
                      <a:extLst>
                        <a:ext uri="{9D8B030D-6E8A-4147-A177-3AD203B41FA5}">
                          <a16:colId xmlns:a16="http://schemas.microsoft.com/office/drawing/2014/main" val="1034327269"/>
                        </a:ext>
                      </a:extLst>
                    </a:gridCol>
                  </a:tblGrid>
                  <a:tr h="37018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28256165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algn="ctr" defTabSz="685800" rtl="0" eaLnBrk="1" latinLnBrk="0" hangingPunct="1"/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5127" t="-101639" r="-302538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101639" r="-2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101639" r="-1010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101639" r="-1010" b="-4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566354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3737" t="-201639" r="-2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201639" r="-101010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3737" t="-201639" r="-1010" b="-3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260353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j-lt"/>
                              <a:ea typeface="+mn-ea"/>
                              <a:cs typeface="+mn-cs"/>
                            </a:rPr>
                            <a:t>1.79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0.97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306667" r="-10101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057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1.78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2.31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0.95</a:t>
                          </a:r>
                          <a:endParaRPr lang="zh-TW" altLang="en-US" sz="16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411059"/>
                      </a:ext>
                    </a:extLst>
                  </a:tr>
                  <a:tr h="37018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600" b="1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  <a:endParaRPr lang="zh-TW" altLang="en-US" sz="16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1.86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2.26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TW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1.33</a:t>
                          </a:r>
                          <a:endParaRPr kumimoji="0" lang="zh-TW" alt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3737" t="-500000" r="-10101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6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0</a:t>
                          </a:r>
                          <a:endParaRPr lang="zh-TW" altLang="en-US" sz="1600" dirty="0">
                            <a:solidFill>
                              <a:schemeClr val="tx1"/>
                            </a:solidFill>
                            <a:latin typeface="+mj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249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890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600E0-D3D5-978E-19EB-73F688C3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87B53C-B563-928A-3424-94E39F7DC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0" dirty="0">
                    <a:latin typeface="+mj-lt"/>
                  </a:rPr>
                  <a:t>In the next iteration</a:t>
                </a:r>
              </a:p>
              <a:p>
                <a:pPr lvl="1"/>
                <a:r>
                  <a:rPr lang="en-US" altLang="zh-TW" dirty="0">
                    <a:latin typeface="+mj-lt"/>
                  </a:rPr>
                  <a:t>R</a:t>
                </a:r>
                <a:r>
                  <a:rPr lang="en-US" altLang="zh-TW" b="0" dirty="0">
                    <a:latin typeface="+mj-lt"/>
                  </a:rPr>
                  <a:t>epeat the steps until the end criteria are met</a:t>
                </a:r>
              </a:p>
              <a:p>
                <a:pPr lvl="2"/>
                <a:r>
                  <a:rPr lang="en-US" altLang="zh-TW" b="0" dirty="0">
                    <a:latin typeface="+mj-lt"/>
                  </a:rPr>
                  <a:t>The maximum number of iteration is achie</a:t>
                </a:r>
                <a:r>
                  <a:rPr lang="en-US" altLang="zh-TW" dirty="0">
                    <a:latin typeface="+mj-lt"/>
                  </a:rPr>
                  <a:t>ved</a:t>
                </a:r>
              </a:p>
              <a:p>
                <a:pPr lvl="2"/>
                <a:r>
                  <a:rPr lang="en-US" altLang="zh-TW" dirty="0"/>
                  <a:t>The value repeats more than the allowed number of times</a:t>
                </a:r>
              </a:p>
              <a:p>
                <a:pPr lvl="2"/>
                <a:endParaRPr lang="en-US" altLang="zh-TW" dirty="0">
                  <a:latin typeface="+mj-lt"/>
                </a:endParaRPr>
              </a:p>
              <a:p>
                <a:r>
                  <a:rPr lang="en-US" altLang="zh-TW" dirty="0">
                    <a:latin typeface="+mj-lt"/>
                  </a:rPr>
                  <a:t>Result</a:t>
                </a:r>
              </a:p>
              <a:p>
                <a:pPr lvl="1"/>
                <a:r>
                  <a:rPr lang="en-US" altLang="zh-TW" dirty="0"/>
                  <a:t>Minimum Cost: 191</a:t>
                </a:r>
              </a:p>
              <a:p>
                <a:pPr lvl="1"/>
                <a:r>
                  <a:rPr lang="en-US" altLang="zh-TW" dirty="0"/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[1, 2, 3, 4, 5]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[1, 5, 4, 3, 2]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Heuristic algorithms do not promise an optimal solution to the problem</a:t>
                </a:r>
                <a:endParaRPr lang="en-US" altLang="zh-TW" dirty="0">
                  <a:solidFill>
                    <a:srgbClr val="FF0000"/>
                  </a:solidFill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en-US" altLang="zh-TW" b="0" dirty="0">
                  <a:latin typeface="+mj-lt"/>
                </a:endParaRP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87B53C-B563-928A-3424-94E39F7DC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17FE4A-3EC7-D83C-4CBC-8EBDBB71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45394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7D1B4-8D93-58E2-160D-959F25D8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DBF0E-87E6-2A96-7FA2-0A8E33B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65</a:t>
            </a:fld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2CE254-5CDA-E464-E12A-F5884AE18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</a:p>
          <a:p>
            <a:endParaRPr lang="zh-TW" altLang="en-US" dirty="0"/>
          </a:p>
        </p:txBody>
      </p:sp>
      <p:pic>
        <p:nvPicPr>
          <p:cNvPr id="8" name="內容版面配置區 10">
            <a:extLst>
              <a:ext uri="{FF2B5EF4-FFF2-40B4-BE49-F238E27FC236}">
                <a16:creationId xmlns:a16="http://schemas.microsoft.com/office/drawing/2014/main" id="{67A571B2-47B3-2A2A-F0D9-F869099E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287329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9E936-0557-1469-30F5-A4B5EF7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2F27-2301-0D28-48F6-540CB59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66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dirty="0"/>
                  <a:t>, the time required for DP exceeds that of ACO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9">
            <a:extLst>
              <a:ext uri="{FF2B5EF4-FFF2-40B4-BE49-F238E27FC236}">
                <a16:creationId xmlns:a16="http://schemas.microsoft.com/office/drawing/2014/main" id="{A2586A7D-49D5-1E9C-C295-903BAD08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9765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0A21-CC9F-EE9D-D169-B6D032C43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14821-FEC3-2733-C1DD-C31A5147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1E016-E194-F5A5-6772-C95C4850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we have a TSP problem with 7 cities</a:t>
            </a:r>
          </a:p>
          <a:p>
            <a:pPr lvl="1"/>
            <a:r>
              <a:rPr lang="en-US" altLang="zh-TW" dirty="0"/>
              <a:t>The distance between cities is given by the following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What is the min cost and best path in Dynamic Programming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and Ant Colony Optimization?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Compare the differences between these two algorithm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1793C6-4453-CC10-BDDF-CCDDE535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67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DEF19AF-9D6A-8F80-5E8D-D36D444F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1035"/>
              </p:ext>
            </p:extLst>
          </p:nvPr>
        </p:nvGraphicFramePr>
        <p:xfrm>
          <a:off x="2236899" y="2263586"/>
          <a:ext cx="4480576" cy="2624695"/>
        </p:xfrm>
        <a:graphic>
          <a:graphicData uri="http://schemas.openxmlformats.org/drawingml/2006/table">
            <a:tbl>
              <a:tblPr firstRow="1" bandRow="1"/>
              <a:tblGrid>
                <a:gridCol w="560072">
                  <a:extLst>
                    <a:ext uri="{9D8B030D-6E8A-4147-A177-3AD203B41FA5}">
                      <a16:colId xmlns:a16="http://schemas.microsoft.com/office/drawing/2014/main" val="2652407651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1277758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569578608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329700527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25750543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416822957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1788993424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2555467075"/>
                    </a:ext>
                  </a:extLst>
                </a:gridCol>
              </a:tblGrid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20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9960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7938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97877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2594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6097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84302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24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7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1486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46883-F933-28C5-45E9-613FE18C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ACO: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27999-A5E1-F001-3FA0-DB11661E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heuristic algorithms cannot guarantee the optimal solution?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A1C258-2715-0C3B-E26F-D04CBBD4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95993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2A17A4-50C4-D204-102E-F03622A4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260BBF-9323-B91D-9453-CD59F4DC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69</a:t>
            </a:fld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A5ABDD8-8955-31E7-ACB3-0F74FBC2B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135" y="1727056"/>
            <a:ext cx="5541818" cy="4156364"/>
          </a:xfrm>
        </p:spPr>
      </p:pic>
    </p:spTree>
    <p:extLst>
      <p:ext uri="{BB962C8B-B14F-4D97-AF65-F5344CB8AC3E}">
        <p14:creationId xmlns:p14="http://schemas.microsoft.com/office/powerpoint/2010/main" val="97162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F289-42D3-8F09-9B8B-3C699D3F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92F27-A840-718D-1B4B-6EFD4210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A08437-5B11-9302-8454-68A5BA8E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Cities 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5E48B232-0E3A-3035-26A9-2773770586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EDA02D7C-527D-C3F0-7123-9524F6C57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404643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D012C-948B-FF17-6FBF-8310D28E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0468970-10C6-BC0D-4A7B-98D6FBF97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47" y="1726766"/>
            <a:ext cx="5542592" cy="415694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945BF6-05FE-4026-2397-F00C0509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63636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F3383-2861-D51B-943A-853D2AA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C1B50-60C2-ED24-7953-AFAC684E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Conclude for the optimization route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是否有辦法達到最佳化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Stagnation behavior</a:t>
            </a:r>
            <a:r>
              <a:rPr lang="zh-TW" altLang="en-US" dirty="0"/>
              <a:t> </a:t>
            </a:r>
            <a:r>
              <a:rPr lang="en-US" altLang="zh-TW" dirty="0"/>
              <a:t>(End Criteria)</a:t>
            </a:r>
          </a:p>
          <a:p>
            <a:r>
              <a:rPr lang="zh-TW" altLang="en-US" dirty="0"/>
              <a:t>為什麼會需要揮發機制</a:t>
            </a:r>
            <a:r>
              <a:rPr lang="en-US" altLang="zh-TW" dirty="0"/>
              <a:t>?</a:t>
            </a:r>
            <a:r>
              <a:rPr lang="zh-TW" altLang="en-US" dirty="0"/>
              <a:t>沒有會有什麼問題</a:t>
            </a:r>
            <a:endParaRPr lang="en-US" altLang="zh-TW" dirty="0"/>
          </a:p>
          <a:p>
            <a:r>
              <a:rPr lang="zh-TW" altLang="en-US" dirty="0"/>
              <a:t>怎麼進行參數調整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196B84-32F5-006C-0AA1-2200118E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71</a:t>
            </a:fld>
            <a:endParaRPr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FAD2E2-B47D-D57F-7297-C44FFD90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42646"/>
              </p:ext>
            </p:extLst>
          </p:nvPr>
        </p:nvGraphicFramePr>
        <p:xfrm>
          <a:off x="951790" y="4806970"/>
          <a:ext cx="71151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137924822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4096980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(46, 4)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(44, 10)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(32, 97)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(40, 54)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(81, 19)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(79, 47)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(26, 18)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9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0F6C9-BF06-50FC-86A1-2B9DEB58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6A1E5-C0C7-D8E8-E142-B3161F53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64745D-8EE3-1197-77F7-3413C81E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Coordinates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𝑜𝑢𝑛𝑑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​,0)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36E19F71-B887-508F-9FDC-EF45242A8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2A2959C-6E61-6DCB-534F-F7963005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96443"/>
              </p:ext>
            </p:extLst>
          </p:nvPr>
        </p:nvGraphicFramePr>
        <p:xfrm>
          <a:off x="2642195" y="4084981"/>
          <a:ext cx="3859608" cy="208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68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  <a:gridCol w="643268">
                  <a:extLst>
                    <a:ext uri="{9D8B030D-6E8A-4147-A177-3AD203B41FA5}">
                      <a16:colId xmlns:a16="http://schemas.microsoft.com/office/drawing/2014/main" val="2055738376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28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85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08450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29E916B-CA84-B575-3B95-88EAF100C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61244"/>
              </p:ext>
            </p:extLst>
          </p:nvPr>
        </p:nvGraphicFramePr>
        <p:xfrm>
          <a:off x="2031999" y="1887537"/>
          <a:ext cx="5080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365821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0347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79509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7662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3949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67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(70, 42)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(48, 40)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(2, 58)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(46, 12)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(76, 15)</a:t>
                      </a:r>
                      <a:endParaRPr lang="zh-TW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81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B171-4056-6C3C-5282-652A401C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DP: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4, 5 }</m:t>
                    </m:r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{2, 3, 4, 5}</m:t>
                          </m: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kern="0" smtClean="0">
                                <a:latin typeface="Cambria Math" panose="02040503050406030204" pitchFamily="18" charset="0"/>
                              </a:rPr>
                              <m:t>3, 4, 5</m:t>
                            </m:r>
                          </m:e>
                        </m:d>
                      </m:e>
                    </m:d>
                    <m:r>
                      <a:rPr lang="en-US" altLang="zh-TW" b="0" i="1" kern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4, 5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3, 5</m:t>
                            </m:r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3, 4</m:t>
                            </m:r>
                          </m:e>
                        </m:d>
                      </m:e>
                    </m:d>
                  </m:oMath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9" y="1224648"/>
                <a:ext cx="8291512" cy="516186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9DC53A-5A61-AE41-965A-D9B4B98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28D2DB-BF48-E5CF-1DCE-18A15084AF2B}"/>
              </a:ext>
            </a:extLst>
          </p:cNvPr>
          <p:cNvCxnSpPr>
            <a:cxnSpLocks/>
          </p:cNvCxnSpPr>
          <p:nvPr/>
        </p:nvCxnSpPr>
        <p:spPr>
          <a:xfrm flipH="1">
            <a:off x="1802608" y="2906486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FB36640-300D-6AE9-B268-619D42541DEF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2769392" cy="881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443ECA35-CC2F-F88B-24BD-6C0FBCC6FD05}"/>
              </a:ext>
            </a:extLst>
          </p:cNvPr>
          <p:cNvCxnSpPr>
            <a:cxnSpLocks/>
          </p:cNvCxnSpPr>
          <p:nvPr/>
        </p:nvCxnSpPr>
        <p:spPr>
          <a:xfrm flipH="1">
            <a:off x="3691280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49D02DF7-0E45-310C-6E41-E3BB73621F25}"/>
              </a:ext>
            </a:extLst>
          </p:cNvPr>
          <p:cNvCxnSpPr>
            <a:cxnSpLocks/>
          </p:cNvCxnSpPr>
          <p:nvPr/>
        </p:nvCxnSpPr>
        <p:spPr>
          <a:xfrm>
            <a:off x="4557374" y="2903837"/>
            <a:ext cx="880720" cy="9017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2795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45326</TotalTime>
  <Words>4176</Words>
  <Application>Microsoft Office PowerPoint</Application>
  <PresentationFormat>如螢幕大小 (4:3)</PresentationFormat>
  <Paragraphs>1249</Paragraphs>
  <Slides>71</Slides>
  <Notes>1</Notes>
  <HiddenSlides>4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9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Algorithm</vt:lpstr>
      <vt:lpstr>Dynamic Programming (DP)</vt:lpstr>
      <vt:lpstr>Divide-and-Conquer</vt:lpstr>
      <vt:lpstr>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DP: Traveling Salesman Problem</vt:lpstr>
      <vt:lpstr>Traveling Salesman Problem</vt:lpstr>
      <vt:lpstr>Ant Colony Algorithm (ACO)</vt:lpstr>
      <vt:lpstr>Biological Inspiration</vt:lpstr>
      <vt:lpstr>Double Bridge Experiment</vt:lpstr>
      <vt:lpstr>Double Bridge Experiment</vt:lpstr>
      <vt:lpstr>Ant Colony Optimization Algorithms</vt:lpstr>
      <vt:lpstr>Ant System (AS)</vt:lpstr>
      <vt:lpstr>Ant System(AS)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Variants: MMAS</vt:lpstr>
      <vt:lpstr>Variants: MMAS</vt:lpstr>
      <vt:lpstr>Variants: ACS</vt:lpstr>
      <vt:lpstr>Variants: ACS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ACO: Traveling Salesman Problem</vt:lpstr>
      <vt:lpstr>Comparison</vt:lpstr>
      <vt:lpstr>Exercise: Traveling Salesman Problem</vt:lpstr>
      <vt:lpstr>ACO: Traveling Salesman Problem</vt:lpstr>
      <vt:lpstr>PowerPoint 簡報</vt:lpstr>
      <vt:lpstr>PowerPoint 簡報</vt:lpstr>
      <vt:lpstr>補充內容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宏傑 楊</cp:lastModifiedBy>
  <cp:revision>2167</cp:revision>
  <cp:lastPrinted>2020-10-07T05:05:43Z</cp:lastPrinted>
  <dcterms:created xsi:type="dcterms:W3CDTF">2013-08-14T11:31:42Z</dcterms:created>
  <dcterms:modified xsi:type="dcterms:W3CDTF">2025-02-18T06:36:18Z</dcterms:modified>
</cp:coreProperties>
</file>