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0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70" r:id="rId45"/>
    <p:sldId id="652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24" r:id="rId56"/>
    <p:sldId id="715" r:id="rId57"/>
    <p:sldId id="733" r:id="rId58"/>
    <p:sldId id="716" r:id="rId59"/>
    <p:sldId id="717" r:id="rId60"/>
    <p:sldId id="718" r:id="rId61"/>
    <p:sldId id="719" r:id="rId62"/>
    <p:sldId id="720" r:id="rId63"/>
    <p:sldId id="721" r:id="rId64"/>
    <p:sldId id="722" r:id="rId65"/>
    <p:sldId id="727" r:id="rId66"/>
    <p:sldId id="676" r:id="rId67"/>
    <p:sldId id="731" r:id="rId68"/>
    <p:sldId id="726" r:id="rId6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187" dt="2025-02-18T07:47:1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addSld modSld sldOrd">
      <pc:chgData name="宏傑 楊" userId="ee57404c450d34c3" providerId="LiveId" clId="{9967441F-B3BD-47B1-9D39-D22AE5E0C8BC}" dt="2025-02-18T08:58:06.042" v="253" actId="20577"/>
      <pc:docMkLst>
        <pc:docMk/>
      </pc:docMkLst>
      <pc:sldChg chg="modSp mod">
        <pc:chgData name="宏傑 楊" userId="ee57404c450d34c3" providerId="LiveId" clId="{9967441F-B3BD-47B1-9D39-D22AE5E0C8BC}" dt="2025-02-18T08:01:01.150" v="251" actId="20577"/>
        <pc:sldMkLst>
          <pc:docMk/>
          <pc:sldMk cId="0" sldId="325"/>
        </pc:sldMkLst>
        <pc:spChg chg="mod">
          <ac:chgData name="宏傑 楊" userId="ee57404c450d34c3" providerId="LiveId" clId="{9967441F-B3BD-47B1-9D39-D22AE5E0C8BC}" dt="2025-02-18T08:01:01.150" v="251" actId="20577"/>
          <ac:spMkLst>
            <pc:docMk/>
            <pc:sldMk cId="0" sldId="325"/>
            <ac:spMk id="3074" creationId="{00000000-0000-0000-0000-000000000000}"/>
          </ac:spMkLst>
        </pc:spChg>
      </pc:sldChg>
      <pc:sldChg chg="mod ord modShow">
        <pc:chgData name="宏傑 楊" userId="ee57404c450d34c3" providerId="LiveId" clId="{9967441F-B3BD-47B1-9D39-D22AE5E0C8BC}" dt="2025-02-18T07:59:54.523" v="194" actId="729"/>
        <pc:sldMkLst>
          <pc:docMk/>
          <pc:sldMk cId="2899765048" sldId="673"/>
        </pc:sldMkLst>
      </pc:sldChg>
      <pc:sldChg chg="modSp mod">
        <pc:chgData name="宏傑 楊" userId="ee57404c450d34c3" providerId="LiveId" clId="{9967441F-B3BD-47B1-9D39-D22AE5E0C8BC}" dt="2025-02-18T08:58:06.042" v="253" actId="20577"/>
        <pc:sldMkLst>
          <pc:docMk/>
          <pc:sldMk cId="794539410" sldId="727"/>
        </pc:sldMkLst>
        <pc:spChg chg="mod">
          <ac:chgData name="宏傑 楊" userId="ee57404c450d34c3" providerId="LiveId" clId="{9967441F-B3BD-47B1-9D39-D22AE5E0C8BC}" dt="2025-02-18T08:58:06.042" v="253" actId="20577"/>
          <ac:spMkLst>
            <pc:docMk/>
            <pc:sldMk cId="794539410" sldId="727"/>
            <ac:spMk id="3" creationId="{B087B53C-B563-928A-3424-94E39F7DCFE8}"/>
          </ac:spMkLst>
        </pc:spChg>
      </pc:sldChg>
      <pc:sldChg chg="mod ord modShow">
        <pc:chgData name="宏傑 楊" userId="ee57404c450d34c3" providerId="LiveId" clId="{9967441F-B3BD-47B1-9D39-D22AE5E0C8BC}" dt="2025-02-18T07:37:43.615" v="2" actId="729"/>
        <pc:sldMkLst>
          <pc:docMk/>
          <pc:sldMk cId="1200402100" sldId="732"/>
        </pc:sldMkLst>
      </pc:sldChg>
      <pc:sldChg chg="addSp modSp new mod">
        <pc:chgData name="宏傑 楊" userId="ee57404c450d34c3" providerId="LiveId" clId="{9967441F-B3BD-47B1-9D39-D22AE5E0C8BC}" dt="2025-02-18T07:47:17.859" v="191" actId="20577"/>
        <pc:sldMkLst>
          <pc:docMk/>
          <pc:sldMk cId="3671567038" sldId="733"/>
        </pc:sldMkLst>
        <pc:spChg chg="mod">
          <ac:chgData name="宏傑 楊" userId="ee57404c450d34c3" providerId="LiveId" clId="{9967441F-B3BD-47B1-9D39-D22AE5E0C8BC}" dt="2025-02-18T07:39:30.782" v="4"/>
          <ac:spMkLst>
            <pc:docMk/>
            <pc:sldMk cId="3671567038" sldId="733"/>
            <ac:spMk id="2" creationId="{42589274-8E10-D53D-7FE3-C1E7D3C2B72B}"/>
          </ac:spMkLst>
        </pc:spChg>
        <pc:spChg chg="mod">
          <ac:chgData name="宏傑 楊" userId="ee57404c450d34c3" providerId="LiveId" clId="{9967441F-B3BD-47B1-9D39-D22AE5E0C8BC}" dt="2025-02-18T07:47:17.859" v="191" actId="20577"/>
          <ac:spMkLst>
            <pc:docMk/>
            <pc:sldMk cId="3671567038" sldId="733"/>
            <ac:spMk id="3" creationId="{0B91D2F1-242A-3156-78D8-78CA2157D396}"/>
          </ac:spMkLst>
        </pc:spChg>
        <pc:graphicFrameChg chg="add mod modGraphic">
          <ac:chgData name="宏傑 楊" userId="ee57404c450d34c3" providerId="LiveId" clId="{9967441F-B3BD-47B1-9D39-D22AE5E0C8BC}" dt="2025-02-18T07:46:07.414" v="182" actId="1076"/>
          <ac:graphicFrameMkLst>
            <pc:docMk/>
            <pc:sldMk cId="3671567038" sldId="733"/>
            <ac:graphicFrameMk id="5" creationId="{C72547BC-6742-4B5B-7F20-0006EDF62F8F}"/>
          </ac:graphicFrameMkLst>
        </pc:graphicFrame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March 8,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Dynamic Programming (DP) is an optimization technique that solves problems with overlapping subproblems by breaking them into smaller subproblems, storing results, and </a:t>
            </a:r>
            <a:r>
              <a:rPr lang="en-US" altLang="zh-TW" dirty="0">
                <a:solidFill>
                  <a:srgbClr val="FF0000"/>
                </a:solidFill>
              </a:rPr>
              <a:t>avoiding redundant computations</a:t>
            </a:r>
            <a:r>
              <a:rPr lang="en-US" altLang="zh-TW" dirty="0"/>
              <a:t> to improve efficiency.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accumulates a higher concentration of pheromones</a:t>
            </a:r>
          </a:p>
          <a:p>
            <a:pPr lvl="1"/>
            <a:r>
              <a:rPr lang="en-US" altLang="zh-TW" dirty="0"/>
              <a:t>Over time, the entire colony converges to </a:t>
            </a:r>
            <a:r>
              <a:rPr lang="en-US" altLang="zh-TW" dirty="0">
                <a:solidFill>
                  <a:srgbClr val="FF0000"/>
                </a:solidFill>
              </a:rPr>
              <a:t>using the same bridge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2"/>
            <a:r>
              <a:rPr lang="en-US" altLang="zh-TW" dirty="0"/>
              <a:t>Ants select the next city </a:t>
            </a:r>
            <a:r>
              <a:rPr lang="en-US" altLang="zh-TW" dirty="0">
                <a:solidFill>
                  <a:srgbClr val="FF0000"/>
                </a:solidFill>
              </a:rPr>
              <a:t>stochastically</a:t>
            </a:r>
            <a:r>
              <a:rPr lang="en-US" altLang="zh-TW" dirty="0"/>
              <a:t> from unvisited cities</a:t>
            </a:r>
          </a:p>
          <a:p>
            <a:pPr lvl="1"/>
            <a:r>
              <a:rPr lang="en-US" altLang="zh-TW" dirty="0"/>
              <a:t>Pheromone Mechanism</a:t>
            </a:r>
          </a:p>
          <a:p>
            <a:pPr lvl="2"/>
            <a:r>
              <a:rPr lang="en-US" altLang="zh-TW" dirty="0"/>
              <a:t>Ants can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modify</a:t>
            </a:r>
            <a:r>
              <a:rPr lang="en-US" altLang="zh-TW" dirty="0"/>
              <a:t> pheromone</a:t>
            </a:r>
          </a:p>
          <a:p>
            <a:pPr lvl="2"/>
            <a:r>
              <a:rPr lang="en-US" altLang="zh-TW" dirty="0"/>
              <a:t>Path selection is </a:t>
            </a:r>
            <a:r>
              <a:rPr lang="en-US" altLang="zh-TW" dirty="0">
                <a:solidFill>
                  <a:srgbClr val="FF0000"/>
                </a:solidFill>
              </a:rPr>
              <a:t>biased by pheromone concentrations</a:t>
            </a:r>
          </a:p>
          <a:p>
            <a:pPr lvl="2"/>
            <a:r>
              <a:rPr lang="en-US" altLang="zh-TW" dirty="0"/>
              <a:t>At the end of each iteration, pheromone values are updated to influence future decisions.</a:t>
            </a: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Set Initial Positions</a:t>
            </a:r>
          </a:p>
          <a:p>
            <a:pPr lvl="2"/>
            <a:r>
              <a:rPr lang="en-US" altLang="zh-TW" dirty="0"/>
              <a:t>Each ant starts from a unique city to </a:t>
            </a:r>
            <a:r>
              <a:rPr lang="en-US" altLang="zh-TW" dirty="0">
                <a:solidFill>
                  <a:srgbClr val="FF0000"/>
                </a:solidFill>
              </a:rPr>
              <a:t>avoid local optima</a:t>
            </a:r>
            <a:endParaRPr lang="en-US" altLang="zh-TW" dirty="0"/>
          </a:p>
          <a:p>
            <a:pPr lvl="1"/>
            <a:r>
              <a:rPr lang="en-US" altLang="zh-TW" dirty="0"/>
              <a:t>Calculate Transition Probabilities</a:t>
            </a:r>
          </a:p>
          <a:p>
            <a:pPr lvl="2"/>
            <a:r>
              <a:rPr lang="en-US" altLang="zh-TW" dirty="0"/>
              <a:t>Ants select the next city based on calculated </a:t>
            </a:r>
            <a:r>
              <a:rPr lang="en-US" altLang="zh-TW" dirty="0">
                <a:solidFill>
                  <a:srgbClr val="FF0000"/>
                </a:solidFill>
              </a:rPr>
              <a:t>transition probabilities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ant calculates the total path length.</a:t>
            </a:r>
          </a:p>
          <a:p>
            <a:pPr lvl="1"/>
            <a:r>
              <a:rPr lang="en-US" altLang="zh-TW" dirty="0"/>
              <a:t>Update Pheromone</a:t>
            </a:r>
          </a:p>
          <a:p>
            <a:pPr lvl="2"/>
            <a:r>
              <a:rPr lang="en-US" altLang="zh-TW" dirty="0"/>
              <a:t>Pheromone concentrations are updated based on path quality, length,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</a:t>
                </a:r>
              </a:p>
              <a:p>
                <a:pPr lvl="2"/>
                <a:r>
                  <a:rPr lang="en-US" altLang="zh-TW" dirty="0"/>
                  <a:t>At the end,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the start city</a:t>
                </a:r>
              </a:p>
              <a:p>
                <a:pPr lvl="2"/>
                <a:r>
                  <a:rPr lang="en-US" altLang="zh-TW" dirty="0"/>
                  <a:t>Assume that the distance is equal to the cost,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30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4218" r="-49745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4218" r="-423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3243" r="-4974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3243" r="-42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22CF-EEE0-8C94-ACA8-8152E12C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637C-8DB0-3117-556B-38AE03F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11BE9-623F-3018-0568-137FB8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34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38854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350327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948" t="-1563" r="-248052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1563" r="-526" b="-2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3919" r="-43885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43919" r="-526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26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89274-8E10-D53D-7FE3-C1E7D3C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F107AE-3EC7-3BE9-0DAF-1DC855A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𝒂𝒏</m:t>
                                </m:r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1, 2, 4, 3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 5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279" r="-60000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795" t="-3279" r="-476923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279" r="-164769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811" t="-3279" r="-191195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279" r="-662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103279" r="-6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103279" r="-16476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103279" r="-662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203279" r="-6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203279" r="-164769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203279" r="-662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08333" r="-6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08333" r="-16476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08333" r="-662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401639" r="-6000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401639" r="-164769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401639" r="-662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501639" r="-6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501639" r="-164769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501639" r="-662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1567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Evaporation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101639" r="-4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101639" r="-3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101639" r="-2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101639" r="-1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101639" r="-82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201639" r="-4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201639" r="-3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201639" r="-2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201639" r="-1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201639" r="-82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306667" r="-4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306667" r="-3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306667" r="-2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306667" r="-1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306667" r="-82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400000" r="-4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400000" r="-3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400000" r="-2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400000" r="-1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400000" r="-823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500000" r="-4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500000" r="-3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500000" r="-2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500000" r="-1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500000" r="-823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unvisited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4, 3, 2,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5, 2, 4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4, 5, 2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4, 3, 2, 5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00E0-D3D5-978E-19EB-73F688C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>
                    <a:latin typeface="+mj-lt"/>
                  </a:rPr>
                  <a:t>In the next iteration</a:t>
                </a:r>
              </a:p>
              <a:p>
                <a:pPr lvl="1"/>
                <a:r>
                  <a:rPr lang="en-US" altLang="zh-TW" dirty="0"/>
                  <a:t>Replace the current best path with a new one if its cost is lower than the original path</a:t>
                </a:r>
                <a:endParaRPr lang="en-US" altLang="zh-TW" b="0" dirty="0">
                  <a:latin typeface="+mj-lt"/>
                </a:endParaRPr>
              </a:p>
              <a:p>
                <a:pPr lvl="1"/>
                <a:r>
                  <a:rPr lang="en-US" altLang="zh-TW" dirty="0">
                    <a:latin typeface="+mj-lt"/>
                  </a:rPr>
                  <a:t>R</a:t>
                </a:r>
                <a:r>
                  <a:rPr lang="en-US" altLang="zh-TW" b="0" dirty="0">
                    <a:latin typeface="+mj-lt"/>
                  </a:rPr>
                  <a:t>epeat the steps until the end criteria are met</a:t>
                </a:r>
              </a:p>
              <a:p>
                <a:pPr lvl="2"/>
                <a:r>
                  <a:rPr lang="en-US" altLang="zh-TW" b="0" dirty="0">
                    <a:latin typeface="+mj-lt"/>
                  </a:rPr>
                  <a:t>The maximum number of iteration is achie</a:t>
                </a:r>
                <a:r>
                  <a:rPr lang="en-US" altLang="zh-TW" dirty="0">
                    <a:latin typeface="+mj-lt"/>
                  </a:rPr>
                  <a:t>ved</a:t>
                </a:r>
              </a:p>
              <a:p>
                <a:pPr lvl="2"/>
                <a:r>
                  <a:rPr lang="en-US" altLang="zh-TW" dirty="0"/>
                  <a:t>The value repeats more than the allowed number of times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>
                    <a:latin typeface="+mj-lt"/>
                  </a:rPr>
                  <a:t>Result</a:t>
                </a:r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ACO do not promise an optimal solution to the problem</a:t>
                </a:r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7FE4A-3EC7-D83C-4CBC-8EBDBB7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539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95733"/>
              </p:ext>
            </p:extLst>
          </p:nvPr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0A21-CC9F-EE9D-D169-B6D032C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4821-FEC3-2733-C1DD-C31A51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1E016-E194-F5A5-6772-C95C4850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93C6-4453-CC10-BDDF-CCDDE535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68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EF19AF-9D6A-8F80-5E8D-D36D444F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7376"/>
              </p:ext>
            </p:extLst>
          </p:nvPr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45535</TotalTime>
  <Words>4138</Words>
  <Application>Microsoft Office PowerPoint</Application>
  <PresentationFormat>如螢幕大小 (4:3)</PresentationFormat>
  <Paragraphs>1271</Paragraphs>
  <Slides>68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Exercise: Traveling Salesman Problem</vt:lpstr>
      <vt:lpstr>Exercise: 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楊宏傑</cp:lastModifiedBy>
  <cp:revision>2171</cp:revision>
  <cp:lastPrinted>2020-10-07T05:05:43Z</cp:lastPrinted>
  <dcterms:created xsi:type="dcterms:W3CDTF">2013-08-14T11:31:42Z</dcterms:created>
  <dcterms:modified xsi:type="dcterms:W3CDTF">2025-03-08T08:13:50Z</dcterms:modified>
</cp:coreProperties>
</file>