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299_5A1E2902.xml" ContentType="application/vnd.ms-powerpoint.comments+xml"/>
  <Override PartName="/ppt/comments/modernComment_29A_52110D8C.xml" ContentType="application/vnd.ms-powerpoint.comments+xml"/>
  <Override PartName="/ppt/comments/modernComment_2A6_3D994941.xml" ContentType="application/vnd.ms-powerpoint.comments+xml"/>
  <Override PartName="/ppt/comments/modernComment_216_825EBD11.xml" ContentType="application/vnd.ms-powerpoint.comments+xml"/>
  <Override PartName="/ppt/comments/modernComment_291_EE2FE0EA.xml" ContentType="application/vnd.ms-powerpoint.comments+xml"/>
  <Override PartName="/ppt/comments/modernComment_28B_918A367D.xml" ContentType="application/vnd.ms-powerpoint.comments+xml"/>
  <Override PartName="/ppt/comments/modernComment_28C_7FF17669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4"/>
  </p:notesMasterIdLst>
  <p:sldIdLst>
    <p:sldId id="325" r:id="rId2"/>
    <p:sldId id="665" r:id="rId3"/>
    <p:sldId id="666" r:id="rId4"/>
    <p:sldId id="667" r:id="rId5"/>
    <p:sldId id="678" r:id="rId6"/>
    <p:sldId id="679" r:id="rId7"/>
    <p:sldId id="681" r:id="rId8"/>
    <p:sldId id="534" r:id="rId9"/>
    <p:sldId id="535" r:id="rId10"/>
    <p:sldId id="662" r:id="rId11"/>
    <p:sldId id="663" r:id="rId12"/>
    <p:sldId id="654" r:id="rId13"/>
    <p:sldId id="672" r:id="rId14"/>
    <p:sldId id="671" r:id="rId15"/>
    <p:sldId id="655" r:id="rId16"/>
    <p:sldId id="657" r:id="rId17"/>
    <p:sldId id="650" r:id="rId18"/>
    <p:sldId id="651" r:id="rId19"/>
    <p:sldId id="653" r:id="rId20"/>
    <p:sldId id="652" r:id="rId21"/>
    <p:sldId id="670" r:id="rId22"/>
    <p:sldId id="658" r:id="rId23"/>
    <p:sldId id="659" r:id="rId24"/>
    <p:sldId id="660" r:id="rId25"/>
    <p:sldId id="661" r:id="rId26"/>
    <p:sldId id="669" r:id="rId27"/>
    <p:sldId id="675" r:id="rId28"/>
    <p:sldId id="677" r:id="rId29"/>
    <p:sldId id="676" r:id="rId30"/>
    <p:sldId id="673" r:id="rId31"/>
    <p:sldId id="674" r:id="rId32"/>
    <p:sldId id="664" r:id="rId33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229F05-F9AA-8020-50B1-59BEED3ED0D9}" name="宏傑 楊" initials="宏楊" userId="ee57404c450d34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1FD2E8-3BFD-40E1-BC13-EDA0053A6315}" v="385" dt="2025-01-22T07:31:15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5332" autoAdjust="0"/>
  </p:normalViewPr>
  <p:slideViewPr>
    <p:cSldViewPr snapToGrid="0">
      <p:cViewPr varScale="1">
        <p:scale>
          <a:sx n="117" d="100"/>
          <a:sy n="117" d="100"/>
        </p:scale>
        <p:origin x="1680" y="8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216_825EBD1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9EB24A-2AD5-4BA7-9A7D-E831BB629225}" authorId="{A8229F05-F9AA-8020-50B1-59BEED3ED0D9}" created="2025-01-20T13:28:37.703">
    <pc:sldMkLst xmlns:pc="http://schemas.microsoft.com/office/powerpoint/2013/main/command">
      <pc:docMk/>
      <pc:sldMk cId="2187246865" sldId="534"/>
    </pc:sldMkLst>
    <p188:txBody>
      <a:bodyPr/>
      <a:lstStyle/>
      <a:p>
        <a:r>
          <a:rPr lang="zh-TW" altLang="en-US"/>
          <a:t>https://www.sciencedirect.com/topics/economics-econometrics-and-finance/dynamic-programming</a:t>
        </a:r>
      </a:p>
    </p188:txBody>
  </p188:cm>
</p188:cmLst>
</file>

<file path=ppt/comments/modernComment_28B_918A36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31ABCD0-FE44-488E-9D3A-8295DE132073}" authorId="{A8229F05-F9AA-8020-50B1-59BEED3ED0D9}" created="2025-01-22T07:29:27.61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41754237" sldId="651"/>
      <ac:spMk id="3" creationId="{5DADF3B3-2E3C-BCBF-0963-EDE932670406}"/>
      <ac:txMk cp="135" len="13">
        <ac:context len="273" hash="564153769"/>
      </ac:txMk>
    </ac:txMkLst>
    <p188:pos x="1446211" y="1740802"/>
    <p188:txBody>
      <a:bodyPr/>
      <a:lstStyle/>
      <a:p>
        <a:r>
          <a:rPr lang="zh-TW" altLang="en-US"/>
          <a:t>〖Δ𝜏〗_𝑖𝑗^𝑘  is the quantity per unit of length of trail substance laid on edge(I,j)</a:t>
        </a:r>
      </a:p>
    </p188:txBody>
  </p188:cm>
</p188:cmLst>
</file>

<file path=ppt/comments/modernComment_28C_7FF1766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99A979-2592-4740-97EB-B62F376DBA1A}" authorId="{A8229F05-F9AA-8020-50B1-59BEED3ED0D9}" created="2025-01-22T07:25:02.639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beta 能見度</a:t>
        </a:r>
      </a:p>
    </p188:txBody>
  </p188:cm>
  <p188:cm id="{8708471F-944A-4684-9D24-6761411EFF0B}" authorId="{A8229F05-F9AA-8020-50B1-59BEED3ED0D9}" created="2025-01-22T07:26:40.59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軌跡</a:t>
        </a:r>
      </a:p>
    </p188:txBody>
  </p188:cm>
  <p188:cm id="{37E3DE76-2748-4C0D-BFAF-40505965F31A}" authorId="{A8229F05-F9AA-8020-50B1-59BEED3ED0D9}" created="2025-01-22T07:31:56.162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Ant System: Optimization by a
Colony of Cooperating Agents</a:t>
        </a:r>
      </a:p>
    </p188:txBody>
  </p188:cm>
  <p188:cm id="{DFFF0335-DF18-4863-98BE-98AD0D774F28}" authorId="{A8229F05-F9AA-8020-50B1-59BEED3ED0D9}" created="2025-01-22T07:33:03.526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Default : alpha = 1, beta = 1, rho = 0.5, Q = 100</a:t>
        </a:r>
      </a:p>
    </p188:txBody>
  </p188:cm>
  <p188:cm id="{DF500E65-FE34-42DD-BA22-F6D7E51B7C51}" authorId="{A8229F05-F9AA-8020-50B1-59BEED3ED0D9}" created="2025-01-22T07:35:01.413">
    <pc:sldMkLst xmlns:pc="http://schemas.microsoft.com/office/powerpoint/2013/main/command">
      <pc:docMk/>
      <pc:sldMk cId="2146530921" sldId="652"/>
    </pc:sldMkLst>
    <p188:txBody>
      <a:bodyPr/>
      <a:lstStyle/>
      <a:p>
        <a:r>
          <a:rPr lang="zh-TW" altLang="en-US"/>
          <a:t>alpha {0, 0.5, 1, 2, 5}
beta {0, 1, 2, 5}
rho {0.3, 0.5, 0.7, 0.9, 0.99}
Q {1, 100, 10000}</a:t>
        </a:r>
      </a:p>
    </p188:txBody>
  </p188:cm>
</p188:cmLst>
</file>

<file path=ppt/comments/modernComment_291_EE2FE0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E47198-D902-4118-AB17-21F049325B3D}" authorId="{A8229F05-F9AA-8020-50B1-59BEED3ED0D9}" created="2025-01-20T16:33:36.069">
    <pc:sldMkLst xmlns:pc="http://schemas.microsoft.com/office/powerpoint/2013/main/command">
      <pc:docMk/>
      <pc:sldMk cId="3996115178" sldId="657"/>
    </pc:sldMkLst>
    <p188:txBody>
      <a:bodyPr/>
      <a:lstStyle/>
      <a:p>
        <a:r>
          <a:rPr lang="zh-TW" altLang="en-US"/>
          <a:t>https://www.sciencedirect.com/topics/computer-science/heuristic-information</a:t>
        </a:r>
      </a:p>
    </p188:txBody>
  </p188:cm>
</p188:cmLst>
</file>

<file path=ppt/comments/modernComment_299_5A1E290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7A1B4E-6D78-47B0-B692-12BB03879DC4}" authorId="{A8229F05-F9AA-8020-50B1-59BEED3ED0D9}" created="2025-01-20T12:34:21.454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https://www.sciencedirect.com/topics/computer-science/heuristic-algorithm</a:t>
        </a:r>
      </a:p>
    </p188:txBody>
  </p188:cm>
  <p188:cm id="{9920A8B8-9CCF-46AB-9E22-CB2ABAB3D976}" authorId="{A8229F05-F9AA-8020-50B1-59BEED3ED0D9}" created="2025-01-20T12:40:43.216">
    <pc:sldMkLst xmlns:pc="http://schemas.microsoft.com/office/powerpoint/2013/main/command">
      <pc:docMk/>
      <pc:sldMk cId="1511926018" sldId="665"/>
    </pc:sldMkLst>
    <p188:txBody>
      <a:bodyPr/>
      <a:lstStyle/>
      <a:p>
        <a:r>
          <a:rPr lang="zh-TW" altLang="en-US"/>
          <a:t>https://www.sciencedirect.com/topics/computer-science/exhaustive-search</a:t>
        </a:r>
      </a:p>
    </p188:txBody>
  </p188:cm>
</p188:cmLst>
</file>

<file path=ppt/comments/modernComment_29A_52110D8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9F4476-77D9-469C-90F1-64C0D434D477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comments/modernComment_2A6_3D99494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C6E47FC-AF22-4BD3-87CE-FFDB05016FAA}" authorId="{A8229F05-F9AA-8020-50B1-59BEED3ED0D9}" created="2025-01-20T13:31:13.596">
    <pc:sldMkLst xmlns:pc="http://schemas.microsoft.com/office/powerpoint/2013/main/command">
      <pc:docMk/>
      <pc:sldMk cId="1376849292" sldId="666"/>
    </pc:sldMkLst>
    <p188:txBody>
      <a:bodyPr/>
      <a:lstStyle/>
      <a:p>
        <a:r>
          <a:rPr lang="zh-TW" altLang="en-US"/>
          <a:t>https://www.sciencedirect.com/topics/engineering/dynamic-programming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DC6-5F02-4BAC-8FEE-35E3F54D4DA8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CBE3-EC73-4C8F-B809-4200CAE5E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  <p:sp>
        <p:nvSpPr>
          <p:cNvPr id="116741" name="日期版面配置區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53ADBE-F9BF-4EE3-9772-10B115DF87F0}" type="datetime4">
              <a:rPr lang="en-US" altLang="zh-TW" smtClean="0">
                <a:latin typeface="Times New Roman" pitchFamily="18" charset="0"/>
              </a:rPr>
              <a:pPr/>
              <a:t>February 11, 2025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16743" name="投影片編號版面配置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618B2-7057-49BA-B152-0BF04C181027}" type="slidenum">
              <a:rPr lang="en-US" altLang="zh-TW" smtClean="0">
                <a:latin typeface="Times New Roman" pitchFamily="18" charset="0"/>
              </a:rPr>
              <a:pPr/>
              <a:t>1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94751"/>
            <a:ext cx="2393092" cy="334962"/>
          </a:xfrm>
        </p:spPr>
        <p:txBody>
          <a:bodyPr/>
          <a:lstStyle>
            <a:lvl1pPr>
              <a:defRPr/>
            </a:lvl1pPr>
          </a:lstStyle>
          <a:p>
            <a:fld id="{EB6B6B5A-9F75-4500-B646-F26C0C2DEF2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6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8A32-A370-4467-84B4-4FD87D5FB1D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6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359"/>
            <a:ext cx="8229600" cy="8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224648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4751"/>
            <a:ext cx="2133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751"/>
            <a:ext cx="2895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4751"/>
            <a:ext cx="23519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58AA38-97BB-41A9-A3AE-44C030BC7B7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5288" y="1079112"/>
            <a:ext cx="8353425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729715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2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q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m"/>
        <a:defRPr kumimoji="1" sz="165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65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1_EE2FE0EA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28B_918A367D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9_5A1E290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28C_7FF1766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9A_52110D8C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2A6_3D9949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16_825EBD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979" y="1282183"/>
            <a:ext cx="8380041" cy="5112568"/>
          </a:xfrm>
        </p:spPr>
        <p:txBody>
          <a:bodyPr>
            <a:normAutofit fontScale="90000"/>
          </a:bodyPr>
          <a:lstStyle/>
          <a:p>
            <a:pPr marR="0" eaLnBrk="1" hangingPunct="1"/>
            <a:br>
              <a:rPr lang="en-US" altLang="zh-TW" sz="4900" dirty="0"/>
            </a:br>
            <a:r>
              <a:rPr lang="en-US" altLang="zh-TW" sz="4900" dirty="0"/>
              <a:t>Artificial Intelligence</a:t>
            </a:r>
            <a:br>
              <a:rPr lang="en-US" altLang="zh-TW" sz="4000" dirty="0"/>
            </a:br>
            <a:r>
              <a:rPr lang="zh-TW" altLang="en-US" sz="4000" dirty="0"/>
              <a:t>人工智慧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3600" dirty="0">
                <a:ea typeface="新細明體" charset="-120"/>
              </a:rPr>
              <a:t>Dynamic Programming VS. Ant Colony </a:t>
            </a:r>
            <a:br>
              <a:rPr lang="en-US" altLang="zh-TW" sz="3600" dirty="0">
                <a:ea typeface="新細明體" charset="-120"/>
              </a:rPr>
            </a:br>
            <a:r>
              <a:rPr lang="en-US" altLang="zh-TW" sz="3600" dirty="0">
                <a:ea typeface="新細明體" charset="-120"/>
              </a:rPr>
              <a:t>Optimization  (TSP)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2200" b="1" dirty="0"/>
              <a:t>Computer Science and Information Engineering</a:t>
            </a:r>
            <a:br>
              <a:rPr lang="en-US" altLang="zh-TW" sz="2200" b="1" dirty="0"/>
            </a:br>
            <a:r>
              <a:rPr lang="en-US" altLang="zh-TW" sz="2200" b="1" dirty="0"/>
              <a:t>National Taipei University of Technology</a:t>
            </a:r>
            <a:br>
              <a:rPr lang="zh-TW" altLang="en-US" sz="2200" dirty="0">
                <a:ea typeface="標楷體" pitchFamily="65" charset="-120"/>
              </a:rPr>
            </a:b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FB1695-27E1-4857-BCB9-235AF28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B5A-9F75-4500-B646-F26C0C2DEF2A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25BC4E-FBD3-9A2C-1849-123FD6CC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6353A9-0D48-6B78-C293-40C491E55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equal lengths</a:t>
            </a:r>
          </a:p>
          <a:p>
            <a:pPr lvl="1"/>
            <a:r>
              <a:rPr lang="en-US" altLang="zh-TW" dirty="0"/>
              <a:t>Each ant randomly chooses one of the two bridges</a:t>
            </a:r>
          </a:p>
          <a:p>
            <a:pPr lvl="2"/>
            <a:r>
              <a:rPr lang="en-US" altLang="zh-TW" dirty="0"/>
              <a:t>Ants start to explore the surrounding of the nest </a:t>
            </a:r>
          </a:p>
          <a:p>
            <a:pPr lvl="2"/>
            <a:r>
              <a:rPr lang="en-US" altLang="zh-TW" dirty="0"/>
              <a:t>Ants deposit pheromones along their path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6858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One of the two bridges presents a higher concentration of pheromone than the other, therefore, attracts more ants</a:t>
            </a:r>
          </a:p>
          <a:p>
            <a:pPr lvl="1"/>
            <a:r>
              <a:rPr lang="en-US" altLang="zh-TW" dirty="0"/>
              <a:t>After some time the whole colony converges toward the use of the same bridge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6BEC94-3B7F-BD2C-7CAD-8C843D179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10</a:t>
            </a:fld>
            <a:endParaRPr lang="en-US" altLang="zh-TW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FDFB85-F85C-2716-E145-EC8C93E2D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819400"/>
            <a:ext cx="38195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4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752727-2A78-4413-C83A-5059195F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Double Bridge 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C2DDD-58AA-F6B5-8C72-778E60C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Branches have different lengths</a:t>
            </a:r>
          </a:p>
          <a:p>
            <a:pPr lvl="1"/>
            <a:r>
              <a:rPr lang="en-US" altLang="zh-TW" dirty="0"/>
              <a:t>The short bridge are the first to reach the nest</a:t>
            </a:r>
          </a:p>
          <a:p>
            <a:pPr lvl="1"/>
            <a:r>
              <a:rPr lang="en-US" altLang="zh-TW" dirty="0"/>
              <a:t>Pheromone earlier than the long one and this fact </a:t>
            </a:r>
            <a:r>
              <a:rPr lang="en-US" altLang="zh-TW" dirty="0">
                <a:solidFill>
                  <a:srgbClr val="FF0000"/>
                </a:solidFill>
              </a:rPr>
              <a:t>increases the probability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Further ants select the </a:t>
            </a:r>
            <a:r>
              <a:rPr lang="en-US" altLang="zh-TW" dirty="0">
                <a:solidFill>
                  <a:srgbClr val="FF0000"/>
                </a:solidFill>
              </a:rPr>
              <a:t>short one </a:t>
            </a:r>
            <a:r>
              <a:rPr lang="en-US" altLang="zh-TW" dirty="0"/>
              <a:t>instead of the long one</a:t>
            </a:r>
            <a:endParaRPr lang="en-US" altLang="zh-TW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9D9E65-9BCE-A58F-F644-350DC25A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8C1F01-0598-DC94-FDD9-12EED6687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282" y="2704458"/>
            <a:ext cx="3819525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7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C127F-D4EB-C6CC-48D7-BD064925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Optimization</a:t>
            </a:r>
            <a:r>
              <a:rPr lang="zh-TW" altLang="en-US" dirty="0"/>
              <a:t> </a:t>
            </a:r>
            <a:r>
              <a:rPr lang="en-US" altLang="zh-TW" dirty="0"/>
              <a:t>Algorithms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Several ACO algorithms have been proposed in the literature.</a:t>
                </a:r>
              </a:p>
              <a:p>
                <a:pPr lvl="1"/>
                <a:r>
                  <a:rPr lang="en-US" altLang="zh-TW" dirty="0"/>
                  <a:t>e.g., Ants, Hyper-Cube AS, Rank-Based AS, etc.</a:t>
                </a:r>
              </a:p>
              <a:p>
                <a:r>
                  <a:rPr lang="en-US" altLang="zh-TW" dirty="0"/>
                  <a:t>Main ACO Algorithms</a:t>
                </a:r>
              </a:p>
              <a:p>
                <a:pPr lvl="1"/>
                <a:r>
                  <a:rPr lang="en-US" altLang="zh-TW" dirty="0"/>
                  <a:t>Ant System (AS)</a:t>
                </a:r>
              </a:p>
              <a:p>
                <a:pPr lvl="1"/>
                <a:r>
                  <a:rPr lang="en-US" altLang="zh-TW" dirty="0"/>
                  <a:t>Variants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en-US" altLang="zh-TW" dirty="0"/>
                  <a:t> Ant System 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2"/>
                <a:r>
                  <a:rPr lang="en-US" altLang="zh-TW" dirty="0"/>
                  <a:t>Ant Colony System (ACS)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5CD9F10-B8F2-ABD1-8853-51219E6CA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23CF61-6A08-82CB-6BA0-0032EF5F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06397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5A0EB-867E-EC5D-2160-68C04A6D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D1B6-C250-60D3-5F9D-0780AC9A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ACO</a:t>
            </a:r>
            <a:r>
              <a:rPr lang="zh-TW" altLang="en-US" dirty="0"/>
              <a:t> </a:t>
            </a:r>
            <a:r>
              <a:rPr lang="en-US" altLang="zh-TW" dirty="0"/>
              <a:t>for Traveling Salesman Problem (TSP)</a:t>
            </a:r>
          </a:p>
          <a:p>
            <a:pPr lvl="1"/>
            <a:r>
              <a:rPr lang="en-US" altLang="zh-TW" dirty="0"/>
              <a:t>Find the shortest tour</a:t>
            </a:r>
          </a:p>
          <a:p>
            <a:pPr lvl="1"/>
            <a:r>
              <a:rPr lang="en-US" altLang="zh-TW" dirty="0"/>
              <a:t>Iterative algorithm</a:t>
            </a:r>
          </a:p>
          <a:p>
            <a:pPr lvl="2"/>
            <a:r>
              <a:rPr lang="en-US" altLang="zh-TW" dirty="0"/>
              <a:t>Simulate a number of ants moving on a graph</a:t>
            </a:r>
          </a:p>
          <a:p>
            <a:pPr lvl="2"/>
            <a:r>
              <a:rPr lang="en-US" altLang="zh-TW" dirty="0"/>
              <a:t>Allow each city to be visited once and </a:t>
            </a:r>
            <a:r>
              <a:rPr lang="en-US" altLang="zh-TW" dirty="0">
                <a:solidFill>
                  <a:srgbClr val="FF0000"/>
                </a:solidFill>
              </a:rPr>
              <a:t>only once</a:t>
            </a:r>
          </a:p>
          <a:p>
            <a:pPr lvl="3"/>
            <a:r>
              <a:rPr lang="en-US" altLang="zh-TW" dirty="0"/>
              <a:t>Stochastically among the previously </a:t>
            </a:r>
            <a:r>
              <a:rPr lang="en-US" altLang="zh-TW" dirty="0">
                <a:solidFill>
                  <a:srgbClr val="FF0000"/>
                </a:solidFill>
              </a:rPr>
              <a:t>unvisited</a:t>
            </a:r>
            <a:r>
              <a:rPr lang="en-US" altLang="zh-TW" dirty="0"/>
              <a:t> ones</a:t>
            </a:r>
          </a:p>
          <a:p>
            <a:pPr lvl="3"/>
            <a:r>
              <a:rPr lang="en-US" altLang="zh-TW" dirty="0"/>
              <a:t>Stochastic mechanism biased by the pheromone</a:t>
            </a:r>
          </a:p>
          <a:p>
            <a:pPr lvl="2"/>
            <a:r>
              <a:rPr lang="en-US" altLang="zh-TW" dirty="0"/>
              <a:t>Pheromone can be </a:t>
            </a:r>
            <a:r>
              <a:rPr lang="en-US" altLang="zh-TW" dirty="0">
                <a:solidFill>
                  <a:srgbClr val="FF0000"/>
                </a:solidFill>
              </a:rPr>
              <a:t>read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modified</a:t>
            </a:r>
            <a:r>
              <a:rPr lang="en-US" altLang="zh-TW" dirty="0"/>
              <a:t> by ants</a:t>
            </a:r>
          </a:p>
          <a:p>
            <a:pPr lvl="3"/>
            <a:r>
              <a:rPr lang="en-US" altLang="zh-TW" dirty="0"/>
              <a:t>At the end of an iteration, pheromone values are modified to bias ants in future iterations</a:t>
            </a:r>
          </a:p>
          <a:p>
            <a:pPr lvl="3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A1028E-17AF-077F-AB49-57ABB3B5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102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F9D80-C2DA-910C-16C9-B5427D5F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7346C-6EFF-7872-3593-B8B5C46B3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Basic Concept</a:t>
            </a:r>
          </a:p>
          <a:p>
            <a:pPr lvl="1"/>
            <a:r>
              <a:rPr lang="en-US" altLang="zh-TW" dirty="0"/>
              <a:t>Assign Initial Positions for Ants</a:t>
            </a:r>
          </a:p>
          <a:p>
            <a:pPr lvl="2"/>
            <a:r>
              <a:rPr lang="en-US" altLang="zh-TW" dirty="0"/>
              <a:t>Each ant is assigned to a unique starting city to ensure a diverse initial exploration</a:t>
            </a:r>
          </a:p>
          <a:p>
            <a:pPr lvl="1"/>
            <a:r>
              <a:rPr lang="en-US" altLang="zh-TW" dirty="0"/>
              <a:t>Sequentially Calculate Transition Probabilities</a:t>
            </a:r>
          </a:p>
          <a:p>
            <a:pPr lvl="2"/>
            <a:r>
              <a:rPr lang="en-US" altLang="zh-TW" dirty="0"/>
              <a:t>At each step, each ant calculates the transition probabilities for potential next cities and sequentially selects the next city to visit</a:t>
            </a:r>
          </a:p>
          <a:p>
            <a:pPr lvl="1"/>
            <a:r>
              <a:rPr lang="en-US" altLang="zh-TW" dirty="0"/>
              <a:t>Complete the Tour and Calculate Path Length</a:t>
            </a:r>
          </a:p>
          <a:p>
            <a:pPr lvl="2"/>
            <a:r>
              <a:rPr lang="en-US" altLang="zh-TW" dirty="0"/>
              <a:t>After visiting all cities, the total path length for each ant’s tour is computed</a:t>
            </a:r>
          </a:p>
          <a:p>
            <a:pPr lvl="1"/>
            <a:r>
              <a:rPr lang="en-US" altLang="zh-TW" dirty="0"/>
              <a:t>Update Pheromone Concentrations</a:t>
            </a:r>
          </a:p>
          <a:p>
            <a:pPr lvl="2"/>
            <a:r>
              <a:rPr lang="en-US" altLang="zh-TW" dirty="0"/>
              <a:t>After all ants complete their tours, pheromone updates based on path quality, length and evaporation rate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0B78DA-463B-BB7E-4F22-F62AE45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007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5D0D30-D09A-FAA8-E86C-717F42B5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454722-3EB3-840F-4B13-3DBEDDBD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FD81D2-FEF1-AD49-5208-823CB766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15</a:t>
            </a:fld>
            <a:endParaRPr lang="en-US" altLang="zh-TW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93CC161-7989-AE79-CE6B-0F8A35429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800" y="1605730"/>
            <a:ext cx="5790399" cy="44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91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4007A-22EF-F2D7-8ABA-92CA8346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CA5072-C963-074D-721C-33E595C1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Proper Nouns</a:t>
            </a:r>
          </a:p>
          <a:p>
            <a:pPr lvl="1"/>
            <a:r>
              <a:rPr lang="en-US" altLang="zh-TW" dirty="0"/>
              <a:t>Pheromone (</a:t>
            </a:r>
            <a:r>
              <a:rPr lang="zh-TW" altLang="en-US" dirty="0"/>
              <a:t>費洛蒙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Evaporation Mechanism (</a:t>
            </a:r>
            <a:r>
              <a:rPr lang="zh-TW" altLang="en-US" dirty="0"/>
              <a:t>揮發機制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Heuristic Information (</a:t>
            </a:r>
            <a:r>
              <a:rPr lang="zh-TW" altLang="en-US" dirty="0"/>
              <a:t>啟發訊息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Transition Probability (</a:t>
            </a:r>
            <a:r>
              <a:rPr lang="zh-TW" altLang="en-US" dirty="0"/>
              <a:t>轉移機率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05C1FD-3A2D-A289-EB0A-20186C08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961151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9709F-AAD0-2AE8-65BA-FBABC8F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At each iteration, the pheromone values are updated by all the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/>
                  <a:t> ants that have built a solution in the iteration itself. </a:t>
                </a:r>
              </a:p>
              <a:p>
                <a:pPr lvl="1"/>
                <a:r>
                  <a:rPr lang="en-US" altLang="zh-TW" dirty="0">
                    <a:solidFill>
                      <a:schemeClr val="tx1"/>
                    </a:solidFill>
                  </a:rPr>
                  <a:t>The pheromone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evaporation rate,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number of ants,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is the quantity of pheromone laid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edge</m:t>
                    </m:r>
                    <m:d>
                      <m:dPr>
                        <m:ctrlPr>
                          <a:rPr lang="en-US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endParaRPr lang="en-US" altLang="zh-TW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b="0" i="1" dirty="0" err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nary>
                        <m:naryPr>
                          <m:chr m:val="∑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TW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5E6D94C-742B-7029-CF02-80C39298AE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D7EE22-B507-096F-8A98-1BC80219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3231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90EA5-DFCD-8DA5-0534-C097A14F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Pheromone</a:t>
                </a:r>
              </a:p>
              <a:p>
                <a:pPr lvl="1"/>
                <a:r>
                  <a:rPr lang="en-US" altLang="zh-TW" dirty="0"/>
                  <a:t>Q is a constant related to the quantity of trail laid by ants,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the length of the tour constructed by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f>
                        <m:fPr>
                          <m:type m:val="noBar"/>
                          <m:ctrlP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ant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used</m:t>
                          </m:r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edge</m:t>
                          </m:r>
                          <m:d>
                            <m:dPr>
                              <m:ctrlP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TW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its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tour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</m:num>
                        <m:den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otherwise</m:t>
                          </m:r>
                          <m:r>
                            <a:rPr lang="en-US" altLang="zh-TW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                                          </m:t>
                          </m:r>
                          <m:r>
                            <a:rPr lang="zh-TW" alt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DADF3B3-2E3C-BCBF-0963-EDE932670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1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A777C4-6C43-08C0-A83D-41C2BE07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417542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DB9E5-6ACF-F119-56BA-C58ACD67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</a:t>
            </a:r>
            <a:r>
              <a:rPr lang="zh-TW" altLang="en-US" dirty="0"/>
              <a:t> </a:t>
            </a:r>
            <a:r>
              <a:rPr lang="en-US" altLang="zh-TW" dirty="0"/>
              <a:t>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Heuristic Information</a:t>
                </a:r>
              </a:p>
              <a:p>
                <a:pPr lvl="1"/>
                <a:r>
                  <a:rPr lang="en-US" altLang="zh-TW" dirty="0"/>
                  <a:t>Heuristic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zh-TW" i="1" dirty="0" err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associated with the edge joining cities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which is given by:</a:t>
                </a:r>
              </a:p>
              <a:p>
                <a:pPr lvl="1"/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 is the distance between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endParaRPr lang="en-US" altLang="zh-TW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7C21ED4-B7E5-8263-C9D8-991032AD7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00A6EE-95C2-A5F4-51ED-4D815CD1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47699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B6B6D-052F-AFFE-B972-31DEFFE5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234CD-E1F2-688E-0D7E-945A23100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Exact Algorithm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Heuristic Algorithm</a:t>
            </a:r>
          </a:p>
          <a:p>
            <a:pPr lvl="1"/>
            <a:r>
              <a:rPr lang="en-US" altLang="zh-TW" dirty="0"/>
              <a:t>Problem-solving method to produce approximate solutions</a:t>
            </a:r>
          </a:p>
          <a:p>
            <a:pPr lvl="2"/>
            <a:r>
              <a:rPr lang="en-US" altLang="zh-TW" dirty="0"/>
              <a:t>Select the best solution within an acceptable time and cost</a:t>
            </a:r>
          </a:p>
          <a:p>
            <a:pPr lvl="2"/>
            <a:r>
              <a:rPr lang="en-US" altLang="zh-TW" dirty="0"/>
              <a:t>Obtain a certain trade-off in </a:t>
            </a:r>
            <a:r>
              <a:rPr lang="en-US" altLang="zh-TW" dirty="0">
                <a:solidFill>
                  <a:srgbClr val="FF0000"/>
                </a:solidFill>
              </a:rPr>
              <a:t>complexity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quality of resolution</a:t>
            </a:r>
          </a:p>
          <a:p>
            <a:pPr lvl="1"/>
            <a:r>
              <a:rPr lang="en-US" altLang="zh-TW" dirty="0"/>
              <a:t>Most are based on an imitation of natural algorithms</a:t>
            </a:r>
          </a:p>
          <a:p>
            <a:pPr lvl="2"/>
            <a:r>
              <a:rPr lang="en-US" altLang="zh-TW" dirty="0"/>
              <a:t>e.g., Ant Colony Algorithm (ACO), Genetic Algorithm (GA), etc.</a:t>
            </a:r>
          </a:p>
          <a:p>
            <a:pPr lvl="2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CD3E9DB-6B7C-888B-33E2-01944D3E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192601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CE242-E381-9413-5148-1779C9877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dirty="0"/>
                  <a:t>is the set of feasible components; that is,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TW" dirty="0"/>
                  <a:t> is a city not yet visited by the 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/>
                  <a:t> is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has so far constructed the partial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TW" dirty="0"/>
                  <a:t> , the probability of going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is given by: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bSup>
                                  <m:sSubSup>
                                    <m:sSubSup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⋅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zh-TW" i="1" dirty="0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bSup>
                                </m:num>
                                <m:den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∈ 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brk m:alnAt="9"/>
                                            </m:r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9"/>
                                        </m:rPr>
                                        <a:rPr lang="en-US" altLang="zh-TW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 ⋅</m:t>
                                          </m:r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𝑖𝑙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                     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en-US" altLang="zh-TW" dirty="0"/>
                  <a:t>The parameters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TW" dirty="0"/>
                  <a:t> control the relative importance of the pheromone.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90C959A-766C-5196-9D56-599234AE2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 r="-9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C80EA-FE21-31D9-6611-AF2C8639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4653092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BB07A6-754A-BE05-19D8-CC4BAC80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System (AS)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Transition Probability</a:t>
                </a:r>
              </a:p>
              <a:p>
                <a:pPr lvl="1"/>
                <a:r>
                  <a:rPr lang="en-US" altLang="zh-TW" dirty="0"/>
                  <a:t>An ant in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chooses the next city to visit</a:t>
                </a:r>
              </a:p>
              <a:p>
                <a:pPr lvl="1"/>
                <a:r>
                  <a:rPr lang="en-US" altLang="zh-TW" dirty="0"/>
                  <a:t>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has not been previously visited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9A7667D-4257-13EC-3260-2E81E403A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636070-3801-B939-38E1-8A6495C1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21</a:t>
            </a:fld>
            <a:endParaRPr lang="en-US" altLang="zh-TW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5BCF584-7FB3-EF38-F868-46931728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866" y="2748145"/>
            <a:ext cx="3612357" cy="31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8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6605030F-BAE7-6513-D01F-ABDD83A4E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lvl="1"/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value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bound</a:t>
                </a:r>
              </a:p>
              <a:p>
                <a:pPr lvl="1"/>
                <a:r>
                  <a:rPr lang="en-US" altLang="zh-TW" dirty="0"/>
                  <a:t>Only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best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updates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pheromone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trails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TW" dirty="0"/>
                  <a:t> are respectively the upper and lower bounds imposed on the pheromone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 err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  <m:sSubSup>
                              <m:sSubSup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dirty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𝑏𝑒𝑠𝑡</m:t>
                                </m:r>
                              </m:sup>
                            </m:sSubSup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TW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TW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The operator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is defined as:</a:t>
                </a:r>
              </a:p>
              <a:p>
                <a:pPr marL="3429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      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3BD79B-DCF3-DE49-AA28-A71EC0B6F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C8808D-C58C-E7A3-EF87-0394DB45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8023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Variants: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17D9CFD8-4A00-2D28-9460-A0C0C16F1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77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𝑀𝑎𝑥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𝑀𝑖𝑛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System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AS)</a:t>
                </a:r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𝑏𝑒𝑠𝑡</m:t>
                        </m:r>
                      </m:sup>
                    </m:sSubSup>
                  </m:oMath>
                </a14:m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𝑏𝑒𝑠𝑡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belongs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the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best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tour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n-US" altLang="zh-TW" i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dirty="0"/>
                  <a:t> is the length of the tour of the best ant.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𝑏𝑒𝑠𝑡</m:t>
                        </m:r>
                      </m:sub>
                    </m:sSub>
                  </m:oMath>
                </a14:m>
                <a:r>
                  <a:rPr lang="en-US" altLang="zh-TW" b="1" dirty="0"/>
                  <a:t> </a:t>
                </a:r>
                <a:r>
                  <a:rPr lang="en-US" altLang="zh-TW" dirty="0"/>
                  <a:t>may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i="1" dirty="0">
                    <a:solidFill>
                      <a:srgbClr val="FF0000"/>
                    </a:solidFill>
                  </a:rPr>
                  <a:t>iteration-best</a:t>
                </a:r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i="1" dirty="0">
                    <a:solidFill>
                      <a:srgbClr val="FF0000"/>
                    </a:solidFill>
                  </a:rPr>
                  <a:t>best-so-far</a:t>
                </a:r>
                <a:r>
                  <a:rPr lang="en-US" altLang="zh-TW" i="1" dirty="0"/>
                  <a:t> </a:t>
                </a:r>
                <a:r>
                  <a:rPr lang="en-US" altLang="zh-TW" dirty="0"/>
                  <a:t>or a combination of both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is the best tour found in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current iteration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is the best solution found since the start of the algorithm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1114BFA-7194-01A6-77E2-19018DF25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D0FD527-963B-3500-B769-D133E1FC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04067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15123D-07E8-42E2-8175-34688DFB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Local pheromone update</a:t>
                </a:r>
                <a:r>
                  <a:rPr lang="zh-TW" altLang="en-US" dirty="0"/>
                  <a:t> </a:t>
                </a:r>
                <a:endParaRPr lang="en-US" altLang="zh-TW" dirty="0"/>
              </a:p>
              <a:p>
                <a:pPr lvl="2"/>
                <a:r>
                  <a:rPr lang="en-US" altLang="zh-TW" dirty="0"/>
                  <a:t>Performed by all the ants after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each construction step</a:t>
                </a:r>
              </a:p>
              <a:p>
                <a:pPr lvl="2"/>
                <a:r>
                  <a:rPr lang="en-US" altLang="zh-TW" dirty="0"/>
                  <a:t>Each ant applies it only to the last edge traversed</a:t>
                </a:r>
              </a:p>
              <a:p>
                <a:endParaRPr lang="en-US" altLang="zh-TW" dirty="0"/>
              </a:p>
              <a:p>
                <a:pPr marL="0" indent="0" algn="ctr">
                  <a:buNone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(1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dirty="0"/>
                  <a:t>)</a:t>
                </a:r>
                <a14:m>
                  <m:oMath xmlns:m="http://schemas.openxmlformats.org/officeDocument/2006/math">
                    <m:r>
                      <a:rPr lang="en-US" altLang="zh-TW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，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0, 1]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 algn="ctr">
                  <a:buNone/>
                </a:pPr>
                <a:endParaRPr lang="en-US" altLang="zh-TW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the pheromone decay coefficient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 is the initial value of the pheromone</a:t>
                </a:r>
              </a:p>
              <a:p>
                <a:pPr lvl="2"/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6A5912C-F955-476D-1307-44AAC6A51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2694FB-CB53-ED6B-4ACA-0A23EB6CD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5417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08F5A-398B-6E4C-E20D-F19E8AF7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Variants: ACS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Ant Colony System (ACS)</a:t>
                </a:r>
              </a:p>
              <a:p>
                <a:pPr lvl="1"/>
                <a:r>
                  <a:rPr lang="en-US" altLang="zh-TW" dirty="0"/>
                  <a:t>Offline pheromone update</a:t>
                </a:r>
              </a:p>
              <a:p>
                <a:pPr lvl="2"/>
                <a:r>
                  <a:rPr lang="en-US" altLang="zh-TW" dirty="0"/>
                  <a:t>Similarly 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𝑀𝑀</m:t>
                    </m:r>
                  </m:oMath>
                </a14:m>
                <a:r>
                  <a:rPr lang="en-US" altLang="zh-TW" dirty="0"/>
                  <a:t>AS is applied at the end of iteration by only one ant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𝑏𝑒𝑠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can be either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𝑖𝑏</m:t>
                        </m:r>
                      </m:sub>
                    </m:sSub>
                  </m:oMath>
                </a14:m>
                <a:r>
                  <a:rPr lang="en-US" altLang="zh-TW" dirty="0"/>
                  <a:t> 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𝑏𝑠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6858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+1)←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belongs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best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tour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685800" lvl="2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>
                    <a:latin typeface="+mj-lt"/>
                  </a:rPr>
                  <a:t>Pseudorandom Proportional rule</a:t>
                </a:r>
              </a:p>
              <a:p>
                <a:pPr lvl="2"/>
                <a:r>
                  <a:rPr lang="en-US" altLang="zh-TW" dirty="0">
                    <a:latin typeface="+mj-lt"/>
                  </a:rPr>
                  <a:t>	</a:t>
                </a:r>
                <a:r>
                  <a:rPr lang="en-US" altLang="zh-TW" dirty="0"/>
                  <a:t>The probability for an ant to move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depends on a random variable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TW" dirty="0"/>
                  <a:t> uniformly distributed over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 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</m:s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𝑖𝑙</m:t>
                            </m:r>
                          </m:sub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TW" dirty="0"/>
                  <a:t>, otherwise original Equation is used</a:t>
                </a:r>
                <a:endParaRPr lang="en-US" altLang="zh-TW" dirty="0">
                  <a:latin typeface="+mj-lt"/>
                </a:endParaRPr>
              </a:p>
              <a:p>
                <a:pPr marL="342900" lvl="1" indent="0" algn="ctr">
                  <a:buNone/>
                </a:pPr>
                <a:endParaRPr lang="en-US" altLang="zh-TW" dirty="0"/>
              </a:p>
              <a:p>
                <a:pPr marL="342900" lvl="1" indent="0" algn="ctr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D1BCE2F-AACF-F563-795A-11564263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0828B-7734-AFA8-6219-BC5EFC36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42546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0B446-3335-B467-EA33-621D7997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Traveling Salesman Problem (TSP)</a:t>
                </a:r>
              </a:p>
              <a:p>
                <a:pPr lvl="1"/>
                <a:r>
                  <a:rPr lang="en-US" altLang="zh-TW" dirty="0"/>
                  <a:t>We are given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The Traveling Salesman Problem (TSP) asks for the total distance of the shortest tour of the cities</a:t>
                </a:r>
              </a:p>
              <a:p>
                <a:pPr lvl="2"/>
                <a:r>
                  <a:rPr lang="en-US" altLang="zh-TW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TW" dirty="0"/>
                  <a:t> for convenience</a:t>
                </a:r>
              </a:p>
              <a:p>
                <a:pPr lvl="2"/>
                <a:r>
                  <a:rPr lang="en-US" altLang="zh-TW" dirty="0"/>
                  <a:t>Each city is visited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exactly once </a:t>
                </a:r>
                <a:r>
                  <a:rPr lang="en-US" altLang="zh-TW" dirty="0"/>
                  <a:t>and then at the end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come back to start city</a:t>
                </a:r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0D03B8E-C8FC-47B4-087A-18FEBE86E9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 r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FC13FB-E0F0-07CB-3440-D3DB9FC1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9694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E0B8C-4DC5-37BD-B655-58C87A28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BCDE2C-56BB-EC91-0865-DF008A50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27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295DBC35-1922-03B9-8078-FE39DD2974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4" name="內容版面配置區 33">
                <a:extLst>
                  <a:ext uri="{FF2B5EF4-FFF2-40B4-BE49-F238E27FC236}">
                    <a16:creationId xmlns:a16="http://schemas.microsoft.com/office/drawing/2014/main" id="{295DBC35-1922-03B9-8078-FE39DD2974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內容版面配置區 31">
            <a:extLst>
              <a:ext uri="{FF2B5EF4-FFF2-40B4-BE49-F238E27FC236}">
                <a16:creationId xmlns:a16="http://schemas.microsoft.com/office/drawing/2014/main" id="{C77BA1BD-E6A5-94CA-A447-29F7E07D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0135" y="1727056"/>
            <a:ext cx="5541818" cy="415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462563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4E7F3-8E6A-03A9-45D2-D08D3D36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0FBF12-4577-B0D5-80F6-037FA683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28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0DFB9A7C-7C0F-F832-8B78-A968C1BEE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Distance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between any two cities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0DFB9A7C-7C0F-F832-8B78-A968C1BEE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65AD648-E21A-BCFC-F5DD-72549C37C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9039"/>
              </p:ext>
            </p:extLst>
          </p:nvPr>
        </p:nvGraphicFramePr>
        <p:xfrm>
          <a:off x="2642195" y="1789004"/>
          <a:ext cx="3859610" cy="173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922">
                  <a:extLst>
                    <a:ext uri="{9D8B030D-6E8A-4147-A177-3AD203B41FA5}">
                      <a16:colId xmlns:a16="http://schemas.microsoft.com/office/drawing/2014/main" val="4982509"/>
                    </a:ext>
                  </a:extLst>
                </a:gridCol>
                <a:gridCol w="771922">
                  <a:extLst>
                    <a:ext uri="{9D8B030D-6E8A-4147-A177-3AD203B41FA5}">
                      <a16:colId xmlns:a16="http://schemas.microsoft.com/office/drawing/2014/main" val="35103550"/>
                    </a:ext>
                  </a:extLst>
                </a:gridCol>
                <a:gridCol w="771922">
                  <a:extLst>
                    <a:ext uri="{9D8B030D-6E8A-4147-A177-3AD203B41FA5}">
                      <a16:colId xmlns:a16="http://schemas.microsoft.com/office/drawing/2014/main" val="2041865596"/>
                    </a:ext>
                  </a:extLst>
                </a:gridCol>
                <a:gridCol w="771922">
                  <a:extLst>
                    <a:ext uri="{9D8B030D-6E8A-4147-A177-3AD203B41FA5}">
                      <a16:colId xmlns:a16="http://schemas.microsoft.com/office/drawing/2014/main" val="4026510993"/>
                    </a:ext>
                  </a:extLst>
                </a:gridCol>
                <a:gridCol w="771922">
                  <a:extLst>
                    <a:ext uri="{9D8B030D-6E8A-4147-A177-3AD203B41FA5}">
                      <a16:colId xmlns:a16="http://schemas.microsoft.com/office/drawing/2014/main" val="1251256692"/>
                    </a:ext>
                  </a:extLst>
                </a:gridCol>
              </a:tblGrid>
              <a:tr h="347416">
                <a:tc>
                  <a:txBody>
                    <a:bodyPr/>
                    <a:lstStyle/>
                    <a:p>
                      <a:pPr algn="dist"/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4089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77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70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075858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504921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77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69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864404"/>
                  </a:ext>
                </a:extLst>
              </a:tr>
              <a:tr h="347416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400" b="1" dirty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zh-TW" altLang="en-US" sz="14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70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24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87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9500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D7D1B4-8D93-58E2-160D-959F25D8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8DBF0E-87E6-2A96-7FA2-0A8E33BB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29</a:t>
            </a:fld>
            <a:endParaRPr lang="en-US" altLang="zh-TW" dirty="0"/>
          </a:p>
        </p:txBody>
      </p:sp>
      <p:sp>
        <p:nvSpPr>
          <p:cNvPr id="24" name="內容版面配置區 23">
            <a:extLst>
              <a:ext uri="{FF2B5EF4-FFF2-40B4-BE49-F238E27FC236}">
                <a16:creationId xmlns:a16="http://schemas.microsoft.com/office/drawing/2014/main" id="{87CBBCBD-9482-8192-6454-276B7B80D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73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7C6AB-0DCB-BE56-8C3D-E342416B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Programming (DP)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EB33C-CFA4-A626-59E4-827D565B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23143-683F-21BC-0461-63AEA91D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653C2D8-7293-0E9F-D7F2-B65929EE587B}"/>
              </a:ext>
            </a:extLst>
          </p:cNvPr>
          <p:cNvSpPr txBox="1">
            <a:spLocks/>
          </p:cNvSpPr>
          <p:nvPr/>
        </p:nvSpPr>
        <p:spPr bwMode="auto">
          <a:xfrm>
            <a:off x="395288" y="1226534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70000"/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m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25000"/>
                </a:schemeClr>
              </a:buClr>
              <a:buSzPct val="70000"/>
              <a:buFont typeface="Wingdings" panose="05000000000000000000" pitchFamily="2" charset="2"/>
              <a:buChar char="Ø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200150" indent="-1714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kern="0" dirty="0"/>
              <a:t>Dynamic Programming (DP) is a general algorithm design technique for solving problems defined by recurrences with </a:t>
            </a:r>
            <a:r>
              <a:rPr lang="en-US" altLang="zh-TW" kern="0" dirty="0">
                <a:solidFill>
                  <a:srgbClr val="FF0000"/>
                </a:solidFill>
              </a:rPr>
              <a:t>overlapping subproblems</a:t>
            </a:r>
          </a:p>
          <a:p>
            <a:endParaRPr lang="en-US" altLang="zh-TW" kern="0" dirty="0">
              <a:solidFill>
                <a:srgbClr val="FF0000"/>
              </a:solidFill>
            </a:endParaRPr>
          </a:p>
          <a:p>
            <a:r>
              <a:rPr lang="en-US" altLang="zh-TW" kern="0" dirty="0"/>
              <a:t> Main idea</a:t>
            </a:r>
          </a:p>
          <a:p>
            <a:pPr lvl="1"/>
            <a:r>
              <a:rPr lang="en-US" altLang="zh-TW" kern="0" dirty="0"/>
              <a:t>Set up a recurrence relating a solution to a larger instance  to solutions of some smaller instances</a:t>
            </a:r>
          </a:p>
          <a:p>
            <a:pPr lvl="1"/>
            <a:r>
              <a:rPr lang="en-US" altLang="zh-TW" kern="0" dirty="0"/>
              <a:t>Solve smaller instances once</a:t>
            </a:r>
          </a:p>
          <a:p>
            <a:pPr lvl="1"/>
            <a:r>
              <a:rPr lang="en-US" altLang="zh-TW" kern="0" dirty="0"/>
              <a:t>Record solutions in a table </a:t>
            </a:r>
          </a:p>
          <a:p>
            <a:pPr lvl="1"/>
            <a:r>
              <a:rPr lang="en-US" altLang="zh-TW" kern="0" dirty="0"/>
              <a:t>Extract solution to the initial instance from that table</a:t>
            </a:r>
          </a:p>
        </p:txBody>
      </p:sp>
    </p:spTree>
    <p:extLst>
      <p:ext uri="{BB962C8B-B14F-4D97-AF65-F5344CB8AC3E}">
        <p14:creationId xmlns:p14="http://schemas.microsoft.com/office/powerpoint/2010/main" val="1376849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9E936-0557-1469-30F5-A4B5EF74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2F27-2301-0D28-48F6-540CB59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30</a:t>
            </a:fld>
            <a:endParaRPr lang="en-US" altLang="zh-TW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81B7E9C7-C3CC-21AC-DBF5-3BEFF2CE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765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05474-BDED-B53F-92EA-7D6752FC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86B886-B0C3-9522-104B-FD5EE50F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31</a:t>
            </a:fld>
            <a:endParaRPr lang="en-US" altLang="zh-TW" dirty="0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B8B5A2F1-2F0C-B1BA-3038-DFC69BEB6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50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F3383-2861-D51B-943A-853D2AA7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0C1B50-60C2-ED24-7953-AFAC684E2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DP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TSP</a:t>
            </a:r>
            <a:r>
              <a:rPr lang="zh-TW" altLang="en-US" dirty="0"/>
              <a:t>內容</a:t>
            </a:r>
            <a:endParaRPr lang="en-US" altLang="zh-TW" dirty="0"/>
          </a:p>
          <a:p>
            <a:r>
              <a:rPr lang="en-US" altLang="zh-TW" dirty="0"/>
              <a:t>Alpha beta Q</a:t>
            </a:r>
            <a:r>
              <a:rPr lang="zh-TW" altLang="en-US" dirty="0"/>
              <a:t> 有什麼方法可以找到最佳化</a:t>
            </a:r>
            <a:endParaRPr lang="en-US" altLang="zh-TW" dirty="0"/>
          </a:p>
          <a:p>
            <a:r>
              <a:rPr lang="en-US" altLang="zh-TW" dirty="0"/>
              <a:t>Conclude for the optimization route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是否有辦法達到最佳化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Stagnation behavior</a:t>
            </a:r>
            <a:r>
              <a:rPr lang="zh-TW" altLang="en-US" dirty="0"/>
              <a:t> </a:t>
            </a:r>
            <a:r>
              <a:rPr lang="en-US" altLang="zh-TW" dirty="0"/>
              <a:t>(End Criteria)</a:t>
            </a:r>
          </a:p>
          <a:p>
            <a:r>
              <a:rPr lang="zh-TW" altLang="en-US" dirty="0"/>
              <a:t>二種哪一種效果比較好</a:t>
            </a:r>
            <a:r>
              <a:rPr lang="en-US" altLang="zh-TW" dirty="0"/>
              <a:t>?</a:t>
            </a:r>
            <a:r>
              <a:rPr lang="zh-TW" altLang="en-US" dirty="0"/>
              <a:t>在</a:t>
            </a:r>
            <a:r>
              <a:rPr lang="en-US" altLang="zh-TW" dirty="0"/>
              <a:t>city</a:t>
            </a:r>
            <a:r>
              <a:rPr lang="zh-TW" altLang="en-US" dirty="0"/>
              <a:t>數量等於多少時會黃金交叉</a:t>
            </a:r>
            <a:endParaRPr lang="en-US" altLang="zh-TW" dirty="0"/>
          </a:p>
          <a:p>
            <a:r>
              <a:rPr lang="zh-TW" altLang="en-US" dirty="0"/>
              <a:t>為什麼不要從同</a:t>
            </a:r>
            <a:r>
              <a:rPr lang="en-US" altLang="zh-TW" dirty="0"/>
              <a:t>city</a:t>
            </a:r>
            <a:r>
              <a:rPr lang="zh-TW" altLang="en-US" dirty="0"/>
              <a:t>走就好了或者剛剛好分到各個</a:t>
            </a:r>
            <a:r>
              <a:rPr lang="en-US" altLang="zh-TW" dirty="0"/>
              <a:t>city</a:t>
            </a:r>
          </a:p>
          <a:p>
            <a:r>
              <a:rPr lang="zh-TW" altLang="en-US" dirty="0"/>
              <a:t>為什麼會需要揮發機制</a:t>
            </a:r>
            <a:r>
              <a:rPr lang="en-US" altLang="zh-TW" dirty="0"/>
              <a:t>?</a:t>
            </a:r>
            <a:r>
              <a:rPr lang="zh-TW" altLang="en-US" dirty="0"/>
              <a:t>沒有會有什麼問題</a:t>
            </a:r>
            <a:endParaRPr lang="en-US" altLang="zh-TW" dirty="0"/>
          </a:p>
          <a:p>
            <a:r>
              <a:rPr lang="en-US" altLang="zh-TW" dirty="0"/>
              <a:t>Pheromone Concentration</a:t>
            </a:r>
            <a:r>
              <a:rPr lang="zh-TW" altLang="en-US" dirty="0"/>
              <a:t> 意思</a:t>
            </a:r>
            <a:endParaRPr lang="en-US" altLang="zh-TW" dirty="0"/>
          </a:p>
          <a:p>
            <a:r>
              <a:rPr lang="zh-TW" altLang="en-US" dirty="0"/>
              <a:t>前面說到的</a:t>
            </a:r>
            <a:r>
              <a:rPr lang="en-US" altLang="zh-TW" dirty="0"/>
              <a:t>Iterative</a:t>
            </a:r>
            <a:r>
              <a:rPr lang="zh-TW" altLang="en-US" dirty="0"/>
              <a:t>可以用遞迴嗎</a:t>
            </a:r>
            <a:r>
              <a:rPr lang="en-US" altLang="zh-TW" dirty="0"/>
              <a:t>?</a:t>
            </a:r>
            <a:r>
              <a:rPr lang="zh-TW" altLang="en-US" dirty="0"/>
              <a:t> 為什麼是 </a:t>
            </a:r>
            <a:r>
              <a:rPr lang="en-US" altLang="zh-TW" dirty="0"/>
              <a:t>Iterative</a:t>
            </a:r>
          </a:p>
          <a:p>
            <a:r>
              <a:rPr lang="en-US" altLang="zh-TW" dirty="0"/>
              <a:t>Code</a:t>
            </a:r>
            <a:r>
              <a:rPr lang="zh-TW" altLang="en-US" dirty="0"/>
              <a:t>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PPT</a:t>
            </a:r>
            <a:r>
              <a:rPr lang="zh-TW" altLang="en-US" dirty="0"/>
              <a:t> 完成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196B84-32F5-006C-0AA1-2200118E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969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46CD40-C96A-B544-71EF-1F7CB32E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Divide-and-Conquer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EAC8AB-14AC-EA20-E0A4-105EA78D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Divide</a:t>
            </a:r>
          </a:p>
          <a:p>
            <a:pPr lvl="1"/>
            <a:r>
              <a:rPr lang="en-US" altLang="zh-TW" dirty="0"/>
              <a:t>Break down the original problem into smaller subproblems</a:t>
            </a:r>
          </a:p>
          <a:p>
            <a:pPr lvl="1"/>
            <a:r>
              <a:rPr lang="en-US" altLang="zh-TW" dirty="0"/>
              <a:t>Each subproblem should represent a part of the overall problem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Conquer</a:t>
            </a:r>
          </a:p>
          <a:p>
            <a:pPr lvl="1"/>
            <a:r>
              <a:rPr lang="en-US" altLang="zh-TW" dirty="0"/>
              <a:t>If the subproblem is small enough, solve it directly; otherwise, break the subproblem down recursively</a:t>
            </a:r>
          </a:p>
          <a:p>
            <a:pPr lvl="1"/>
            <a:endParaRPr lang="en-US" altLang="zh-TW" dirty="0"/>
          </a:p>
          <a:p>
            <a:r>
              <a:rPr lang="en-US" altLang="zh-TW" dirty="0"/>
              <a:t>Combine</a:t>
            </a:r>
          </a:p>
          <a:p>
            <a:pPr lvl="1"/>
            <a:r>
              <a:rPr lang="en-US" altLang="zh-TW" dirty="0"/>
              <a:t>Combine the sub-problems to get the final solution of the whole problem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45BFD9-46F3-C268-85EE-DF4D0972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0574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DE1E4-9F67-B411-8CF5-C1D069ACA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E784C2-18CE-8B57-9D63-5C6409CDC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56CDD-32C6-BDBB-E935-5FD9C34E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0618BD-B95F-8AEF-75DF-1A6F836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57175" indent="-257175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75000"/>
                    </a:schemeClr>
                  </a:buClr>
                  <a:buSzPct val="70000"/>
                  <a:buFont typeface="Wingdings" panose="05000000000000000000" pitchFamily="2" charset="2"/>
                  <a:buChar char="q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57213" indent="-214313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m"/>
                  <a:defRPr kumimoji="1" sz="22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8572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>
                      <a:lumMod val="25000"/>
                    </a:schemeClr>
                  </a:buClr>
                  <a:buSzPct val="70000"/>
                  <a:buFont typeface="Wingdings" panose="05000000000000000000" pitchFamily="2" charset="2"/>
                  <a:buChar char="Ø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2001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5430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18859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2288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25717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2914650" indent="-17145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15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en-US" altLang="zh-TW" kern="0" dirty="0"/>
                  <a:t>Let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be the length of a shortest path starting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, going through all vertices in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and terminating at vertex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. </a:t>
                </a:r>
              </a:p>
              <a:p>
                <a:pPr marL="0" indent="0">
                  <a:buNone/>
                </a:pPr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i="1" kern="0">
                          <a:latin typeface="Cambria Math" panose="02040503050406030204" pitchFamily="18" charset="0"/>
                        </a:rPr>
                        <m:t>=⁡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i="1" kern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en-US" altLang="zh-TW" i="1" ker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  <m:r>
                                        <a:rPr lang="en-US" altLang="zh-TW" b="0" i="0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lim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i="1" ker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  <m:r>
                                            <a:rPr lang="en-US" altLang="zh-TW" i="1" ker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begChr m:val="{"/>
                                              <m:endChr m:val="}"/>
                                              <m:ctrlP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TW" i="1" ker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≠∅,     </m:t>
                                  </m:r>
                                </m:e>
                              </m:func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b="0" i="1" kern="0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altLang="zh-TW" b="0" i="1" kern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kern="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kern="0" dirty="0"/>
                  <a:t> </a:t>
                </a:r>
                <a:r>
                  <a:rPr lang="en-US" altLang="zh-TW" dirty="0"/>
                  <a:t>represents the minimum total cost of traveling from city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while visiting all unvisited cities in set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kern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kern="0" dirty="0"/>
                  <a:t> is the set of unvisited cities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kern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TW" kern="0" dirty="0"/>
                  <a:t> is the cost of traveling from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kern="0" dirty="0"/>
                  <a:t> to start city </a:t>
                </a:r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TW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</p:txBody>
          </p:sp>
        </mc:Choice>
        <mc:Fallback xmlns="">
          <p:sp>
            <p:nvSpPr>
              <p:cNvPr id="5" name="內容版面配置區 2">
                <a:extLst>
                  <a:ext uri="{FF2B5EF4-FFF2-40B4-BE49-F238E27FC236}">
                    <a16:creationId xmlns:a16="http://schemas.microsoft.com/office/drawing/2014/main" id="{6E32EADC-0885-5F8D-39C9-7923DB4B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226534"/>
                <a:ext cx="8291512" cy="5161867"/>
              </a:xfrm>
              <a:prstGeom prst="rect">
                <a:avLst/>
              </a:prstGeom>
              <a:blipFill>
                <a:blip r:embed="rId3"/>
                <a:stretch>
                  <a:fillRect l="-368" t="-94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4559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7B171-4056-6C3C-5282-652A401CF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Traveling Salesman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TW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 kern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 kern="0" dirty="0" smtClean="0">
                        <a:latin typeface="Cambria Math" panose="02040503050406030204" pitchFamily="18" charset="0"/>
                      </a:rPr>
                      <m:t> = { 2, 3, 4 }</m:t>
                    </m:r>
                  </m:oMath>
                </a14:m>
                <a:endParaRPr lang="en-US" altLang="zh-TW" kern="0" dirty="0"/>
              </a:p>
              <a:p>
                <a:endParaRPr lang="en-US" altLang="zh-TW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{2, 3, 4}</m:t>
                          </m:r>
                        </m:e>
                      </m:d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kern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{3, 4}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TW" i="1" ker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 kern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 {2</m:t>
                          </m:r>
                          <m:r>
                            <a:rPr lang="en-US" altLang="zh-TW" b="0" i="1" kern="0" smtClean="0">
                              <a:latin typeface="Cambria Math" panose="02040503050406030204" pitchFamily="18" charset="0"/>
                            </a:rPr>
                            <m:t>, 4</m:t>
                          </m:r>
                          <m:r>
                            <a:rPr lang="en-US" altLang="zh-TW" i="1" ker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TW" b="0" i="1" kern="0" smtClean="0">
                          <a:latin typeface="Cambria Math" panose="02040503050406030204" pitchFamily="18" charset="0"/>
                        </a:rPr>
                        <m:t>(4, {2, 3})</m:t>
                      </m:r>
                    </m:oMath>
                  </m:oMathPara>
                </a14:m>
                <a:endParaRPr lang="en-US" altLang="zh-TW" kern="0" dirty="0"/>
              </a:p>
              <a:p>
                <a:pPr marL="0" indent="0">
                  <a:buNone/>
                </a:pPr>
                <a:endParaRPr lang="en-US" altLang="zh-TW" kern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{4}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{4}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,∅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F61CEB5-9A0D-3113-F34B-49606B45A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9DC53A-5A61-AE41-965A-D9B4B980C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B931284-5760-5CF5-6FBF-81BEF61B7444}"/>
              </a:ext>
            </a:extLst>
          </p:cNvPr>
          <p:cNvCxnSpPr>
            <a:cxnSpLocks/>
          </p:cNvCxnSpPr>
          <p:nvPr/>
        </p:nvCxnSpPr>
        <p:spPr>
          <a:xfrm flipH="1">
            <a:off x="2052320" y="2485127"/>
            <a:ext cx="2490312" cy="40275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A62613A-EB18-AAC8-3D21-935FAB67651E}"/>
              </a:ext>
            </a:extLst>
          </p:cNvPr>
          <p:cNvCxnSpPr>
            <a:cxnSpLocks/>
          </p:cNvCxnSpPr>
          <p:nvPr/>
        </p:nvCxnSpPr>
        <p:spPr>
          <a:xfrm>
            <a:off x="4538928" y="2485127"/>
            <a:ext cx="0" cy="406764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BB8C56E-226A-451C-4F13-D129200CE93D}"/>
              </a:ext>
            </a:extLst>
          </p:cNvPr>
          <p:cNvCxnSpPr>
            <a:cxnSpLocks/>
          </p:cNvCxnSpPr>
          <p:nvPr/>
        </p:nvCxnSpPr>
        <p:spPr>
          <a:xfrm flipH="1">
            <a:off x="1412240" y="3292847"/>
            <a:ext cx="551128" cy="4104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6C8A557-25A6-2E1E-671C-C39F9BDF2825}"/>
              </a:ext>
            </a:extLst>
          </p:cNvPr>
          <p:cNvCxnSpPr>
            <a:cxnSpLocks/>
          </p:cNvCxnSpPr>
          <p:nvPr/>
        </p:nvCxnSpPr>
        <p:spPr>
          <a:xfrm>
            <a:off x="1963368" y="3292847"/>
            <a:ext cx="551128" cy="4104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03152EE-28B6-F93F-5B73-088038740607}"/>
              </a:ext>
            </a:extLst>
          </p:cNvPr>
          <p:cNvCxnSpPr>
            <a:cxnSpLocks/>
          </p:cNvCxnSpPr>
          <p:nvPr/>
        </p:nvCxnSpPr>
        <p:spPr>
          <a:xfrm flipH="1">
            <a:off x="4020873" y="3292847"/>
            <a:ext cx="551128" cy="4104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84896B8-B996-723F-1BB8-D1B15878F702}"/>
              </a:ext>
            </a:extLst>
          </p:cNvPr>
          <p:cNvCxnSpPr>
            <a:cxnSpLocks/>
          </p:cNvCxnSpPr>
          <p:nvPr/>
        </p:nvCxnSpPr>
        <p:spPr>
          <a:xfrm>
            <a:off x="4572001" y="3292847"/>
            <a:ext cx="551128" cy="4104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8028EC9-FFAE-133F-E29E-48A08867A9BA}"/>
              </a:ext>
            </a:extLst>
          </p:cNvPr>
          <p:cNvCxnSpPr>
            <a:cxnSpLocks/>
          </p:cNvCxnSpPr>
          <p:nvPr/>
        </p:nvCxnSpPr>
        <p:spPr>
          <a:xfrm flipH="1">
            <a:off x="6629506" y="3303007"/>
            <a:ext cx="551128" cy="4104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53AA931-A3B6-290F-813A-13D8931DF7C1}"/>
              </a:ext>
            </a:extLst>
          </p:cNvPr>
          <p:cNvCxnSpPr>
            <a:cxnSpLocks/>
          </p:cNvCxnSpPr>
          <p:nvPr/>
        </p:nvCxnSpPr>
        <p:spPr>
          <a:xfrm>
            <a:off x="7180634" y="3303007"/>
            <a:ext cx="551128" cy="41047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BA133B9-2730-6764-C5D7-4F87651E98D2}"/>
              </a:ext>
            </a:extLst>
          </p:cNvPr>
          <p:cNvCxnSpPr>
            <a:cxnSpLocks/>
          </p:cNvCxnSpPr>
          <p:nvPr/>
        </p:nvCxnSpPr>
        <p:spPr>
          <a:xfrm>
            <a:off x="1308048" y="4070087"/>
            <a:ext cx="0" cy="8829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03E5AED-1A65-C122-A9BF-B70A63629AC6}"/>
              </a:ext>
            </a:extLst>
          </p:cNvPr>
          <p:cNvCxnSpPr>
            <a:cxnSpLocks/>
          </p:cNvCxnSpPr>
          <p:nvPr/>
        </p:nvCxnSpPr>
        <p:spPr>
          <a:xfrm>
            <a:off x="2557728" y="4070087"/>
            <a:ext cx="0" cy="8829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D05BD41-6068-E21B-5CCD-1E1B0AC02037}"/>
              </a:ext>
            </a:extLst>
          </p:cNvPr>
          <p:cNvCxnSpPr>
            <a:cxnSpLocks/>
          </p:cNvCxnSpPr>
          <p:nvPr/>
        </p:nvCxnSpPr>
        <p:spPr>
          <a:xfrm>
            <a:off x="3949648" y="4070087"/>
            <a:ext cx="0" cy="8829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B0AA5032-64DB-CB65-8DC4-FF2974495AE3}"/>
              </a:ext>
            </a:extLst>
          </p:cNvPr>
          <p:cNvCxnSpPr>
            <a:cxnSpLocks/>
          </p:cNvCxnSpPr>
          <p:nvPr/>
        </p:nvCxnSpPr>
        <p:spPr>
          <a:xfrm>
            <a:off x="5199328" y="4070087"/>
            <a:ext cx="0" cy="8829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8E1204B-9859-34CE-0094-02F4CA477D9B}"/>
              </a:ext>
            </a:extLst>
          </p:cNvPr>
          <p:cNvCxnSpPr>
            <a:cxnSpLocks/>
          </p:cNvCxnSpPr>
          <p:nvPr/>
        </p:nvCxnSpPr>
        <p:spPr>
          <a:xfrm>
            <a:off x="6616648" y="4070087"/>
            <a:ext cx="0" cy="8829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DFD3DB8-8687-9878-A5FE-B831E8EA71A6}"/>
              </a:ext>
            </a:extLst>
          </p:cNvPr>
          <p:cNvCxnSpPr>
            <a:cxnSpLocks/>
          </p:cNvCxnSpPr>
          <p:nvPr/>
        </p:nvCxnSpPr>
        <p:spPr>
          <a:xfrm>
            <a:off x="7866328" y="4070087"/>
            <a:ext cx="0" cy="88291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A008B54-099A-281C-B579-A8746DC54DA8}"/>
              </a:ext>
            </a:extLst>
          </p:cNvPr>
          <p:cNvCxnSpPr>
            <a:cxnSpLocks/>
          </p:cNvCxnSpPr>
          <p:nvPr/>
        </p:nvCxnSpPr>
        <p:spPr>
          <a:xfrm>
            <a:off x="4547712" y="2488177"/>
            <a:ext cx="2490312" cy="40275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1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30AB0-D76E-951B-94FF-272FCCEB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B3682-2E3B-A9DB-17DC-027C151F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CEE974-D25C-CF41-2EEC-DD6C78A3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423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5E4D0-4489-478F-9050-E2A7045B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Ant Colony Algorithm (ACO)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8EA792-F95D-42E9-AC7F-4D64B6A9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Ant colony optimization (ACO) takes inspiration from the </a:t>
            </a:r>
            <a:r>
              <a:rPr lang="en-US" altLang="zh-TW" dirty="0">
                <a:solidFill>
                  <a:srgbClr val="FF0000"/>
                </a:solidFill>
              </a:rPr>
              <a:t>foraging behavior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覓食行為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of some ant species. </a:t>
            </a:r>
          </a:p>
          <a:p>
            <a:endParaRPr lang="en-US" altLang="zh-TW" dirty="0"/>
          </a:p>
          <a:p>
            <a:r>
              <a:rPr lang="en-US" altLang="zh-TW" dirty="0"/>
              <a:t>These ants deposit </a:t>
            </a:r>
            <a:r>
              <a:rPr lang="en-US" altLang="zh-TW" dirty="0">
                <a:solidFill>
                  <a:srgbClr val="FF0000"/>
                </a:solidFill>
              </a:rPr>
              <a:t>pheromone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費洛蒙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dirty="0"/>
              <a:t> on the ground in order to mark some favorable path that should be followed by other members of the colony.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2BDE8B-81E7-4D1E-A246-C51E90D8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724686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30B95E-1BB7-462A-ABB7-547B633D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Biological Inspiration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15B4F7-D67D-4C4F-8F76-CB740816D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Stigmergy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 err="1"/>
              <a:t>Stigmergy</a:t>
            </a:r>
            <a:r>
              <a:rPr lang="en-US" altLang="zh-TW" dirty="0"/>
              <a:t> is an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indirect</a:t>
            </a:r>
            <a:r>
              <a:rPr lang="en-US" altLang="zh-TW" dirty="0">
                <a:solidFill>
                  <a:srgbClr val="FF0000"/>
                </a:solidFill>
              </a:rPr>
              <a:t>, non-symbolic</a:t>
            </a:r>
            <a:r>
              <a:rPr lang="en-US" altLang="zh-TW" dirty="0"/>
              <a:t> form of communication mediated by the environment </a:t>
            </a:r>
          </a:p>
          <a:p>
            <a:pPr lvl="1"/>
            <a:r>
              <a:rPr lang="en-US" altLang="zh-TW" dirty="0" err="1"/>
              <a:t>Stigmergic</a:t>
            </a:r>
            <a:r>
              <a:rPr lang="en-US" altLang="zh-TW" dirty="0"/>
              <a:t> information is </a:t>
            </a:r>
            <a:r>
              <a:rPr lang="en-US" altLang="zh-TW" dirty="0">
                <a:solidFill>
                  <a:srgbClr val="FF0000"/>
                </a:solidFill>
                <a:effectLst/>
              </a:rPr>
              <a:t>local</a:t>
            </a:r>
            <a:r>
              <a:rPr lang="en-US" altLang="zh-TW" dirty="0"/>
              <a:t>: it can only be accessed by those insects that visit the locus in which it was released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BE5FBB-B554-4D2D-8259-FBBE1C69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6133576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wrap="none" lIns="0" tIns="0" rIns="0" bIns="0" rtlCol="0" anchor="ctr">
        <a:spAutoFit/>
      </a:bodyPr>
      <a:lstStyle>
        <a:defPPr algn="l">
          <a:defRPr kumimoji="1" b="1" dirty="0" smtClean="0"/>
        </a:defPPr>
      </a:lstStyle>
    </a:spDef>
    <a:lnDef>
      <a:spPr>
        <a:ln w="158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43050</TotalTime>
  <Words>1627</Words>
  <Application>Microsoft Office PowerPoint</Application>
  <PresentationFormat>如螢幕大小 (4:3)</PresentationFormat>
  <Paragraphs>279</Paragraphs>
  <Slides>32</Slides>
  <Notes>1</Notes>
  <HiddenSlides>1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新細明體</vt:lpstr>
      <vt:lpstr>標楷體</vt:lpstr>
      <vt:lpstr>Calibri</vt:lpstr>
      <vt:lpstr>Cambria Math</vt:lpstr>
      <vt:lpstr>Times New Roman</vt:lpstr>
      <vt:lpstr>Wingdings</vt:lpstr>
      <vt:lpstr>預設簡報設計</vt:lpstr>
      <vt:lpstr> Artificial Intelligence 人工智慧  Dynamic Programming VS. Ant Colony  Optimization  (TSP)   Computer Science and Information Engineering National Taipei University of Technology </vt:lpstr>
      <vt:lpstr>Algorithm</vt:lpstr>
      <vt:lpstr>Dynamic Programming (DP)</vt:lpstr>
      <vt:lpstr>Divide-and-Conquer</vt:lpstr>
      <vt:lpstr>Example: Traveling Salesman Problem</vt:lpstr>
      <vt:lpstr>Example: Traveling Salesman Problem</vt:lpstr>
      <vt:lpstr>Example: Traveling Salesman Problem</vt:lpstr>
      <vt:lpstr>Ant Colony Algorithm (ACO)</vt:lpstr>
      <vt:lpstr>Biological Inspiration</vt:lpstr>
      <vt:lpstr>Double Bridge Experiment</vt:lpstr>
      <vt:lpstr>Double Bridge Experiment</vt:lpstr>
      <vt:lpstr>Ant Colony Optimization Algorithms</vt:lpstr>
      <vt:lpstr>Ant System (AS)</vt:lpstr>
      <vt:lpstr>Ant System(AS)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Ant System (AS)</vt:lpstr>
      <vt:lpstr>Variants: MMAS</vt:lpstr>
      <vt:lpstr>Variants: MMAS</vt:lpstr>
      <vt:lpstr>Variants: ACS</vt:lpstr>
      <vt:lpstr>Variants: ACS</vt:lpstr>
      <vt:lpstr>Traveling Salesman Problem</vt:lpstr>
      <vt:lpstr>Traveling Salesman Problem</vt:lpstr>
      <vt:lpstr>Traveling Salesman Problem</vt:lpstr>
      <vt:lpstr>Traveling Salesman Problem</vt:lpstr>
      <vt:lpstr>Comparison</vt:lpstr>
      <vt:lpstr>PowerPoint 簡報</vt:lpstr>
      <vt:lpstr>補充內容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行動裝置應用＿教學課程簡報</dc:title>
  <dc:creator>ASUS</dc:creator>
  <cp:lastModifiedBy>宏傑 楊</cp:lastModifiedBy>
  <cp:revision>2142</cp:revision>
  <cp:lastPrinted>2020-10-07T05:05:43Z</cp:lastPrinted>
  <dcterms:created xsi:type="dcterms:W3CDTF">2013-08-14T11:31:42Z</dcterms:created>
  <dcterms:modified xsi:type="dcterms:W3CDTF">2025-02-10T17:50:46Z</dcterms:modified>
</cp:coreProperties>
</file>