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8" r:id="rId2"/>
    <p:sldId id="260" r:id="rId3"/>
    <p:sldId id="270" r:id="rId4"/>
    <p:sldId id="289" r:id="rId5"/>
    <p:sldId id="262" r:id="rId6"/>
    <p:sldId id="261" r:id="rId7"/>
    <p:sldId id="286" r:id="rId8"/>
    <p:sldId id="263" r:id="rId9"/>
    <p:sldId id="288" r:id="rId10"/>
    <p:sldId id="266" r:id="rId11"/>
    <p:sldId id="287" r:id="rId12"/>
    <p:sldId id="267" r:id="rId13"/>
    <p:sldId id="268" r:id="rId14"/>
    <p:sldId id="269" r:id="rId15"/>
    <p:sldId id="271" r:id="rId16"/>
    <p:sldId id="272" r:id="rId17"/>
    <p:sldId id="276" r:id="rId18"/>
    <p:sldId id="277" r:id="rId19"/>
    <p:sldId id="278" r:id="rId20"/>
    <p:sldId id="284" r:id="rId21"/>
    <p:sldId id="279" r:id="rId22"/>
    <p:sldId id="285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5D156-0F53-4463-BD93-2AAFFA4EBF85}" type="datetimeFigureOut">
              <a:rPr lang="ru-RU" smtClean="0"/>
              <a:t>28.06.2019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41F050-5ABF-4472-8C06-0BA0B11F99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1037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1F050-5ABF-4472-8C06-0BA0B11F9937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1065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E40A5-A22F-477E-838E-4475E4A275D2}" type="datetime1">
              <a:rPr lang="ru-RU" smtClean="0"/>
              <a:t>28.06.2019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5E382-C561-4E27-A5F2-FD77CA8622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8669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24636-7E95-42FA-BEAF-74F5E52B684C}" type="datetime1">
              <a:rPr lang="ru-RU" smtClean="0"/>
              <a:t>28.06.2019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5E382-C561-4E27-A5F2-FD77CA8622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0805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9FA91-EC8F-4634-B47C-6C72110F835E}" type="datetime1">
              <a:rPr lang="ru-RU" smtClean="0"/>
              <a:t>28.06.2019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5E382-C561-4E27-A5F2-FD77CA8622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0020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1E59-207D-4DFB-A472-2B54BEF179E4}" type="datetime1">
              <a:rPr lang="ru-RU" smtClean="0"/>
              <a:t>28.06.2019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5E382-C561-4E27-A5F2-FD77CA8622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6625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10DA6-31CE-4E18-A99D-8E57307084A3}" type="datetime1">
              <a:rPr lang="ru-RU" smtClean="0"/>
              <a:t>28.06.2019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5E382-C561-4E27-A5F2-FD77CA8622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7730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91989-ED1E-4632-8B54-A20B97792FA4}" type="datetime1">
              <a:rPr lang="ru-RU" smtClean="0"/>
              <a:t>28.06.2019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5E382-C561-4E27-A5F2-FD77CA8622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27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0304-7888-4B19-9F01-B4422142364A}" type="datetime1">
              <a:rPr lang="ru-RU" smtClean="0"/>
              <a:t>28.06.2019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5E382-C561-4E27-A5F2-FD77CA8622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0048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E2F9E-EAA3-4268-B5DD-31EDF969D420}" type="datetime1">
              <a:rPr lang="ru-RU" smtClean="0"/>
              <a:t>28.06.2019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5E382-C561-4E27-A5F2-FD77CA8622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4667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B295-0043-459E-885D-8080DE8DFC51}" type="datetime1">
              <a:rPr lang="ru-RU" smtClean="0"/>
              <a:t>28.06.2019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5E382-C561-4E27-A5F2-FD77CA8622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8317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00554-00B0-4B83-BBA6-7860CDCF49C9}" type="datetime1">
              <a:rPr lang="ru-RU" smtClean="0"/>
              <a:t>28.06.2019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5E382-C561-4E27-A5F2-FD77CA8622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7801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D21B-0AB7-4CFF-BA2B-E74C4DA99814}" type="datetime1">
              <a:rPr lang="ru-RU" smtClean="0"/>
              <a:t>28.06.2019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5E382-C561-4E27-A5F2-FD77CA8622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326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31CC9-636F-471D-941F-4CAB9D2F7414}" type="datetime1">
              <a:rPr lang="ru-RU" smtClean="0"/>
              <a:t>28.06.2019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5E382-C561-4E27-A5F2-FD77CA8622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5424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836712"/>
            <a:ext cx="7772400" cy="1296144"/>
          </a:xfrm>
        </p:spPr>
        <p:txBody>
          <a:bodyPr>
            <a:normAutofit fontScale="90000"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БУ ВО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>
                <a:latin typeface="Times New Roman" pitchFamily="18" charset="0"/>
                <a:cs typeface="Times New Roman" pitchFamily="18" charset="0"/>
              </a:rPr>
            </a:b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СУРГУТСКИЙ ГОСУДАРСТВЕННЫЙ УНИВЕРСИТЕТ</a:t>
            </a:r>
            <a:br>
              <a:rPr lang="ru-RU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КАФЕДРА АВТОМАТИЗИРОВАННЫХ СИСТЕМ ОБРАБОТКИ ИНФОРМАЦИИ И УПРАВЛЕНИЯ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54518" y="2132856"/>
            <a:ext cx="7772400" cy="12961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Автоматизированная система определения оптимального времени проведения регламентного обслуживания информационных систем на основе данных технического мониторинга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40718" y="4451276"/>
            <a:ext cx="37197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Выполнил:</a:t>
            </a:r>
          </a:p>
          <a:p>
            <a:pPr algn="r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студент группы 606-71м</a:t>
            </a:r>
          </a:p>
          <a:p>
            <a:pPr algn="r"/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Бажаев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Арман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Бейсембаевич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16582" y="6117387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Сургут, 2019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2200" y="4451276"/>
            <a:ext cx="39604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Научный руководитель:</a:t>
            </a:r>
          </a:p>
          <a:p>
            <a:pPr algn="r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тарший преподаватель,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к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.т.н.</a:t>
            </a:r>
          </a:p>
          <a:p>
            <a:pPr algn="r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Яценко Елена Александровна</a:t>
            </a:r>
          </a:p>
        </p:txBody>
      </p:sp>
    </p:spTree>
    <p:extLst>
      <p:ext uri="{BB962C8B-B14F-4D97-AF65-F5344CB8AC3E}">
        <p14:creationId xmlns:p14="http://schemas.microsoft.com/office/powerpoint/2010/main" val="190336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Высокая загрузка БД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F599-B67A-4934-8CE2-1212DA36BA20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6553527"/>
              </p:ext>
            </p:extLst>
          </p:nvPr>
        </p:nvGraphicFramePr>
        <p:xfrm>
          <a:off x="457200" y="1600200"/>
          <a:ext cx="8229600" cy="4781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529223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Параметр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err="1" smtClean="0"/>
                        <a:t>Коэф.корреляции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/>
                        <a:t>Параметр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err="1" smtClean="0"/>
                        <a:t>Коэф.корреляции</a:t>
                      </a:r>
                      <a:endParaRPr lang="ru-RU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/>
                        <a:t>Параметр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err="1" smtClean="0"/>
                        <a:t>Коэф.корреляции</a:t>
                      </a:r>
                      <a:endParaRPr lang="ru-RU" sz="1200" dirty="0" smtClean="0"/>
                    </a:p>
                  </a:txBody>
                  <a:tcPr/>
                </a:tc>
              </a:tr>
              <a:tr h="529223"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b="1" i="0" u="none" strike="noStrike" dirty="0">
                          <a:effectLst/>
                          <a:latin typeface="Arial"/>
                        </a:rPr>
                        <a:t>Общее время обработки (с)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ru-RU" sz="1000" b="0" i="0" u="none" strike="noStrike" dirty="0">
                          <a:solidFill>
                            <a:srgbClr val="9C0006"/>
                          </a:solidFill>
                          <a:effectLst/>
                          <a:latin typeface="Arial"/>
                        </a:rPr>
                        <a:t>0,762634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b="1" i="0" u="none" strike="noStrike" dirty="0">
                          <a:effectLst/>
                          <a:latin typeface="Arial"/>
                        </a:rPr>
                        <a:t>Число </a:t>
                      </a:r>
                      <a:r>
                        <a:rPr lang="en-US" sz="1000" b="1" i="0" u="none" strike="noStrike" dirty="0" err="1">
                          <a:effectLst/>
                          <a:latin typeface="Arial"/>
                        </a:rPr>
                        <a:t>roundtrips</a:t>
                      </a:r>
                      <a:endParaRPr lang="en-US" sz="1000" b="1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ru-RU" sz="1000" b="0" i="0" u="none" strike="noStrike" dirty="0">
                          <a:solidFill>
                            <a:srgbClr val="9C0006"/>
                          </a:solidFill>
                          <a:effectLst/>
                          <a:latin typeface="Arial"/>
                        </a:rPr>
                        <a:t>0,70044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b="1" i="0" u="none" strike="noStrike" dirty="0">
                          <a:effectLst/>
                          <a:latin typeface="Arial"/>
                        </a:rPr>
                        <a:t>Число логических вызовов БД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ru-RU" sz="1000" b="0" i="0" u="none" strike="noStrike" dirty="0">
                          <a:effectLst/>
                          <a:latin typeface="Arial"/>
                        </a:rPr>
                        <a:t>0,227025</a:t>
                      </a:r>
                    </a:p>
                  </a:txBody>
                  <a:tcPr marL="9525" marR="9525" marT="9525" marB="0"/>
                </a:tc>
              </a:tr>
              <a:tr h="666059"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b="1" i="0" u="none" strike="noStrike" dirty="0">
                          <a:effectLst/>
                          <a:latin typeface="Arial"/>
                        </a:rPr>
                        <a:t>Сумм. время ЦП (с)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ru-RU" sz="1000" b="0" i="0" u="none" strike="noStrike" dirty="0">
                          <a:solidFill>
                            <a:srgbClr val="9C0006"/>
                          </a:solidFill>
                          <a:effectLst/>
                          <a:latin typeface="Arial"/>
                        </a:rPr>
                        <a:t>0,823359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b="1" i="0" u="none" strike="noStrike" dirty="0">
                          <a:effectLst/>
                          <a:latin typeface="Arial"/>
                        </a:rPr>
                        <a:t>Число последовательных считываний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ru-RU" sz="1000" b="0" i="0" u="none" strike="noStrike" dirty="0">
                          <a:effectLst/>
                          <a:latin typeface="Arial"/>
                        </a:rPr>
                        <a:t>0,191278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b="1" i="0" u="none" strike="noStrike" dirty="0">
                          <a:effectLst/>
                          <a:latin typeface="Arial"/>
                        </a:rPr>
                        <a:t>Физические доступы к БД для чтения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ru-RU" sz="1000" b="0" i="0" u="none" strike="noStrike" dirty="0">
                          <a:effectLst/>
                          <a:latin typeface="Arial"/>
                        </a:rPr>
                        <a:t>-0,07941</a:t>
                      </a:r>
                    </a:p>
                  </a:txBody>
                  <a:tcPr marL="9525" marR="9525" marT="9525" marB="0"/>
                </a:tc>
              </a:tr>
              <a:tr h="666059"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b="1" i="0" u="none" strike="noStrike" dirty="0">
                          <a:effectLst/>
                          <a:latin typeface="Arial"/>
                        </a:rPr>
                        <a:t>Общее время ожидания </a:t>
                      </a:r>
                      <a:r>
                        <a:rPr lang="ru-RU" sz="1000" b="1" i="0" u="none" strike="noStrike" dirty="0" err="1">
                          <a:effectLst/>
                          <a:latin typeface="Arial"/>
                        </a:rPr>
                        <a:t>roll</a:t>
                      </a:r>
                      <a:r>
                        <a:rPr lang="ru-RU" sz="1000" b="1" i="0" u="none" strike="noStrike" dirty="0">
                          <a:effectLst/>
                          <a:latin typeface="Arial"/>
                        </a:rPr>
                        <a:t> (с)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ru-RU" sz="1000" b="0" i="0" u="none" strike="noStrike" dirty="0">
                          <a:solidFill>
                            <a:srgbClr val="9C0006"/>
                          </a:solidFill>
                          <a:effectLst/>
                          <a:latin typeface="Arial"/>
                        </a:rPr>
                        <a:t>0,735863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b="1" i="0" u="none" strike="noStrike" dirty="0">
                          <a:effectLst/>
                          <a:latin typeface="Arial"/>
                        </a:rPr>
                        <a:t>Общее врем. последов. </a:t>
                      </a:r>
                      <a:r>
                        <a:rPr lang="ru-RU" sz="1000" b="1" i="0" u="none" strike="noStrike" dirty="0" err="1">
                          <a:effectLst/>
                          <a:latin typeface="Arial"/>
                        </a:rPr>
                        <a:t>считыв</a:t>
                      </a:r>
                      <a:r>
                        <a:rPr lang="ru-RU" sz="1000" b="1" i="0" u="none" strike="noStrike" dirty="0">
                          <a:effectLst/>
                          <a:latin typeface="Arial"/>
                        </a:rPr>
                        <a:t>. (с)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ru-RU" sz="1000" b="0" i="0" u="none" strike="noStrike" dirty="0">
                          <a:solidFill>
                            <a:srgbClr val="9C0006"/>
                          </a:solidFill>
                          <a:effectLst/>
                          <a:latin typeface="Arial"/>
                        </a:rPr>
                        <a:t>0,977498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b="1" i="0" u="none" strike="noStrike" dirty="0">
                          <a:effectLst/>
                          <a:latin typeface="Arial"/>
                        </a:rPr>
                        <a:t>Число модифицированных записей БД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ru-RU" sz="1000" b="0" i="0" u="none" strike="noStrike" dirty="0">
                          <a:effectLst/>
                          <a:latin typeface="Arial"/>
                        </a:rPr>
                        <a:t>0,150195</a:t>
                      </a:r>
                    </a:p>
                  </a:txBody>
                  <a:tcPr marL="9525" marR="9525" marT="9525" marB="0"/>
                </a:tc>
              </a:tr>
              <a:tr h="666059"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b="1" i="0" u="none" strike="noStrike" dirty="0">
                          <a:effectLst/>
                          <a:latin typeface="Arial"/>
                        </a:rPr>
                        <a:t>Суммарное время ожидания (с)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ru-RU" sz="1000" b="0" i="0" u="none" strike="noStrike" dirty="0">
                          <a:effectLst/>
                          <a:latin typeface="Arial"/>
                        </a:rPr>
                        <a:t>-0,04751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b="1" i="0" u="none" strike="noStrike" dirty="0">
                          <a:effectLst/>
                          <a:latin typeface="Arial"/>
                        </a:rPr>
                        <a:t>Число прямых считываний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ru-RU" sz="1000" b="0" i="0" u="none" strike="noStrike" dirty="0">
                          <a:effectLst/>
                          <a:latin typeface="Arial"/>
                        </a:rPr>
                        <a:t>0,333053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b="1" i="0" u="none" strike="noStrike" dirty="0">
                          <a:effectLst/>
                          <a:latin typeface="Arial"/>
                        </a:rPr>
                        <a:t>Число считанных записей из буфера </a:t>
                      </a:r>
                      <a:r>
                        <a:rPr lang="ru-RU" sz="1000" b="1" i="0" u="none" strike="noStrike" dirty="0" err="1">
                          <a:effectLst/>
                          <a:latin typeface="Arial"/>
                        </a:rPr>
                        <a:t>ОтдЗпс</a:t>
                      </a:r>
                      <a:endParaRPr lang="ru-RU" sz="1000" b="1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ru-RU" sz="1000" b="0" i="0" u="none" strike="noStrike" dirty="0">
                          <a:effectLst/>
                          <a:latin typeface="Arial"/>
                        </a:rPr>
                        <a:t>0,375115</a:t>
                      </a:r>
                    </a:p>
                  </a:txBody>
                  <a:tcPr marL="9525" marR="9525" marT="9525" marB="0"/>
                </a:tc>
              </a:tr>
              <a:tr h="529223"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b="1" i="0" u="none" strike="noStrike" dirty="0">
                          <a:effectLst/>
                          <a:latin typeface="Arial"/>
                        </a:rPr>
                        <a:t>Сумм. сетевое время </a:t>
                      </a:r>
                      <a:r>
                        <a:rPr lang="ru-RU" sz="1000" b="1" i="0" u="none" strike="noStrike" dirty="0" err="1">
                          <a:effectLst/>
                          <a:latin typeface="Arial"/>
                        </a:rPr>
                        <a:t>фронтэнда</a:t>
                      </a:r>
                      <a:r>
                        <a:rPr lang="ru-RU" sz="1000" b="1" i="0" u="none" strike="noStrike" dirty="0">
                          <a:effectLst/>
                          <a:latin typeface="Arial"/>
                        </a:rPr>
                        <a:t> (с)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ru-RU" sz="1000" b="0" i="0" u="none" strike="noStrike" dirty="0">
                          <a:solidFill>
                            <a:srgbClr val="9C0006"/>
                          </a:solidFill>
                          <a:effectLst/>
                          <a:latin typeface="Arial"/>
                        </a:rPr>
                        <a:t>0,788244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b="1" i="0" u="none" strike="noStrike" dirty="0">
                          <a:effectLst/>
                          <a:latin typeface="Arial"/>
                        </a:rPr>
                        <a:t>Число логических изменений БД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ru-RU" sz="1000" b="0" i="0" u="none" strike="noStrike" dirty="0">
                          <a:effectLst/>
                          <a:latin typeface="Arial"/>
                        </a:rPr>
                        <a:t>0,150195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b="1" i="0" u="none" strike="noStrike" dirty="0">
                          <a:effectLst/>
                          <a:latin typeface="Arial"/>
                        </a:rPr>
                        <a:t>Число вызовов процедур БД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ru-RU" sz="1000" b="0" i="0" u="none" strike="noStrike" dirty="0">
                          <a:effectLst/>
                          <a:latin typeface="Arial"/>
                        </a:rPr>
                        <a:t>0,254044</a:t>
                      </a:r>
                    </a:p>
                  </a:txBody>
                  <a:tcPr marL="9525" marR="9525" marT="9525" marB="0"/>
                </a:tc>
              </a:tr>
              <a:tr h="666059"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b="1" i="0" u="none" strike="noStrike" dirty="0">
                          <a:effectLst/>
                          <a:latin typeface="Arial"/>
                        </a:rPr>
                        <a:t>Суммарное </a:t>
                      </a:r>
                      <a:r>
                        <a:rPr lang="en-US" sz="1000" b="1" i="0" u="none" strike="noStrike" dirty="0">
                          <a:effectLst/>
                          <a:latin typeface="Arial"/>
                        </a:rPr>
                        <a:t>GUI-</a:t>
                      </a:r>
                      <a:r>
                        <a:rPr lang="ru-RU" sz="1000" b="1" i="0" u="none" strike="noStrike" dirty="0">
                          <a:effectLst/>
                          <a:latin typeface="Arial"/>
                        </a:rPr>
                        <a:t>время (с)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ru-RU" sz="1000" b="0" i="0" u="none" strike="noStrike" dirty="0">
                          <a:effectLst/>
                          <a:latin typeface="Arial"/>
                        </a:rPr>
                        <a:t>0,204998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b="1" i="0" u="none" strike="noStrike" dirty="0">
                          <a:effectLst/>
                          <a:latin typeface="Arial"/>
                        </a:rPr>
                        <a:t>Общее время для </a:t>
                      </a:r>
                      <a:r>
                        <a:rPr lang="ru-RU" sz="1000" b="1" i="0" u="none" strike="noStrike" dirty="0" err="1">
                          <a:effectLst/>
                          <a:latin typeface="Arial"/>
                        </a:rPr>
                        <a:t>логич</a:t>
                      </a:r>
                      <a:r>
                        <a:rPr lang="ru-RU" sz="1000" b="1" i="0" u="none" strike="noStrike" dirty="0">
                          <a:effectLst/>
                          <a:latin typeface="Arial"/>
                        </a:rPr>
                        <a:t>. изменений БД (с)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ru-RU" sz="1000" b="0" i="0" u="none" strike="noStrike" dirty="0">
                          <a:solidFill>
                            <a:srgbClr val="9C0006"/>
                          </a:solidFill>
                          <a:effectLst/>
                          <a:latin typeface="Arial"/>
                        </a:rPr>
                        <a:t>0,942423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9525" marR="9525" marT="9525" marB="0"/>
                </a:tc>
              </a:tr>
              <a:tr h="529223"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b="1" i="0" u="none" strike="noStrike" dirty="0" smtClean="0">
                          <a:effectLst/>
                          <a:latin typeface="Arial"/>
                        </a:rPr>
                        <a:t>Число шагов (диалога)</a:t>
                      </a:r>
                      <a:endParaRPr lang="ru-RU" sz="1000" b="1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ru-RU" sz="1000" b="0" i="0" u="none" strike="noStrike" dirty="0">
                          <a:effectLst/>
                          <a:latin typeface="Arial"/>
                        </a:rPr>
                        <a:t>0,01575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b="1" i="0" u="none" strike="noStrike" dirty="0">
                          <a:effectLst/>
                          <a:latin typeface="Arial"/>
                        </a:rPr>
                        <a:t>Общ. врем. процедур БД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ru-RU" sz="1000" b="0" i="0" u="none" strike="noStrike" dirty="0">
                          <a:solidFill>
                            <a:srgbClr val="9C0006"/>
                          </a:solidFill>
                          <a:effectLst/>
                          <a:latin typeface="Arial"/>
                        </a:rPr>
                        <a:t>0,798952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ru-RU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endParaRPr lang="ru-RU" sz="1000" b="0" i="0" u="none" strike="noStrike" dirty="0">
                        <a:solidFill>
                          <a:srgbClr val="9C000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218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Autofit/>
          </a:bodyPr>
          <a:lstStyle/>
          <a:p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использования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SAP st03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при анализе статистики производительности систем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705275"/>
          </a:xfrm>
        </p:spPr>
        <p:txBody>
          <a:bodyPr/>
          <a:lstStyle/>
          <a:p>
            <a:pPr marL="0" indent="0" algn="just">
              <a:buNone/>
            </a:pPr>
            <a:r>
              <a:rPr lang="ru-RU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Недостаток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большое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число системных параметров и отсутствие возможности определения точной причины высокой загрузки.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b="1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Альтернативное решение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мониторинг состояния нагрузки БД на уровне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 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5E382-C561-4E27-A5F2-FD77CA86224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529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C56175-6FA5-4FA7-A2B2-8B72B6E47BB3}" type="slidenum">
              <a:rPr lang="ru-RU" sz="180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12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09" name="TextBox 3"/>
          <p:cNvSpPr txBox="1">
            <a:spLocks noChangeArrowheads="1"/>
          </p:cNvSpPr>
          <p:nvPr/>
        </p:nvSpPr>
        <p:spPr bwMode="auto">
          <a:xfrm>
            <a:off x="2815370" y="6286500"/>
            <a:ext cx="611978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0,67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388" y="188913"/>
            <a:ext cx="8785225" cy="596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179388" y="6155250"/>
            <a:ext cx="4608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Корреляционный анализ «Активные процессы - ЦПУ» (начало)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28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DDC5EB-7BFB-46D8-8714-E9AE4A48AF13}" type="slidenum">
              <a:rPr lang="ru-RU" sz="180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13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3" name="TextBox 3"/>
          <p:cNvSpPr txBox="1">
            <a:spLocks noChangeArrowheads="1"/>
          </p:cNvSpPr>
          <p:nvPr/>
        </p:nvSpPr>
        <p:spPr bwMode="auto">
          <a:xfrm>
            <a:off x="5364088" y="6308725"/>
            <a:ext cx="105509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0,08 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43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1938" y="260648"/>
            <a:ext cx="8620125" cy="5905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79388" y="6155250"/>
            <a:ext cx="4608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Корреляционный анализ «Активные процессы - ЦПУ» (начало)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13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Итоговый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набор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параметров анализа производительности систем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1970315"/>
              </p:ext>
            </p:extLst>
          </p:nvPr>
        </p:nvGraphicFramePr>
        <p:xfrm>
          <a:off x="457200" y="1600200"/>
          <a:ext cx="8229600" cy="5141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44320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SAP GUI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Уровень ОС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Уровень БД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697964">
                <a:tc>
                  <a:txBody>
                    <a:bodyPr/>
                    <a:lstStyle/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Потребление ЦПУ(%) (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SMON</a:t>
                      </a:r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);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Число активных процессов (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SMON</a:t>
                      </a:r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);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Время отклика(</a:t>
                      </a:r>
                      <a:r>
                        <a:rPr lang="ru-RU" sz="20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мс</a:t>
                      </a:r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ru-RU" sz="2000" kern="120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Потребление ЦПУ (%) (программа 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top</a:t>
                      </a:r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);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Потребление памяти (%) (программа 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top</a:t>
                      </a:r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  <a:endParaRPr lang="ru-RU" sz="2000" kern="120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265113" lvl="0" indent="0">
                        <a:buFont typeface="Arial" panose="020B0604020202020204" pitchFamily="34" charset="0"/>
                        <a:buNone/>
                      </a:pPr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(процесс –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hdbindexserver</a:t>
                      </a:r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программа 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top</a:t>
                      </a:r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Число блокировок (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TABLE</a:t>
                      </a:r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LOCKS</a:t>
                      </a:r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5E382-C561-4E27-A5F2-FD77CA862249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855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Контекстная диаграмма процесса расчета сроков регламентного обслуживания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8352928" cy="503629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5E382-C561-4E27-A5F2-FD77CA862249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427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Декомпозиционная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диаграмма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25" y="692696"/>
            <a:ext cx="9239250" cy="616530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5E382-C561-4E27-A5F2-FD77CA862249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64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D:\Документы\Магистратура\Диплом\расчет сроков регл обслуживания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675" y="332657"/>
            <a:ext cx="2914650" cy="619268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6029325" y="4653136"/>
            <a:ext cx="31340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расчета сроков регламентного обслуживания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5E382-C561-4E27-A5F2-FD77CA862249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512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2915816" y="4581128"/>
            <a:ext cx="3456384" cy="21602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5205383" y="725227"/>
            <a:ext cx="3456384" cy="21602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467544" y="764704"/>
            <a:ext cx="3456384" cy="21602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2699792" y="3212976"/>
            <a:ext cx="410445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Программные средства сбора статистических данных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SAP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755576" y="1232756"/>
            <a:ext cx="2808312" cy="12601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SAP GUI Scripting </a:t>
            </a:r>
            <a:r>
              <a:rPr lang="en-US" sz="2400" dirty="0" smtClean="0"/>
              <a:t>API (VB) </a:t>
            </a:r>
            <a:endParaRPr lang="ru-RU" sz="2400" dirty="0"/>
          </a:p>
        </p:txBody>
      </p:sp>
      <p:sp>
        <p:nvSpPr>
          <p:cNvPr id="6" name="Овал 5"/>
          <p:cNvSpPr/>
          <p:nvPr/>
        </p:nvSpPr>
        <p:spPr>
          <a:xfrm>
            <a:off x="5421407" y="1270942"/>
            <a:ext cx="3024336" cy="10688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Remote-exec (Node.js)</a:t>
            </a:r>
            <a:endParaRPr lang="ru-RU" sz="2400" dirty="0"/>
          </a:p>
        </p:txBody>
      </p:sp>
      <p:sp>
        <p:nvSpPr>
          <p:cNvPr id="7" name="Овал 6"/>
          <p:cNvSpPr/>
          <p:nvPr/>
        </p:nvSpPr>
        <p:spPr>
          <a:xfrm>
            <a:off x="3311860" y="5121188"/>
            <a:ext cx="2592288" cy="1404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Sap </a:t>
            </a:r>
            <a:r>
              <a:rPr lang="en-US" sz="2800" dirty="0" err="1" smtClean="0"/>
              <a:t>hana</a:t>
            </a:r>
            <a:r>
              <a:rPr lang="en-US" sz="2800" dirty="0"/>
              <a:t>-</a:t>
            </a:r>
            <a:r>
              <a:rPr lang="en-US" sz="2800" dirty="0" smtClean="0"/>
              <a:t>client</a:t>
            </a:r>
            <a:endParaRPr lang="ru-RU" sz="2800" dirty="0" smtClean="0"/>
          </a:p>
          <a:p>
            <a:pPr algn="ctr"/>
            <a:r>
              <a:rPr lang="en-US" sz="2800" dirty="0" smtClean="0"/>
              <a:t>Node.js</a:t>
            </a:r>
            <a:endParaRPr lang="ru-RU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467544" y="764704"/>
            <a:ext cx="2988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Прикладной уровень</a:t>
            </a:r>
            <a:endParaRPr lang="ru-RU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205383" y="732438"/>
            <a:ext cx="2988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Уровень ОС</a:t>
            </a:r>
            <a:endParaRPr lang="ru-RU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915816" y="4581128"/>
            <a:ext cx="2988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Уровень БД</a:t>
            </a:r>
            <a:endParaRPr lang="ru-RU" b="1" dirty="0"/>
          </a:p>
        </p:txBody>
      </p:sp>
      <p:cxnSp>
        <p:nvCxnSpPr>
          <p:cNvPr id="15" name="Прямая со стрелкой 14"/>
          <p:cNvCxnSpPr/>
          <p:nvPr/>
        </p:nvCxnSpPr>
        <p:spPr>
          <a:xfrm flipH="1" flipV="1">
            <a:off x="3059832" y="2924944"/>
            <a:ext cx="252028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V="1">
            <a:off x="5904148" y="2924944"/>
            <a:ext cx="252028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4" idx="2"/>
          </p:cNvCxnSpPr>
          <p:nvPr/>
        </p:nvCxnSpPr>
        <p:spPr>
          <a:xfrm>
            <a:off x="4752020" y="4149080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Номер слайда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5E382-C561-4E27-A5F2-FD77CA862249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5121188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Программное обеспечение АС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647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системы</a:t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(начало)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2060848"/>
            <a:ext cx="7488834" cy="3600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5E382-C561-4E27-A5F2-FD77CA862249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749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предметной области</a:t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(начало)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530225" algn="just">
              <a:buNone/>
            </a:pPr>
            <a:r>
              <a:rPr lang="ru-RU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Техническое обслуживание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комплекс технологических операций и организационных действий по поддержанию работоспособности или исправности объекта при использовании по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назначению.</a:t>
            </a:r>
          </a:p>
          <a:p>
            <a:pPr marL="0" indent="530225" algn="just">
              <a:buNone/>
            </a:pP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SAP</a:t>
            </a:r>
            <a:r>
              <a:rPr lang="ru-RU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Applications and Products in Data Processing</a:t>
            </a:r>
            <a:r>
              <a:rPr lang="ru-RU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компания, специализирующаяся на разработке систем управления по автоматизации бизнес-процессов классов бухгалтерского учета, торговли, финансов, управления персоналом и других направлений для крупных и средних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предприятий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530225" algn="just">
              <a:buNone/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5E382-C561-4E27-A5F2-FD77CA862249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897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системы</a:t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(окончание)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606" y="2060848"/>
            <a:ext cx="7069801" cy="38164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5E382-C561-4E27-A5F2-FD77CA862249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308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354013" algn="just">
              <a:buNone/>
            </a:pPr>
            <a:r>
              <a:rPr lang="ru-RU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работы были разработаны методы и средства, позволяющие на основании данных производительности систем и информации о выполнении бизнес-процессов рассчитать сроки регламентного обслуживания информационных систем 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SAP</a:t>
            </a:r>
            <a:r>
              <a:rPr lang="ru-RU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354013" algn="just">
              <a:buNone/>
            </a:pPr>
            <a:r>
              <a:rPr lang="ru-RU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время работы были проведены многократные исследования разных ситуаций технического состояния ИС.  В результате  наблюдений  были получены данные, на основании которых выполнялся синтез и корректировка алгоритмов расчета сроков регламентного обслуживания.</a:t>
            </a:r>
          </a:p>
          <a:p>
            <a:pPr marL="0" indent="354013" algn="just">
              <a:buNone/>
            </a:pPr>
            <a:r>
              <a:rPr lang="ru-RU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изучения предметной области были получены знания, которые в дальнейшем позволят решать прикладные задачи администрирования 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SAP </a:t>
            </a:r>
            <a:r>
              <a:rPr lang="ru-RU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систем, частью которых являются </a:t>
            </a:r>
            <a:r>
              <a:rPr lang="ru-RU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автоматизированный сбор </a:t>
            </a:r>
            <a:r>
              <a:rPr lang="ru-RU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технических данных, автоматизация ручных действий пользователя.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5E382-C561-4E27-A5F2-FD77CA862249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400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5E382-C561-4E27-A5F2-FD77CA862249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683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SAP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D:\Документы\Магистратура\Документ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594" y="1412776"/>
            <a:ext cx="4464496" cy="470481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5E382-C561-4E27-A5F2-FD77CA862249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423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предметной области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(продолжение)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5E382-C561-4E27-A5F2-FD77CA862249}" type="slidenum">
              <a:rPr lang="ru-RU" smtClean="0"/>
              <a:t>4</a:t>
            </a:fld>
            <a:endParaRPr lang="ru-RU"/>
          </a:p>
        </p:txBody>
      </p:sp>
      <p:pic>
        <p:nvPicPr>
          <p:cNvPr id="5" name="Объект 4" descr="https://answers.sap.com/storage/attachments/1600799-IW41.jp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3816424" cy="280831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619672" y="446847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SAP PM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 descr="https://solutions.1c.ru/upload/images/5403/%D0%A2%D0%9E%D0%98%D0%A0%202%20%D0%9A%D0%9E%D0%A0%D0%9F/1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169" y="1556792"/>
            <a:ext cx="4248472" cy="269565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6232549" y="446847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1C: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ТОИР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229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автоматизированной системы расчета сроков проведения регламентных работ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5E382-C561-4E27-A5F2-FD77CA862249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857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lvl="0" indent="-514350" algn="just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технические средства мониторинга производительности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SAP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систем;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Составить обзор и провести анализ подобного рода систем;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Выполнить поиск средств автоматизированного сбора данных производительности систем;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Определить параметры расчета сроков регламентного обслуживания; 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алгоритм анализа статистических данных производительности систем;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алгоритм расчета сроков технического обслуживания;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концептуальную модель базы данных, содержащей информацию результатов расчета и статистических данных производительности систем;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БД АС;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интерфейс АС.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5E382-C561-4E27-A5F2-FD77CA862249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61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расчета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8112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/>
                      <m:t>F</m:t>
                    </m:r>
                    <m:d>
                      <m:dPr>
                        <m:ctrlPr>
                          <a:rPr lang="ru-RU" sz="2400" i="1"/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/>
                          <m:t>t</m:t>
                        </m:r>
                      </m:e>
                    </m:d>
                    <m:r>
                      <a:rPr lang="ru-RU" sz="2400"/>
                      <m:t>=</m:t>
                    </m:r>
                    <m:r>
                      <m:rPr>
                        <m:sty m:val="p"/>
                      </m:rPr>
                      <a:rPr lang="en-US" sz="2400"/>
                      <m:t>x</m:t>
                    </m:r>
                    <m:d>
                      <m:dPr>
                        <m:ctrlPr>
                          <a:rPr lang="ru-RU" sz="2400" i="1"/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/>
                          <m:t>t</m:t>
                        </m:r>
                      </m:e>
                    </m:d>
                    <m:r>
                      <a:rPr lang="ru-RU" sz="2400"/>
                      <m:t>+</m:t>
                    </m:r>
                    <m:r>
                      <m:rPr>
                        <m:sty m:val="p"/>
                      </m:rPr>
                      <a:rPr lang="en-US" sz="2400"/>
                      <m:t>y</m:t>
                    </m:r>
                    <m:d>
                      <m:dPr>
                        <m:ctrlPr>
                          <a:rPr lang="ru-RU" sz="2400" i="1"/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/>
                          <m:t>t</m:t>
                        </m:r>
                      </m:e>
                    </m:d>
                    <m:r>
                      <a:rPr lang="ru-RU" sz="2400"/>
                      <m:t>→</m:t>
                    </m:r>
                    <m:func>
                      <m:funcPr>
                        <m:ctrlPr>
                          <a:rPr lang="ru-RU" sz="2400" i="1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/>
                          <m:t>min</m:t>
                        </m:r>
                      </m:fName>
                      <m:e>
                        <m:r>
                          <a:rPr lang="ru-RU" sz="2400"/>
                          <m:t>: </m:t>
                        </m:r>
                      </m:e>
                    </m:func>
                    <m:r>
                      <a:rPr lang="ru-RU" sz="2400"/>
                      <m:t>{(</m:t>
                    </m:r>
                    <m:r>
                      <m:rPr>
                        <m:sty m:val="p"/>
                      </m:rPr>
                      <a:rPr lang="ru-RU" sz="2400"/>
                      <m:t>x</m:t>
                    </m:r>
                    <m:d>
                      <m:dPr>
                        <m:ctrlPr>
                          <a:rPr lang="ru-RU" sz="2400" i="1"/>
                        </m:ctrlPr>
                      </m:dPr>
                      <m:e>
                        <m:sSup>
                          <m:sSupPr>
                            <m:ctrlPr>
                              <a:rPr lang="ru-RU" sz="2400" i="1"/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ru-RU" sz="2400"/>
                              <m:t>t</m:t>
                            </m:r>
                          </m:e>
                          <m:sup>
                            <m:r>
                              <a:rPr lang="ru-RU" sz="2400" i="1"/>
                              <m:t>′′</m:t>
                            </m:r>
                          </m:sup>
                        </m:sSup>
                      </m:e>
                    </m:d>
                    <m:r>
                      <a:rPr lang="ru-RU" sz="2400"/>
                      <m:t>+ </m:t>
                    </m:r>
                    <m:r>
                      <m:rPr>
                        <m:sty m:val="p"/>
                      </m:rPr>
                      <a:rPr lang="ru-RU" sz="2400"/>
                      <m:t>y</m:t>
                    </m:r>
                    <m:r>
                      <a:rPr lang="ru-RU" sz="2400"/>
                      <m:t>(</m:t>
                    </m:r>
                    <m:r>
                      <m:rPr>
                        <m:sty m:val="p"/>
                      </m:rPr>
                      <a:rPr lang="ru-RU" sz="2400"/>
                      <m:t>t</m:t>
                    </m:r>
                    <m:r>
                      <a:rPr lang="ru-RU" sz="2400" i="1"/>
                      <m:t>′′</m:t>
                    </m:r>
                    <m:r>
                      <a:rPr lang="ru-RU" sz="2400"/>
                      <m:t>)=</m:t>
                    </m:r>
                    <m:r>
                      <m:rPr>
                        <m:sty m:val="p"/>
                      </m:rPr>
                      <a:rPr lang="ru-RU" sz="2400"/>
                      <m:t>x</m:t>
                    </m:r>
                    <m:d>
                      <m:dPr>
                        <m:ctrlPr>
                          <a:rPr lang="ru-RU" sz="2400" i="1"/>
                        </m:ctrlPr>
                      </m:dPr>
                      <m:e>
                        <m:sSup>
                          <m:sSupPr>
                            <m:ctrlPr>
                              <a:rPr lang="ru-RU" sz="2400" i="1"/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ru-RU" sz="2400"/>
                              <m:t>t</m:t>
                            </m:r>
                          </m:e>
                          <m:sup>
                            <m:r>
                              <a:rPr lang="ru-RU" sz="2400" i="1"/>
                              <m:t>′</m:t>
                            </m:r>
                          </m:sup>
                        </m:sSup>
                      </m:e>
                    </m:d>
                    <m:r>
                      <a:rPr lang="ru-RU" sz="2400"/>
                      <m:t>+ </m:t>
                    </m:r>
                    <m:r>
                      <m:rPr>
                        <m:sty m:val="p"/>
                      </m:rPr>
                      <a:rPr lang="ru-RU" sz="2400"/>
                      <m:t>y</m:t>
                    </m:r>
                    <m:r>
                      <a:rPr lang="ru-RU" sz="2400"/>
                      <m:t>(</m:t>
                    </m:r>
                    <m:r>
                      <m:rPr>
                        <m:sty m:val="p"/>
                      </m:rPr>
                      <a:rPr lang="ru-RU" sz="2400"/>
                      <m:t>t</m:t>
                    </m:r>
                    <m:r>
                      <a:rPr lang="ru-RU" sz="2400" i="1"/>
                      <m:t>′</m:t>
                    </m:r>
                    <m:r>
                      <a:rPr lang="ru-RU" sz="2400"/>
                      <m:t>) : </m:t>
                    </m:r>
                    <m:r>
                      <m:rPr>
                        <m:sty m:val="p"/>
                      </m:rPr>
                      <a:rPr lang="en-US" sz="2400"/>
                      <m:t>x</m:t>
                    </m:r>
                    <m:d>
                      <m:dPr>
                        <m:ctrlPr>
                          <a:rPr lang="ru-RU" sz="2400" i="1"/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/>
                          <m:t>t</m:t>
                        </m:r>
                      </m:e>
                    </m:d>
                    <m:r>
                      <a:rPr lang="ru-RU" sz="2400" i="1"/>
                      <m:t>−</m:t>
                    </m:r>
                    <m:r>
                      <m:rPr>
                        <m:sty m:val="p"/>
                      </m:rPr>
                      <a:rPr lang="en-US" sz="2400"/>
                      <m:t>y</m:t>
                    </m:r>
                    <m:d>
                      <m:dPr>
                        <m:ctrlPr>
                          <a:rPr lang="ru-RU" sz="2400" i="1"/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/>
                          <m:t>t</m:t>
                        </m:r>
                      </m:e>
                    </m:d>
                    <m:r>
                      <a:rPr lang="ru-RU" sz="2400"/>
                      <m:t>→ </m:t>
                    </m:r>
                    <m:r>
                      <m:rPr>
                        <m:sty m:val="p"/>
                      </m:rPr>
                      <a:rPr lang="ru-RU" sz="2400"/>
                      <m:t>max</m:t>
                    </m:r>
                    <m:r>
                      <a:rPr lang="ru-RU" sz="2400" i="1"/>
                      <m:t>}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ru-RU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sz="2400" i="1"/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E</m:t>
                        </m:r>
                        <m:r>
                          <a:rPr lang="en-US" sz="2400" b="0" i="0" smtClean="0">
                            <a:latin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400"/>
                          <m:t>F</m:t>
                        </m:r>
                        <m:d>
                          <m:dPr>
                            <m:ctrlPr>
                              <a:rPr lang="ru-RU" sz="2400" i="1"/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/>
                              <m:t>t</m:t>
                            </m:r>
                          </m:e>
                        </m:d>
                        <m:r>
                          <a:rPr lang="en-US" sz="2400" b="0" i="1" smtClean="0">
                            <a:latin typeface="Cambria Math"/>
                          </a:rPr>
                          <m:t>)</m:t>
                        </m:r>
                      </m:e>
                    </m:d>
                    <m:r>
                      <a:rPr lang="ru-RU" sz="2400" i="1"/>
                      <m:t>= </m:t>
                    </m:r>
                    <m:d>
                      <m:dPr>
                        <m:begChr m:val="|"/>
                        <m:endChr m:val="|"/>
                        <m:ctrlPr>
                          <a:rPr lang="ru-RU" sz="2400" i="1"/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E</m:t>
                        </m:r>
                        <m:r>
                          <a:rPr lang="en-US" sz="2400" b="0" i="0" smtClean="0">
                            <a:latin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400"/>
                          <m:t>x</m:t>
                        </m:r>
                        <m:d>
                          <m:dPr>
                            <m:ctrlPr>
                              <a:rPr lang="ru-RU" sz="2400" i="1"/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/>
                              <m:t>t</m:t>
                            </m:r>
                          </m:e>
                        </m:d>
                        <m:r>
                          <a:rPr lang="en-US" sz="2400" b="0" i="1" smtClean="0">
                            <a:latin typeface="Cambria Math"/>
                          </a:rPr>
                          <m:t>)</m:t>
                        </m:r>
                      </m:e>
                    </m:d>
                    <m:r>
                      <a:rPr lang="ru-RU" sz="2400"/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ru-RU" sz="2400" i="1"/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E</m:t>
                        </m:r>
                        <m:r>
                          <a:rPr lang="en-US" sz="2400" b="0" i="0" smtClean="0">
                            <a:latin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400"/>
                          <m:t>y</m:t>
                        </m:r>
                        <m:d>
                          <m:dPr>
                            <m:ctrlPr>
                              <a:rPr lang="ru-RU" sz="2400" i="1"/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/>
                              <m:t>t</m:t>
                            </m:r>
                          </m:e>
                        </m:d>
                        <m:r>
                          <a:rPr lang="en-US" sz="2400" b="0" i="1" smtClean="0">
                            <a:latin typeface="Cambria Math"/>
                          </a:rPr>
                          <m:t>)</m:t>
                        </m:r>
                      </m:e>
                    </m:d>
                    <m:r>
                      <a:rPr lang="ru-RU" sz="2400"/>
                      <m:t>=</m:t>
                    </m:r>
                    <m:r>
                      <a:rPr lang="ru-RU" sz="2400" i="1"/>
                      <m:t>[</m:t>
                    </m:r>
                    <m:r>
                      <a:rPr lang="ru-RU" sz="2400"/>
                      <m:t> </m:t>
                    </m:r>
                    <m:f>
                      <m:fPr>
                        <m:ctrlPr>
                          <a:rPr lang="ru-RU" sz="2400" i="1"/>
                        </m:ctrlPr>
                      </m:fPr>
                      <m:num>
                        <m:sSub>
                          <m:sSubPr>
                            <m:ctrlPr>
                              <a:rPr lang="ru-RU" sz="2400" i="1"/>
                            </m:ctrlPr>
                          </m:sSubPr>
                          <m:e>
                            <m:r>
                              <a:rPr lang="ru-RU" sz="2400" i="1"/>
                              <m:t>𝑇</m:t>
                            </m:r>
                          </m:e>
                          <m:sub>
                            <m:r>
                              <a:rPr lang="ru-RU" sz="2400" i="1"/>
                              <m:t>конечн.</m:t>
                            </m:r>
                          </m:sub>
                        </m:sSub>
                        <m:r>
                          <a:rPr lang="ru-RU" sz="2400" i="1"/>
                          <m:t>− </m:t>
                        </m:r>
                        <m:sSub>
                          <m:sSubPr>
                            <m:ctrlPr>
                              <a:rPr lang="ru-RU" sz="2400" i="1"/>
                            </m:ctrlPr>
                          </m:sSubPr>
                          <m:e>
                            <m:r>
                              <a:rPr lang="ru-RU" sz="2400" i="1"/>
                              <m:t>𝑇</m:t>
                            </m:r>
                          </m:e>
                          <m:sub>
                            <m:r>
                              <a:rPr lang="ru-RU" sz="2400" i="1"/>
                              <m:t>начальн.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sz="2400" i="1"/>
                            </m:ctrlPr>
                          </m:sSubPr>
                          <m:e>
                            <m:r>
                              <a:rPr lang="en-US" sz="2400" i="1"/>
                              <m:t>𝑇</m:t>
                            </m:r>
                          </m:e>
                          <m:sub>
                            <m:r>
                              <a:rPr lang="ru-RU" sz="2400" i="1"/>
                              <m:t>польз.</m:t>
                            </m:r>
                          </m:sub>
                        </m:sSub>
                      </m:den>
                    </m:f>
                    <m:r>
                      <a:rPr lang="ru-RU" sz="2400" i="1"/>
                      <m:t>]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ru-RU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параметр момента времени, </a:t>
                </a:r>
                <a:endPara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en-US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ru-RU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ru-RU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функция приоритетности момента времени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по системной нагрузке, </a:t>
                </a:r>
                <a:endPara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en-US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ru-RU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ru-RU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функция приоритетности момента времени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 выполняемым бизнес-процессам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81128"/>
              </a:xfrm>
              <a:blipFill rotWithShape="1">
                <a:blip r:embed="rId2"/>
                <a:stretch>
                  <a:fillRect l="-1852" r="-18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5E382-C561-4E27-A5F2-FD77CA862249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036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Время отклика ИС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42" y="1340768"/>
            <a:ext cx="6768754" cy="410445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5E382-C561-4E27-A5F2-FD77CA862249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6283" y="5661248"/>
            <a:ext cx="7848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ремя 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отклика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интервал времени, измеряемый на сервере приложений, который начинает отсчет с момента приема диспетчером системы запроса и моментом отправки окончательных данных на пользовательский терминал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480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нагрузки системы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530225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Период анализа производительности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SAP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 – </a:t>
            </a:r>
            <a:r>
              <a:rPr lang="ru-RU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год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530225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Виды критических состояний систем: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Высокая нагрузка БД 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st03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Высокая нагрузка ЦПУ сервера приложений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(SMON).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5E382-C561-4E27-A5F2-FD77CA86224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5862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803</Words>
  <Application>Microsoft Office PowerPoint</Application>
  <PresentationFormat>Экран (4:3)</PresentationFormat>
  <Paragraphs>145</Paragraphs>
  <Slides>22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Тема Office</vt:lpstr>
      <vt:lpstr>БУ ВО «СУРГУТСКИЙ ГОСУДАРСТВЕННЫЙ УНИВЕРСИТЕТ КАФЕДРА АВТОМАТИЗИРОВАННЫХ СИСТЕМ ОБРАБОТКИ ИНФОРМАЦИИ И УПРАВЛЕНИЯ   </vt:lpstr>
      <vt:lpstr>Описание предметной области (начало)</vt:lpstr>
      <vt:lpstr>Архитектура SAP</vt:lpstr>
      <vt:lpstr>Описание предметной области (продолжение)</vt:lpstr>
      <vt:lpstr>Цель</vt:lpstr>
      <vt:lpstr>Задачи</vt:lpstr>
      <vt:lpstr>Оптимизация расчета</vt:lpstr>
      <vt:lpstr>Время отклика ИС</vt:lpstr>
      <vt:lpstr>Анализ нагрузки системы</vt:lpstr>
      <vt:lpstr>Высокая загрузка БД</vt:lpstr>
      <vt:lpstr>Оценка использования SAP st03 при анализе статистики производительности систем</vt:lpstr>
      <vt:lpstr>Презентация PowerPoint</vt:lpstr>
      <vt:lpstr>Презентация PowerPoint</vt:lpstr>
      <vt:lpstr>Итоговый набор параметров анализа производительности систем</vt:lpstr>
      <vt:lpstr>Контекстная диаграмма процесса расчета сроков регламентного обслуживания</vt:lpstr>
      <vt:lpstr>Декомпозиционная диаграмма</vt:lpstr>
      <vt:lpstr>Презентация PowerPoint</vt:lpstr>
      <vt:lpstr>Презентация PowerPoint</vt:lpstr>
      <vt:lpstr>Интерфейс системы (начало)</vt:lpstr>
      <vt:lpstr>Интерфейс системы (окончание)</vt:lpstr>
      <vt:lpstr>Заключение</vt:lpstr>
      <vt:lpstr>Презентация PowerPoint</vt:lpstr>
    </vt:vector>
  </TitlesOfParts>
  <Company>diakov.net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Арман Бажаев</dc:creator>
  <cp:lastModifiedBy>Арман Бажаев</cp:lastModifiedBy>
  <cp:revision>15</cp:revision>
  <dcterms:created xsi:type="dcterms:W3CDTF">2019-06-23T19:49:29Z</dcterms:created>
  <dcterms:modified xsi:type="dcterms:W3CDTF">2019-06-27T20:05:45Z</dcterms:modified>
</cp:coreProperties>
</file>