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60" r:id="rId3"/>
    <p:sldId id="289" r:id="rId4"/>
    <p:sldId id="262" r:id="rId5"/>
    <p:sldId id="261" r:id="rId6"/>
    <p:sldId id="286" r:id="rId7"/>
    <p:sldId id="263" r:id="rId8"/>
    <p:sldId id="288" r:id="rId9"/>
    <p:sldId id="266" r:id="rId10"/>
    <p:sldId id="287" r:id="rId11"/>
    <p:sldId id="267" r:id="rId12"/>
    <p:sldId id="268" r:id="rId13"/>
    <p:sldId id="269" r:id="rId14"/>
    <p:sldId id="271" r:id="rId15"/>
    <p:sldId id="272" r:id="rId16"/>
    <p:sldId id="276" r:id="rId17"/>
    <p:sldId id="277" r:id="rId18"/>
    <p:sldId id="278" r:id="rId19"/>
    <p:sldId id="284" r:id="rId20"/>
    <p:sldId id="279" r:id="rId21"/>
    <p:sldId id="285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>
        <p:scale>
          <a:sx n="70" d="100"/>
          <a:sy n="70" d="100"/>
        </p:scale>
        <p:origin x="-2178" y="-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D156-0F53-4463-BD93-2AAFFA4EBF85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1F050-5ABF-4472-8C06-0BA0B11F9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03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1F050-5ABF-4472-8C06-0BA0B11F993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06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40A5-A22F-477E-838E-4475E4A275D2}" type="datetime1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66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4636-7E95-42FA-BEAF-74F5E52B684C}" type="datetime1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80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FA91-EC8F-4634-B47C-6C72110F835E}" type="datetime1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02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E59-207D-4DFB-A472-2B54BEF179E4}" type="datetime1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62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0DA6-31CE-4E18-A99D-8E57307084A3}" type="datetime1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7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1989-ED1E-4632-8B54-A20B97792FA4}" type="datetime1">
              <a:rPr lang="ru-RU" smtClean="0"/>
              <a:t>28.06.2019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7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304-7888-4B19-9F01-B4422142364A}" type="datetime1">
              <a:rPr lang="ru-RU" smtClean="0"/>
              <a:t>28.06.2019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04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2F9E-EAA3-4268-B5DD-31EDF969D420}" type="datetime1">
              <a:rPr lang="ru-RU" smtClean="0"/>
              <a:t>28.06.2019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66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B295-0043-459E-885D-8080DE8DFC51}" type="datetime1">
              <a:rPr lang="ru-RU" smtClean="0"/>
              <a:t>28.06.2019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31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0554-00B0-4B83-BBA6-7860CDCF49C9}" type="datetime1">
              <a:rPr lang="ru-RU" smtClean="0"/>
              <a:t>28.06.2019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80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D21B-0AB7-4CFF-BA2B-E74C4DA99814}" type="datetime1">
              <a:rPr lang="ru-RU" smtClean="0"/>
              <a:t>28.06.2019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6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31CC9-636F-471D-941F-4CAB9D2F7414}" type="datetime1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5E382-C561-4E27-A5F2-FD77CA86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42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296144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БУ ВО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СУРГУТСКИЙ ГОСУДАРСТВЕННЫЙ УНИВЕРСИТЕТ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КАФЕДРА АВТОМАТИЗИРОВАННЫХ СИСТЕМ ОБРАБОТКИ ИНФОРМАЦИИ И УПРАВЛЕНИЯ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54518" y="2132856"/>
            <a:ext cx="77724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 определения оптимального времени проведения регламентного обслуживания информационных систем на основе данных технического мониторинга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0718" y="4451276"/>
            <a:ext cx="3719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Выполнил:</a:t>
            </a: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студент группы 606-71м</a:t>
            </a:r>
          </a:p>
          <a:p>
            <a:pPr algn="r"/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Бажаев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Арман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Бейсембаевич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6582" y="611738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Сургут, 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200" y="4451276"/>
            <a:ext cx="3960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Научный руководитель:</a:t>
            </a: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к.т.н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Яценко Елена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19033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использования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 st03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анализе статистики производительности систем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системных параметров и отсутствие возможности определения точной причины высокой загрузки.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Альтернативное решение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состояния нагрузки БД на уровне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/>
              <a:t>10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925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56175-6FA5-4FA7-A2B2-8B72B6E47BB3}" type="slidenum"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09" name="TextBox 3"/>
          <p:cNvSpPr txBox="1">
            <a:spLocks noChangeArrowheads="1"/>
          </p:cNvSpPr>
          <p:nvPr/>
        </p:nvSpPr>
        <p:spPr bwMode="auto">
          <a:xfrm>
            <a:off x="2815370" y="6286500"/>
            <a:ext cx="61197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0,67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88913"/>
            <a:ext cx="8785225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79388" y="6155250"/>
            <a:ext cx="4608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Корреляционный анализ «Активные процессы - ЦПУ» (начало)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DDC5EB-7BFB-46D8-8714-E9AE4A48AF13}" type="slidenum"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3" name="TextBox 3"/>
          <p:cNvSpPr txBox="1">
            <a:spLocks noChangeArrowheads="1"/>
          </p:cNvSpPr>
          <p:nvPr/>
        </p:nvSpPr>
        <p:spPr bwMode="auto">
          <a:xfrm>
            <a:off x="5364088" y="6308725"/>
            <a:ext cx="10550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0,08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260648"/>
            <a:ext cx="8620125" cy="590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388" y="6155250"/>
            <a:ext cx="4608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Корреляционный анализ «Активные процессы - ЦПУ»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окончание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 анализа производительности систем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266195"/>
              </p:ext>
            </p:extLst>
          </p:nvPr>
        </p:nvGraphicFramePr>
        <p:xfrm>
          <a:off x="457200" y="1600200"/>
          <a:ext cx="8229600" cy="514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43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SAP GUI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ОС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БД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97964"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Потребление ЦПУ(%) (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SMON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Число активных процессов (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SMON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Время отклика(</a:t>
                      </a:r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мс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20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Потребление ЦПУ (%) (программа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Потребление памяти (%) (программа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ru-RU" sz="20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65113" lvl="0" indent="0">
                        <a:buFont typeface="Arial" panose="020B0604020202020204" pitchFamily="34" charset="0"/>
                        <a:buNone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(процесс –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hdbindexserver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программа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Число блокировок (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LOCKS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 процесса расчета сроков регламентного обслуживания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640960" cy="51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4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Декомпозиционная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5" y="692696"/>
            <a:ext cx="9239250" cy="61653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D:\Документы\Магистратура\Диплом\расчет сроков регл обслуживания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332657"/>
            <a:ext cx="2914650" cy="61926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029325" y="4653136"/>
            <a:ext cx="3134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расчета сроков регламентного обслуживания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915816" y="4581128"/>
            <a:ext cx="3456384" cy="21602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205383" y="725227"/>
            <a:ext cx="3456384" cy="21602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764704"/>
            <a:ext cx="3456384" cy="21602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699792" y="3212976"/>
            <a:ext cx="41044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средства сбора статистических данных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55576" y="1232756"/>
            <a:ext cx="2808312" cy="1260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SAP GUI Scripting </a:t>
            </a:r>
            <a:r>
              <a:rPr lang="en-US" sz="2400" dirty="0" smtClean="0"/>
              <a:t>API (VB) </a:t>
            </a:r>
            <a:endParaRPr lang="ru-RU" sz="2400" dirty="0"/>
          </a:p>
        </p:txBody>
      </p:sp>
      <p:sp>
        <p:nvSpPr>
          <p:cNvPr id="6" name="Овал 5"/>
          <p:cNvSpPr/>
          <p:nvPr/>
        </p:nvSpPr>
        <p:spPr>
          <a:xfrm>
            <a:off x="5421407" y="1270942"/>
            <a:ext cx="3024336" cy="1068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Remote-exec (Node.js)</a:t>
            </a:r>
            <a:endParaRPr lang="ru-RU" sz="2400" dirty="0"/>
          </a:p>
        </p:txBody>
      </p:sp>
      <p:sp>
        <p:nvSpPr>
          <p:cNvPr id="7" name="Овал 6"/>
          <p:cNvSpPr/>
          <p:nvPr/>
        </p:nvSpPr>
        <p:spPr>
          <a:xfrm>
            <a:off x="3311860" y="5121188"/>
            <a:ext cx="2592288" cy="140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Sap </a:t>
            </a:r>
            <a:r>
              <a:rPr lang="en-US" sz="2800" dirty="0" err="1" smtClean="0"/>
              <a:t>hana</a:t>
            </a:r>
            <a:r>
              <a:rPr lang="en-US" sz="2800" dirty="0"/>
              <a:t>-</a:t>
            </a:r>
            <a:r>
              <a:rPr lang="en-US" sz="2800" dirty="0" smtClean="0"/>
              <a:t>client</a:t>
            </a:r>
            <a:endParaRPr lang="ru-RU" sz="2800" dirty="0" smtClean="0"/>
          </a:p>
          <a:p>
            <a:pPr algn="ctr"/>
            <a:r>
              <a:rPr lang="en-US" sz="2800" dirty="0" smtClean="0"/>
              <a:t>Node.js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764704"/>
            <a:ext cx="298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Прикладной уровень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05383" y="732438"/>
            <a:ext cx="298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Уровень ОС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15816" y="4581128"/>
            <a:ext cx="298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Уровень БД</a:t>
            </a:r>
            <a:endParaRPr lang="ru-RU" b="1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3059832" y="2924944"/>
            <a:ext cx="2520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5904148" y="2924944"/>
            <a:ext cx="2520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2"/>
          </p:cNvCxnSpPr>
          <p:nvPr/>
        </p:nvCxnSpPr>
        <p:spPr>
          <a:xfrm>
            <a:off x="4752020" y="414908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512118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АС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системы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(начало)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060848"/>
            <a:ext cx="7488834" cy="36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4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системы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(окончание)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06" y="2060848"/>
            <a:ext cx="7069801" cy="381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(начало)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530225" algn="just">
              <a:buNone/>
            </a:pP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обслуживание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комплекс технологических операций и организационных действий по поддержанию работоспособности или исправности объекта при использовании по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назначению.</a:t>
            </a:r>
          </a:p>
          <a:p>
            <a:pPr marL="0" indent="530225" algn="just">
              <a:buNone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Applications and Products in Data Processing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компания, специализирующаяся на разработке систем управления по автоматизации бизнес-процессов классов бухгалтерского учета, торговли, финансов, управления персоналом и других направлений для крупных и средних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30225" algn="just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8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354013" algn="just">
              <a:buNone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были разработаны методы и средства, позволяющие на основании данных производительности систем и информации о выполнении бизнес-процессов рассчитать сроки регламентного обслуживания информационных систем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</a:t>
            </a: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354013" algn="just">
              <a:buNone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время работы были проведены многократные исследования разных ситуаций технического состояния ИС.  В результате  наблюдений  были получены данные, на основании которых выполнялся синтез и корректировка алгоритмов расчета сроков регламентного обслуживания.</a:t>
            </a:r>
          </a:p>
          <a:p>
            <a:pPr marL="0" indent="354013" algn="just">
              <a:buNone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изучения предметной области были получены знания, которые в дальнейшем позволят решать прикладные задачи администрирования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 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систем, частью которых являются </a:t>
            </a: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автоматизированный сбор 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технических данных, автоматизация ручных действий пользователя.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/>
              <a:t>21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4168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(окончание)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/>
              <a:t>3</a:t>
            </a:fld>
            <a:endParaRPr lang="ru-RU" sz="1800" dirty="0"/>
          </a:p>
        </p:txBody>
      </p:sp>
      <p:pic>
        <p:nvPicPr>
          <p:cNvPr id="5" name="Объект 4" descr="https://answers.sap.com/storage/attachments/1600799-IW41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816424" cy="28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619672" y="446847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 PM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https://solutions.1c.ru/upload/images/5403/%D0%A2%D0%9E%D0%98%D0%A0%202%20%D0%9A%D0%9E%D0%A0%D0%9F/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169" y="1556792"/>
            <a:ext cx="4248472" cy="269565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232549" y="446847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1C: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ТОИР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2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автоматизированной системы расчета сроков проведения регламентных работ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средства мониторинга производительности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обзор и провести анализ подобного рода систем;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поиск средств автоматизированного сбора данных производительности систем;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параметры расчета сроков регламентного обслуживания;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анализа статистических данных производительности систем;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расчета сроков технического обслуживания;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концептуальную модель базы данных, содержащей информацию результатов расчета и статистических данных производительности систем;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БД АС;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интерфейс АС.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расчета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ru-RU" sz="24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ru-RU" sz="240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y</m:t>
                    </m:r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ru-RU" sz="2400">
                        <a:latin typeface="Cambria Math"/>
                      </a:rPr>
                      <m:t>→</m:t>
                    </m:r>
                    <m:func>
                      <m:funcPr>
                        <m:ctrlPr>
                          <a:rPr lang="ru-RU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ru-RU" sz="2400">
                            <a:latin typeface="Cambria Math"/>
                          </a:rPr>
                          <m:t>: </m:t>
                        </m:r>
                      </m:e>
                    </m:func>
                    <m:r>
                      <a:rPr lang="ru-RU" sz="2400">
                        <a:latin typeface="Cambria Math"/>
                      </a:rPr>
                      <m:t>{(</m:t>
                    </m:r>
                    <m:r>
                      <m:rPr>
                        <m:sty m:val="p"/>
                      </m:rPr>
                      <a:rPr lang="ru-RU" sz="2400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/>
                              </a:rPr>
                              <m:t>t</m:t>
                            </m:r>
                          </m:e>
                          <m:sup>
                            <m:r>
                              <a:rPr lang="ru-RU" sz="2400" i="1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ru-RU" sz="2400">
                        <a:latin typeface="Cambria Math"/>
                      </a:rPr>
                      <m:t>+ </m:t>
                    </m:r>
                    <m:r>
                      <m:rPr>
                        <m:sty m:val="p"/>
                      </m:rPr>
                      <a:rPr lang="ru-RU" sz="2400">
                        <a:latin typeface="Cambria Math"/>
                      </a:rPr>
                      <m:t>y</m:t>
                    </m:r>
                    <m:r>
                      <a:rPr lang="ru-RU" sz="24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ru-RU" sz="2400">
                        <a:latin typeface="Cambria Math"/>
                      </a:rPr>
                      <m:t>t</m:t>
                    </m:r>
                    <m:r>
                      <a:rPr lang="ru-RU" sz="2400" i="1">
                        <a:latin typeface="Cambria Math"/>
                      </a:rPr>
                      <m:t>′′</m:t>
                    </m:r>
                    <m:r>
                      <a:rPr lang="ru-RU" sz="2400">
                        <a:latin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ru-RU" sz="2400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/>
                              </a:rPr>
                              <m:t>t</m:t>
                            </m:r>
                          </m:e>
                          <m:sup>
                            <m:r>
                              <a:rPr lang="ru-RU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ru-RU" sz="2400">
                        <a:latin typeface="Cambria Math"/>
                      </a:rPr>
                      <m:t>+ </m:t>
                    </m:r>
                    <m:r>
                      <m:rPr>
                        <m:sty m:val="p"/>
                      </m:rPr>
                      <a:rPr lang="ru-RU" sz="2400">
                        <a:latin typeface="Cambria Math"/>
                      </a:rPr>
                      <m:t>y</m:t>
                    </m:r>
                    <m:r>
                      <a:rPr lang="ru-RU" sz="24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ru-RU" sz="2400">
                        <a:latin typeface="Cambria Math"/>
                      </a:rPr>
                      <m:t>t</m:t>
                    </m:r>
                    <m:r>
                      <a:rPr lang="ru-RU" sz="2400" i="1">
                        <a:latin typeface="Cambria Math"/>
                      </a:rPr>
                      <m:t>′</m:t>
                    </m:r>
                    <m:r>
                      <a:rPr lang="ru-RU" sz="2400">
                        <a:latin typeface="Cambria Math"/>
                      </a:rPr>
                      <m:t>) :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ru-RU" sz="2400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y</m:t>
                    </m:r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ru-RU" sz="2400">
                        <a:latin typeface="Cambria Math"/>
                      </a:rPr>
                      <m:t>→ </m:t>
                    </m:r>
                    <m:r>
                      <m:rPr>
                        <m:sty m:val="p"/>
                      </m:rPr>
                      <a:rPr lang="ru-RU" sz="2400">
                        <a:latin typeface="Cambria Math"/>
                      </a:rPr>
                      <m:t>max</m:t>
                    </m:r>
                    <m:r>
                      <a:rPr lang="ru-RU" sz="2400" i="1">
                        <a:latin typeface="Cambria Math"/>
                      </a:rPr>
                      <m:t>}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E</m:t>
                        </m:r>
                        <m:r>
                          <a:rPr lang="en-US" sz="24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F</m:t>
                        </m:r>
                        <m:d>
                          <m:d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ru-RU" sz="2400" i="1">
                        <a:latin typeface="Cambria Math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E</m:t>
                        </m:r>
                        <m:r>
                          <a:rPr lang="en-US" sz="24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x</m:t>
                        </m:r>
                        <m:d>
                          <m:d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ru-RU" sz="240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E</m:t>
                        </m:r>
                        <m:r>
                          <a:rPr lang="en-US" sz="24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y</m:t>
                        </m:r>
                        <m:d>
                          <m:d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ru-RU" sz="2400">
                        <a:latin typeface="Cambria Math"/>
                      </a:rPr>
                      <m:t>=</m:t>
                    </m:r>
                    <m:r>
                      <a:rPr lang="ru-RU" sz="2400" i="1">
                        <a:latin typeface="Cambria Math"/>
                      </a:rPr>
                      <m:t>[</m:t>
                    </m:r>
                    <m:r>
                      <a:rPr lang="ru-RU" sz="240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ru-RU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ru-RU" sz="2400" i="1">
                                <a:latin typeface="Cambria Math"/>
                              </a:rPr>
                              <m:t>конечн.</m:t>
                            </m:r>
                          </m:sub>
                        </m:sSub>
                        <m:r>
                          <a:rPr lang="ru-RU" sz="2400" i="1">
                            <a:latin typeface="Cambria Math"/>
                          </a:rPr>
                          <m:t>− </m:t>
                        </m:r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ru-RU" sz="2400" i="1">
                                <a:latin typeface="Cambria Math"/>
                              </a:rPr>
                              <m:t>начальн.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ru-RU" sz="2400" i="1">
                                <a:latin typeface="Cambria Math"/>
                              </a:rPr>
                              <m:t>польз.</m:t>
                            </m:r>
                          </m:sub>
                        </m:sSub>
                      </m:den>
                    </m:f>
                    <m:r>
                      <a:rPr lang="ru-RU" sz="2400" i="1">
                        <a:latin typeface="Cambria Math"/>
                      </a:rPr>
                      <m:t>]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параметр момента времени, 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функция приоритетности момента времени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системной нагрузке, 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функция приоритетности момента времени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выполняемым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бизнес-процессам,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/>
                          </a:rPr>
                          <m:t>начальн.</m:t>
                        </m:r>
                      </m:sub>
                    </m:sSub>
                    <m:r>
                      <a:rPr lang="ru-RU" b="0" i="1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/>
                          </a:rPr>
                          <m:t>конечн.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начальный и конечный сроки анализа,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/>
                          </a:rPr>
                          <m:t>польз.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временной интервал.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 rotWithShape="1">
                <a:blip r:embed="rId2"/>
                <a:stretch>
                  <a:fillRect l="-1704" t="-383" r="-1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3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отклика ИС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42" y="1340768"/>
            <a:ext cx="6768754" cy="41044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283" y="5661248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ремя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отклика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интервал времени, измеряемый на сервере приложений, который начинает отсчет с момента приема диспетчером системы запроса и моментом отправки окончательных данных на пользовательский терминал</a:t>
            </a:r>
          </a:p>
        </p:txBody>
      </p:sp>
    </p:spTree>
    <p:extLst>
      <p:ext uri="{BB962C8B-B14F-4D97-AF65-F5344CB8AC3E}">
        <p14:creationId xmlns:p14="http://schemas.microsoft.com/office/powerpoint/2010/main" val="18354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нагрузки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530225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анализа производительности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– 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год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530225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Критические состояния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нагрузка БД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st03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нагрузка ЦПУ сервера приложений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(SMON).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E382-C561-4E27-A5F2-FD77CA862249}" type="slidenum">
              <a:rPr lang="ru-RU" sz="1800" smtClean="0"/>
              <a:t>8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4458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загрузка БД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F599-B67A-4934-8CE2-1212DA36BA20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104417"/>
              </p:ext>
            </p:extLst>
          </p:nvPr>
        </p:nvGraphicFramePr>
        <p:xfrm>
          <a:off x="457200" y="1600200"/>
          <a:ext cx="8229600" cy="478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529223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Параметр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err="1" smtClean="0"/>
                        <a:t>Коэф.корреляции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err="1" smtClean="0"/>
                        <a:t>Коэф.корреляции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err="1" smtClean="0"/>
                        <a:t>Коэф.корреляции</a:t>
                      </a:r>
                      <a:endParaRPr lang="ru-RU" sz="1200" dirty="0" smtClean="0"/>
                    </a:p>
                  </a:txBody>
                  <a:tcPr/>
                </a:tc>
              </a:tr>
              <a:tr h="529223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Общее время обработки (с)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 smtClean="0">
                          <a:solidFill>
                            <a:srgbClr val="9C0006"/>
                          </a:solidFill>
                          <a:effectLst/>
                          <a:latin typeface="Arial"/>
                        </a:rPr>
                        <a:t>0,76</a:t>
                      </a:r>
                      <a:endParaRPr lang="ru-RU" sz="1000" b="0" i="0" u="none" strike="noStrike" dirty="0">
                        <a:solidFill>
                          <a:srgbClr val="9C000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Число </a:t>
                      </a:r>
                      <a:r>
                        <a:rPr lang="en-US" sz="1000" b="1" i="0" u="none" strike="noStrike" dirty="0" err="1">
                          <a:effectLst/>
                          <a:latin typeface="Arial"/>
                        </a:rPr>
                        <a:t>roundtrips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 smtClean="0">
                          <a:solidFill>
                            <a:srgbClr val="9C0006"/>
                          </a:solidFill>
                          <a:effectLst/>
                          <a:latin typeface="Arial"/>
                        </a:rPr>
                        <a:t>0,7</a:t>
                      </a:r>
                      <a:endParaRPr lang="ru-RU" sz="1000" b="0" i="0" u="none" strike="noStrike" dirty="0">
                        <a:solidFill>
                          <a:srgbClr val="9C000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Число логических вызовов БД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 smtClean="0">
                          <a:effectLst/>
                          <a:latin typeface="Arial"/>
                        </a:rPr>
                        <a:t>0,22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66605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Сумм. время ЦП (с)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 smtClean="0">
                          <a:solidFill>
                            <a:srgbClr val="9C0006"/>
                          </a:solidFill>
                          <a:effectLst/>
                          <a:latin typeface="Arial"/>
                        </a:rPr>
                        <a:t>0,82</a:t>
                      </a:r>
                      <a:endParaRPr lang="ru-RU" sz="1000" b="0" i="0" u="none" strike="noStrike" dirty="0">
                        <a:solidFill>
                          <a:srgbClr val="9C000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Число последовательных считываний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 smtClean="0">
                          <a:effectLst/>
                          <a:latin typeface="Arial"/>
                        </a:rPr>
                        <a:t>0,19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Физические доступы к БД для чтения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-</a:t>
                      </a:r>
                      <a:r>
                        <a:rPr lang="ru-RU" sz="1000" b="0" i="0" u="none" strike="noStrike" dirty="0" smtClean="0">
                          <a:effectLst/>
                          <a:latin typeface="Arial"/>
                        </a:rPr>
                        <a:t>0,07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66605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Общее время ожидания </a:t>
                      </a:r>
                      <a:r>
                        <a:rPr lang="ru-RU" sz="1000" b="1" i="0" u="none" strike="noStrike" dirty="0" err="1">
                          <a:effectLst/>
                          <a:latin typeface="Arial"/>
                        </a:rPr>
                        <a:t>roll</a:t>
                      </a:r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 (с)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 smtClean="0">
                          <a:solidFill>
                            <a:srgbClr val="9C0006"/>
                          </a:solidFill>
                          <a:effectLst/>
                          <a:latin typeface="Arial"/>
                        </a:rPr>
                        <a:t>0,73</a:t>
                      </a:r>
                      <a:endParaRPr lang="ru-RU" sz="1000" b="0" i="0" u="none" strike="noStrike" dirty="0">
                        <a:solidFill>
                          <a:srgbClr val="9C000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Общее врем. последов. </a:t>
                      </a:r>
                      <a:r>
                        <a:rPr lang="ru-RU" sz="1000" b="1" i="0" u="none" strike="noStrike" dirty="0" err="1">
                          <a:effectLst/>
                          <a:latin typeface="Arial"/>
                        </a:rPr>
                        <a:t>считыв</a:t>
                      </a:r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. (с)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 smtClean="0">
                          <a:solidFill>
                            <a:srgbClr val="9C0006"/>
                          </a:solidFill>
                          <a:effectLst/>
                          <a:latin typeface="Arial"/>
                        </a:rPr>
                        <a:t>0,97</a:t>
                      </a:r>
                      <a:endParaRPr lang="ru-RU" sz="1000" b="0" i="0" u="none" strike="noStrike" dirty="0">
                        <a:solidFill>
                          <a:srgbClr val="9C000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Число модифицированных записей БД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 smtClean="0">
                          <a:effectLst/>
                          <a:latin typeface="Arial"/>
                        </a:rPr>
                        <a:t>0,15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66605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Суммарное время ожидания (с)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-</a:t>
                      </a:r>
                      <a:r>
                        <a:rPr lang="ru-RU" sz="1000" b="0" i="0" u="none" strike="noStrike" dirty="0" smtClean="0">
                          <a:effectLst/>
                          <a:latin typeface="Arial"/>
                        </a:rPr>
                        <a:t>0,04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Число прямых считываний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 smtClean="0">
                          <a:effectLst/>
                          <a:latin typeface="Arial"/>
                        </a:rPr>
                        <a:t>0,33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Число считанных записей из буфера </a:t>
                      </a:r>
                      <a:r>
                        <a:rPr lang="ru-RU" sz="1000" b="1" i="0" u="none" strike="noStrike" dirty="0" err="1">
                          <a:effectLst/>
                          <a:latin typeface="Arial"/>
                        </a:rPr>
                        <a:t>ОтдЗпс</a:t>
                      </a:r>
                      <a:endParaRPr lang="ru-RU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 smtClean="0">
                          <a:effectLst/>
                          <a:latin typeface="Arial"/>
                        </a:rPr>
                        <a:t>0,37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529223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Сумм. сетевое время </a:t>
                      </a:r>
                      <a:r>
                        <a:rPr lang="ru-RU" sz="1000" b="1" i="0" u="none" strike="noStrike" dirty="0" err="1">
                          <a:effectLst/>
                          <a:latin typeface="Arial"/>
                        </a:rPr>
                        <a:t>фронтэнда</a:t>
                      </a:r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 (с)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 smtClean="0">
                          <a:solidFill>
                            <a:srgbClr val="9C0006"/>
                          </a:solidFill>
                          <a:effectLst/>
                          <a:latin typeface="Arial"/>
                        </a:rPr>
                        <a:t>0,78</a:t>
                      </a:r>
                      <a:endParaRPr lang="ru-RU" sz="1000" b="0" i="0" u="none" strike="noStrike" dirty="0">
                        <a:solidFill>
                          <a:srgbClr val="9C000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Число логических изменений БД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 smtClean="0">
                          <a:effectLst/>
                          <a:latin typeface="Arial"/>
                        </a:rPr>
                        <a:t>0,15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Число вызовов процедур БД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 smtClean="0">
                          <a:effectLst/>
                          <a:latin typeface="Arial"/>
                        </a:rPr>
                        <a:t>0,25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66605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Суммарное </a:t>
                      </a:r>
                      <a:r>
                        <a:rPr lang="en-US" sz="1000" b="1" i="0" u="none" strike="noStrike" dirty="0">
                          <a:effectLst/>
                          <a:latin typeface="Arial"/>
                        </a:rPr>
                        <a:t>GUI-</a:t>
                      </a:r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время (с)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 smtClean="0">
                          <a:effectLst/>
                          <a:latin typeface="Arial"/>
                        </a:rPr>
                        <a:t>0,20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Общее время для </a:t>
                      </a:r>
                      <a:r>
                        <a:rPr lang="ru-RU" sz="1000" b="1" i="0" u="none" strike="noStrike" dirty="0" err="1">
                          <a:effectLst/>
                          <a:latin typeface="Arial"/>
                        </a:rPr>
                        <a:t>логич</a:t>
                      </a:r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. изменений БД (с)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 smtClean="0">
                          <a:solidFill>
                            <a:srgbClr val="9C0006"/>
                          </a:solidFill>
                          <a:effectLst/>
                          <a:latin typeface="Arial"/>
                        </a:rPr>
                        <a:t>0,94</a:t>
                      </a:r>
                      <a:endParaRPr lang="ru-RU" sz="1000" b="0" i="0" u="none" strike="noStrike" dirty="0">
                        <a:solidFill>
                          <a:srgbClr val="9C000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/>
                </a:tc>
              </a:tr>
              <a:tr h="529223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 smtClean="0">
                          <a:effectLst/>
                          <a:latin typeface="Arial"/>
                        </a:rPr>
                        <a:t>Число шагов (диалога)</a:t>
                      </a:r>
                      <a:endParaRPr lang="ru-RU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 smtClean="0">
                          <a:effectLst/>
                          <a:latin typeface="Arial"/>
                        </a:rPr>
                        <a:t>0,01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>
                          <a:effectLst/>
                          <a:latin typeface="Arial"/>
                        </a:rPr>
                        <a:t>Общ. врем. процедур БД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b="0" i="0" u="none" strike="noStrike" dirty="0" smtClean="0">
                          <a:solidFill>
                            <a:srgbClr val="9C0006"/>
                          </a:solidFill>
                          <a:effectLst/>
                          <a:latin typeface="Arial"/>
                        </a:rPr>
                        <a:t>0,79</a:t>
                      </a:r>
                      <a:endParaRPr lang="ru-RU" sz="1000" b="0" i="0" u="none" strike="noStrike" dirty="0">
                        <a:solidFill>
                          <a:srgbClr val="9C000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ru-RU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ru-RU" sz="1000" b="0" i="0" u="none" strike="noStrike" dirty="0">
                        <a:solidFill>
                          <a:srgbClr val="9C000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1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823</Words>
  <Application>Microsoft Office PowerPoint</Application>
  <PresentationFormat>Экран (4:3)</PresentationFormat>
  <Paragraphs>145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БУ ВО «СУРГУТСКИЙ ГОСУДАРСТВЕННЫЙ УНИВЕРСИТЕТ КАФЕДРА АВТОМАТИЗИРОВАННЫХ СИСТЕМ ОБРАБОТКИ ИНФОРМАЦИИ И УПРАВЛЕНИЯ   </vt:lpstr>
      <vt:lpstr>Описание предметной области (начало)</vt:lpstr>
      <vt:lpstr>Описание предметной области (окончание)</vt:lpstr>
      <vt:lpstr>Цель</vt:lpstr>
      <vt:lpstr>Задачи</vt:lpstr>
      <vt:lpstr>Оптимизация расчета</vt:lpstr>
      <vt:lpstr>Время отклика ИС</vt:lpstr>
      <vt:lpstr>Анализ нагрузки системы</vt:lpstr>
      <vt:lpstr>Высокая загрузка БД</vt:lpstr>
      <vt:lpstr>Оценка использования SAP st03 при анализе статистики производительности систем</vt:lpstr>
      <vt:lpstr>Презентация PowerPoint</vt:lpstr>
      <vt:lpstr>Презентация PowerPoint</vt:lpstr>
      <vt:lpstr>Итоговый набор параметров анализа производительности систем</vt:lpstr>
      <vt:lpstr>Контекстная диаграмма процесса расчета сроков регламентного обслуживания</vt:lpstr>
      <vt:lpstr>Декомпозиционная диаграмма</vt:lpstr>
      <vt:lpstr>Презентация PowerPoint</vt:lpstr>
      <vt:lpstr>Презентация PowerPoint</vt:lpstr>
      <vt:lpstr>Интерфейс системы (начало)</vt:lpstr>
      <vt:lpstr>Интерфейс системы (окончание)</vt:lpstr>
      <vt:lpstr>Заключение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Арман Бажаев</dc:creator>
  <cp:lastModifiedBy>Бажаев Арман Бейсембаевич</cp:lastModifiedBy>
  <cp:revision>19</cp:revision>
  <dcterms:created xsi:type="dcterms:W3CDTF">2019-06-23T19:49:29Z</dcterms:created>
  <dcterms:modified xsi:type="dcterms:W3CDTF">2019-06-28T05:03:45Z</dcterms:modified>
</cp:coreProperties>
</file>