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116003-BD22-4831-9BF9-A9D416F9A314}">
          <p14:sldIdLst>
            <p14:sldId id="256"/>
            <p14:sldId id="257"/>
            <p14:sldId id="26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</p14:sldIdLst>
        </p14:section>
        <p14:section name="Раздел без заголовка" id="{C1749C4C-BD79-458C-B831-82DB7D79328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100" d="100"/>
          <a:sy n="100" d="100"/>
        </p:scale>
        <p:origin x="-1110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03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41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70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57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82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9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69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84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87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44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785-1C73-4854-8FBD-1CDD61F4570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27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D785-1C73-4854-8FBD-1CDD61F45704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D7D0E-7394-4E5A-B5B6-9DF2485D8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85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Квантовые компьютеры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Подготовил: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Студент группы 606-71м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Бажаев Арман </a:t>
            </a:r>
            <a:r>
              <a:rPr lang="ru-RU" sz="2400" dirty="0" err="1" smtClean="0">
                <a:solidFill>
                  <a:schemeClr val="tx1"/>
                </a:solidFill>
              </a:rPr>
              <a:t>Бейсембаевич</a:t>
            </a:r>
            <a:endParaRPr lang="ru-RU" sz="24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0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ÐÐ°ÑÑÐ¸Ð½ÐºÐ¸ Ð¿Ð¾ Ð·Ð°Ð¿ÑÐ¾ÑÑ intel tangle l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48790"/>
            <a:ext cx="633670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7824" y="63576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 </a:t>
            </a:r>
            <a:r>
              <a:rPr lang="en-US" dirty="0" smtClean="0"/>
              <a:t>Intel, Tangle </a:t>
            </a:r>
            <a:r>
              <a:rPr lang="en-US" dirty="0" smtClean="0"/>
              <a:t>Lake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2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ÐÐ°ÑÑÐ¸Ð½ÐºÐ¸ Ð¿Ð¾ Ð·Ð°Ð¿ÑÐ¾ÑÑ google bristlecone quant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534150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8535" y="61653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Google, </a:t>
            </a:r>
            <a:r>
              <a:rPr lang="en-US" dirty="0" err="1" smtClean="0"/>
              <a:t>BristleCone</a:t>
            </a:r>
            <a:r>
              <a:rPr lang="en-US" dirty="0" smtClean="0"/>
              <a:t> 72 </a:t>
            </a:r>
            <a:r>
              <a:rPr lang="ru-RU" dirty="0" err="1" smtClean="0"/>
              <a:t>кубит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1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wi-images.condecdn.net/image/nq85jnzD89K/crop/405/f/dwave-2000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42" y="1363480"/>
            <a:ext cx="6511526" cy="42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1880" y="56612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D’Wave</a:t>
            </a:r>
            <a:r>
              <a:rPr lang="en-US" dirty="0" smtClean="0"/>
              <a:t> 128 </a:t>
            </a:r>
            <a:r>
              <a:rPr lang="ru-RU" dirty="0" err="1" smtClean="0"/>
              <a:t>кубит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6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rgbClr val="00B050"/>
                </a:solidFill>
              </a:rPr>
              <a:t>в</a:t>
            </a:r>
            <a:r>
              <a:rPr lang="ru-RU" dirty="0" smtClean="0">
                <a:solidFill>
                  <a:srgbClr val="00B050"/>
                </a:solidFill>
              </a:rPr>
              <a:t>ысокая скорость вычислений;</a:t>
            </a:r>
          </a:p>
          <a:p>
            <a:r>
              <a:rPr lang="ru-RU" dirty="0">
                <a:solidFill>
                  <a:srgbClr val="00B050"/>
                </a:solidFill>
              </a:rPr>
              <a:t>н</a:t>
            </a:r>
            <a:r>
              <a:rPr lang="ru-RU" dirty="0" smtClean="0">
                <a:solidFill>
                  <a:srgbClr val="00B050"/>
                </a:solidFill>
              </a:rPr>
              <a:t>изкое количество элементов;</a:t>
            </a:r>
          </a:p>
          <a:p>
            <a:r>
              <a:rPr lang="ru-RU" dirty="0">
                <a:solidFill>
                  <a:srgbClr val="00B050"/>
                </a:solidFill>
              </a:rPr>
              <a:t>п</a:t>
            </a:r>
            <a:r>
              <a:rPr lang="ru-RU" dirty="0" smtClean="0">
                <a:solidFill>
                  <a:srgbClr val="00B050"/>
                </a:solidFill>
              </a:rPr>
              <a:t>ринцип суперпозиции (высокая связь </a:t>
            </a:r>
            <a:r>
              <a:rPr lang="ru-RU" dirty="0" err="1" smtClean="0">
                <a:solidFill>
                  <a:srgbClr val="00B050"/>
                </a:solidFill>
              </a:rPr>
              <a:t>кубитов</a:t>
            </a:r>
            <a:r>
              <a:rPr lang="ru-RU" dirty="0" smtClean="0">
                <a:solidFill>
                  <a:srgbClr val="00B050"/>
                </a:solidFill>
              </a:rPr>
              <a:t>)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работают  на низких температурах;</a:t>
            </a:r>
          </a:p>
          <a:p>
            <a:r>
              <a:rPr lang="ru-RU" dirty="0">
                <a:solidFill>
                  <a:srgbClr val="FF0000"/>
                </a:solidFill>
              </a:rPr>
              <a:t>в</a:t>
            </a:r>
            <a:r>
              <a:rPr lang="ru-RU" dirty="0" smtClean="0">
                <a:solidFill>
                  <a:srgbClr val="FF0000"/>
                </a:solidFill>
              </a:rPr>
              <a:t>ысокая  чувствительность к внешним воздействиям (электрические, тепловые, магнитные, физические);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ограниченность в применении (моделирование);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7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rgbClr val="00B050"/>
                </a:solidFill>
              </a:rPr>
              <a:t>Квантовый компьютер </a:t>
            </a:r>
            <a:r>
              <a:rPr lang="ru-RU" dirty="0" smtClean="0"/>
              <a:t>— это вычислительное устройство, которое использует явления квантовой механики для передачи и обработки данных. 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rgbClr val="00B050"/>
                </a:solidFill>
              </a:rPr>
              <a:t>Авторы: </a:t>
            </a:r>
            <a:r>
              <a:rPr lang="ru-RU" dirty="0" smtClean="0"/>
              <a:t>Ю. Манин, Р. Фейнман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4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484983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b="1" i="1" dirty="0" smtClean="0">
                    <a:solidFill>
                      <a:srgbClr val="FF0000"/>
                    </a:solidFill>
                  </a:rPr>
                  <a:t>1980г. </a:t>
                </a:r>
                <a:r>
                  <a:rPr lang="ru-RU" dirty="0" smtClean="0"/>
                  <a:t>– способность изолированной квантовой системы из </a:t>
                </a:r>
                <a:r>
                  <a:rPr lang="en-US" dirty="0" smtClean="0"/>
                  <a:t>L </a:t>
                </a:r>
                <a:r>
                  <a:rPr lang="ru-RU" dirty="0" smtClean="0"/>
                  <a:t>двухуровневых квантовых элементов находиться в суперпозиции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булевых состояний</a:t>
                </a:r>
              </a:p>
              <a:p>
                <a:pPr marL="0" indent="0" algn="just">
                  <a:buNone/>
                </a:pPr>
                <a:r>
                  <a:rPr lang="ru-RU" b="1" i="1" dirty="0" smtClean="0">
                    <a:solidFill>
                      <a:srgbClr val="FF0000"/>
                    </a:solidFill>
                  </a:rPr>
                  <a:t>1981г</a:t>
                </a:r>
                <a:r>
                  <a:rPr lang="ru-RU" b="1" i="1" dirty="0">
                    <a:solidFill>
                      <a:srgbClr val="FF0000"/>
                    </a:solidFill>
                  </a:rPr>
                  <a:t>. </a:t>
                </a:r>
                <a:r>
                  <a:rPr lang="ru-RU" dirty="0"/>
                  <a:t>– решение квантовых задач невозможно на классическом </a:t>
                </a:r>
                <a:r>
                  <a:rPr lang="ru-RU" dirty="0" err="1"/>
                  <a:t>комьютере</a:t>
                </a:r>
                <a:r>
                  <a:rPr lang="ru-RU" dirty="0"/>
                  <a:t> (Р. Фейнман)</a:t>
                </a:r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484983"/>
              </a:xfrm>
              <a:blipFill rotWithShape="1">
                <a:blip r:embed="rId2"/>
                <a:stretch>
                  <a:fillRect l="-1704" r="-1704" b="-5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1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Квантовый компьютер (в отличие от обычного) оперирует не битами (способными принимать значение либо 0, либо 1), а кубитами, имеющими значения одновременно и 0, и 1. </a:t>
            </a:r>
          </a:p>
        </p:txBody>
      </p:sp>
      <p:pic>
        <p:nvPicPr>
          <p:cNvPr id="1026" name="Picture 2" descr="https://upload.wikimedia.org/wikipedia/ru/thumb/f/f9/Qregister.jpg/400px-Qregi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81128"/>
            <a:ext cx="38100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Кубит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Квантовый бит (</a:t>
            </a:r>
            <a:r>
              <a:rPr lang="en-US" dirty="0"/>
              <a:t>q</a:t>
            </a:r>
            <a:r>
              <a:rPr lang="ru-RU" dirty="0"/>
              <a:t>-бит) — это вектор единичной длины в 2-мерном комплексном векторном пространстве, в котором зафиксирован некоторый базис . </a:t>
            </a:r>
          </a:p>
        </p:txBody>
      </p:sp>
      <p:sp>
        <p:nvSpPr>
          <p:cNvPr id="4" name="AutoShape 2" descr="|\Psi \rangle =\sum \limits _{{j=0}}^{{N-1}}\lambda _{j}|j\rangle 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|\Psi \rangle =\sum \limits _{{j=0}}^{{N-1}}\lambda _{j}|j\rangle 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|\Psi \rangle =\sum \limits _{{j=0}}^{{N-1}}\lambda _{j}|j\rangle 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39" y="4811955"/>
            <a:ext cx="1721371" cy="65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433" y="5622194"/>
            <a:ext cx="1688182" cy="65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21557" y="4053030"/>
            <a:ext cx="691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Определение </a:t>
            </a:r>
            <a:r>
              <a:rPr lang="ru-RU" sz="2400" dirty="0" err="1" smtClean="0"/>
              <a:t>кубита</a:t>
            </a:r>
            <a:r>
              <a:rPr lang="ru-RU" sz="2400" dirty="0" smtClean="0"/>
              <a:t> (</a:t>
            </a:r>
            <a:r>
              <a:rPr lang="en-US" sz="2400" dirty="0" smtClean="0"/>
              <a:t>a, b – </a:t>
            </a:r>
            <a:r>
              <a:rPr lang="ru-RU" sz="2400" dirty="0" smtClean="0"/>
              <a:t>комплексные числа)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062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работы квантового компьютера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9" y="1916832"/>
            <a:ext cx="7344816" cy="3312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93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работы квантового компьютера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Перевод </a:t>
            </a:r>
            <a:r>
              <a:rPr lang="ru-RU" dirty="0" err="1" smtClean="0"/>
              <a:t>кубитов</a:t>
            </a:r>
            <a:r>
              <a:rPr lang="ru-RU" dirty="0" smtClean="0"/>
              <a:t> из базисного состояния в суперпозиции 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 Расчет первоначального состояния 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3. Выполнение преобразований</a:t>
            </a:r>
          </a:p>
          <a:p>
            <a:pPr marL="0" indent="0">
              <a:buNone/>
            </a:pPr>
            <a:r>
              <a:rPr lang="ru-RU" dirty="0" smtClean="0"/>
              <a:t>4. Результат: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060848"/>
            <a:ext cx="252028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533106"/>
            <a:ext cx="227695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062" y="5157192"/>
            <a:ext cx="355117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созданию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физическая система;</a:t>
            </a:r>
          </a:p>
          <a:p>
            <a:pPr marL="0" indent="0">
              <a:buNone/>
            </a:pPr>
            <a:r>
              <a:rPr lang="ru-RU" dirty="0" smtClean="0"/>
              <a:t>2. процесс инициализации регистров;</a:t>
            </a:r>
          </a:p>
          <a:p>
            <a:pPr marL="0" indent="0">
              <a:buNone/>
            </a:pPr>
            <a:r>
              <a:rPr lang="ru-RU" dirty="0" smtClean="0"/>
              <a:t>3. подавление паразитирующих эффектов.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8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https://i.playground.ru/i/blog/288779/content/wsamirlh.jpg?800xau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7" y="1628800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30907" y="623731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IBM. </a:t>
            </a:r>
            <a:r>
              <a:rPr lang="ru-RU" dirty="0" smtClean="0"/>
              <a:t>50-кубит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0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244</Words>
  <Application>Microsoft Office PowerPoint</Application>
  <PresentationFormat>Экран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Квантовые компьютеры</vt:lpstr>
      <vt:lpstr>Введение</vt:lpstr>
      <vt:lpstr>История</vt:lpstr>
      <vt:lpstr>Презентация PowerPoint</vt:lpstr>
      <vt:lpstr>Кубит</vt:lpstr>
      <vt:lpstr>Схема работы квантового компьютера</vt:lpstr>
      <vt:lpstr>Схема работы квантового компьютера</vt:lpstr>
      <vt:lpstr>Требования к созданию</vt:lpstr>
      <vt:lpstr>Реализации</vt:lpstr>
      <vt:lpstr>Реализации</vt:lpstr>
      <vt:lpstr>Реализации</vt:lpstr>
      <vt:lpstr>Реализации</vt:lpstr>
      <vt:lpstr>Заключение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Квантовые компьютеры</dc:title>
  <dc:creator>Арман Бажаев</dc:creator>
  <cp:lastModifiedBy>Бажаев Арман Бейсембаевич</cp:lastModifiedBy>
  <cp:revision>13</cp:revision>
  <dcterms:created xsi:type="dcterms:W3CDTF">2018-12-23T17:49:54Z</dcterms:created>
  <dcterms:modified xsi:type="dcterms:W3CDTF">2018-12-27T12:32:56Z</dcterms:modified>
</cp:coreProperties>
</file>