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6" r:id="rId13"/>
    <p:sldId id="271" r:id="rId14"/>
    <p:sldId id="273" r:id="rId15"/>
    <p:sldId id="277" r:id="rId16"/>
    <p:sldId id="279" r:id="rId17"/>
    <p:sldId id="278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6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0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577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5956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66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961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979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87525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44115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5339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0598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2348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466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119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553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18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1431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3072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B90BFC-52AE-48C2-A9A5-93C28812935E}" type="datetimeFigureOut">
              <a:rPr lang="x-none" smtClean="0"/>
              <a:t>20.06.2024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D5216A-00E3-4FCE-878A-FDADB71F284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992B45D-D650-2070-3B80-4D425BFA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4" y="1196270"/>
            <a:ext cx="2607080" cy="223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8A98A90-BF78-95C5-923E-98BC04FFC80E}"/>
              </a:ext>
            </a:extLst>
          </p:cNvPr>
          <p:cNvSpPr txBox="1"/>
          <p:nvPr/>
        </p:nvSpPr>
        <p:spPr>
          <a:xfrm>
            <a:off x="0" y="3464692"/>
            <a:ext cx="40511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Частное учреждение профессионального образования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«Высшая школа предпринимательства»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(ЧУПО «ВШП»)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E1E8D50-C06F-24C2-27E7-9E662576D00D}"/>
              </a:ext>
            </a:extLst>
          </p:cNvPr>
          <p:cNvSpPr txBox="1"/>
          <p:nvPr/>
        </p:nvSpPr>
        <p:spPr>
          <a:xfrm>
            <a:off x="3649883" y="1248701"/>
            <a:ext cx="541212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/>
            <a:r>
              <a:rPr lang="ru-RU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 для </a:t>
            </a:r>
            <a:r>
              <a:rPr lang="ru-RU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магазина бытовой </a:t>
            </a:r>
            <a:r>
              <a:rPr lang="ru-RU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техники</a:t>
            </a:r>
          </a:p>
          <a:p>
            <a:pPr algn="ctr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dirty="0"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</a:t>
            </a:r>
            <a:r>
              <a:rPr lang="ru-RU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Гаврин</a:t>
            </a:r>
            <a:r>
              <a:rPr lang="ru-RU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Кирилл Андреевич</a:t>
            </a:r>
            <a:endParaRPr lang="x-none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9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2569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ACF09C-C658-22A9-112D-DDB94677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63" y="18519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Требования к базе данных для магазина бытовой техники</a:t>
            </a:r>
            <a:br>
              <a:rPr lang="ru-RU" dirty="0"/>
            </a:b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3C9F15-1395-3EFF-770C-E71B0FD0B4F8}"/>
              </a:ext>
            </a:extLst>
          </p:cNvPr>
          <p:cNvSpPr txBox="1"/>
          <p:nvPr/>
        </p:nvSpPr>
        <p:spPr>
          <a:xfrm>
            <a:off x="610262" y="1892301"/>
            <a:ext cx="10743537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1755" algn="just">
              <a:lnSpc>
                <a:spcPct val="150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1.База данных должна находиться в одной из нормальных форм:</a:t>
            </a:r>
          </a:p>
          <a:p>
            <a:pPr marR="7175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3NF (третья нормальная форма)</a:t>
            </a:r>
          </a:p>
          <a:p>
            <a:pPr marR="7175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BCNF (нормальная форма Бойса-Кодда)</a:t>
            </a:r>
          </a:p>
          <a:p>
            <a:pPr marR="7175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4NF (четвертая нормальная форма).</a:t>
            </a:r>
          </a:p>
          <a:p>
            <a:pPr marR="7175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r>
              <a:rPr lang="ru-RU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Масштабируемость базы данных</a:t>
            </a:r>
            <a:endParaRPr lang="x-none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71755" algn="just">
              <a:lnSpc>
                <a:spcPct val="150000"/>
              </a:lnSpc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 важных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требований является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масштабируемость базы данных. Так как внутри магазина может быть много клиентов и товаров, база данных должна быть подготовлена для обработки больших объемов информации и увеличения числа записей в таблицах.</a:t>
            </a:r>
            <a:endParaRPr lang="x-none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71755" algn="just">
              <a:lnSpc>
                <a:spcPct val="150000"/>
              </a:lnSpc>
            </a:pPr>
            <a:endParaRPr lang="x-none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7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ACF09C-C658-22A9-112D-DDB94677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63" y="18519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Требования к базе данных для магазина бытовой техники</a:t>
            </a:r>
            <a:br>
              <a:rPr lang="ru-RU" dirty="0"/>
            </a:b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3C9F15-1395-3EFF-770C-E71B0FD0B4F8}"/>
              </a:ext>
            </a:extLst>
          </p:cNvPr>
          <p:cNvSpPr txBox="1"/>
          <p:nvPr/>
        </p:nvSpPr>
        <p:spPr>
          <a:xfrm>
            <a:off x="381000" y="1562099"/>
            <a:ext cx="11366499" cy="5311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175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</a:t>
            </a:r>
            <a:r>
              <a:rPr lang="ru-RU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характеристики и функциональные требования</a:t>
            </a:r>
            <a:endParaRPr lang="x-none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71755" algn="just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Характеристики клиентов и их адресов</a:t>
            </a:r>
            <a:endParaRPr lang="x-none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71755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Поддержка множественных адресов для одного клиента</a:t>
            </a:r>
            <a:endParaRPr lang="x-none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71755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Ведение истории изменения данных клиентов и адресов</a:t>
            </a:r>
            <a:endParaRPr lang="x-none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71755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2.</a:t>
            </a:r>
            <a:r>
              <a:rPr lang="ru-RU" sz="1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Характеристики товаров</a:t>
            </a:r>
            <a:endParaRPr lang="x-none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71755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Отслеживание количества товара на складе</a:t>
            </a:r>
            <a:endParaRPr lang="x-none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71755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Обновление информации о товарах и их ценах</a:t>
            </a:r>
            <a:endParaRPr lang="x-none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71755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3.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Характеристики заказов</a:t>
            </a:r>
            <a:endParaRPr lang="x-none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71755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Поддержка множественных заказов от одного клиента</a:t>
            </a:r>
            <a:endParaRPr lang="x-none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71755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Ведение истории заказов</a:t>
            </a:r>
            <a:endParaRPr lang="x-none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71755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4.</a:t>
            </a:r>
            <a:r>
              <a:rPr lang="ru-RU" sz="1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доступом и безопасность</a:t>
            </a:r>
            <a:endParaRPr lang="x-none" sz="16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71755" algn="just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 создать роли для управления базой данных. Разные пользователи будут иметь различные уровни доступа. Администраторы смогут управлять базой данных, включая добавление, изменение и удаление записей. Обычные пользователи смогу только просматривать данные.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1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557E18-2B08-4C57-3811-83C9E93C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2" y="0"/>
            <a:ext cx="8534400" cy="1507067"/>
          </a:xfrm>
        </p:spPr>
        <p:txBody>
          <a:bodyPr/>
          <a:lstStyle/>
          <a:p>
            <a:r>
              <a:rPr lang="ru-RU" dirty="0"/>
              <a:t>ВЫБОР СУБД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48BAFF-CA91-28E6-A82B-402383018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12" y="1507067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СУБД- Средство управления базами данных.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MySQL выбрана в качестве СУБД для проекта из-за простоты использования, широкого распространения, высокой производительности и масштабируемости.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MySQL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Workbench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выбран для создания базы данных, предоставляя возможности ERD создания, визуального моделирования данных, реверс-инжиниринга, SQL редактора,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автозавершения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и отладки.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67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4DCEDC-6FBF-E021-55AA-0BC14F8F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2" y="385232"/>
            <a:ext cx="8534400" cy="15070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D6018B32-F39C-BE03-8383-EA3E40B7D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528" y="2387600"/>
            <a:ext cx="9229072" cy="3614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85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3966C9-5D55-ADFB-9B18-7303FD1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372532"/>
            <a:ext cx="8534400" cy="1507067"/>
          </a:xfrm>
        </p:spPr>
        <p:txBody>
          <a:bodyPr/>
          <a:lstStyle/>
          <a:p>
            <a:r>
              <a:rPr lang="ru-RU" b="1" dirty="0"/>
              <a:t>СОЗДАНИЕ ТАБЛИЦ</a:t>
            </a:r>
            <a:endParaRPr lang="x-non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696D16-1298-EF99-F1C2-20555048F01E}"/>
              </a:ext>
            </a:extLst>
          </p:cNvPr>
          <p:cNvSpPr txBox="1"/>
          <p:nvPr/>
        </p:nvSpPr>
        <p:spPr>
          <a:xfrm>
            <a:off x="4481512" y="171450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Создание таблицы [</a:t>
            </a:r>
            <a:r>
              <a:rPr lang="en-US" b="1" dirty="0"/>
              <a:t>customers]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5A6E9A01-AA98-B8B0-DBA9-38247EA3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815532"/>
            <a:ext cx="2935288" cy="30010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B77BFD8-C5CC-973F-B1C2-B7EC31DE903D}"/>
              </a:ext>
            </a:extLst>
          </p:cNvPr>
          <p:cNvSpPr txBox="1"/>
          <p:nvPr/>
        </p:nvSpPr>
        <p:spPr>
          <a:xfrm>
            <a:off x="3314700" y="2400302"/>
            <a:ext cx="8662987" cy="3741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[customers] 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содержит столбцы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id, name, phone, contact.</a:t>
            </a:r>
            <a:endParaRPr lang="x-none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колонки используется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 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 данных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INT, 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используются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Primary Key, Not Null 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Auto Increment. 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 данных INT используется для хранения идентификатора клиента. Для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тип данных VARCHAR(250)– покрывает строку, где максимальная длина не превышает 250 символов. Применяется </a:t>
            </a:r>
            <a:r>
              <a:rPr lang="ru-RU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endParaRPr lang="x-none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VARCHAR(20)- позволяет хранить номера в удобочитаемом формате, который можно легко адаптировать под стандартные и международные форматы телефонных номеров.</a:t>
            </a:r>
            <a:endParaRPr lang="x-none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contact</a:t>
            </a: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VARCHAR(250)- обеспечивает достаточно места для хранения большинства адресов электронной почты.</a:t>
            </a:r>
            <a:endParaRPr lang="x-none" sz="1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3966C9-5D55-ADFB-9B18-7303FD1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372532"/>
            <a:ext cx="8534400" cy="1507067"/>
          </a:xfrm>
        </p:spPr>
        <p:txBody>
          <a:bodyPr/>
          <a:lstStyle/>
          <a:p>
            <a:r>
              <a:rPr lang="ru-RU" b="1" dirty="0"/>
              <a:t>СОЗДАНИЕ ТАБЛИЦ</a:t>
            </a:r>
            <a:endParaRPr lang="x-non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696D16-1298-EF99-F1C2-20555048F01E}"/>
              </a:ext>
            </a:extLst>
          </p:cNvPr>
          <p:cNvSpPr txBox="1"/>
          <p:nvPr/>
        </p:nvSpPr>
        <p:spPr>
          <a:xfrm>
            <a:off x="4481512" y="171450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Создание таблицы [</a:t>
            </a:r>
            <a:r>
              <a:rPr lang="en-US" b="1" dirty="0"/>
              <a:t>addresses]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B77BFD8-C5CC-973F-B1C2-B7EC31DE903D}"/>
              </a:ext>
            </a:extLst>
          </p:cNvPr>
          <p:cNvSpPr txBox="1"/>
          <p:nvPr/>
        </p:nvSpPr>
        <p:spPr>
          <a:xfrm>
            <a:off x="3314700" y="2400302"/>
            <a:ext cx="8662987" cy="4197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[addresses]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содержит столбцы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id, city, street, build,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customer_id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x-non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колонки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Primary Key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Null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 Increment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используется для идентификации записи</a:t>
            </a:r>
            <a:endParaRPr lang="x-non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с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street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VARCHAR(250)- покрывает строку, где максимальная длина не превышает 250 символов,  применяется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VARCHAR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(32)- Этот выбор позволяет эффективно  хранить номера домов в базе, учитывая их возможную вариативность, применяется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endParaRPr lang="x-non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customer_id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 данных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Используется для связи с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Связь 1: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один ко многим показывает, что у 1 клиента может быть несколько адресов, применяется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endParaRPr lang="x-non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3F5FAFB-0EB2-98C3-2399-EFF0A68F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605087"/>
            <a:ext cx="2820988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9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3966C9-5D55-ADFB-9B18-7303FD1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372532"/>
            <a:ext cx="8534400" cy="1507067"/>
          </a:xfrm>
        </p:spPr>
        <p:txBody>
          <a:bodyPr/>
          <a:lstStyle/>
          <a:p>
            <a:r>
              <a:rPr lang="ru-RU" b="1" dirty="0"/>
              <a:t>СОЗДАНИЕ ТАБЛИЦ</a:t>
            </a:r>
            <a:endParaRPr lang="x-non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696D16-1298-EF99-F1C2-20555048F01E}"/>
              </a:ext>
            </a:extLst>
          </p:cNvPr>
          <p:cNvSpPr txBox="1"/>
          <p:nvPr/>
        </p:nvSpPr>
        <p:spPr>
          <a:xfrm>
            <a:off x="4481512" y="171450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Создание таблицы [</a:t>
            </a:r>
            <a:r>
              <a:rPr lang="en-US" b="1" dirty="0"/>
              <a:t>goods]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B77BFD8-C5CC-973F-B1C2-B7EC31DE903D}"/>
              </a:ext>
            </a:extLst>
          </p:cNvPr>
          <p:cNvSpPr txBox="1"/>
          <p:nvPr/>
        </p:nvSpPr>
        <p:spPr>
          <a:xfrm>
            <a:off x="3314700" y="2245262"/>
            <a:ext cx="8662987" cy="461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goods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имеет столбцы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id, name, price,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optprice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info, amount.</a:t>
            </a:r>
            <a:endParaRPr lang="x-non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колонки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Primary Key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Null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 Increment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используется для идентификации записи</a:t>
            </a:r>
            <a:endParaRPr lang="x-non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колонки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VARCHAR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(100) - Данный тип подходит для наименования товара, применяется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endParaRPr lang="x-non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optprice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тип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DECIMAL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(10,2)- выбранный тип используется для хранения чисел с фиксированной точностью</a:t>
            </a:r>
            <a:endParaRPr lang="x-non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может хранить до 65535 символов, что позволяет вмещать описания, применяется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[2]</a:t>
            </a:r>
            <a:endParaRPr lang="x-non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Null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для хранения количества конкретного товара, применяется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endParaRPr lang="x-non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5FB2B0B-9662-5D4F-8062-AA00842F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2409827"/>
            <a:ext cx="2395538" cy="34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4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3966C9-5D55-ADFB-9B18-7303FD1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372532"/>
            <a:ext cx="8534400" cy="1507067"/>
          </a:xfrm>
        </p:spPr>
        <p:txBody>
          <a:bodyPr/>
          <a:lstStyle/>
          <a:p>
            <a:r>
              <a:rPr lang="ru-RU" b="1" dirty="0"/>
              <a:t>СОЗДАНИЕ ТАБЛИЦ</a:t>
            </a:r>
            <a:endParaRPr lang="x-non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696D16-1298-EF99-F1C2-20555048F01E}"/>
              </a:ext>
            </a:extLst>
          </p:cNvPr>
          <p:cNvSpPr txBox="1"/>
          <p:nvPr/>
        </p:nvSpPr>
        <p:spPr>
          <a:xfrm>
            <a:off x="4481512" y="171450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Создание таблицы [</a:t>
            </a:r>
            <a:r>
              <a:rPr lang="en-US" b="1" dirty="0"/>
              <a:t>orders]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B77BFD8-C5CC-973F-B1C2-B7EC31DE903D}"/>
              </a:ext>
            </a:extLst>
          </p:cNvPr>
          <p:cNvSpPr txBox="1"/>
          <p:nvPr/>
        </p:nvSpPr>
        <p:spPr>
          <a:xfrm>
            <a:off x="3314700" y="2400302"/>
            <a:ext cx="8662987" cy="3741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orders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имеет столбцы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id,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date_time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discount,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customer_id</a:t>
            </a:r>
            <a:endParaRPr lang="x-non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колонки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Primary Key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Null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 Increment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используется для идентификации записи</a:t>
            </a:r>
            <a:endParaRPr lang="x-non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колонки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тип данных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позволяет хранить полные значения даты и времени. Диапазон значений: 1000-01-01 00:00:00 — 9999-12-31 00:00:00,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Null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[3]</a:t>
            </a:r>
            <a:endParaRPr lang="x-non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колонки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discount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FLOAT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используется для хранения скидок, которые могут быть выражены в виде дробных значений, например, 10.5% или 0.15,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Null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[4]</a:t>
            </a:r>
            <a:endParaRPr lang="x-non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customer_id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 данных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INT.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Используется для связи с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Связь 1: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один ко многим показывает, что у 1 клиента может быть несколько заказов,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endParaRPr lang="x-non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F5BC824-979C-3A6A-A328-852EB48C1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1" y="2447924"/>
            <a:ext cx="2565400" cy="35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8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3966C9-5D55-ADFB-9B18-7303FD1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372532"/>
            <a:ext cx="8534400" cy="1507067"/>
          </a:xfrm>
        </p:spPr>
        <p:txBody>
          <a:bodyPr/>
          <a:lstStyle/>
          <a:p>
            <a:r>
              <a:rPr lang="ru-RU" b="1" dirty="0"/>
              <a:t>СОЗДАНИЕ ТАБЛИЦ</a:t>
            </a:r>
            <a:endParaRPr lang="x-non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696D16-1298-EF99-F1C2-20555048F01E}"/>
              </a:ext>
            </a:extLst>
          </p:cNvPr>
          <p:cNvSpPr txBox="1"/>
          <p:nvPr/>
        </p:nvSpPr>
        <p:spPr>
          <a:xfrm>
            <a:off x="4481512" y="171450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Создание таблицы [</a:t>
            </a:r>
            <a:r>
              <a:rPr lang="en-US" b="1" dirty="0"/>
              <a:t>orders</a:t>
            </a:r>
            <a:r>
              <a:rPr lang="ru-RU" b="1" dirty="0"/>
              <a:t>_</a:t>
            </a:r>
            <a:r>
              <a:rPr lang="en-US" b="1" dirty="0" err="1"/>
              <a:t>detalis</a:t>
            </a:r>
            <a:r>
              <a:rPr lang="en-US" b="1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B77BFD8-C5CC-973F-B1C2-B7EC31DE903D}"/>
              </a:ext>
            </a:extLst>
          </p:cNvPr>
          <p:cNvSpPr txBox="1"/>
          <p:nvPr/>
        </p:nvSpPr>
        <p:spPr>
          <a:xfrm>
            <a:off x="3314700" y="2400302"/>
            <a:ext cx="8662987" cy="2535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order_detalis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имеет столбцы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amount,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order_id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good_id</a:t>
            </a:r>
            <a:endParaRPr lang="x-non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колонки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тип данных INT – количество единиц в заказе,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Null</a:t>
            </a:r>
            <a:endParaRPr lang="x-non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order_id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 данных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INT, Primary Key.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Внешний ключ для реализации связи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многие ко многим,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endParaRPr lang="x-non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0170" marR="71755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good_id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 данных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INT, Primary Key.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Внешний ключ для реализации связи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многие ко многим,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endParaRPr lang="x-non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84E295A-E88E-86CC-D136-83278C47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605087"/>
            <a:ext cx="2654299" cy="31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0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B38BE7-064F-75AA-98EA-D6C7A360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312" y="156632"/>
            <a:ext cx="8534400" cy="1507067"/>
          </a:xfrm>
        </p:spPr>
        <p:txBody>
          <a:bodyPr/>
          <a:lstStyle/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ЗАКЛЮЧЕНИЕ</a:t>
            </a:r>
            <a:endParaRPr lang="x-non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E0B946-0D76-14E9-6143-727087D69FCE}"/>
              </a:ext>
            </a:extLst>
          </p:cNvPr>
          <p:cNvSpPr txBox="1"/>
          <p:nvPr/>
        </p:nvSpPr>
        <p:spPr>
          <a:xfrm>
            <a:off x="0" y="1752600"/>
            <a:ext cx="11772900" cy="53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1755"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курсовой работы была достигнута цель, заключающаяся в разработке базы данных для магазина бытовой техники, предназначенной для управления товарами, заказами и клиентской информацией. </a:t>
            </a:r>
          </a:p>
          <a:p>
            <a:pPr marR="71755"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Были исследованы основные потребности магазина бытовой техники в части управления данными, проведен анализ существующих проблем и потребностей, связанных с обработкой и хранением информации. </a:t>
            </a:r>
          </a:p>
          <a:p>
            <a:pPr marR="71755"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Разработанная база данных предоставляет эффективный инструмент для управления информацией о клиентах, товарах и заказах, что обеспечивает необходимую функциональность для эффективного управления магазином бытовой техники.</a:t>
            </a:r>
          </a:p>
          <a:p>
            <a:pPr marR="71755"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Таким образом, разработка базы данных для магазина бытовой техники представляет собой важный шаг в направлении улучшения управления и повышения конкурентоспособности компании на рынке розничной торговли, способствуя созданию условий для более эффективного удовлетворения потребностей клиентов и оптимизации внутренних бизнес-процессов.</a:t>
            </a:r>
            <a:endParaRPr lang="x-non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71755"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71755" algn="just">
              <a:lnSpc>
                <a:spcPct val="150000"/>
              </a:lnSpc>
            </a:pPr>
            <a:endParaRPr lang="x-none" sz="1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4D32F4-42D7-9364-5D70-01CF3FFA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01" y="371300"/>
            <a:ext cx="8534400" cy="1507067"/>
          </a:xfrm>
        </p:spPr>
        <p:txBody>
          <a:bodyPr/>
          <a:lstStyle/>
          <a:p>
            <a:r>
              <a:rPr lang="ru-RU" dirty="0"/>
              <a:t>Цель курсовой работы</a:t>
            </a:r>
            <a:endParaRPr lang="x-none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0FF8CC65-78F5-F560-0243-13FBD04F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5" y="1980181"/>
            <a:ext cx="8534400" cy="3615267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курсовой работы является разработка базы данных для магазина бытовой техники, которая предназначена для оптимизации управления товарами, заказами и клиентской информацией.</a:t>
            </a:r>
            <a:endParaRPr lang="x-none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8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A33BDC-2A13-FEE3-BE0E-1B608DE7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3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курсовой работы </a:t>
            </a:r>
            <a:r>
              <a:rPr lang="en-US" sz="3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x-none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x-none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D6FAC8-1A39-D943-4D3B-331F52F2B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8957499" cy="4777451"/>
          </a:xfrm>
        </p:spPr>
        <p:txBody>
          <a:bodyPr/>
          <a:lstStyle/>
          <a:p>
            <a:pPr marL="0" indent="0"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x-non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достижения этой цели необходимо выполнить нижеперечисленные задачи: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	Провести анализ требований к базе данных магазина бытовой техники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	Спроектировать схему базы данных, отражающую основную деятельность магазина бытовой техники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	Разработать базу данных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	Заполнить базу данных тестовыми данными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6293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B1682D-4D86-2965-5C37-F9DB86F5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65" y="297296"/>
            <a:ext cx="8534400" cy="150706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3600" b="1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sz="3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3600" b="1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предмет</a:t>
            </a:r>
            <a:r>
              <a:rPr lang="en-US" sz="3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en-US" sz="3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x-none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x-none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2CAD695-B0A6-06B6-3207-44943F0C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endParaRPr lang="x-none" sz="16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Объектом является база данных</a:t>
            </a:r>
            <a:endParaRPr lang="x-none" sz="16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endParaRPr lang="x-none" sz="16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 является база данных для магазина бытовой техники</a:t>
            </a:r>
            <a:endParaRPr lang="x-none" sz="16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6817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F84A32-E7DD-409E-64E0-FD36AE6C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359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/>
              <a:t>Введение в разработку базы данных для интернет-магазина по продаже бытовой техники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07F6515-B674-8DD0-F929-AF0239778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0668"/>
            <a:ext cx="9096396" cy="3312502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Важность эффективного управления данными для успешной деятельности бизнеса в современном обществе.</a:t>
            </a:r>
          </a:p>
          <a:p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создания и управления базами данных для компаний в розничной торговле.</a:t>
            </a:r>
          </a:p>
          <a:p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объемов данных и конкуренции, требующих эффективного управления всеми аспектами бизнеса.</a:t>
            </a:r>
          </a:p>
          <a:p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для магазина бытовой техники с целью оптимизации управления товарами, заказами и клиентской информацией.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4263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ACF09C-C658-22A9-112D-DDB94677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ru-RU" dirty="0"/>
              <a:t>Теория о разработке базы данных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E4EACE1-8A47-833B-960E-486C4E38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511" y="2325600"/>
            <a:ext cx="4130856" cy="309912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Реляционные базы данных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Документоориентированные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Ключ-значение базы данных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 базы данных</a:t>
            </a:r>
          </a:p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1A8658-030F-53B8-C890-CA9692E6033B}"/>
              </a:ext>
            </a:extLst>
          </p:cNvPr>
          <p:cNvSpPr txBox="1"/>
          <p:nvPr/>
        </p:nvSpPr>
        <p:spPr>
          <a:xfrm>
            <a:off x="684212" y="1782501"/>
            <a:ext cx="422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Классификация баз данных по типам</a:t>
            </a:r>
          </a:p>
          <a:p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6E1EB4E-DEB2-3D94-8ACB-554F3D0DD390}"/>
              </a:ext>
            </a:extLst>
          </p:cNvPr>
          <p:cNvSpPr txBox="1"/>
          <p:nvPr/>
        </p:nvSpPr>
        <p:spPr>
          <a:xfrm>
            <a:off x="7284336" y="1828799"/>
            <a:ext cx="3449256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Примеры популярных СУБД в каждой категории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Реляционные: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MySQL, PostgreSQL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Документоориентированные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MongoDB, CouchDB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Ключ-значение: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Redis, DynamoDB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Neo4j,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ArangoDB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TimescaleDB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08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ACF09C-C658-22A9-112D-DDB94677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ru-RU" dirty="0"/>
              <a:t>Анализ предметной области и существующих решений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E4EACE1-8A47-833B-960E-486C4E38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7799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Важность создания и управления базами данных для компаний в розничной торговле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эффективного управления данными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принятия решений на основе данных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обслуживания клиентов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9757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ACF09C-C658-22A9-112D-DDB94677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ru-RU" dirty="0"/>
              <a:t>Анализ предметной области и существующих решений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E4EACE1-8A47-833B-960E-486C4E38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6736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Увеличение количества транзакций и данных о клиентах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Необходимость быстрого анализа данных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Конкуренция требует инновационных решений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3C9F15-1395-3EFF-770C-E71B0FD0B4F8}"/>
              </a:ext>
            </a:extLst>
          </p:cNvPr>
          <p:cNvSpPr txBox="1"/>
          <p:nvPr/>
        </p:nvSpPr>
        <p:spPr>
          <a:xfrm>
            <a:off x="684212" y="2553143"/>
            <a:ext cx="6099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объемов данных и конкуренция в сфере розничной торговли</a:t>
            </a:r>
          </a:p>
        </p:txBody>
      </p:sp>
    </p:spTree>
    <p:extLst>
      <p:ext uri="{BB962C8B-B14F-4D97-AF65-F5344CB8AC3E}">
        <p14:creationId xmlns:p14="http://schemas.microsoft.com/office/powerpoint/2010/main" val="359452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ACF09C-C658-22A9-112D-DDB94677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63" y="18519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Требования к базе данных для магазина бытовой техники</a:t>
            </a:r>
            <a:br>
              <a:rPr lang="ru-RU" dirty="0"/>
            </a:b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3C9F15-1395-3EFF-770C-E71B0FD0B4F8}"/>
              </a:ext>
            </a:extLst>
          </p:cNvPr>
          <p:cNvSpPr txBox="1"/>
          <p:nvPr/>
        </p:nvSpPr>
        <p:spPr>
          <a:xfrm>
            <a:off x="1019878" y="3837934"/>
            <a:ext cx="99181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1755" algn="just">
              <a:lnSpc>
                <a:spcPct val="150000"/>
              </a:lnSpc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Исходя из исследованных типов баз данных, я выбрал реляционные базы данных,      они подойдут для создания таблиц и связей между сущностями.</a:t>
            </a:r>
            <a:endParaRPr lang="x-none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71755" algn="just">
              <a:lnSpc>
                <a:spcPct val="150000"/>
              </a:lnSpc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База данных будет хранить информацию о товарах, их характеристиках, а также данные о клиентах и их заказах.</a:t>
            </a:r>
            <a:endParaRPr lang="x-none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1661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ектор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208</TotalTime>
  <Words>1267</Words>
  <Application>Microsoft Office PowerPoint</Application>
  <PresentationFormat>Произвольный</PresentationFormat>
  <Paragraphs>119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Сектор</vt:lpstr>
      <vt:lpstr>Презентация PowerPoint</vt:lpstr>
      <vt:lpstr>Цель курсовой работы</vt:lpstr>
      <vt:lpstr>Задачи курсовой работы :  </vt:lpstr>
      <vt:lpstr>Объект и предмет исследования. </vt:lpstr>
      <vt:lpstr>Введение в разработку базы данных для интернет-магазина по продаже бытовой техники</vt:lpstr>
      <vt:lpstr>Теория о разработке базы данных</vt:lpstr>
      <vt:lpstr>Анализ предметной области и существующих решений</vt:lpstr>
      <vt:lpstr>Анализ предметной области и существующих решений</vt:lpstr>
      <vt:lpstr>Требования к базе данных для магазина бытовой техники </vt:lpstr>
      <vt:lpstr>Требования к базе данных для магазина бытовой техники </vt:lpstr>
      <vt:lpstr>Требования к базе данных для магазина бытовой техники </vt:lpstr>
      <vt:lpstr>ВЫБОР СУБД</vt:lpstr>
      <vt:lpstr>Схема базы данных</vt:lpstr>
      <vt:lpstr>СОЗДАНИЕ ТАБЛИЦ</vt:lpstr>
      <vt:lpstr>СОЗДАНИЕ ТАБЛИЦ</vt:lpstr>
      <vt:lpstr>СОЗДАНИЕ ТАБЛИЦ</vt:lpstr>
      <vt:lpstr>СОЗДАНИЕ ТАБЛИЦ</vt:lpstr>
      <vt:lpstr>СОЗДАНИЕ ТАБЛИЦ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Waero</dc:creator>
  <cp:lastModifiedBy>jfgfgjfj ghffgh</cp:lastModifiedBy>
  <cp:revision>4</cp:revision>
  <dcterms:created xsi:type="dcterms:W3CDTF">2024-06-20T02:34:29Z</dcterms:created>
  <dcterms:modified xsi:type="dcterms:W3CDTF">2024-06-20T07:10:48Z</dcterms:modified>
</cp:coreProperties>
</file>