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80" r:id="rId5"/>
    <p:sldId id="375" r:id="rId6"/>
    <p:sldId id="301" r:id="rId7"/>
    <p:sldId id="279" r:id="rId8"/>
    <p:sldId id="373" r:id="rId9"/>
    <p:sldId id="259" r:id="rId10"/>
    <p:sldId id="278" r:id="rId11"/>
    <p:sldId id="356" r:id="rId12"/>
    <p:sldId id="304" r:id="rId13"/>
    <p:sldId id="305" r:id="rId14"/>
    <p:sldId id="307" r:id="rId15"/>
    <p:sldId id="308" r:id="rId16"/>
    <p:sldId id="353" r:id="rId17"/>
    <p:sldId id="309" r:id="rId18"/>
    <p:sldId id="340" r:id="rId19"/>
    <p:sldId id="310" r:id="rId20"/>
    <p:sldId id="311" r:id="rId21"/>
    <p:sldId id="312" r:id="rId22"/>
    <p:sldId id="358" r:id="rId23"/>
    <p:sldId id="354" r:id="rId24"/>
    <p:sldId id="355" r:id="rId25"/>
    <p:sldId id="352" r:id="rId26"/>
    <p:sldId id="313" r:id="rId27"/>
    <p:sldId id="314" r:id="rId28"/>
    <p:sldId id="315" r:id="rId29"/>
    <p:sldId id="374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60" r:id="rId41"/>
    <p:sldId id="361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0" r:id="rId50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FF"/>
    <a:srgbClr val="9966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2-09-13T01:39:22.1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0,'0'0'0,"0"0"0,0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2-09-13T03:03:57.4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 0 0,'0'0'0,"0"0"0,0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0,0 147 0,0-147 0,0 0 0,0 0 0,0 0 0,0 0 0,0 0 0,0 0 0,0 0 0,0 0 0,0 0 0,0 0 0,0 0 0,0 0 0,0 0 0,-11 48 0,11-48 0,0 0 0,0 0 0,0 0 0,0 0 0,0 50 0,0-50 0,0 0 0,0 0 0,0 0 0,0 0 0,0 0 0,0 0 0,0 0 0,-10 36 0,10-36 0,0 0 0,0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9-13T03:37:51.7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-4 8 10449,'-2'-14'5160,"2"14"-387,0 0-129,0 0-4386,15 1-1290,-1 5-3096,-14-6-516,19 20-516,-16-7-258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9-13T03:37:38.5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 39 2451,'0'0'3096,"-4"-12"0,4 12-258,-2-13 0,2 13-645,0 0-645,0 0-387,-5-14-516,5 14-387,0 0-129,0 0-903,0 0-2838,0 0-1032,0 0-258,0 0-258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09-10-01T03:38:41.593"/>
    </inkml:context>
    <inkml:brush xml:id="br0">
      <inkml:brushProperty name="width" value="0.05292" units="cm"/>
      <inkml:brushProperty name="height" value="0.05292" units="cm"/>
      <inkml:brushProperty name="color" value="#FF6600"/>
      <inkml:brushProperty name="fitToCurve" value="1"/>
      <inkml:brushProperty name="ignorePressure" value="1"/>
    </inkml:brush>
  </inkml:definitions>
  <inkml:trace contextRef="#ctx0" brushRef="#br0">48 0 83,'-14'8'36,"6"7"-7,-2 1-37,-6-16-22,16 0-3,0 0-2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9-10-01T03:56:32.250"/>
    </inkml:context>
    <inkml:brush xml:id="br0">
      <inkml:brushProperty name="width" value="0.05292" units="cm"/>
      <inkml:brushProperty name="height" value="0.05292" units="cm"/>
      <inkml:brushProperty name="color" value="#FF6600"/>
      <inkml:brushProperty name="fitToCurve" value="1"/>
      <inkml:brushProperty name="ignorePressure" value="1"/>
    </inkml:brush>
  </inkml:definitions>
  <inkml:trace contextRef="#ctx0" brushRef="#br0">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09-10-01T03:57:54.359"/>
    </inkml:context>
    <inkml:brush xml:id="br0">
      <inkml:brushProperty name="width" value="0.05292" units="cm"/>
      <inkml:brushProperty name="height" value="0.05292" units="cm"/>
      <inkml:brushProperty name="color" value="#FF6600"/>
      <inkml:brushProperty name="fitToCurve" value="1"/>
      <inkml:brushProperty name="ignorePressure" value="1"/>
    </inkml:brush>
  </inkml:definitions>
  <inkml:trace contextRef="#ctx0" brushRef="#br0">25 0 20,'0'0'19,"-10"0"-1,10 0-1,0 0-2,0 0-4,-7 9-8,7-9-20,0 0-6,0 0-1,-8 16-2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2-09-13T02:22:11.3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0,'0'0'0,"0"0"0,0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</inkml:trace>
  <inkml:trace contextRef="#ctx0" brushRef="#br0" timeOffset="1170">0 180 0,'0'0'0,"0"0"0,0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2-09-13T02:31:17.4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0,'0'0'0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2-09-13T02:33:12.3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0,'0'0'0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2-09-13T03:49:50.7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 0 0,'0'0'0,"0"0"0,0 0 0,0 0 0,-22 207 0,22-207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9-13T03:47:40.8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157 0 516,'0'0'258,"0"0"-258,0 0-645</inkml:trace>
  <inkml:trace contextRef="#ctx0" brushRef="#br0" timeOffset="1513">-1 54 1419,'0'0'1806,"0"0"0,0 0 0,6 2-129,-6-2-387,0 0-258,0 0-387,0 0 0,0 0-387,0 0-129,0 0-129,0 0-129,0 0 129,0 0-129,0 0 129,0 0-129,0 0 129,0 0 0,0 0 0,0 0 0,0 0 0,0 0 0,0 0-129,0 0-387,0 0-516,12 10-1290,-12-10-1032,0 0-258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2-09-13T03:51:20.778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 contextRef="#ctx0" brushRef="#br0">0 12 0,'0'0'0,"0"0"0,0 0 0,0 0 0,0 0 0,0 0 0,0 0 0,0 0 0,0 0 0,0 0 0,0 0 0,0 0 0,0 0 0,0 0 0,0 0 0,0 0 0,0 0 0,0 0 0,0 0 0,0 0 0,0 0 0,0 0 0,0 0 0,0 0 0,0 0 0,0 0 0,0 0 0,0 0 0,0 0 0,0 0 0,0 0 0,0 0 0,0 0 0,0 0 0,0 0 0,0 0 0,0 0 0,0 0 0,0 0 0,0 0 0,138 0 0,-138 0 0,0 0 0,33-12 0,-33 12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2-09-13T03:33:37.9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2-09-13T02:55:44.9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458 0 0,'0'0'0</inkml:trace>
  <inkml:trace contextRef="#ctx0" brushRef="#br0" timeOffset="72946">0 3871 0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3C639873-3DB8-45BA-BD21-98A8DBA3747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33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F126DEA7-8161-49B1-A91E-4A849DDEA420}" type="slidenum">
              <a:rPr lang="en-US" altLang="zh-TW" sz="1200" smtClean="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11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828E9-AF16-45A1-B2DE-6588984220A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520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C9228-0EF7-4288-B4DC-4FAF2961611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089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78A1-6E4E-4AB7-AD33-C6F0516256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822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CCDB4-4C85-4DE0-9123-ADE386BDC3E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699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BFAD4-D363-4DC4-9CEF-76ECC601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472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07586-A925-4D62-A218-51E6895E7A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223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55CFC-8A7A-4FD7-B310-D3B2C1051C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283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76618-DFE4-41F8-918C-486ED3FEA5E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135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F9971-2E67-460F-A28E-658D2D4F9E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986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B3B4B-8F7A-4C4B-B4FD-DCA053FC70A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510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1E862-6F6A-4B12-9E5F-CD49F7E17C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92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3333FF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C573E4DC-2379-4D63-840D-51A900DC6DF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Relationship Id="rId6" Type="http://schemas.openxmlformats.org/officeDocument/2006/relationships/image" Target="../media/image6.emf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3.bin"/><Relationship Id="rId7" Type="http://schemas.openxmlformats.org/officeDocument/2006/relationships/customXml" Target="../ink/ink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5.bin"/><Relationship Id="rId7" Type="http://schemas.openxmlformats.org/officeDocument/2006/relationships/customXml" Target="../ink/ink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customXml" Target="../ink/ink6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16.bin"/><Relationship Id="rId7" Type="http://schemas.openxmlformats.org/officeDocument/2006/relationships/customXml" Target="../ink/ink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8.emf"/><Relationship Id="rId4" Type="http://schemas.openxmlformats.org/officeDocument/2006/relationships/image" Target="../media/image19.wmf"/><Relationship Id="rId9" Type="http://schemas.openxmlformats.org/officeDocument/2006/relationships/customXml" Target="../ink/ink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0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oalib.hlsresearch.com/Whales/index.html" TargetMode="External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emf"/><Relationship Id="rId4" Type="http://schemas.openxmlformats.org/officeDocument/2006/relationships/customXml" Target="../ink/ink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6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1.wmf"/><Relationship Id="rId9" Type="http://schemas.openxmlformats.org/officeDocument/2006/relationships/image" Target="../media/image44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2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6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54.emf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.xml"/><Relationship Id="rId5" Type="http://schemas.openxmlformats.org/officeDocument/2006/relationships/image" Target="../media/image53.emf"/><Relationship Id="rId4" Type="http://schemas.openxmlformats.org/officeDocument/2006/relationships/customXml" Target="../ink/ink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35CC23-94AD-446E-8969-9A5BA0852026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20713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TW" sz="3200" b="1">
                <a:latin typeface="Times New Roman" panose="02020603050405020304" pitchFamily="18" charset="0"/>
              </a:rPr>
              <a:t>Time Frequency Analysis and Wavelet Transforms </a:t>
            </a:r>
            <a:br>
              <a:rPr lang="en-US" altLang="zh-TW" sz="3200" b="1">
                <a:latin typeface="Times New Roman" panose="02020603050405020304" pitchFamily="18" charset="0"/>
              </a:rPr>
            </a:br>
            <a:br>
              <a:rPr lang="en-US" altLang="zh-TW" sz="2000">
                <a:latin typeface="Times New Roman" panose="02020603050405020304" pitchFamily="18" charset="0"/>
              </a:rPr>
            </a:br>
            <a:r>
              <a:rPr lang="zh-TW" altLang="en-US" sz="3200" b="1">
                <a:latin typeface="標楷體" panose="03000509000000000000" pitchFamily="65" charset="-120"/>
                <a:ea typeface="標楷體" panose="03000509000000000000" pitchFamily="65" charset="-120"/>
              </a:rPr>
              <a:t>時頻分析與小波轉換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2708275"/>
            <a:ext cx="7200900" cy="33131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b="1">
                <a:solidFill>
                  <a:srgbClr val="3333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授課者： 丁 建 均</a:t>
            </a:r>
          </a:p>
          <a:p>
            <a:pPr eaLnBrk="1" hangingPunct="1">
              <a:lnSpc>
                <a:spcPct val="80000"/>
              </a:lnSpc>
            </a:pPr>
            <a:endParaRPr lang="zh-TW" altLang="en-US" b="1">
              <a:solidFill>
                <a:srgbClr val="3333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Office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明達館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723</a:t>
            </a:r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室</a:t>
            </a:r>
            <a:r>
              <a:rPr lang="en-US" altLang="zh-TW" sz="240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TEL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：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33669652</a:t>
            </a:r>
            <a:r>
              <a:rPr lang="en-US" altLang="zh-TW" sz="240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E-mail:  jjding@ntu.edu.tw</a:t>
            </a:r>
          </a:p>
          <a:p>
            <a:pPr algn="l" eaLnBrk="1" hangingPunct="1">
              <a:lnSpc>
                <a:spcPct val="80000"/>
              </a:lnSpc>
            </a:pP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zh-TW" altLang="en-US" sz="2400">
                <a:solidFill>
                  <a:srgbClr val="3333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課程網頁：</a:t>
            </a:r>
            <a:r>
              <a:rPr lang="en-US" altLang="zh-TW" sz="24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http://djj.ee.ntu.edu.tw/TFW.htm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歡迎大家來修課，也歡迎有問題時隨時聯絡！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5117A4-B693-464B-82DD-4071EC510756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539750" y="549275"/>
            <a:ext cx="7993063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Matlab</a:t>
            </a:r>
            <a:r>
              <a:rPr lang="en-US" altLang="zh-TW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Program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Download: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請洽台大各系所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參考書目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洪維恩，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Matlab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程式設計，旗標，台北市，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2013 .    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合適的入門書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張智星，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Matlab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程式設計入門篇，第四版，碁峰，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2016.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蒙以正，數位信號處理：應用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Matlab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，旗標，台北市，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2007.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繆紹綱譯，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數位影像處理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-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運用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Matlab</a:t>
            </a:r>
            <a:r>
              <a:rPr lang="en-US" altLang="en-US" sz="2000" dirty="0">
                <a:latin typeface="Times New Roman" panose="02020603050405020304" pitchFamily="18" charset="0"/>
              </a:rPr>
              <a:t>，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東華，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2005.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預計看書學習所花時間：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3~5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天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750" y="4972437"/>
            <a:ext cx="20106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 dirty="0">
                <a:solidFill>
                  <a:srgbClr val="3333FF"/>
                </a:solidFill>
              </a:rPr>
              <a:t>Python Program</a:t>
            </a:r>
          </a:p>
        </p:txBody>
      </p:sp>
      <p:sp>
        <p:nvSpPr>
          <p:cNvPr id="3" name="矩形 2"/>
          <p:cNvSpPr/>
          <p:nvPr/>
        </p:nvSpPr>
        <p:spPr>
          <a:xfrm>
            <a:off x="539750" y="5445224"/>
            <a:ext cx="39496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dirty="0"/>
              <a:t>Download:  </a:t>
            </a:r>
            <a:r>
              <a:rPr lang="en-US" altLang="zh-TW" dirty="0">
                <a:cs typeface="Times New Roman" panose="02020603050405020304" pitchFamily="18" charset="0"/>
              </a:rPr>
              <a:t>https://www.python.org/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4C2241-A8C3-45FD-AB13-C9BE24144964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6769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Tutorial </a:t>
            </a:r>
            <a:r>
              <a:rPr lang="zh-TW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可供選擇的題目</a:t>
            </a: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可以略做修改</a:t>
            </a: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8207375" cy="519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1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(1) Window Size Selection for the Short-Time Fourier Transform </a:t>
            </a:r>
          </a:p>
          <a:p>
            <a:pPr eaLnBrk="1" hangingPunct="1">
              <a:spcBef>
                <a:spcPts val="1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(2) Seismic Wave Analysis Using Time-frequency Analysis </a:t>
            </a:r>
          </a:p>
          <a:p>
            <a:pPr eaLnBrk="1" hangingPunct="1">
              <a:spcBef>
                <a:spcPts val="1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(3) Sparse Coding Using Compressive Sensing</a:t>
            </a:r>
          </a:p>
          <a:p>
            <a:pPr eaLnBrk="1" hangingPunct="1">
              <a:spcBef>
                <a:spcPts val="1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(4) Recent Development of Time-Frequency Reassignment</a:t>
            </a:r>
          </a:p>
          <a:p>
            <a:pPr eaLnBrk="1" hangingPunct="1">
              <a:spcBef>
                <a:spcPts val="1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(5)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Synchrosqueezing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Transform</a:t>
            </a:r>
          </a:p>
          <a:p>
            <a:pPr eaLnBrk="1" hangingPunct="1">
              <a:spcBef>
                <a:spcPts val="1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(6)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Haar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-Like Features for Object Identification</a:t>
            </a:r>
          </a:p>
          <a:p>
            <a:pPr eaLnBrk="1" hangingPunct="1">
              <a:spcBef>
                <a:spcPts val="1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(7) Dual Tree Complex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Wavelet Transforms 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ts val="1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(8) Prediction Techniques Using Hilbert-Huang Transforms </a:t>
            </a:r>
          </a:p>
          <a:p>
            <a:pPr eaLnBrk="1" hangingPunct="1">
              <a:spcBef>
                <a:spcPts val="1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(9) Prediction Techniques Using Wavelet Transforms </a:t>
            </a:r>
          </a:p>
          <a:p>
            <a:pPr eaLnBrk="1" hangingPunct="1">
              <a:spcBef>
                <a:spcPts val="1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(10) Wavelet Neural Network</a:t>
            </a:r>
          </a:p>
          <a:p>
            <a:pPr eaLnBrk="1" hangingPunct="1">
              <a:spcBef>
                <a:spcPts val="1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(11)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Fresnelet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ts val="1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(12)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Shearlet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293" name="文字方塊 7"/>
          <p:cNvSpPr txBox="1">
            <a:spLocks noChangeArrowheads="1"/>
          </p:cNvSpPr>
          <p:nvPr/>
        </p:nvSpPr>
        <p:spPr bwMode="auto">
          <a:xfrm>
            <a:off x="539750" y="836613"/>
            <a:ext cx="5400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有加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*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號的是學長寫過的，但鼓勵同學再加強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4BCAA1-ABCD-4C13-A21A-FAAACE15C895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755650" y="1196975"/>
            <a:ext cx="7632700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Fourier transform (FT)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	                                   Time-Domain  </a:t>
            </a:r>
            <a:r>
              <a:rPr lang="en-US" altLang="zh-TW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latin typeface="Times New Roman" panose="02020603050405020304" pitchFamily="18" charset="0"/>
              </a:rPr>
              <a:t>  Frequency Domain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細明體" panose="02020509000000000000" pitchFamily="49" charset="-120"/>
              </a:rPr>
              <a:t>        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細明體" panose="02020509000000000000" pitchFamily="49" charset="-120"/>
              </a:rPr>
              <a:t>↑ 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ea typeface="細明體" panose="02020509000000000000" pitchFamily="49" charset="-120"/>
              </a:rPr>
              <a:t>t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細明體" panose="02020509000000000000" pitchFamily="49" charset="-120"/>
              </a:rPr>
              <a:t> varies from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細明體" panose="02020509000000000000" pitchFamily="49" charset="-120"/>
                <a:sym typeface="Symbol" panose="05050102010706020507" pitchFamily="18" charset="2"/>
              </a:rPr>
              <a:t>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細明體" panose="02020509000000000000" pitchFamily="49" charset="-120"/>
              </a:rPr>
              <a:t>∞~∞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細明體" panose="02020509000000000000" pitchFamily="49" charset="-120"/>
              </a:rPr>
              <a:t>Laplace Transform</a:t>
            </a:r>
            <a:r>
              <a:rPr lang="en-US" altLang="zh-TW" sz="2000" dirty="0">
                <a:latin typeface="Times New Roman" panose="02020603050405020304" pitchFamily="18" charset="0"/>
                <a:ea typeface="細明體" panose="02020509000000000000" pitchFamily="49" charset="-120"/>
              </a:rPr>
              <a:t> </a:t>
            </a:r>
            <a:endParaRPr lang="en-US" altLang="zh-TW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</a:rPr>
              <a:t>Cosine Transform, Sine Transform, Z Transform.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Some things make these operations not practical:</a:t>
            </a:r>
          </a:p>
          <a:p>
            <a:pPr eaLnBrk="1" hangingPunct="1">
              <a:spcBef>
                <a:spcPct val="50000"/>
              </a:spcBef>
              <a:buFontTx/>
              <a:buAutoNum type="arabicParenBoth"/>
            </a:pPr>
            <a:r>
              <a:rPr lang="en-US" altLang="zh-TW" sz="2000" dirty="0">
                <a:latin typeface="Times New Roman" panose="02020603050405020304" pitchFamily="18" charset="0"/>
              </a:rPr>
              <a:t> Only the case where </a:t>
            </a:r>
            <a:r>
              <a:rPr lang="en-US" altLang="zh-TW" sz="2000" i="1" dirty="0">
                <a:latin typeface="Times New Roman" panose="02020603050405020304" pitchFamily="18" charset="0"/>
              </a:rPr>
              <a:t>t</a:t>
            </a:r>
            <a:r>
              <a:rPr lang="en-US" altLang="zh-TW" sz="2000" baseline="-25000" dirty="0">
                <a:latin typeface="Times New Roman" panose="02020603050405020304" pitchFamily="18" charset="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  <a:r>
              <a:rPr lang="en-US" altLang="zh-TW" sz="2000" i="1" dirty="0">
                <a:latin typeface="Times New Roman" panose="02020603050405020304" pitchFamily="18" charset="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  <a:r>
              <a:rPr lang="en-US" altLang="zh-TW" sz="2000" i="1" dirty="0">
                <a:latin typeface="Times New Roman" panose="02020603050405020304" pitchFamily="18" charset="0"/>
              </a:rPr>
              <a:t>t</a:t>
            </a:r>
            <a:r>
              <a:rPr lang="en-US" altLang="zh-TW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</a:rPr>
              <a:t> is interested.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(2) Not all the signals are suitable for analyzing in the frequency domain.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It is hard to observe the variation of spectrum with time by these operations</a:t>
            </a:r>
          </a:p>
        </p:txBody>
      </p:sp>
      <p:graphicFrame>
        <p:nvGraphicFramePr>
          <p:cNvPr id="14340" name="Object 5"/>
          <p:cNvGraphicFramePr>
            <a:graphicFrameLocks noChangeAspect="1"/>
          </p:cNvGraphicFramePr>
          <p:nvPr/>
        </p:nvGraphicFramePr>
        <p:xfrm>
          <a:off x="971550" y="1628775"/>
          <a:ext cx="2314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" name="Equation" r:id="rId3" imgW="2311400" imgH="457200" progId="Equation.DSMT4">
                  <p:embed/>
                </p:oleObj>
              </mc:Choice>
              <mc:Fallback>
                <p:oleObj name="Equation" r:id="rId3" imgW="23114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8775"/>
                        <a:ext cx="2314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7"/>
          <p:cNvGraphicFramePr>
            <a:graphicFrameLocks noChangeAspect="1"/>
          </p:cNvGraphicFramePr>
          <p:nvPr/>
        </p:nvGraphicFramePr>
        <p:xfrm>
          <a:off x="2987675" y="2565400"/>
          <a:ext cx="1971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5" name="Equation" r:id="rId5" imgW="1968500" imgH="457200" progId="Equation.DSMT4">
                  <p:embed/>
                </p:oleObj>
              </mc:Choice>
              <mc:Fallback>
                <p:oleObj name="Equation" r:id="rId5" imgW="19685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565400"/>
                        <a:ext cx="19716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en-US" altLang="zh-TW" sz="3200" b="1">
                <a:solidFill>
                  <a:srgbClr val="3333FF"/>
                </a:solidFill>
                <a:latin typeface="Times New Roman" panose="02020603050405020304" pitchFamily="18" charset="0"/>
              </a:rPr>
              <a:t>I.  Introduction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C346E1-844D-4D3E-8906-4C2107EE0EF9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395288" y="765175"/>
            <a:ext cx="56896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914400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Example 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cos(440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when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&lt; 0.5,</a:t>
            </a:r>
            <a:endParaRPr lang="en-US" altLang="zh-TW" sz="2000" i="1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	     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= cos(660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when 0.5 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&lt; 1,</a:t>
            </a:r>
            <a:endParaRPr lang="en-US" altLang="zh-TW" sz="2000" i="1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	     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= cos(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524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when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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1 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The Fourier transform of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x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3995738" y="6021388"/>
            <a:ext cx="1439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Frequency </a:t>
            </a:r>
          </a:p>
        </p:txBody>
      </p:sp>
      <p:pic>
        <p:nvPicPr>
          <p:cNvPr id="1536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565400"/>
            <a:ext cx="6300788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66" name="Picture 22">
            <a:hlinkClick r:id="" action="ppaction://media"/>
          </p:cNvPr>
          <p:cNvPicPr>
            <a:picLocks noRot="1" noChangeAspect="1" noChangeArrowheads="1"/>
          </p:cNvPicPr>
          <p:nvPr>
            <a:wavAudioFile r:embed="rId1" name="TFW1.wav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836613"/>
            <a:ext cx="57626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74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91500" y="1101725"/>
              <a:ext cx="1588" cy="65088"/>
            </p14:xfrm>
          </p:contentPart>
        </mc:Choice>
        <mc:Fallback xmlns="">
          <p:pic>
            <p:nvPicPr>
              <p:cNvPr id="3074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80384" y="1099208"/>
                <a:ext cx="23820" cy="7012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73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" fill="hold"/>
                                        <p:tgtEl>
                                          <p:spTgt spid="573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366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7366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C11DA5-599E-4EB9-B6D3-D835F2AC5372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395288" y="596900"/>
            <a:ext cx="8207375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lphaUcParenBoth"/>
            </a:pP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Finite-Supporting Fourier Transform</a:t>
            </a:r>
          </a:p>
          <a:p>
            <a:pPr eaLnBrk="1" hangingPunct="1">
              <a:spcBef>
                <a:spcPct val="0"/>
              </a:spcBef>
              <a:buFontTx/>
              <a:buAutoNum type="alphaUcParenBoth"/>
            </a:pPr>
            <a:endParaRPr lang="en-US" altLang="zh-TW" sz="2000" b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lphaUcParenBoth"/>
            </a:pPr>
            <a:endParaRPr lang="en-US" altLang="zh-TW" sz="2000" b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lphaUcParenBoth"/>
            </a:pPr>
            <a:endParaRPr lang="en-US" altLang="zh-TW" sz="2000" b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lphaUcParenBoth"/>
            </a:pP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Short-Time Fourier Transform (STFT)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  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):  window function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mask function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STFT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也稱作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windowed Fourier transform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  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time-dependent Fourier transform 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[Ref]  L. Cohen,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Time-Frequency Analysis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Prentice-Hall, New York, 1995.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[Ref] A. V. Oppenheim and R. W. Schafer,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Discrete-Time Signal Processing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London: Prentice-Hall, 3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rd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ed., 2010. </a:t>
            </a:r>
          </a:p>
          <a:p>
            <a:pPr eaLnBrk="1" hangingPunct="1"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6388" name="Object 3"/>
          <p:cNvGraphicFramePr>
            <a:graphicFrameLocks noChangeAspect="1"/>
          </p:cNvGraphicFramePr>
          <p:nvPr/>
        </p:nvGraphicFramePr>
        <p:xfrm>
          <a:off x="1908175" y="1125538"/>
          <a:ext cx="27146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" name="Equation" r:id="rId3" imgW="2717800" imgH="533400" progId="Equation.DSMT4">
                  <p:embed/>
                </p:oleObj>
              </mc:Choice>
              <mc:Fallback>
                <p:oleObj name="Equation" r:id="rId3" imgW="2717800" imgH="533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125538"/>
                        <a:ext cx="27146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6390" name="Object 5"/>
          <p:cNvGraphicFramePr>
            <a:graphicFrameLocks noChangeAspect="1"/>
          </p:cNvGraphicFramePr>
          <p:nvPr/>
        </p:nvGraphicFramePr>
        <p:xfrm>
          <a:off x="1619250" y="2205038"/>
          <a:ext cx="37115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" name="Equation" r:id="rId5" imgW="3708400" imgH="495300" progId="Equation.DSMT4">
                  <p:embed/>
                </p:oleObj>
              </mc:Choice>
              <mc:Fallback>
                <p:oleObj name="Equation" r:id="rId5" imgW="3708400" imgH="495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205038"/>
                        <a:ext cx="37115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00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60963" y="3482975"/>
              <a:ext cx="1587" cy="1588"/>
            </p14:xfrm>
          </p:contentPart>
        </mc:Choice>
        <mc:Fallback xmlns="">
          <p:pic>
            <p:nvPicPr>
              <p:cNvPr id="4100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49854" y="3471859"/>
                <a:ext cx="23805" cy="238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F65F6F-D4A3-43B8-A063-FAAB85B88FB9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611560" y="1124744"/>
            <a:ext cx="80645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最簡單的例子：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w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= 1      for |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|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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	              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w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= 0      otherwise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此時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Short-time Fourier transform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可以改寫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其他的例子：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一般我們把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exp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(-</a:t>
            </a:r>
            <a:r>
              <a:rPr lang="el-GR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l-GR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σ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30000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稱作為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Gaussian function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或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Gabor function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此時的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Short-Time Fourier Transform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亦稱作 </a:t>
            </a:r>
            <a:r>
              <a:rPr lang="zh-TW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</a:rPr>
              <a:t>Gabor Transform  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86912"/>
              </p:ext>
            </p:extLst>
          </p:nvPr>
        </p:nvGraphicFramePr>
        <p:xfrm>
          <a:off x="1403722" y="2564607"/>
          <a:ext cx="29622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0" name="Equation" r:id="rId3" imgW="2959100" imgH="508000" progId="Equation.DSMT4">
                  <p:embed/>
                </p:oleObj>
              </mc:Choice>
              <mc:Fallback>
                <p:oleObj name="Equation" r:id="rId3" imgW="2959100" imgH="50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722" y="2564607"/>
                        <a:ext cx="29622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234568"/>
              </p:ext>
            </p:extLst>
          </p:nvPr>
        </p:nvGraphicFramePr>
        <p:xfrm>
          <a:off x="1619622" y="3860007"/>
          <a:ext cx="18923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1" name="Equation" r:id="rId5" imgW="1892300" imgH="406400" progId="Equation.DSMT4">
                  <p:embed/>
                </p:oleObj>
              </mc:Choice>
              <mc:Fallback>
                <p:oleObj name="Equation" r:id="rId5" imgW="1892300" imgH="406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22" y="3860007"/>
                        <a:ext cx="18923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6" name="群組 12"/>
          <p:cNvGrpSpPr>
            <a:grpSpLocks/>
          </p:cNvGrpSpPr>
          <p:nvPr/>
        </p:nvGrpSpPr>
        <p:grpSpPr bwMode="auto">
          <a:xfrm>
            <a:off x="5286747" y="1145382"/>
            <a:ext cx="1857375" cy="811212"/>
            <a:chOff x="5715008" y="2143116"/>
            <a:chExt cx="1857388" cy="811079"/>
          </a:xfrm>
        </p:grpSpPr>
        <p:cxnSp>
          <p:nvCxnSpPr>
            <p:cNvPr id="10" name="直線單箭頭接點 9"/>
            <p:cNvCxnSpPr/>
            <p:nvPr/>
          </p:nvCxnSpPr>
          <p:spPr>
            <a:xfrm>
              <a:off x="5715008" y="2571671"/>
              <a:ext cx="1857388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6143636" y="2143116"/>
              <a:ext cx="928695" cy="42855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17429" name="文字方塊 11"/>
            <p:cNvSpPr txBox="1">
              <a:spLocks noChangeArrowheads="1"/>
            </p:cNvSpPr>
            <p:nvPr/>
          </p:nvSpPr>
          <p:spPr bwMode="auto">
            <a:xfrm>
              <a:off x="5857884" y="2554085"/>
              <a:ext cx="15001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Times New Roman" panose="02020603050405020304" pitchFamily="18" charset="0"/>
                  <a:ea typeface="標楷體" panose="03000509000000000000" pitchFamily="65" charset="-120"/>
                </a:rPr>
                <a:t> -</a:t>
              </a:r>
              <a:r>
                <a:rPr lang="en-US" altLang="zh-TW" sz="2000" i="1">
                  <a:latin typeface="Times New Roman" panose="02020603050405020304" pitchFamily="18" charset="0"/>
                  <a:ea typeface="標楷體" panose="03000509000000000000" pitchFamily="65" charset="-120"/>
                </a:rPr>
                <a:t>B</a:t>
              </a:r>
              <a:r>
                <a:rPr lang="en-US" altLang="zh-TW" sz="2000">
                  <a:latin typeface="Times New Roman" panose="02020603050405020304" pitchFamily="18" charset="0"/>
                  <a:ea typeface="標楷體" panose="03000509000000000000" pitchFamily="65" charset="-120"/>
                </a:rPr>
                <a:t>            </a:t>
              </a:r>
              <a:r>
                <a:rPr lang="en-US" altLang="zh-TW" sz="2000" i="1">
                  <a:latin typeface="Times New Roman" panose="02020603050405020304" pitchFamily="18" charset="0"/>
                  <a:ea typeface="標楷體" panose="03000509000000000000" pitchFamily="65" charset="-120"/>
                </a:rPr>
                <a:t>B</a:t>
              </a:r>
            </a:p>
          </p:txBody>
        </p:sp>
      </p:grpSp>
      <p:grpSp>
        <p:nvGrpSpPr>
          <p:cNvPr id="17417" name="群組 24"/>
          <p:cNvGrpSpPr>
            <a:grpSpLocks/>
          </p:cNvGrpSpPr>
          <p:nvPr/>
        </p:nvGrpSpPr>
        <p:grpSpPr bwMode="auto">
          <a:xfrm>
            <a:off x="4000872" y="3288507"/>
            <a:ext cx="1785938" cy="944562"/>
            <a:chOff x="4000496" y="2928934"/>
            <a:chExt cx="1785950" cy="945247"/>
          </a:xfrm>
        </p:grpSpPr>
        <p:cxnSp>
          <p:nvCxnSpPr>
            <p:cNvPr id="15" name="直線單箭頭接點 14"/>
            <p:cNvCxnSpPr/>
            <p:nvPr/>
          </p:nvCxnSpPr>
          <p:spPr>
            <a:xfrm>
              <a:off x="4000496" y="3858294"/>
              <a:ext cx="1785950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7424" name="群組 23"/>
            <p:cNvGrpSpPr>
              <a:grpSpLocks/>
            </p:cNvGrpSpPr>
            <p:nvPr/>
          </p:nvGrpSpPr>
          <p:grpSpPr bwMode="auto">
            <a:xfrm>
              <a:off x="4357686" y="2928934"/>
              <a:ext cx="1056143" cy="945247"/>
              <a:chOff x="4214810" y="2928934"/>
              <a:chExt cx="1056143" cy="945247"/>
            </a:xfrm>
          </p:grpSpPr>
          <p:sp>
            <p:nvSpPr>
              <p:cNvPr id="18" name="手繪多邊形 17"/>
              <p:cNvSpPr/>
              <p:nvPr/>
            </p:nvSpPr>
            <p:spPr>
              <a:xfrm>
                <a:off x="4214810" y="2930522"/>
                <a:ext cx="555629" cy="943659"/>
              </a:xfrm>
              <a:custGeom>
                <a:avLst/>
                <a:gdLst>
                  <a:gd name="connsiteX0" fmla="*/ 0 w 841829"/>
                  <a:gd name="connsiteY0" fmla="*/ 914399 h 943428"/>
                  <a:gd name="connsiteX1" fmla="*/ 304800 w 841829"/>
                  <a:gd name="connsiteY1" fmla="*/ 812799 h 943428"/>
                  <a:gd name="connsiteX2" fmla="*/ 638629 w 841829"/>
                  <a:gd name="connsiteY2" fmla="*/ 130628 h 943428"/>
                  <a:gd name="connsiteX3" fmla="*/ 841829 w 841829"/>
                  <a:gd name="connsiteY3" fmla="*/ 29028 h 94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1829" h="943428">
                    <a:moveTo>
                      <a:pt x="0" y="914399"/>
                    </a:moveTo>
                    <a:cubicBezTo>
                      <a:pt x="99181" y="928913"/>
                      <a:pt x="198362" y="943428"/>
                      <a:pt x="304800" y="812799"/>
                    </a:cubicBezTo>
                    <a:cubicBezTo>
                      <a:pt x="411238" y="682170"/>
                      <a:pt x="549124" y="261256"/>
                      <a:pt x="638629" y="130628"/>
                    </a:cubicBezTo>
                    <a:cubicBezTo>
                      <a:pt x="728134" y="0"/>
                      <a:pt x="784981" y="14514"/>
                      <a:pt x="841829" y="29028"/>
                    </a:cubicBezTo>
                  </a:path>
                </a:pathLst>
              </a:cu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TW" altLang="en-US"/>
              </a:p>
            </p:txBody>
          </p:sp>
          <p:sp>
            <p:nvSpPr>
              <p:cNvPr id="23" name="手繪多邊形 22"/>
              <p:cNvSpPr/>
              <p:nvPr/>
            </p:nvSpPr>
            <p:spPr>
              <a:xfrm flipH="1">
                <a:off x="4714875" y="2928934"/>
                <a:ext cx="555629" cy="943659"/>
              </a:xfrm>
              <a:custGeom>
                <a:avLst/>
                <a:gdLst>
                  <a:gd name="connsiteX0" fmla="*/ 0 w 841829"/>
                  <a:gd name="connsiteY0" fmla="*/ 914399 h 943428"/>
                  <a:gd name="connsiteX1" fmla="*/ 304800 w 841829"/>
                  <a:gd name="connsiteY1" fmla="*/ 812799 h 943428"/>
                  <a:gd name="connsiteX2" fmla="*/ 638629 w 841829"/>
                  <a:gd name="connsiteY2" fmla="*/ 130628 h 943428"/>
                  <a:gd name="connsiteX3" fmla="*/ 841829 w 841829"/>
                  <a:gd name="connsiteY3" fmla="*/ 29028 h 94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1829" h="943428">
                    <a:moveTo>
                      <a:pt x="0" y="914399"/>
                    </a:moveTo>
                    <a:cubicBezTo>
                      <a:pt x="99181" y="928913"/>
                      <a:pt x="198362" y="943428"/>
                      <a:pt x="304800" y="812799"/>
                    </a:cubicBezTo>
                    <a:cubicBezTo>
                      <a:pt x="411238" y="682170"/>
                      <a:pt x="549124" y="261256"/>
                      <a:pt x="638629" y="130628"/>
                    </a:cubicBezTo>
                    <a:cubicBezTo>
                      <a:pt x="728134" y="0"/>
                      <a:pt x="784981" y="14514"/>
                      <a:pt x="841829" y="29028"/>
                    </a:cubicBezTo>
                  </a:path>
                </a:pathLst>
              </a:cu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TW" altLang="en-US"/>
              </a:p>
            </p:txBody>
          </p:sp>
        </p:grpSp>
      </p:grpSp>
      <p:sp>
        <p:nvSpPr>
          <p:cNvPr id="17418" name="文字方塊 16"/>
          <p:cNvSpPr txBox="1">
            <a:spLocks noChangeArrowheads="1"/>
          </p:cNvSpPr>
          <p:nvPr/>
        </p:nvSpPr>
        <p:spPr bwMode="auto">
          <a:xfrm>
            <a:off x="7020297" y="1556544"/>
            <a:ext cx="865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419" name="文字方塊 19"/>
          <p:cNvSpPr txBox="1">
            <a:spLocks noChangeArrowheads="1"/>
          </p:cNvSpPr>
          <p:nvPr/>
        </p:nvSpPr>
        <p:spPr bwMode="auto">
          <a:xfrm>
            <a:off x="5796335" y="4036219"/>
            <a:ext cx="86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420" name="文字方塊 20"/>
          <p:cNvSpPr txBox="1">
            <a:spLocks noChangeArrowheads="1"/>
          </p:cNvSpPr>
          <p:nvPr/>
        </p:nvSpPr>
        <p:spPr bwMode="auto">
          <a:xfrm>
            <a:off x="4739060" y="4177507"/>
            <a:ext cx="350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124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207500" y="4656708"/>
              <a:ext cx="1588" cy="1588"/>
            </p14:xfrm>
          </p:contentPart>
        </mc:Choice>
        <mc:Fallback xmlns="">
          <p:pic>
            <p:nvPicPr>
              <p:cNvPr id="5124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96384" y="4645592"/>
                <a:ext cx="23820" cy="238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文字方塊 20"/>
          <p:cNvSpPr txBox="1">
            <a:spLocks noChangeArrowheads="1"/>
          </p:cNvSpPr>
          <p:nvPr/>
        </p:nvSpPr>
        <p:spPr bwMode="auto">
          <a:xfrm>
            <a:off x="6040015" y="1556544"/>
            <a:ext cx="350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368170"/>
              </p:ext>
            </p:extLst>
          </p:nvPr>
        </p:nvGraphicFramePr>
        <p:xfrm>
          <a:off x="2051720" y="378583"/>
          <a:ext cx="37115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2" name="Equation" r:id="rId9" imgW="3708360" imgH="495000" progId="Equation.DSMT4">
                  <p:embed/>
                </p:oleObj>
              </mc:Choice>
              <mc:Fallback>
                <p:oleObj name="Equation" r:id="rId9" imgW="3708360" imgH="495000" progId="Equation.DSMT4">
                  <p:embed/>
                  <p:pic>
                    <p:nvPicPr>
                      <p:cNvPr id="1639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78583"/>
                        <a:ext cx="37115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0429B0-2DFC-4D75-847C-7E799AA91C25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8207375" cy="588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(C) Gabor Transform    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Char char="·"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S. Qian and D. Chen,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Joint Time-Frequency Analysis: Methods and Applications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Prentice Hall, N.J., 1996.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Char char="·"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R. L. Allen and D. W. Mills,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Signal Analysis: Time, Frequency, Scale, and </a:t>
            </a: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 Structure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Wiley- Interscience.</a:t>
            </a: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Common Features for short-time Fourier transforms and Gabor transforms </a:t>
            </a: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(1) The instantaneous frequency can be observed</a:t>
            </a: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(2) Without Cross Term </a:t>
            </a: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(3) Poor clarity</a:t>
            </a: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446213" y="887413"/>
          <a:ext cx="37115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" name="Equation" r:id="rId3" imgW="3708400" imgH="495300" progId="Equation.DSMT4">
                  <p:embed/>
                </p:oleObj>
              </mc:Choice>
              <mc:Fallback>
                <p:oleObj name="Equation" r:id="rId3" imgW="3708400" imgH="495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887413"/>
                        <a:ext cx="37115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7"/>
          <p:cNvGraphicFramePr>
            <a:graphicFrameLocks noChangeAspect="1"/>
          </p:cNvGraphicFramePr>
          <p:nvPr/>
        </p:nvGraphicFramePr>
        <p:xfrm>
          <a:off x="1433513" y="1628775"/>
          <a:ext cx="39909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" name="Equation" r:id="rId5" imgW="3987800" imgH="723900" progId="Equation.DSMT4">
                  <p:embed/>
                </p:oleObj>
              </mc:Choice>
              <mc:Fallback>
                <p:oleObj name="Equation" r:id="rId5" imgW="3987800" imgH="723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1628775"/>
                        <a:ext cx="39909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E1DAC5-B600-456A-8908-6487C3C022A4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9459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1765300"/>
            <a:ext cx="7088188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9"/>
          <p:cNvSpPr>
            <a:spLocks noChangeArrowheads="1"/>
          </p:cNvSpPr>
          <p:nvPr/>
        </p:nvSpPr>
        <p:spPr bwMode="auto">
          <a:xfrm>
            <a:off x="468313" y="396875"/>
            <a:ext cx="4799012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914400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Example: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cos(440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when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&lt; 0.5,</a:t>
            </a:r>
            <a:endParaRPr lang="en-US" altLang="zh-TW" sz="2000" i="1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	  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= cos(660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when 0.5 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&lt; 1,</a:t>
            </a:r>
            <a:endParaRPr lang="en-US" altLang="zh-TW" sz="2000" i="1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	  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= cos(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524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when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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1 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The Gabor transform of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x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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= 200)</a:t>
            </a:r>
          </a:p>
        </p:txBody>
      </p:sp>
      <p:sp>
        <p:nvSpPr>
          <p:cNvPr id="19461" name="Rectangle 11"/>
          <p:cNvSpPr>
            <a:spLocks noChangeArrowheads="1"/>
          </p:cNvSpPr>
          <p:nvPr/>
        </p:nvSpPr>
        <p:spPr bwMode="auto">
          <a:xfrm>
            <a:off x="612775" y="6229350"/>
            <a:ext cx="7129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用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Gray level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來表示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 </a:t>
            </a:r>
            <a:r>
              <a:rPr lang="zh-TW" altLang="en-US" sz="2000">
                <a:latin typeface="標楷體" panose="03000509000000000000" pitchFamily="65" charset="-120"/>
                <a:ea typeface="標楷體" panose="03000509000000000000" pitchFamily="65" charset="-120"/>
              </a:rPr>
              <a:t>的 </a:t>
            </a:r>
            <a:r>
              <a:rPr lang="en-US" altLang="zh-TW" sz="2000">
                <a:latin typeface="Times New Roman" panose="02020603050405020304" pitchFamily="18" charset="0"/>
              </a:rPr>
              <a:t>amplitude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3781425" y="5870575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725" tIns="47625" rIns="85725" bIns="47625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</a:rPr>
              <a:t>–axis (Second)</a:t>
            </a:r>
          </a:p>
        </p:txBody>
      </p:sp>
      <p:sp>
        <p:nvSpPr>
          <p:cNvPr id="19463" name="Text Box 8"/>
          <p:cNvSpPr txBox="1">
            <a:spLocks noChangeArrowheads="1"/>
          </p:cNvSpPr>
          <p:nvPr/>
        </p:nvSpPr>
        <p:spPr bwMode="auto">
          <a:xfrm rot="-5400000">
            <a:off x="342900" y="3403601"/>
            <a:ext cx="171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725" tIns="47625" rIns="85725" bIns="47625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</a:rPr>
              <a:t>f </a:t>
            </a:r>
            <a:r>
              <a:rPr lang="en-US" altLang="zh-TW" sz="2000">
                <a:latin typeface="Times New Roman" panose="02020603050405020304" pitchFamily="18" charset="0"/>
              </a:rPr>
              <a:t>-axis</a:t>
            </a:r>
            <a:r>
              <a:rPr lang="en-US" altLang="zh-TW" sz="2000" i="1">
                <a:latin typeface="Times New Roman" panose="02020603050405020304" pitchFamily="18" charset="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</a:rPr>
              <a:t>(Hertz)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170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67200" y="6481763"/>
              <a:ext cx="7938" cy="74612"/>
            </p14:xfrm>
          </p:contentPart>
        </mc:Choice>
        <mc:Fallback xmlns="">
          <p:pic>
            <p:nvPicPr>
              <p:cNvPr id="7170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4784" y="6479252"/>
                <a:ext cx="12770" cy="796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171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41488" y="2414588"/>
              <a:ext cx="57150" cy="23812"/>
            </p14:xfrm>
          </p:contentPart>
        </mc:Choice>
        <mc:Fallback xmlns="">
          <p:pic>
            <p:nvPicPr>
              <p:cNvPr id="7171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35701" y="2411745"/>
                <a:ext cx="65831" cy="32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172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51925" y="3587750"/>
              <a:ext cx="61913" cy="4763"/>
            </p14:xfrm>
          </p:contentPart>
        </mc:Choice>
        <mc:Fallback xmlns="">
          <p:pic>
            <p:nvPicPr>
              <p:cNvPr id="7172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49405" y="3585185"/>
                <a:ext cx="66952" cy="989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D9C4A6-48AD-4E60-A35A-AFDDBC0C58F7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483" name="Object 8"/>
          <p:cNvGraphicFramePr>
            <a:graphicFrameLocks noChangeAspect="1"/>
          </p:cNvGraphicFramePr>
          <p:nvPr/>
        </p:nvGraphicFramePr>
        <p:xfrm>
          <a:off x="1573213" y="1052513"/>
          <a:ext cx="26162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4" name="Equation" r:id="rId3" imgW="2616200" imgH="685800" progId="Equation.DSMT4">
                  <p:embed/>
                </p:oleObj>
              </mc:Choice>
              <mc:Fallback>
                <p:oleObj name="Equation" r:id="rId3" imgW="2616200" imgH="685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1052513"/>
                        <a:ext cx="26162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7"/>
          <p:cNvGraphicFramePr>
            <a:graphicFrameLocks noChangeAspect="1"/>
          </p:cNvGraphicFramePr>
          <p:nvPr/>
        </p:nvGraphicFramePr>
        <p:xfrm>
          <a:off x="996950" y="2179638"/>
          <a:ext cx="334803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5" name="Equation" r:id="rId5" imgW="3352800" imgH="622300" progId="Equation.DSMT4">
                  <p:embed/>
                </p:oleObj>
              </mc:Choice>
              <mc:Fallback>
                <p:oleObj name="Equation" r:id="rId5" imgW="3352800" imgH="622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179638"/>
                        <a:ext cx="334803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6"/>
          <p:cNvGraphicFramePr>
            <a:graphicFrameLocks noChangeAspect="1"/>
          </p:cNvGraphicFramePr>
          <p:nvPr/>
        </p:nvGraphicFramePr>
        <p:xfrm>
          <a:off x="2268538" y="3716338"/>
          <a:ext cx="5175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6" name="Equation" r:id="rId7" imgW="520474" imgH="330057" progId="Equation.DSMT4">
                  <p:embed/>
                </p:oleObj>
              </mc:Choice>
              <mc:Fallback>
                <p:oleObj name="Equation" r:id="rId7" imgW="520474" imgH="33005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716338"/>
                        <a:ext cx="51752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9"/>
          <p:cNvSpPr>
            <a:spLocks noChangeArrowheads="1"/>
          </p:cNvSpPr>
          <p:nvPr/>
        </p:nvSpPr>
        <p:spPr bwMode="auto">
          <a:xfrm>
            <a:off x="755650" y="692150"/>
            <a:ext cx="4824413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Instantaneous Frequency </a:t>
            </a:r>
            <a:r>
              <a:rPr lang="zh-TW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瞬時頻率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If 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487" name="Rectangle 10"/>
          <p:cNvSpPr>
            <a:spLocks noChangeArrowheads="1"/>
          </p:cNvSpPr>
          <p:nvPr/>
        </p:nvSpPr>
        <p:spPr bwMode="auto">
          <a:xfrm>
            <a:off x="684213" y="1700213"/>
            <a:ext cx="7056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then the instantaneous frequency of 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 at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are </a:t>
            </a:r>
          </a:p>
        </p:txBody>
      </p:sp>
      <p:sp>
        <p:nvSpPr>
          <p:cNvPr id="20488" name="Rectangle 11"/>
          <p:cNvSpPr>
            <a:spLocks noChangeArrowheads="1"/>
          </p:cNvSpPr>
          <p:nvPr/>
        </p:nvSpPr>
        <p:spPr bwMode="auto">
          <a:xfrm>
            <a:off x="684213" y="3644900"/>
            <a:ext cx="1662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If the order of </a:t>
            </a:r>
          </a:p>
        </p:txBody>
      </p:sp>
      <p:sp>
        <p:nvSpPr>
          <p:cNvPr id="20489" name="Rectangle 12"/>
          <p:cNvSpPr>
            <a:spLocks noChangeArrowheads="1"/>
          </p:cNvSpPr>
          <p:nvPr/>
        </p:nvSpPr>
        <p:spPr bwMode="auto">
          <a:xfrm>
            <a:off x="2771775" y="3644900"/>
            <a:ext cx="5360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&gt; 1, then instantaneous frequency varies with time</a:t>
            </a:r>
          </a:p>
        </p:txBody>
      </p:sp>
      <p:sp>
        <p:nvSpPr>
          <p:cNvPr id="20490" name="Rectangle 15"/>
          <p:cNvSpPr>
            <a:spLocks noChangeArrowheads="1"/>
          </p:cNvSpPr>
          <p:nvPr/>
        </p:nvSpPr>
        <p:spPr bwMode="auto">
          <a:xfrm>
            <a:off x="4427538" y="2276475"/>
            <a:ext cx="2763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以頻率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frequency </a:t>
            </a: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表示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graphicFrame>
        <p:nvGraphicFramePr>
          <p:cNvPr id="20491" name="Object 16"/>
          <p:cNvGraphicFramePr>
            <a:graphicFrameLocks noChangeAspect="1"/>
          </p:cNvGraphicFramePr>
          <p:nvPr/>
        </p:nvGraphicFramePr>
        <p:xfrm>
          <a:off x="971550" y="3068638"/>
          <a:ext cx="31083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7" name="Equation" r:id="rId9" imgW="3111500" imgH="330200" progId="Equation.DSMT4">
                  <p:embed/>
                </p:oleObj>
              </mc:Choice>
              <mc:Fallback>
                <p:oleObj name="Equation" r:id="rId9" imgW="3111500" imgH="330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68638"/>
                        <a:ext cx="31083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Rectangle 17"/>
          <p:cNvSpPr>
            <a:spLocks noChangeArrowheads="1"/>
          </p:cNvSpPr>
          <p:nvPr/>
        </p:nvSpPr>
        <p:spPr bwMode="auto">
          <a:xfrm>
            <a:off x="4140200" y="2997200"/>
            <a:ext cx="409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以角頻率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angular frequency </a:t>
            </a: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表示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</a:p>
        </p:txBody>
      </p:sp>
      <p:sp>
        <p:nvSpPr>
          <p:cNvPr id="20493" name="Text Box 18"/>
          <p:cNvSpPr txBox="1">
            <a:spLocks noChangeArrowheads="1"/>
          </p:cNvSpPr>
          <p:nvPr/>
        </p:nvSpPr>
        <p:spPr bwMode="auto">
          <a:xfrm>
            <a:off x="4427538" y="1196975"/>
            <a:ext cx="252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around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AAB0B6-3209-4754-96B8-68CCC519726C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611188" y="1196975"/>
            <a:ext cx="3889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Frequency Modulation </a:t>
            </a:r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611188" y="1917700"/>
            <a:ext cx="3889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Music </a:t>
            </a:r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611188" y="2565400"/>
            <a:ext cx="2592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Speech</a:t>
            </a:r>
          </a:p>
        </p:txBody>
      </p:sp>
      <p:sp>
        <p:nvSpPr>
          <p:cNvPr id="21510" name="Text Box 8"/>
          <p:cNvSpPr txBox="1">
            <a:spLocks noChangeArrowheads="1"/>
          </p:cNvSpPr>
          <p:nvPr/>
        </p:nvSpPr>
        <p:spPr bwMode="auto">
          <a:xfrm>
            <a:off x="611188" y="3213100"/>
            <a:ext cx="79200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Others (Animal voice, Doppler effect, seismic waves, radar system, optics, rectangular function)</a:t>
            </a:r>
          </a:p>
        </p:txBody>
      </p:sp>
      <p:sp>
        <p:nvSpPr>
          <p:cNvPr id="21511" name="Text Box 9"/>
          <p:cNvSpPr txBox="1">
            <a:spLocks noChangeArrowheads="1"/>
          </p:cNvSpPr>
          <p:nvPr/>
        </p:nvSpPr>
        <p:spPr bwMode="auto">
          <a:xfrm>
            <a:off x="468313" y="404813"/>
            <a:ext cx="7343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自然界中，頻率會隨著時間而改變的例子</a:t>
            </a:r>
          </a:p>
        </p:txBody>
      </p:sp>
      <p:sp>
        <p:nvSpPr>
          <p:cNvPr id="21512" name="Text Box 10"/>
          <p:cNvSpPr txBox="1">
            <a:spLocks noChangeArrowheads="1"/>
          </p:cNvSpPr>
          <p:nvPr/>
        </p:nvSpPr>
        <p:spPr bwMode="auto">
          <a:xfrm>
            <a:off x="611188" y="4437063"/>
            <a:ext cx="8064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In fact, in addition to </a:t>
            </a: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sinusoid-like functions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the instantaneous frequencies of other functions will inevitably vary with time.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21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51500" y="6102350"/>
              <a:ext cx="1588" cy="1588"/>
            </p14:xfrm>
          </p:contentPart>
        </mc:Choice>
        <mc:Fallback xmlns="">
          <p:pic>
            <p:nvPicPr>
              <p:cNvPr id="921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40384" y="6091234"/>
                <a:ext cx="23820" cy="238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075794-988E-4F98-94E8-4704D402C82D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684213" y="585788"/>
            <a:ext cx="7920037" cy="45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</a:t>
            </a:r>
            <a:r>
              <a:rPr lang="en-US" altLang="zh-TW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評分方式：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平時分數</a:t>
            </a:r>
            <a:r>
              <a:rPr lang="en-US" altLang="zh-TW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 15 scores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基本分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分，各位同學皆可拿到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另外再根據上課回答問題加分，每回答一次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無論答對否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加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0.8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本學期將另外規畫每位同學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題的非現場回答的問題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en-US" sz="2000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Homework: 60 scores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5 times,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每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3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週一次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請自己寫，和同學內容相同 ，將扣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60%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的分數，就算寫錯但好好寫也會給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40~95%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的分數，遲交分數打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8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折，不交不給分。 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不知道如何寫，可用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E-mail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和我聯絡，或於下課時和老師討論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 </a:t>
            </a:r>
            <a:endParaRPr lang="zh-TW" altLang="en-US" sz="2000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Term paper 25 scores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A42D91-78D4-4BE6-9DCE-5AE120BBBDFB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68313" y="692150"/>
            <a:ext cx="792003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Sinusoid Function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Chirp function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Instantaneous frequency =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acoustics, wireless communication, radar system, optics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例：　</a:t>
            </a:r>
            <a:r>
              <a:rPr lang="zh-TW" altLang="en-US" sz="2000">
                <a:latin typeface="Times New Roman" panose="02020603050405020304" pitchFamily="18" charset="0"/>
              </a:rPr>
              <a:t>ㄚ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900Hz,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1200Hz) , </a:t>
            </a:r>
            <a:r>
              <a:rPr lang="zh-TW" altLang="en-US" sz="2000">
                <a:latin typeface="Times New Roman" panose="02020603050405020304" pitchFamily="18" charset="0"/>
              </a:rPr>
              <a:t>ㄧ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300Hz,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2300Hz)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　　　　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由嘴唇的大小決定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-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由如面的高低決定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Higher order exponential function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2532" name="Object 3"/>
          <p:cNvGraphicFramePr>
            <a:graphicFrameLocks noChangeAspect="1"/>
          </p:cNvGraphicFramePr>
          <p:nvPr/>
        </p:nvGraphicFramePr>
        <p:xfrm>
          <a:off x="827088" y="2133600"/>
          <a:ext cx="24082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4" name="Equation" r:id="rId3" imgW="2413000" imgH="431800" progId="Equation.DSMT4">
                  <p:embed/>
                </p:oleObj>
              </mc:Choice>
              <mc:Fallback>
                <p:oleObj name="Equation" r:id="rId3" imgW="24130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133600"/>
                        <a:ext cx="24082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6372225" y="1989138"/>
          <a:ext cx="10144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" name="Equation" r:id="rId5" imgW="1015559" imgH="583947" progId="Equation.DSMT4">
                  <p:embed/>
                </p:oleObj>
              </mc:Choice>
              <mc:Fallback>
                <p:oleObj name="Equation" r:id="rId5" imgW="1015559" imgH="58394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989138"/>
                        <a:ext cx="10144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E63DBB-8182-40C1-A3A0-899F5A5DAD75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611188" y="404813"/>
            <a:ext cx="7632700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Example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(1)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                                                                        </a:t>
            </a:r>
            <a:r>
              <a:rPr lang="en-US" altLang="zh-TW" sz="2000" i="1"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 [0, 3]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(2)  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                                                                        </a:t>
            </a:r>
            <a:r>
              <a:rPr lang="en-US" altLang="zh-TW" sz="2000" i="1"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 [0, 3]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3556" name="Object 3"/>
          <p:cNvGraphicFramePr>
            <a:graphicFrameLocks noChangeAspect="1"/>
          </p:cNvGraphicFramePr>
          <p:nvPr/>
        </p:nvGraphicFramePr>
        <p:xfrm>
          <a:off x="1187450" y="908050"/>
          <a:ext cx="32766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0" name="Equation" r:id="rId3" imgW="3276600" imgH="406400" progId="Equation.DSMT4">
                  <p:embed/>
                </p:oleObj>
              </mc:Choice>
              <mc:Fallback>
                <p:oleObj name="Equation" r:id="rId3" imgW="3276600" imgH="40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908050"/>
                        <a:ext cx="32766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1187450" y="3235325"/>
          <a:ext cx="43561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1" name="Equation" r:id="rId5" imgW="4356100" imgH="406400" progId="Equation.DSMT4">
                  <p:embed/>
                </p:oleObj>
              </mc:Choice>
              <mc:Fallback>
                <p:oleObj name="Equation" r:id="rId5" imgW="4356100" imgH="40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235325"/>
                        <a:ext cx="43561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26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86350" y="2220913"/>
              <a:ext cx="165100" cy="1393825"/>
            </p14:xfrm>
          </p:contentPart>
        </mc:Choice>
        <mc:Fallback xmlns="">
          <p:pic>
            <p:nvPicPr>
              <p:cNvPr id="1126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83832" y="2218393"/>
                <a:ext cx="170136" cy="1398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269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86700" y="6608763"/>
              <a:ext cx="7938" cy="101600"/>
            </p14:xfrm>
          </p:contentPart>
        </mc:Choice>
        <mc:Fallback xmlns="">
          <p:pic>
            <p:nvPicPr>
              <p:cNvPr id="11269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84174" y="6606241"/>
                <a:ext cx="12989" cy="10664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E37FCC-379C-40F5-A3AD-6AB15D323B67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4579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654050" y="1174750"/>
          <a:ext cx="327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5" name="Equation" r:id="rId3" imgW="3276600" imgH="406400" progId="Equation.DSMT4">
                  <p:embed/>
                </p:oleObj>
              </mc:Choice>
              <mc:Fallback>
                <p:oleObj name="Equation" r:id="rId3" imgW="3276600" imgH="40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1174750"/>
                        <a:ext cx="327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4541838" y="1174750"/>
          <a:ext cx="43259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6" name="Equation" r:id="rId5" imgW="4356100" imgH="406400" progId="Equation.DSMT4">
                  <p:embed/>
                </p:oleObj>
              </mc:Choice>
              <mc:Fallback>
                <p:oleObj name="Equation" r:id="rId5" imgW="4356100" imgH="40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838" y="1174750"/>
                        <a:ext cx="432593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438150" y="382588"/>
            <a:ext cx="2592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Fourier transform</a:t>
            </a:r>
          </a:p>
        </p:txBody>
      </p:sp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1608138"/>
            <a:ext cx="8569325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2124075" y="5084763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(Hz)</a:t>
            </a:r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6084888" y="5084763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f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(Hz)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98F1D0-BCF2-46DA-8461-AE0301F3A5A7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560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433513"/>
            <a:ext cx="906780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04" name="Object 3"/>
          <p:cNvGraphicFramePr>
            <a:graphicFrameLocks noChangeAspect="1"/>
          </p:cNvGraphicFramePr>
          <p:nvPr/>
        </p:nvGraphicFramePr>
        <p:xfrm>
          <a:off x="755650" y="1052513"/>
          <a:ext cx="32766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8" name="Equation" r:id="rId4" imgW="3276600" imgH="406400" progId="Equation.DSMT4">
                  <p:embed/>
                </p:oleObj>
              </mc:Choice>
              <mc:Fallback>
                <p:oleObj name="Equation" r:id="rId4" imgW="3276600" imgH="40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052513"/>
                        <a:ext cx="32766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4500563" y="1052513"/>
          <a:ext cx="43561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9" name="Equation" r:id="rId6" imgW="4356100" imgH="406400" progId="Equation.DSMT4">
                  <p:embed/>
                </p:oleObj>
              </mc:Choice>
              <mc:Fallback>
                <p:oleObj name="Equation" r:id="rId6" imgW="4356100" imgH="40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052513"/>
                        <a:ext cx="43561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8"/>
          <p:cNvSpPr txBox="1">
            <a:spLocks noChangeArrowheads="1"/>
          </p:cNvSpPr>
          <p:nvPr/>
        </p:nvSpPr>
        <p:spPr bwMode="auto">
          <a:xfrm>
            <a:off x="539750" y="692150"/>
            <a:ext cx="719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(1)</a:t>
            </a:r>
          </a:p>
        </p:txBody>
      </p:sp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4427538" y="692150"/>
            <a:ext cx="719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3E32BD-8FEE-4328-A510-4E518F066AE2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395288" y="1125538"/>
            <a:ext cx="7994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left:  </a:t>
            </a:r>
            <a:r>
              <a:rPr lang="en-US" altLang="zh-TW" sz="2000" i="1">
                <a:latin typeface="Times New Roman" panose="02020603050405020304" pitchFamily="18" charset="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</a:rPr>
              <a:t>) = 1 for |</a:t>
            </a:r>
            <a:r>
              <a:rPr lang="en-US" altLang="zh-TW" sz="2000" i="1"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</a:rPr>
              <a:t>| 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sz="2000">
                <a:latin typeface="Times New Roman" panose="02020603050405020304" pitchFamily="18" charset="0"/>
              </a:rPr>
              <a:t> 6,  </a:t>
            </a:r>
            <a:r>
              <a:rPr lang="en-US" altLang="zh-TW" sz="2000" i="1">
                <a:latin typeface="Times New Roman" panose="02020603050405020304" pitchFamily="18" charset="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</a:rPr>
              <a:t>) = 0 otherwise,     right:  </a:t>
            </a:r>
            <a:r>
              <a:rPr lang="en-US" altLang="zh-TW" sz="2000" i="1">
                <a:latin typeface="Times New Roman" panose="02020603050405020304" pitchFamily="18" charset="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</a:rPr>
              <a:t>2</a:t>
            </a:r>
            <a:r>
              <a:rPr lang="en-US" altLang="zh-TW" sz="2000"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</a:rPr>
              <a:t>) = cos(6</a:t>
            </a:r>
            <a:r>
              <a:rPr lang="en-US" altLang="zh-TW" sz="2000" i="1"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TW" sz="2000">
                <a:latin typeface="Times New Roman" panose="02020603050405020304" pitchFamily="18" charset="0"/>
              </a:rPr>
              <a:t> 0.05</a:t>
            </a:r>
            <a:r>
              <a:rPr lang="en-US" altLang="zh-TW" sz="2000" i="1">
                <a:latin typeface="Times New Roman" panose="02020603050405020304" pitchFamily="18" charset="0"/>
              </a:rPr>
              <a:t>t</a:t>
            </a:r>
            <a:r>
              <a:rPr lang="en-US" altLang="zh-TW" sz="2000" baseline="30000">
                <a:latin typeface="Times New Roman" panose="02020603050405020304" pitchFamily="18" charset="0"/>
              </a:rPr>
              <a:t>2</a:t>
            </a:r>
            <a:r>
              <a:rPr lang="en-US" altLang="zh-TW" sz="2000">
                <a:latin typeface="Times New Roman" panose="02020603050405020304" pitchFamily="18" charset="0"/>
              </a:rPr>
              <a:t>) </a:t>
            </a:r>
          </a:p>
        </p:txBody>
      </p:sp>
      <p:sp>
        <p:nvSpPr>
          <p:cNvPr id="26628" name="Text Box 9"/>
          <p:cNvSpPr txBox="1">
            <a:spLocks noChangeArrowheads="1"/>
          </p:cNvSpPr>
          <p:nvPr/>
        </p:nvSpPr>
        <p:spPr bwMode="auto">
          <a:xfrm>
            <a:off x="539750" y="1700213"/>
            <a:ext cx="252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Gabor transform </a:t>
            </a:r>
          </a:p>
        </p:txBody>
      </p:sp>
      <p:pic>
        <p:nvPicPr>
          <p:cNvPr id="2662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205038"/>
            <a:ext cx="7870825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11"/>
          <p:cNvSpPr txBox="1">
            <a:spLocks noChangeArrowheads="1"/>
          </p:cNvSpPr>
          <p:nvPr/>
        </p:nvSpPr>
        <p:spPr bwMode="auto">
          <a:xfrm rot="-5400000">
            <a:off x="659606" y="3523457"/>
            <a:ext cx="935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725" tIns="47625" rIns="85725" bIns="47625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TW" sz="2000" i="1">
                <a:latin typeface="Times New Roman" panose="02020603050405020304" pitchFamily="18" charset="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</a:rPr>
              <a:t>-axis</a:t>
            </a:r>
            <a:r>
              <a:rPr lang="en-US" altLang="zh-TW" sz="2000" i="1">
                <a:latin typeface="Times New Roman" panose="02020603050405020304" pitchFamily="18" charset="0"/>
              </a:rPr>
              <a:t> </a:t>
            </a:r>
            <a:endParaRPr lang="en-US" altLang="zh-TW" sz="20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</p:txBody>
      </p:sp>
      <p:sp>
        <p:nvSpPr>
          <p:cNvPr id="26631" name="Text Box 12"/>
          <p:cNvSpPr txBox="1">
            <a:spLocks noChangeArrowheads="1"/>
          </p:cNvSpPr>
          <p:nvPr/>
        </p:nvSpPr>
        <p:spPr bwMode="auto">
          <a:xfrm>
            <a:off x="2411413" y="4724400"/>
            <a:ext cx="12239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725" tIns="47625" rIns="85725" bIns="47625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</a:rPr>
              <a:t>t </a:t>
            </a:r>
            <a:r>
              <a:rPr lang="en-US" altLang="zh-TW" sz="2000">
                <a:latin typeface="Times New Roman" panose="02020603050405020304" pitchFamily="18" charset="0"/>
              </a:rPr>
              <a:t>-axis</a:t>
            </a:r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395288" y="404813"/>
            <a:ext cx="453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Example 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C5A30C-112F-4622-8E16-05939AA84613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395288" y="404813"/>
            <a:ext cx="453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Example 4</a:t>
            </a:r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484313"/>
            <a:ext cx="87376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 Box 7"/>
          <p:cNvSpPr txBox="1">
            <a:spLocks noChangeArrowheads="1"/>
          </p:cNvSpPr>
          <p:nvPr/>
        </p:nvSpPr>
        <p:spPr bwMode="auto">
          <a:xfrm>
            <a:off x="611188" y="981075"/>
            <a:ext cx="6769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Data source: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hlinkClick r:id="rId3"/>
              </a:rPr>
              <a:t>http://oalib.hlsresearch.com/Whales/index.html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8FE071-5D28-4BAC-902B-5832DD7D02A3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2603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3200">
                <a:latin typeface="Times New Roman" panose="02020603050405020304" pitchFamily="18" charset="0"/>
              </a:rPr>
              <a:t>Why Time-Frequency Analysis is Important?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557338"/>
            <a:ext cx="8229600" cy="4525962"/>
          </a:xfrm>
        </p:spPr>
        <p:txBody>
          <a:bodyPr/>
          <a:lstStyle/>
          <a:p>
            <a:pPr marL="180975" indent="-180975" eaLnBrk="1" hangingPunct="1">
              <a:tabLst>
                <a:tab pos="3851275" algn="l"/>
              </a:tabLst>
            </a:pPr>
            <a:r>
              <a:rPr lang="en-US" altLang="zh-TW" sz="2000">
                <a:latin typeface="Times New Roman" panose="02020603050405020304" pitchFamily="18" charset="0"/>
              </a:rPr>
              <a:t> Many digital signal processing applications are  related to the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spectrum</a:t>
            </a:r>
            <a:r>
              <a:rPr lang="en-US" altLang="zh-TW" sz="2000">
                <a:latin typeface="Times New Roman" panose="02020603050405020304" pitchFamily="18" charset="0"/>
              </a:rPr>
              <a:t> or the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bandwidth</a:t>
            </a:r>
            <a:r>
              <a:rPr lang="en-US" altLang="zh-TW" sz="2000">
                <a:latin typeface="Times New Roman" panose="02020603050405020304" pitchFamily="18" charset="0"/>
              </a:rPr>
              <a:t> of a signal.</a:t>
            </a:r>
          </a:p>
          <a:p>
            <a:pPr marL="180975" indent="-180975" eaLnBrk="1" hangingPunct="1">
              <a:buFontTx/>
              <a:buNone/>
              <a:tabLst>
                <a:tab pos="3851275" algn="l"/>
              </a:tabLst>
            </a:pPr>
            <a:r>
              <a:rPr lang="en-US" altLang="zh-TW" sz="2000">
                <a:latin typeface="Times New Roman" panose="02020603050405020304" pitchFamily="18" charset="0"/>
              </a:rPr>
              <a:t>  </a:t>
            </a:r>
          </a:p>
          <a:p>
            <a:pPr marL="180975" indent="-180975" eaLnBrk="1" hangingPunct="1">
              <a:tabLst>
                <a:tab pos="3851275" algn="l"/>
              </a:tabLst>
            </a:pPr>
            <a:r>
              <a:rPr lang="en-US" altLang="zh-TW" sz="2000">
                <a:latin typeface="Times New Roman" panose="02020603050405020304" pitchFamily="18" charset="0"/>
              </a:rPr>
              <a:t>If the spectrum and the bandwidth can be determined adaptive, the performance can be improved. </a:t>
            </a:r>
          </a:p>
          <a:p>
            <a:pPr marL="180975" indent="-180975" eaLnBrk="1" hangingPunct="1">
              <a:tabLst>
                <a:tab pos="3851275" algn="l"/>
              </a:tabLst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marL="180975" indent="-180975" eaLnBrk="1" hangingPunct="1">
              <a:buFontTx/>
              <a:buNone/>
              <a:tabLst>
                <a:tab pos="3851275" algn="l"/>
              </a:tabLst>
            </a:pP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en-US" altLang="zh-TW" sz="2000">
                <a:latin typeface="Times New Roman" panose="02020603050405020304" pitchFamily="18" charset="0"/>
              </a:rPr>
              <a:t>modulation,                  	 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en-US" altLang="zh-TW" sz="2000">
                <a:latin typeface="Times New Roman" panose="02020603050405020304" pitchFamily="18" charset="0"/>
              </a:rPr>
              <a:t>signal identification, </a:t>
            </a:r>
          </a:p>
          <a:p>
            <a:pPr marL="180975" indent="-180975" eaLnBrk="1" hangingPunct="1">
              <a:buFontTx/>
              <a:buNone/>
              <a:tabLst>
                <a:tab pos="3851275" algn="l"/>
              </a:tabLst>
            </a:pP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en-US" altLang="zh-TW" sz="2000">
                <a:latin typeface="Times New Roman" panose="02020603050405020304" pitchFamily="18" charset="0"/>
              </a:rPr>
              <a:t>multiplexing,	 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en-US" altLang="zh-TW" sz="2000">
                <a:latin typeface="Times New Roman" panose="02020603050405020304" pitchFamily="18" charset="0"/>
              </a:rPr>
              <a:t>acoustics, </a:t>
            </a:r>
          </a:p>
          <a:p>
            <a:pPr marL="180975" indent="-180975" eaLnBrk="1" hangingPunct="1">
              <a:buFontTx/>
              <a:buNone/>
              <a:tabLst>
                <a:tab pos="3851275" algn="l"/>
              </a:tabLst>
            </a:pP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en-US" altLang="zh-TW" sz="2000">
                <a:latin typeface="Times New Roman" panose="02020603050405020304" pitchFamily="18" charset="0"/>
              </a:rPr>
              <a:t>filter design,  	 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en-US" altLang="zh-TW" sz="2000">
                <a:latin typeface="Times New Roman" panose="02020603050405020304" pitchFamily="18" charset="0"/>
              </a:rPr>
              <a:t>system modeling, </a:t>
            </a:r>
          </a:p>
          <a:p>
            <a:pPr marL="180975" indent="-180975" eaLnBrk="1" hangingPunct="1">
              <a:buFontTx/>
              <a:buNone/>
              <a:tabLst>
                <a:tab pos="3851275" algn="l"/>
              </a:tabLst>
            </a:pP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en-US" altLang="zh-TW" sz="2000">
                <a:latin typeface="Times New Roman" panose="02020603050405020304" pitchFamily="18" charset="0"/>
              </a:rPr>
              <a:t>data compression, 	 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 radar system analysis  </a:t>
            </a:r>
            <a:endParaRPr lang="en-US" altLang="zh-TW" sz="2000">
              <a:latin typeface="Times New Roman" panose="02020603050405020304" pitchFamily="18" charset="0"/>
            </a:endParaRPr>
          </a:p>
          <a:p>
            <a:pPr marL="180975" indent="-180975" eaLnBrk="1" hangingPunct="1">
              <a:buFontTx/>
              <a:buNone/>
              <a:tabLst>
                <a:tab pos="3851275" algn="l"/>
              </a:tabLst>
            </a:pP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en-US" altLang="zh-TW" sz="2000">
                <a:latin typeface="Times New Roman" panose="02020603050405020304" pitchFamily="18" charset="0"/>
              </a:rPr>
              <a:t>signal analysis, 	 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en-US" altLang="zh-TW" sz="2000">
                <a:latin typeface="Times New Roman" panose="02020603050405020304" pitchFamily="18" charset="0"/>
              </a:rPr>
              <a:t>sampling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338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99288" y="5434013"/>
              <a:ext cx="15875" cy="12700"/>
            </p14:xfrm>
          </p:contentPart>
        </mc:Choice>
        <mc:Fallback xmlns="">
          <p:pic>
            <p:nvPicPr>
              <p:cNvPr id="14338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5939" y="5420960"/>
                <a:ext cx="34997" cy="30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339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30800" y="6053138"/>
              <a:ext cx="3175" cy="14287"/>
            </p14:xfrm>
          </p:contentPart>
        </mc:Choice>
        <mc:Fallback xmlns="">
          <p:pic>
            <p:nvPicPr>
              <p:cNvPr id="14339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19864" y="6042066"/>
                <a:ext cx="22578" cy="3000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09D2C5-6F41-4B77-AD9A-0308A13A933A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208963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Example: Generalization for sampling theory</a:t>
            </a: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假設有一個信號，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 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 supporting of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is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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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+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 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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0 otherwise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 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The supporting of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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0 is -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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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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0 otherwise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根據取樣定理，  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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1/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=2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 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頻寬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所以，取樣點數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的範圍是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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重要定理：</a:t>
            </a:r>
            <a:r>
              <a:rPr lang="zh-TW" altLang="en-US" sz="2000" u="sng">
                <a:latin typeface="Times New Roman" panose="02020603050405020304" pitchFamily="18" charset="0"/>
                <a:ea typeface="標楷體" panose="03000509000000000000" pitchFamily="65" charset="-120"/>
              </a:rPr>
              <a:t>一個信號所需要的取樣點數的下限，等於它時頻分佈的面積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29700" name="群組 26"/>
          <p:cNvGrpSpPr>
            <a:grpSpLocks/>
          </p:cNvGrpSpPr>
          <p:nvPr/>
        </p:nvGrpSpPr>
        <p:grpSpPr bwMode="auto">
          <a:xfrm>
            <a:off x="6657975" y="1546225"/>
            <a:ext cx="2343150" cy="2225675"/>
            <a:chOff x="7000892" y="1571612"/>
            <a:chExt cx="2344074" cy="2225818"/>
          </a:xfrm>
        </p:grpSpPr>
        <p:sp>
          <p:nvSpPr>
            <p:cNvPr id="13" name="矩形 12"/>
            <p:cNvSpPr/>
            <p:nvPr/>
          </p:nvSpPr>
          <p:spPr>
            <a:xfrm>
              <a:off x="7286755" y="2503535"/>
              <a:ext cx="1013224" cy="8922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grpSp>
          <p:nvGrpSpPr>
            <p:cNvPr id="29702" name="群組 25"/>
            <p:cNvGrpSpPr>
              <a:grpSpLocks/>
            </p:cNvGrpSpPr>
            <p:nvPr/>
          </p:nvGrpSpPr>
          <p:grpSpPr bwMode="auto">
            <a:xfrm>
              <a:off x="7000893" y="1571612"/>
              <a:ext cx="2344073" cy="2225818"/>
              <a:chOff x="7000893" y="1571612"/>
              <a:chExt cx="2344073" cy="2225818"/>
            </a:xfrm>
          </p:grpSpPr>
          <p:grpSp>
            <p:nvGrpSpPr>
              <p:cNvPr id="29707" name="群組 24"/>
              <p:cNvGrpSpPr>
                <a:grpSpLocks/>
              </p:cNvGrpSpPr>
              <p:nvPr/>
            </p:nvGrpSpPr>
            <p:grpSpPr bwMode="auto">
              <a:xfrm>
                <a:off x="7000893" y="2000240"/>
                <a:ext cx="1908000" cy="1797190"/>
                <a:chOff x="7000893" y="2000240"/>
                <a:chExt cx="1908000" cy="1797190"/>
              </a:xfrm>
            </p:grpSpPr>
            <p:cxnSp>
              <p:nvCxnSpPr>
                <p:cNvPr id="8" name="直線單箭頭接點 7"/>
                <p:cNvCxnSpPr/>
                <p:nvPr/>
              </p:nvCxnSpPr>
              <p:spPr>
                <a:xfrm rot="16200000">
                  <a:off x="6903519" y="2898053"/>
                  <a:ext cx="1797165" cy="15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單箭頭接點 10"/>
                <p:cNvCxnSpPr/>
                <p:nvPr/>
              </p:nvCxnSpPr>
              <p:spPr>
                <a:xfrm>
                  <a:off x="7000892" y="2949651"/>
                  <a:ext cx="190734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708" name="文字方塊 14"/>
              <p:cNvSpPr txBox="1">
                <a:spLocks noChangeArrowheads="1"/>
              </p:cNvSpPr>
              <p:nvPr/>
            </p:nvSpPr>
            <p:spPr bwMode="auto">
              <a:xfrm>
                <a:off x="7672670" y="1571612"/>
                <a:ext cx="500260" cy="396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i="1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f</a:t>
                </a:r>
              </a:p>
            </p:txBody>
          </p:sp>
          <p:sp>
            <p:nvSpPr>
              <p:cNvPr id="29709" name="文字方塊 15"/>
              <p:cNvSpPr txBox="1">
                <a:spLocks noChangeArrowheads="1"/>
              </p:cNvSpPr>
              <p:nvPr/>
            </p:nvSpPr>
            <p:spPr bwMode="auto">
              <a:xfrm>
                <a:off x="8844707" y="2728974"/>
                <a:ext cx="500259" cy="396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i="1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</a:t>
                </a:r>
              </a:p>
            </p:txBody>
          </p:sp>
        </p:grpSp>
        <p:sp>
          <p:nvSpPr>
            <p:cNvPr id="29703" name="文字方塊 17"/>
            <p:cNvSpPr txBox="1">
              <a:spLocks noChangeArrowheads="1"/>
            </p:cNvSpPr>
            <p:nvPr/>
          </p:nvSpPr>
          <p:spPr bwMode="auto">
            <a:xfrm>
              <a:off x="7829894" y="2171726"/>
              <a:ext cx="355740" cy="39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>
                  <a:latin typeface="Times New Roman" panose="02020603050405020304" pitchFamily="18" charset="0"/>
                  <a:ea typeface="標楷體" panose="03000509000000000000" pitchFamily="65" charset="-120"/>
                </a:rPr>
                <a:t>B</a:t>
              </a:r>
            </a:p>
          </p:txBody>
        </p:sp>
        <p:sp>
          <p:nvSpPr>
            <p:cNvPr id="29704" name="文字方塊 18"/>
            <p:cNvSpPr txBox="1">
              <a:spLocks noChangeArrowheads="1"/>
            </p:cNvSpPr>
            <p:nvPr/>
          </p:nvSpPr>
          <p:spPr bwMode="auto">
            <a:xfrm>
              <a:off x="7829894" y="3300511"/>
              <a:ext cx="498671" cy="39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>
                  <a:latin typeface="Times New Roman" panose="02020603050405020304" pitchFamily="18" charset="0"/>
                  <a:ea typeface="標楷體" panose="03000509000000000000" pitchFamily="65" charset="-120"/>
                </a:rPr>
                <a:t>-B</a:t>
              </a:r>
            </a:p>
          </p:txBody>
        </p:sp>
        <p:sp>
          <p:nvSpPr>
            <p:cNvPr id="29705" name="文字方塊 20"/>
            <p:cNvSpPr txBox="1">
              <a:spLocks noChangeArrowheads="1"/>
            </p:cNvSpPr>
            <p:nvPr/>
          </p:nvSpPr>
          <p:spPr bwMode="auto">
            <a:xfrm>
              <a:off x="7000892" y="2571801"/>
              <a:ext cx="500260" cy="396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>
                  <a:latin typeface="Times New Roman" panose="02020603050405020304" pitchFamily="18" charset="0"/>
                  <a:ea typeface="標楷體" panose="03000509000000000000" pitchFamily="65" charset="-120"/>
                </a:rPr>
                <a:t>t</a:t>
              </a:r>
              <a:r>
                <a:rPr lang="en-US" altLang="zh-TW" sz="2000" baseline="-25000">
                  <a:latin typeface="Times New Roman" panose="02020603050405020304" pitchFamily="18" charset="0"/>
                  <a:ea typeface="標楷體" panose="03000509000000000000" pitchFamily="65" charset="-120"/>
                </a:rPr>
                <a:t>1</a:t>
              </a:r>
            </a:p>
          </p:txBody>
        </p:sp>
        <p:sp>
          <p:nvSpPr>
            <p:cNvPr id="29706" name="文字方塊 21"/>
            <p:cNvSpPr txBox="1">
              <a:spLocks noChangeArrowheads="1"/>
            </p:cNvSpPr>
            <p:nvPr/>
          </p:nvSpPr>
          <p:spPr bwMode="auto">
            <a:xfrm>
              <a:off x="8242807" y="2584502"/>
              <a:ext cx="714656" cy="396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>
                  <a:latin typeface="Times New Roman" panose="02020603050405020304" pitchFamily="18" charset="0"/>
                  <a:ea typeface="標楷體" panose="03000509000000000000" pitchFamily="65" charset="-120"/>
                </a:rPr>
                <a:t>t</a:t>
              </a:r>
              <a:r>
                <a:rPr lang="en-US" altLang="zh-TW" sz="2000" baseline="-25000">
                  <a:latin typeface="Times New Roman" panose="02020603050405020304" pitchFamily="18" charset="0"/>
                  <a:ea typeface="標楷體" panose="03000509000000000000" pitchFamily="65" charset="-120"/>
                </a:rPr>
                <a:t>1</a:t>
              </a:r>
              <a:r>
                <a:rPr lang="en-US" altLang="zh-TW" sz="2000">
                  <a:latin typeface="Times New Roman" panose="02020603050405020304" pitchFamily="18" charset="0"/>
                  <a:ea typeface="標楷體" panose="03000509000000000000" pitchFamily="65" charset="-120"/>
                </a:rPr>
                <a:t>+</a:t>
              </a:r>
              <a:r>
                <a:rPr lang="en-US" altLang="zh-TW" sz="2000" i="1">
                  <a:latin typeface="Times New Roman" panose="02020603050405020304" pitchFamily="18" charset="0"/>
                  <a:ea typeface="標楷體" panose="03000509000000000000" pitchFamily="65" charset="-120"/>
                </a:rPr>
                <a:t>T</a:t>
              </a:r>
              <a:endPara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D40D60-67CF-42F7-8074-32B4178D88AC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395288" y="2708275"/>
            <a:ext cx="8569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Q2: How to use time-frequency analysis to reduce the number of sampling points?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395288" y="4508500"/>
            <a:ext cx="784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Time-frequency analysis is an efficient tool for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adaptive signal processing</a:t>
            </a:r>
            <a:r>
              <a:rPr lang="en-US" altLang="zh-TW" sz="20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23850" y="549275"/>
            <a:ext cx="8497888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Q1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Scaling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對於一個信號的取樣點數有沒有影響？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Hint: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30726" name="Object 4"/>
          <p:cNvGraphicFramePr>
            <a:graphicFrameLocks noChangeAspect="1"/>
          </p:cNvGraphicFramePr>
          <p:nvPr/>
        </p:nvGraphicFramePr>
        <p:xfrm>
          <a:off x="2195513" y="1196975"/>
          <a:ext cx="24812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7" name="Equation" r:id="rId3" imgW="2476500" imgH="723900" progId="Equation.DSMT4">
                  <p:embed/>
                </p:oleObj>
              </mc:Choice>
              <mc:Fallback>
                <p:oleObj name="Equation" r:id="rId3" imgW="2476500" imgH="723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196975"/>
                        <a:ext cx="248126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729069-F325-44BC-ADC2-3E5953873D7A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Line 4"/>
          <p:cNvSpPr>
            <a:spLocks noChangeShapeType="1"/>
          </p:cNvSpPr>
          <p:nvPr/>
        </p:nvSpPr>
        <p:spPr bwMode="auto">
          <a:xfrm>
            <a:off x="611188" y="1125538"/>
            <a:ext cx="0" cy="5395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48" name="Line 5"/>
          <p:cNvSpPr>
            <a:spLocks noChangeShapeType="1"/>
          </p:cNvSpPr>
          <p:nvPr/>
        </p:nvSpPr>
        <p:spPr bwMode="auto">
          <a:xfrm>
            <a:off x="611188" y="11255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900113" y="908050"/>
            <a:ext cx="2447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 Short-time Fourier transform (STFT)</a:t>
            </a:r>
          </a:p>
        </p:txBody>
      </p:sp>
      <p:sp>
        <p:nvSpPr>
          <p:cNvPr id="31750" name="Line 7"/>
          <p:cNvSpPr>
            <a:spLocks noChangeShapeType="1"/>
          </p:cNvSpPr>
          <p:nvPr/>
        </p:nvSpPr>
        <p:spPr bwMode="auto">
          <a:xfrm>
            <a:off x="2987675" y="1268413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900113" y="1557338"/>
            <a:ext cx="2449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(rec-STFT, Gabor, …)</a:t>
            </a:r>
          </a:p>
        </p:txBody>
      </p:sp>
      <p:sp>
        <p:nvSpPr>
          <p:cNvPr id="31752" name="Line 9"/>
          <p:cNvSpPr>
            <a:spLocks noChangeShapeType="1"/>
          </p:cNvSpPr>
          <p:nvPr/>
        </p:nvSpPr>
        <p:spPr bwMode="auto">
          <a:xfrm flipV="1">
            <a:off x="3492500" y="763588"/>
            <a:ext cx="4318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3" name="Line 10"/>
          <p:cNvSpPr>
            <a:spLocks noChangeShapeType="1"/>
          </p:cNvSpPr>
          <p:nvPr/>
        </p:nvSpPr>
        <p:spPr bwMode="auto">
          <a:xfrm>
            <a:off x="3924300" y="763588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4" name="Text Box 11"/>
          <p:cNvSpPr txBox="1">
            <a:spLocks noChangeArrowheads="1"/>
          </p:cNvSpPr>
          <p:nvPr/>
        </p:nvSpPr>
        <p:spPr bwMode="auto">
          <a:xfrm>
            <a:off x="4140200" y="6191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square</a:t>
            </a:r>
          </a:p>
        </p:txBody>
      </p:sp>
      <p:sp>
        <p:nvSpPr>
          <p:cNvPr id="31755" name="Text Box 12"/>
          <p:cNvSpPr txBox="1">
            <a:spLocks noChangeArrowheads="1"/>
          </p:cNvSpPr>
          <p:nvPr/>
        </p:nvSpPr>
        <p:spPr bwMode="auto">
          <a:xfrm>
            <a:off x="5435600" y="547688"/>
            <a:ext cx="158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spectrogram</a:t>
            </a:r>
          </a:p>
        </p:txBody>
      </p:sp>
      <p:sp>
        <p:nvSpPr>
          <p:cNvPr id="31756" name="Text Box 13"/>
          <p:cNvSpPr txBox="1">
            <a:spLocks noChangeArrowheads="1"/>
          </p:cNvSpPr>
          <p:nvPr/>
        </p:nvSpPr>
        <p:spPr bwMode="auto">
          <a:xfrm>
            <a:off x="3924300" y="1195388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improve</a:t>
            </a:r>
          </a:p>
        </p:txBody>
      </p:sp>
      <p:sp>
        <p:nvSpPr>
          <p:cNvPr id="31757" name="Text Box 14"/>
          <p:cNvSpPr txBox="1">
            <a:spLocks noChangeArrowheads="1"/>
          </p:cNvSpPr>
          <p:nvPr/>
        </p:nvSpPr>
        <p:spPr bwMode="auto">
          <a:xfrm>
            <a:off x="5435600" y="1412875"/>
            <a:ext cx="158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 transform </a:t>
            </a:r>
          </a:p>
        </p:txBody>
      </p:sp>
      <p:sp>
        <p:nvSpPr>
          <p:cNvPr id="31758" name="Line 15"/>
          <p:cNvSpPr>
            <a:spLocks noChangeShapeType="1"/>
          </p:cNvSpPr>
          <p:nvPr/>
        </p:nvSpPr>
        <p:spPr bwMode="auto">
          <a:xfrm>
            <a:off x="3492500" y="1268413"/>
            <a:ext cx="8636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788988" y="2708275"/>
            <a:ext cx="25923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(2) Wigner distribution function (WDF) </a:t>
            </a:r>
          </a:p>
        </p:txBody>
      </p:sp>
      <p:sp>
        <p:nvSpPr>
          <p:cNvPr id="31760" name="Line 17"/>
          <p:cNvSpPr>
            <a:spLocks noChangeShapeType="1"/>
          </p:cNvSpPr>
          <p:nvPr/>
        </p:nvSpPr>
        <p:spPr bwMode="auto">
          <a:xfrm>
            <a:off x="323850" y="292417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1" name="Line 18"/>
          <p:cNvSpPr>
            <a:spLocks noChangeShapeType="1"/>
          </p:cNvSpPr>
          <p:nvPr/>
        </p:nvSpPr>
        <p:spPr bwMode="auto">
          <a:xfrm flipV="1">
            <a:off x="3276600" y="2132013"/>
            <a:ext cx="107950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4211638" y="1808163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combine</a:t>
            </a:r>
          </a:p>
        </p:txBody>
      </p:sp>
      <p:sp>
        <p:nvSpPr>
          <p:cNvPr id="31763" name="Line 20"/>
          <p:cNvSpPr>
            <a:spLocks noChangeShapeType="1"/>
          </p:cNvSpPr>
          <p:nvPr/>
        </p:nvSpPr>
        <p:spPr bwMode="auto">
          <a:xfrm>
            <a:off x="4356100" y="2132013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4" name="Text Box 21"/>
          <p:cNvSpPr txBox="1">
            <a:spLocks noChangeArrowheads="1"/>
          </p:cNvSpPr>
          <p:nvPr/>
        </p:nvSpPr>
        <p:spPr bwMode="auto">
          <a:xfrm>
            <a:off x="5364163" y="1916113"/>
            <a:ext cx="316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Gabor-Wigner Transform </a:t>
            </a:r>
          </a:p>
        </p:txBody>
      </p:sp>
      <p:sp>
        <p:nvSpPr>
          <p:cNvPr id="31765" name="Line 22"/>
          <p:cNvSpPr>
            <a:spLocks noChangeShapeType="1"/>
          </p:cNvSpPr>
          <p:nvPr/>
        </p:nvSpPr>
        <p:spPr bwMode="auto">
          <a:xfrm>
            <a:off x="3635375" y="2635250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6" name="Text Box 23"/>
          <p:cNvSpPr txBox="1">
            <a:spLocks noChangeArrowheads="1"/>
          </p:cNvSpPr>
          <p:nvPr/>
        </p:nvSpPr>
        <p:spPr bwMode="auto">
          <a:xfrm>
            <a:off x="4176713" y="2295525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improve</a:t>
            </a:r>
          </a:p>
        </p:txBody>
      </p:sp>
      <p:sp>
        <p:nvSpPr>
          <p:cNvPr id="31767" name="Text Box 24"/>
          <p:cNvSpPr txBox="1">
            <a:spLocks noChangeArrowheads="1"/>
          </p:cNvSpPr>
          <p:nvPr/>
        </p:nvSpPr>
        <p:spPr bwMode="auto">
          <a:xfrm>
            <a:off x="5364163" y="2419350"/>
            <a:ext cx="2303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windowed WDF</a:t>
            </a:r>
          </a:p>
        </p:txBody>
      </p:sp>
      <p:sp>
        <p:nvSpPr>
          <p:cNvPr id="31768" name="Line 25"/>
          <p:cNvSpPr>
            <a:spLocks noChangeShapeType="1"/>
          </p:cNvSpPr>
          <p:nvPr/>
        </p:nvSpPr>
        <p:spPr bwMode="auto">
          <a:xfrm>
            <a:off x="3276600" y="2924175"/>
            <a:ext cx="56515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9" name="Line 26"/>
          <p:cNvSpPr>
            <a:spLocks noChangeShapeType="1"/>
          </p:cNvSpPr>
          <p:nvPr/>
        </p:nvSpPr>
        <p:spPr bwMode="auto">
          <a:xfrm flipV="1">
            <a:off x="3324225" y="3011488"/>
            <a:ext cx="2039938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70" name="Text Box 27"/>
          <p:cNvSpPr txBox="1">
            <a:spLocks noChangeArrowheads="1"/>
          </p:cNvSpPr>
          <p:nvPr/>
        </p:nvSpPr>
        <p:spPr bwMode="auto">
          <a:xfrm>
            <a:off x="4038600" y="2687638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improve</a:t>
            </a:r>
          </a:p>
        </p:txBody>
      </p:sp>
      <p:sp>
        <p:nvSpPr>
          <p:cNvPr id="31771" name="Text Box 28"/>
          <p:cNvSpPr txBox="1">
            <a:spLocks noChangeArrowheads="1"/>
          </p:cNvSpPr>
          <p:nvPr/>
        </p:nvSpPr>
        <p:spPr bwMode="auto">
          <a:xfrm>
            <a:off x="5364163" y="2811463"/>
            <a:ext cx="3024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Cohen’s Class Distribution </a:t>
            </a:r>
          </a:p>
        </p:txBody>
      </p:sp>
      <p:sp>
        <p:nvSpPr>
          <p:cNvPr id="31772" name="Rectangle 29"/>
          <p:cNvSpPr>
            <a:spLocks noChangeArrowheads="1"/>
          </p:cNvSpPr>
          <p:nvPr/>
        </p:nvSpPr>
        <p:spPr bwMode="auto">
          <a:xfrm>
            <a:off x="5427663" y="3059113"/>
            <a:ext cx="37099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(Choi-Williams, Cone-Shape, Page, Levin, Kirkwood, Born-Jordan, …)</a:t>
            </a:r>
          </a:p>
        </p:txBody>
      </p:sp>
      <p:sp>
        <p:nvSpPr>
          <p:cNvPr id="31773" name="Line 30"/>
          <p:cNvSpPr>
            <a:spLocks noChangeShapeType="1"/>
          </p:cNvSpPr>
          <p:nvPr/>
        </p:nvSpPr>
        <p:spPr bwMode="auto">
          <a:xfrm>
            <a:off x="3841750" y="4251325"/>
            <a:ext cx="151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74" name="Text Box 31"/>
          <p:cNvSpPr txBox="1">
            <a:spLocks noChangeArrowheads="1"/>
          </p:cNvSpPr>
          <p:nvPr/>
        </p:nvSpPr>
        <p:spPr bwMode="auto">
          <a:xfrm>
            <a:off x="3944938" y="3911600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improve</a:t>
            </a:r>
          </a:p>
        </p:txBody>
      </p:sp>
      <p:sp>
        <p:nvSpPr>
          <p:cNvPr id="31775" name="Text Box 32"/>
          <p:cNvSpPr txBox="1">
            <a:spLocks noChangeArrowheads="1"/>
          </p:cNvSpPr>
          <p:nvPr/>
        </p:nvSpPr>
        <p:spPr bwMode="auto">
          <a:xfrm>
            <a:off x="5329238" y="4052888"/>
            <a:ext cx="3529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Pseudo L-Wigner Distribution </a:t>
            </a:r>
          </a:p>
        </p:txBody>
      </p:sp>
      <p:sp>
        <p:nvSpPr>
          <p:cNvPr id="31776" name="Text Box 33"/>
          <p:cNvSpPr txBox="1">
            <a:spLocks noChangeArrowheads="1"/>
          </p:cNvSpPr>
          <p:nvPr/>
        </p:nvSpPr>
        <p:spPr bwMode="auto">
          <a:xfrm>
            <a:off x="830263" y="5324475"/>
            <a:ext cx="21605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(4) Time-Variant Basis Expansion </a:t>
            </a:r>
          </a:p>
        </p:txBody>
      </p:sp>
      <p:sp>
        <p:nvSpPr>
          <p:cNvPr id="31777" name="Line 34"/>
          <p:cNvSpPr>
            <a:spLocks noChangeShapeType="1"/>
          </p:cNvSpPr>
          <p:nvPr/>
        </p:nvSpPr>
        <p:spPr bwMode="auto">
          <a:xfrm>
            <a:off x="614363" y="561181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78" name="Line 35"/>
          <p:cNvSpPr>
            <a:spLocks noChangeShapeType="1"/>
          </p:cNvSpPr>
          <p:nvPr/>
        </p:nvSpPr>
        <p:spPr bwMode="auto">
          <a:xfrm>
            <a:off x="2990850" y="55975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79" name="Line 36"/>
          <p:cNvSpPr>
            <a:spLocks noChangeShapeType="1"/>
          </p:cNvSpPr>
          <p:nvPr/>
        </p:nvSpPr>
        <p:spPr bwMode="auto">
          <a:xfrm>
            <a:off x="2919413" y="5597525"/>
            <a:ext cx="230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80" name="Text Box 37"/>
          <p:cNvSpPr txBox="1">
            <a:spLocks noChangeArrowheads="1"/>
          </p:cNvSpPr>
          <p:nvPr/>
        </p:nvSpPr>
        <p:spPr bwMode="auto">
          <a:xfrm>
            <a:off x="5292725" y="5341938"/>
            <a:ext cx="27352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Matching Pursuit and </a:t>
            </a:r>
            <a:b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Compressive Sensing </a:t>
            </a:r>
          </a:p>
        </p:txBody>
      </p:sp>
      <p:sp>
        <p:nvSpPr>
          <p:cNvPr id="31781" name="Line 38"/>
          <p:cNvSpPr>
            <a:spLocks noChangeShapeType="1"/>
          </p:cNvSpPr>
          <p:nvPr/>
        </p:nvSpPr>
        <p:spPr bwMode="auto">
          <a:xfrm>
            <a:off x="3841750" y="6165850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82" name="Text Box 39"/>
          <p:cNvSpPr txBox="1">
            <a:spLocks noChangeArrowheads="1"/>
          </p:cNvSpPr>
          <p:nvPr/>
        </p:nvSpPr>
        <p:spPr bwMode="auto">
          <a:xfrm>
            <a:off x="5308600" y="5967413"/>
            <a:ext cx="3527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Prolate Spheroidal Wave Function  </a:t>
            </a:r>
          </a:p>
        </p:txBody>
      </p:sp>
      <p:sp>
        <p:nvSpPr>
          <p:cNvPr id="31783" name="Text Box 40"/>
          <p:cNvSpPr txBox="1">
            <a:spLocks noChangeArrowheads="1"/>
          </p:cNvSpPr>
          <p:nvPr/>
        </p:nvSpPr>
        <p:spPr bwMode="auto">
          <a:xfrm>
            <a:off x="971550" y="6329363"/>
            <a:ext cx="3313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(5) Hilbert-Huang Transform  </a:t>
            </a:r>
          </a:p>
        </p:txBody>
      </p:sp>
      <p:sp>
        <p:nvSpPr>
          <p:cNvPr id="31784" name="Line 41"/>
          <p:cNvSpPr>
            <a:spLocks noChangeShapeType="1"/>
          </p:cNvSpPr>
          <p:nvPr/>
        </p:nvSpPr>
        <p:spPr bwMode="auto">
          <a:xfrm>
            <a:off x="614363" y="65214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85" name="Line 42"/>
          <p:cNvSpPr>
            <a:spLocks noChangeShapeType="1"/>
          </p:cNvSpPr>
          <p:nvPr/>
        </p:nvSpPr>
        <p:spPr bwMode="auto">
          <a:xfrm>
            <a:off x="3492500" y="5597525"/>
            <a:ext cx="349250" cy="56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86" name="Line 43"/>
          <p:cNvSpPr>
            <a:spLocks noChangeShapeType="1"/>
          </p:cNvSpPr>
          <p:nvPr/>
        </p:nvSpPr>
        <p:spPr bwMode="auto">
          <a:xfrm>
            <a:off x="614363" y="48926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87" name="Text Box 44"/>
          <p:cNvSpPr txBox="1">
            <a:spLocks noChangeArrowheads="1"/>
          </p:cNvSpPr>
          <p:nvPr/>
        </p:nvSpPr>
        <p:spPr bwMode="auto">
          <a:xfrm>
            <a:off x="877888" y="4676775"/>
            <a:ext cx="2449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(3) Wavelet transform  </a:t>
            </a:r>
          </a:p>
        </p:txBody>
      </p:sp>
      <p:sp>
        <p:nvSpPr>
          <p:cNvPr id="31788" name="Line 45"/>
          <p:cNvSpPr>
            <a:spLocks noChangeShapeType="1"/>
          </p:cNvSpPr>
          <p:nvPr/>
        </p:nvSpPr>
        <p:spPr bwMode="auto">
          <a:xfrm>
            <a:off x="3206750" y="489267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89" name="Line 46"/>
          <p:cNvSpPr>
            <a:spLocks noChangeShapeType="1"/>
          </p:cNvSpPr>
          <p:nvPr/>
        </p:nvSpPr>
        <p:spPr bwMode="auto">
          <a:xfrm>
            <a:off x="3495675" y="460375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90" name="Line 47"/>
          <p:cNvSpPr>
            <a:spLocks noChangeShapeType="1"/>
          </p:cNvSpPr>
          <p:nvPr/>
        </p:nvSpPr>
        <p:spPr bwMode="auto">
          <a:xfrm>
            <a:off x="3495675" y="4603750"/>
            <a:ext cx="1798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91" name="Text Box 48"/>
          <p:cNvSpPr txBox="1">
            <a:spLocks noChangeArrowheads="1"/>
          </p:cNvSpPr>
          <p:nvPr/>
        </p:nvSpPr>
        <p:spPr bwMode="auto">
          <a:xfrm>
            <a:off x="5399088" y="4389438"/>
            <a:ext cx="295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Haar and Daubechies </a:t>
            </a:r>
          </a:p>
        </p:txBody>
      </p:sp>
      <p:sp>
        <p:nvSpPr>
          <p:cNvPr id="31792" name="Text Box 49"/>
          <p:cNvSpPr txBox="1">
            <a:spLocks noChangeArrowheads="1"/>
          </p:cNvSpPr>
          <p:nvPr/>
        </p:nvSpPr>
        <p:spPr bwMode="auto">
          <a:xfrm>
            <a:off x="5400675" y="4694238"/>
            <a:ext cx="201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Coiflet, Morlet</a:t>
            </a:r>
          </a:p>
        </p:txBody>
      </p:sp>
      <p:sp>
        <p:nvSpPr>
          <p:cNvPr id="31793" name="Line 50"/>
          <p:cNvSpPr>
            <a:spLocks noChangeShapeType="1"/>
          </p:cNvSpPr>
          <p:nvPr/>
        </p:nvSpPr>
        <p:spPr bwMode="auto">
          <a:xfrm>
            <a:off x="3495675" y="5180013"/>
            <a:ext cx="1798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94" name="Text Box 51"/>
          <p:cNvSpPr txBox="1">
            <a:spLocks noChangeArrowheads="1"/>
          </p:cNvSpPr>
          <p:nvPr/>
        </p:nvSpPr>
        <p:spPr bwMode="auto">
          <a:xfrm>
            <a:off x="5354638" y="4986338"/>
            <a:ext cx="3529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Directional Wavelet Transform</a:t>
            </a:r>
          </a:p>
        </p:txBody>
      </p:sp>
      <p:sp>
        <p:nvSpPr>
          <p:cNvPr id="31795" name="Text Box 52"/>
          <p:cNvSpPr txBox="1">
            <a:spLocks noChangeArrowheads="1"/>
          </p:cNvSpPr>
          <p:nvPr/>
        </p:nvSpPr>
        <p:spPr bwMode="auto">
          <a:xfrm>
            <a:off x="3954463" y="6323013"/>
            <a:ext cx="4608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唯一跳脫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Fourier transform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的架構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31796" name="Line 53"/>
          <p:cNvSpPr>
            <a:spLocks noChangeShapeType="1"/>
          </p:cNvSpPr>
          <p:nvPr/>
        </p:nvSpPr>
        <p:spPr bwMode="auto">
          <a:xfrm>
            <a:off x="3924300" y="1700213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97" name="Text Box 54"/>
          <p:cNvSpPr txBox="1">
            <a:spLocks noChangeArrowheads="1"/>
          </p:cNvSpPr>
          <p:nvPr/>
        </p:nvSpPr>
        <p:spPr bwMode="auto">
          <a:xfrm>
            <a:off x="5427663" y="990600"/>
            <a:ext cx="3095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Asymmetric  STFT</a:t>
            </a:r>
          </a:p>
        </p:txBody>
      </p:sp>
      <p:sp>
        <p:nvSpPr>
          <p:cNvPr id="31798" name="Text Box 12"/>
          <p:cNvSpPr txBox="1">
            <a:spLocks noChangeArrowheads="1"/>
          </p:cNvSpPr>
          <p:nvPr/>
        </p:nvSpPr>
        <p:spPr bwMode="auto">
          <a:xfrm>
            <a:off x="7380288" y="417513"/>
            <a:ext cx="1584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generalized spectrogram</a:t>
            </a:r>
          </a:p>
        </p:txBody>
      </p:sp>
      <p:sp>
        <p:nvSpPr>
          <p:cNvPr id="31799" name="Line 10"/>
          <p:cNvSpPr>
            <a:spLocks noChangeShapeType="1"/>
          </p:cNvSpPr>
          <p:nvPr/>
        </p:nvSpPr>
        <p:spPr bwMode="auto">
          <a:xfrm flipV="1">
            <a:off x="6913563" y="763588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800" name="Text Box 31"/>
          <p:cNvSpPr txBox="1">
            <a:spLocks noChangeArrowheads="1"/>
          </p:cNvSpPr>
          <p:nvPr/>
        </p:nvSpPr>
        <p:spPr bwMode="auto">
          <a:xfrm>
            <a:off x="3914775" y="3498850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improve</a:t>
            </a:r>
          </a:p>
        </p:txBody>
      </p:sp>
      <p:sp>
        <p:nvSpPr>
          <p:cNvPr id="31801" name="Line 30"/>
          <p:cNvSpPr>
            <a:spLocks noChangeShapeType="1"/>
          </p:cNvSpPr>
          <p:nvPr/>
        </p:nvSpPr>
        <p:spPr bwMode="auto">
          <a:xfrm>
            <a:off x="3705225" y="3876675"/>
            <a:ext cx="1622425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802" name="Text Box 32"/>
          <p:cNvSpPr txBox="1">
            <a:spLocks noChangeArrowheads="1"/>
          </p:cNvSpPr>
          <p:nvPr/>
        </p:nvSpPr>
        <p:spPr bwMode="auto">
          <a:xfrm>
            <a:off x="5354638" y="3684588"/>
            <a:ext cx="3529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Polynomial Wigner Distribution </a:t>
            </a:r>
          </a:p>
        </p:txBody>
      </p:sp>
      <p:sp>
        <p:nvSpPr>
          <p:cNvPr id="31803" name="Text Box 2"/>
          <p:cNvSpPr txBox="1">
            <a:spLocks noChangeArrowheads="1"/>
          </p:cNvSpPr>
          <p:nvPr/>
        </p:nvSpPr>
        <p:spPr bwMode="auto">
          <a:xfrm>
            <a:off x="788988" y="168275"/>
            <a:ext cx="2994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800" b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時頻分析大家族</a:t>
            </a:r>
            <a:endParaRPr lang="en-US" altLang="zh-TW" sz="2800" b="1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2F6678-44B0-4C16-A15B-1199B023DD00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611188" y="620713"/>
            <a:ext cx="7705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zh-TW" sz="1800"/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539750" y="404813"/>
            <a:ext cx="8135938" cy="621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Term paper 25 scores</a:t>
            </a:r>
            <a:endParaRPr lang="en-US" altLang="zh-TW" sz="2000" dirty="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方式有四種，可任選其中一種</a:t>
            </a:r>
          </a:p>
          <a:p>
            <a:pPr algn="just" eaLnBrk="1" hangingPunct="1">
              <a:spcBef>
                <a:spcPct val="30000"/>
              </a:spcBef>
              <a:buFontTx/>
              <a:buNone/>
            </a:pPr>
            <a:r>
              <a:rPr lang="en-US" altLang="zh-TW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 </a:t>
            </a:r>
            <a:r>
              <a:rPr lang="zh-TW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書面報告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algn="just" eaLnBrk="1" hangingPunct="1">
              <a:spcBef>
                <a:spcPct val="3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(10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頁以上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不含封面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，中英文皆可，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或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的字體，題目可選擇和課程有關的任何一個主題。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 eaLnBrk="1" hangingPunct="1">
              <a:spcBef>
                <a:spcPct val="3000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格式和一般寫期刊論文或碩博士論文相同，包括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abstract, conclusion,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及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references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，並且要分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sections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，必要時有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subsections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References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的寫法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可參照一般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IEEE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的論文的寫法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鼓勵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多做實驗及模擬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zh-TW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有創新更好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</a:p>
          <a:p>
            <a:pPr algn="just" eaLnBrk="1" hangingPunct="1">
              <a:spcBef>
                <a:spcPct val="30000"/>
              </a:spcBef>
              <a:buFontTx/>
              <a:buNone/>
            </a:pP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嚴禁剪刀漿糊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(Ctrl-C , Ctrl-V) 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的情形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，否則扣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60%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的分數</a:t>
            </a:r>
          </a:p>
          <a:p>
            <a:pPr algn="just" eaLnBrk="1" hangingPunct="1">
              <a:spcBef>
                <a:spcPct val="30000"/>
              </a:spcBef>
              <a:buFontTx/>
              <a:buNone/>
            </a:pP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 eaLnBrk="1" hangingPunct="1">
              <a:spcBef>
                <a:spcPct val="30000"/>
              </a:spcBef>
              <a:buFontTx/>
              <a:buNone/>
            </a:pPr>
            <a:r>
              <a:rPr lang="en-US" altLang="zh-TW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(2) Tutorial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algn="just" eaLnBrk="1" hangingPunct="1">
              <a:spcBef>
                <a:spcPct val="3000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限十二個名額，和書面報告格式相同，但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17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頁以上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若為加強前人的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tutorial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，則頁數為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(2/3)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+ 12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以上，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為前人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tutorial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之頁數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，題目由老師指定，以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清楚且有系統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的介紹一個主題的基本概念和應用為要求，為上課內容的進一步探討和補充，</a:t>
            </a:r>
            <a:r>
              <a:rPr lang="zh-TW" altLang="en-US" sz="2000" b="1" u="sng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交</a:t>
            </a:r>
            <a:r>
              <a:rPr lang="en-US" altLang="zh-TW" sz="2000" b="1" u="sng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Word </a:t>
            </a:r>
            <a:r>
              <a:rPr lang="zh-TW" altLang="en-US" sz="2000" b="1" u="sng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檔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</a:p>
          <a:p>
            <a:pPr algn="just" eaLnBrk="1" hangingPunct="1">
              <a:spcBef>
                <a:spcPct val="3000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選擇這個項目的同學，學期成績加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0229B1-69BE-4374-94C6-E16F2B40353E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39750" y="260350"/>
            <a:ext cx="80645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</a:rPr>
              <a:t>  Continuous Wavelet Transform</a:t>
            </a:r>
            <a:endParaRPr lang="en-US" altLang="zh-TW" sz="2400">
              <a:solidFill>
                <a:srgbClr val="3333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forward wavelet transform:  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</a:t>
            </a:r>
            <a:r>
              <a:rPr lang="en-US" altLang="zh-TW" sz="2000"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</a:rPr>
              <a:t>): mother wavelet, 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: location</a:t>
            </a:r>
            <a:r>
              <a:rPr lang="en-US" altLang="zh-TW" sz="2000">
                <a:latin typeface="Times New Roman" panose="02020603050405020304" pitchFamily="18" charset="0"/>
              </a:rPr>
              <a:t>, 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: scaling</a:t>
            </a:r>
            <a:r>
              <a:rPr lang="en-US" altLang="zh-TW" sz="2000"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inverse wavelet transform: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                            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</a:t>
            </a:r>
            <a:r>
              <a:rPr lang="en-US" altLang="zh-TW" sz="2000" i="1" baseline="-25000">
                <a:latin typeface="Times New Roman" panose="02020603050405020304" pitchFamily="18" charset="0"/>
              </a:rPr>
              <a:t>a</a:t>
            </a:r>
            <a:r>
              <a:rPr lang="en-US" altLang="zh-TW" sz="2000" baseline="-25000">
                <a:latin typeface="Times New Roman" panose="02020603050405020304" pitchFamily="18" charset="0"/>
              </a:rPr>
              <a:t>,</a:t>
            </a:r>
            <a:r>
              <a:rPr lang="en-US" altLang="zh-TW" sz="2000" i="1" baseline="-25000">
                <a:latin typeface="Times New Roman" panose="02020603050405020304" pitchFamily="18" charset="0"/>
              </a:rPr>
              <a:t>b</a:t>
            </a:r>
            <a:r>
              <a:rPr lang="en-US" altLang="zh-TW" sz="2000"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</a:rPr>
              <a:t>) is dual orthogonal to </a:t>
            </a:r>
            <a:r>
              <a:rPr lang="en-US" altLang="zh-TW" sz="2000" i="1">
                <a:latin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altLang="zh-TW" sz="2000"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</a:rPr>
              <a:t>). 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1116013" y="1341438"/>
          <a:ext cx="341947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2" name="Equation" r:id="rId3" imgW="3416300" imgH="685800" progId="Equation.DSMT4">
                  <p:embed/>
                </p:oleObj>
              </mc:Choice>
              <mc:Fallback>
                <p:oleObj name="Equation" r:id="rId3" imgW="341630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341438"/>
                        <a:ext cx="341947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5"/>
          <p:cNvGraphicFramePr>
            <a:graphicFrameLocks noChangeAspect="1"/>
          </p:cNvGraphicFramePr>
          <p:nvPr/>
        </p:nvGraphicFramePr>
        <p:xfrm>
          <a:off x="1325563" y="2998788"/>
          <a:ext cx="28035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3" name="Equation" r:id="rId5" imgW="2806700" imgH="533400" progId="Equation.DSMT4">
                  <p:embed/>
                </p:oleObj>
              </mc:Choice>
              <mc:Fallback>
                <p:oleObj name="Equation" r:id="rId5" imgW="2806700" imgH="533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2998788"/>
                        <a:ext cx="28035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Group 6"/>
          <p:cNvGraphicFramePr>
            <a:graphicFrameLocks noGrp="1"/>
          </p:cNvGraphicFramePr>
          <p:nvPr/>
        </p:nvGraphicFramePr>
        <p:xfrm>
          <a:off x="749300" y="4149725"/>
          <a:ext cx="7056438" cy="2232026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Fourier transform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               X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),         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: frequency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time-frequency analysis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              X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, 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),     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: time, 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: frequency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wavelet transform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              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, 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),   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: time, 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: scaling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230130-37D1-48CB-BC95-8BAEF07A01F3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7993062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限制：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(1)                                                               when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and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    otherwise   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(2)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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has a finite time interval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Two parameters,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調整位置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  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調整寬度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應用：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adaptive signal analysis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33797" name="Object 4"/>
          <p:cNvGraphicFramePr>
            <a:graphicFrameLocks noChangeAspect="1"/>
          </p:cNvGraphicFramePr>
          <p:nvPr/>
        </p:nvGraphicFramePr>
        <p:xfrm>
          <a:off x="1122363" y="908050"/>
          <a:ext cx="30321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0" name="Equation" r:id="rId3" imgW="3035300" imgH="685800" progId="Equation.DSMT4">
                  <p:embed/>
                </p:oleObj>
              </mc:Choice>
              <mc:Fallback>
                <p:oleObj name="Equation" r:id="rId3" imgW="303530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908050"/>
                        <a:ext cx="303212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5"/>
          <p:cNvGraphicFramePr>
            <a:graphicFrameLocks noChangeAspect="1"/>
          </p:cNvGraphicFramePr>
          <p:nvPr/>
        </p:nvGraphicFramePr>
        <p:xfrm>
          <a:off x="1122363" y="1700213"/>
          <a:ext cx="30702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1" name="Equation" r:id="rId5" imgW="3073400" imgH="685800" progId="Equation.DSMT4">
                  <p:embed/>
                </p:oleObj>
              </mc:Choice>
              <mc:Fallback>
                <p:oleObj name="Equation" r:id="rId5" imgW="307340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1700213"/>
                        <a:ext cx="307022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1403350" y="4724400"/>
            <a:ext cx="577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標楷體" panose="03000509000000000000" pitchFamily="65" charset="-120"/>
                <a:ea typeface="標楷體" panose="03000509000000000000" pitchFamily="65" charset="-120"/>
              </a:rPr>
              <a:t>思考：需要較高解析度的地方，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 i="1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標楷體" panose="03000509000000000000" pitchFamily="65" charset="-120"/>
                <a:ea typeface="標楷體" panose="03000509000000000000" pitchFamily="65" charset="-120"/>
              </a:rPr>
              <a:t>的值應該如何？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862685-B966-44C0-98DC-0D042C519B39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8486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Wavelet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的種類甚多  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Mexican hat wavelet, Haar Wavelet, Daubechies wavelet, triangular wavelet, …………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例子：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Mexican hat wavelet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隨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and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變化之情形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34820" name="Object 5"/>
          <p:cNvGraphicFramePr>
            <a:graphicFrameLocks noChangeAspect="1"/>
          </p:cNvGraphicFramePr>
          <p:nvPr/>
        </p:nvGraphicFramePr>
        <p:xfrm>
          <a:off x="1403350" y="1989138"/>
          <a:ext cx="2649538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0" name="Equation" r:id="rId3" imgW="2654300" imgH="635000" progId="Equation.DSMT4">
                  <p:embed/>
                </p:oleObj>
              </mc:Choice>
              <mc:Fallback>
                <p:oleObj name="Equation" r:id="rId3" imgW="2654300" imgH="635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989138"/>
                        <a:ext cx="2649538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4859338" y="1989138"/>
          <a:ext cx="135731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1" name="Equation" r:id="rId5" imgW="1358900" imgH="685800" progId="Equation.DSMT4">
                  <p:embed/>
                </p:oleObj>
              </mc:Choice>
              <mc:Fallback>
                <p:oleObj name="Equation" r:id="rId5" imgW="135890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989138"/>
                        <a:ext cx="1357312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2" name="Picture 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955925"/>
            <a:ext cx="8212138" cy="371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Text Box 20"/>
          <p:cNvSpPr txBox="1">
            <a:spLocks noChangeArrowheads="1"/>
          </p:cNvSpPr>
          <p:nvPr/>
        </p:nvSpPr>
        <p:spPr bwMode="auto">
          <a:xfrm>
            <a:off x="1403350" y="2816225"/>
            <a:ext cx="158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2, 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1</a:t>
            </a:r>
          </a:p>
        </p:txBody>
      </p:sp>
      <p:sp>
        <p:nvSpPr>
          <p:cNvPr id="34824" name="Text Box 21"/>
          <p:cNvSpPr txBox="1">
            <a:spLocks noChangeArrowheads="1"/>
          </p:cNvSpPr>
          <p:nvPr/>
        </p:nvSpPr>
        <p:spPr bwMode="auto">
          <a:xfrm>
            <a:off x="3779838" y="2816225"/>
            <a:ext cx="158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6, 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1</a:t>
            </a:r>
          </a:p>
        </p:txBody>
      </p:sp>
      <p:sp>
        <p:nvSpPr>
          <p:cNvPr id="34825" name="Text Box 22"/>
          <p:cNvSpPr txBox="1">
            <a:spLocks noChangeArrowheads="1"/>
          </p:cNvSpPr>
          <p:nvPr/>
        </p:nvSpPr>
        <p:spPr bwMode="auto">
          <a:xfrm>
            <a:off x="6084888" y="2816225"/>
            <a:ext cx="1728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10, 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1</a:t>
            </a:r>
          </a:p>
        </p:txBody>
      </p:sp>
      <p:sp>
        <p:nvSpPr>
          <p:cNvPr id="34826" name="Text Box 23"/>
          <p:cNvSpPr txBox="1">
            <a:spLocks noChangeArrowheads="1"/>
          </p:cNvSpPr>
          <p:nvPr/>
        </p:nvSpPr>
        <p:spPr bwMode="auto">
          <a:xfrm>
            <a:off x="1403350" y="4616450"/>
            <a:ext cx="1728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6, 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0.5</a:t>
            </a:r>
          </a:p>
        </p:txBody>
      </p:sp>
      <p:sp>
        <p:nvSpPr>
          <p:cNvPr id="34827" name="Text Box 24"/>
          <p:cNvSpPr txBox="1">
            <a:spLocks noChangeArrowheads="1"/>
          </p:cNvSpPr>
          <p:nvPr/>
        </p:nvSpPr>
        <p:spPr bwMode="auto">
          <a:xfrm>
            <a:off x="3708400" y="4581525"/>
            <a:ext cx="1728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6, 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2</a:t>
            </a:r>
          </a:p>
        </p:txBody>
      </p:sp>
      <p:sp>
        <p:nvSpPr>
          <p:cNvPr id="34828" name="Text Box 25"/>
          <p:cNvSpPr txBox="1">
            <a:spLocks noChangeArrowheads="1"/>
          </p:cNvSpPr>
          <p:nvPr/>
        </p:nvSpPr>
        <p:spPr bwMode="auto">
          <a:xfrm>
            <a:off x="6084888" y="4581525"/>
            <a:ext cx="1728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6, 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43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32413" y="4410075"/>
              <a:ext cx="17462" cy="14288"/>
            </p14:xfrm>
          </p:contentPart>
        </mc:Choice>
        <mc:Fallback xmlns="">
          <p:pic>
            <p:nvPicPr>
              <p:cNvPr id="1843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23147" y="4400788"/>
                <a:ext cx="35993" cy="3286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301F65-4C48-43BD-9530-40CCE77727EB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395288" y="327025"/>
            <a:ext cx="7129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 </a:t>
            </a: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TW" sz="2400">
                <a:latin typeface="Times New Roman" panose="02020603050405020304" pitchFamily="18" charset="0"/>
              </a:rPr>
              <a:t> </a:t>
            </a: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</a:rPr>
              <a:t>Discrete Wavelet Transform (DWT)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468313" y="981075"/>
            <a:ext cx="81359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The discrete wavelet transform is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very different</a:t>
            </a:r>
            <a:r>
              <a:rPr lang="en-US" altLang="zh-TW" sz="2000">
                <a:latin typeface="Times New Roman" panose="02020603050405020304" pitchFamily="18" charset="0"/>
              </a:rPr>
              <a:t> from the continuous wavelet transform. It is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simpler</a:t>
            </a:r>
            <a:r>
              <a:rPr lang="en-US" altLang="zh-TW" sz="2000">
                <a:latin typeface="Times New Roman" panose="02020603050405020304" pitchFamily="18" charset="0"/>
              </a:rPr>
              <a:t> and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more useful</a:t>
            </a:r>
            <a:r>
              <a:rPr lang="en-US" altLang="zh-TW" sz="2000">
                <a:latin typeface="Times New Roman" panose="02020603050405020304" pitchFamily="18" charset="0"/>
              </a:rPr>
              <a:t> than the continuous one. 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5580063" y="2420938"/>
            <a:ext cx="7921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2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2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2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2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2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5580063" y="3357563"/>
            <a:ext cx="9366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2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2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2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2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2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1692275" y="2347913"/>
            <a:ext cx="935038" cy="504825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5848" name="Text Box 7"/>
          <p:cNvSpPr txBox="1">
            <a:spLocks noChangeArrowheads="1"/>
          </p:cNvSpPr>
          <p:nvPr/>
        </p:nvSpPr>
        <p:spPr bwMode="auto">
          <a:xfrm>
            <a:off x="1763713" y="2420938"/>
            <a:ext cx="7921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g</a:t>
            </a:r>
            <a:r>
              <a:rPr lang="en-US" altLang="zh-TW" sz="22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2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2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35849" name="Text Box 8"/>
          <p:cNvSpPr txBox="1">
            <a:spLocks noChangeArrowheads="1"/>
          </p:cNvSpPr>
          <p:nvPr/>
        </p:nvSpPr>
        <p:spPr bwMode="auto">
          <a:xfrm>
            <a:off x="468313" y="3068638"/>
            <a:ext cx="9366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2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2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2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35850" name="Text Box 9"/>
          <p:cNvSpPr txBox="1">
            <a:spLocks noChangeArrowheads="1"/>
          </p:cNvSpPr>
          <p:nvPr/>
        </p:nvSpPr>
        <p:spPr bwMode="auto">
          <a:xfrm>
            <a:off x="1692275" y="3500438"/>
            <a:ext cx="7921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h</a:t>
            </a:r>
            <a:r>
              <a:rPr lang="en-US" altLang="zh-TW" sz="22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2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2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35851" name="Rectangle 10"/>
          <p:cNvSpPr>
            <a:spLocks noChangeArrowheads="1"/>
          </p:cNvSpPr>
          <p:nvPr/>
        </p:nvSpPr>
        <p:spPr bwMode="auto">
          <a:xfrm>
            <a:off x="1692275" y="3429000"/>
            <a:ext cx="935038" cy="504825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5852" name="Text Box 11"/>
          <p:cNvSpPr txBox="1">
            <a:spLocks noChangeArrowheads="1"/>
          </p:cNvSpPr>
          <p:nvPr/>
        </p:nvSpPr>
        <p:spPr bwMode="auto">
          <a:xfrm>
            <a:off x="4427538" y="2420938"/>
            <a:ext cx="576262" cy="436562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 2</a:t>
            </a:r>
          </a:p>
        </p:txBody>
      </p:sp>
      <p:sp>
        <p:nvSpPr>
          <p:cNvPr id="35853" name="Text Box 12"/>
          <p:cNvSpPr txBox="1">
            <a:spLocks noChangeArrowheads="1"/>
          </p:cNvSpPr>
          <p:nvPr/>
        </p:nvSpPr>
        <p:spPr bwMode="auto">
          <a:xfrm>
            <a:off x="4427538" y="3429000"/>
            <a:ext cx="576262" cy="436563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 2</a:t>
            </a:r>
          </a:p>
        </p:txBody>
      </p:sp>
      <p:sp>
        <p:nvSpPr>
          <p:cNvPr id="35854" name="Line 13"/>
          <p:cNvSpPr>
            <a:spLocks noChangeShapeType="1"/>
          </p:cNvSpPr>
          <p:nvPr/>
        </p:nvSpPr>
        <p:spPr bwMode="auto">
          <a:xfrm>
            <a:off x="1042988" y="32845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55" name="Line 14"/>
          <p:cNvSpPr>
            <a:spLocks noChangeShapeType="1"/>
          </p:cNvSpPr>
          <p:nvPr/>
        </p:nvSpPr>
        <p:spPr bwMode="auto">
          <a:xfrm>
            <a:off x="1258888" y="2636838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56" name="Line 15"/>
          <p:cNvSpPr>
            <a:spLocks noChangeShapeType="1"/>
          </p:cNvSpPr>
          <p:nvPr/>
        </p:nvSpPr>
        <p:spPr bwMode="auto">
          <a:xfrm>
            <a:off x="1258888" y="3573463"/>
            <a:ext cx="433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57" name="Line 16"/>
          <p:cNvSpPr>
            <a:spLocks noChangeShapeType="1"/>
          </p:cNvSpPr>
          <p:nvPr/>
        </p:nvSpPr>
        <p:spPr bwMode="auto">
          <a:xfrm>
            <a:off x="1258888" y="2636838"/>
            <a:ext cx="433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58" name="Line 17"/>
          <p:cNvSpPr>
            <a:spLocks noChangeShapeType="1"/>
          </p:cNvSpPr>
          <p:nvPr/>
        </p:nvSpPr>
        <p:spPr bwMode="auto">
          <a:xfrm>
            <a:off x="2627313" y="2636838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59" name="Line 18"/>
          <p:cNvSpPr>
            <a:spLocks noChangeShapeType="1"/>
          </p:cNvSpPr>
          <p:nvPr/>
        </p:nvSpPr>
        <p:spPr bwMode="auto">
          <a:xfrm>
            <a:off x="2627313" y="364490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60" name="Line 19"/>
          <p:cNvSpPr>
            <a:spLocks noChangeShapeType="1"/>
          </p:cNvSpPr>
          <p:nvPr/>
        </p:nvSpPr>
        <p:spPr bwMode="auto">
          <a:xfrm>
            <a:off x="5003800" y="2636838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61" name="Line 20"/>
          <p:cNvSpPr>
            <a:spLocks noChangeShapeType="1"/>
          </p:cNvSpPr>
          <p:nvPr/>
        </p:nvSpPr>
        <p:spPr bwMode="auto">
          <a:xfrm>
            <a:off x="5003800" y="364490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62" name="Text Box 21"/>
          <p:cNvSpPr txBox="1">
            <a:spLocks noChangeArrowheads="1"/>
          </p:cNvSpPr>
          <p:nvPr/>
        </p:nvSpPr>
        <p:spPr bwMode="auto">
          <a:xfrm>
            <a:off x="6516688" y="2349500"/>
            <a:ext cx="208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的低頻成份</a:t>
            </a:r>
          </a:p>
        </p:txBody>
      </p:sp>
      <p:sp>
        <p:nvSpPr>
          <p:cNvPr id="35863" name="Text Box 22"/>
          <p:cNvSpPr txBox="1">
            <a:spLocks noChangeArrowheads="1"/>
          </p:cNvSpPr>
          <p:nvPr/>
        </p:nvSpPr>
        <p:spPr bwMode="auto">
          <a:xfrm>
            <a:off x="6588125" y="3429000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的高頻成份</a:t>
            </a:r>
          </a:p>
        </p:txBody>
      </p:sp>
      <p:sp>
        <p:nvSpPr>
          <p:cNvPr id="35864" name="Text Box 23"/>
          <p:cNvSpPr txBox="1">
            <a:spLocks noChangeArrowheads="1"/>
          </p:cNvSpPr>
          <p:nvPr/>
        </p:nvSpPr>
        <p:spPr bwMode="auto">
          <a:xfrm>
            <a:off x="1377950" y="1987550"/>
            <a:ext cx="1655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lowpass filter</a:t>
            </a:r>
          </a:p>
        </p:txBody>
      </p:sp>
      <p:sp>
        <p:nvSpPr>
          <p:cNvPr id="35865" name="Text Box 24"/>
          <p:cNvSpPr txBox="1">
            <a:spLocks noChangeArrowheads="1"/>
          </p:cNvSpPr>
          <p:nvPr/>
        </p:nvSpPr>
        <p:spPr bwMode="auto">
          <a:xfrm>
            <a:off x="1476375" y="3068638"/>
            <a:ext cx="1871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highpass filter</a:t>
            </a:r>
          </a:p>
        </p:txBody>
      </p:sp>
      <p:graphicFrame>
        <p:nvGraphicFramePr>
          <p:cNvPr id="35866" name="Object 25"/>
          <p:cNvGraphicFramePr>
            <a:graphicFrameLocks noChangeAspect="1"/>
          </p:cNvGraphicFramePr>
          <p:nvPr/>
        </p:nvGraphicFramePr>
        <p:xfrm>
          <a:off x="1042988" y="4724400"/>
          <a:ext cx="2590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7" name="Equation" r:id="rId3" imgW="2476500" imgH="533400" progId="Equation.DSMT4">
                  <p:embed/>
                </p:oleObj>
              </mc:Choice>
              <mc:Fallback>
                <p:oleObj name="Equation" r:id="rId3" imgW="2476500" imgH="5334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24400"/>
                        <a:ext cx="25908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7" name="Text Box 26"/>
          <p:cNvSpPr txBox="1">
            <a:spLocks noChangeArrowheads="1"/>
          </p:cNvSpPr>
          <p:nvPr/>
        </p:nvSpPr>
        <p:spPr bwMode="auto">
          <a:xfrm>
            <a:off x="3924300" y="1916113"/>
            <a:ext cx="1943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down sampling</a:t>
            </a:r>
          </a:p>
        </p:txBody>
      </p:sp>
      <p:graphicFrame>
        <p:nvGraphicFramePr>
          <p:cNvPr id="35868" name="Object 27"/>
          <p:cNvGraphicFramePr>
            <a:graphicFrameLocks noChangeAspect="1"/>
          </p:cNvGraphicFramePr>
          <p:nvPr/>
        </p:nvGraphicFramePr>
        <p:xfrm>
          <a:off x="1042988" y="5588000"/>
          <a:ext cx="26035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8" name="Equation" r:id="rId5" imgW="2489200" imgH="533400" progId="Equation.DSMT4">
                  <p:embed/>
                </p:oleObj>
              </mc:Choice>
              <mc:Fallback>
                <p:oleObj name="Equation" r:id="rId5" imgW="2489200" imgH="5334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588000"/>
                        <a:ext cx="26035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9" name="Text Box 28"/>
          <p:cNvSpPr txBox="1">
            <a:spLocks noChangeArrowheads="1"/>
          </p:cNvSpPr>
          <p:nvPr/>
        </p:nvSpPr>
        <p:spPr bwMode="auto">
          <a:xfrm>
            <a:off x="3059113" y="2217738"/>
            <a:ext cx="7921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2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2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2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2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35870" name="Text Box 29"/>
          <p:cNvSpPr txBox="1">
            <a:spLocks noChangeArrowheads="1"/>
          </p:cNvSpPr>
          <p:nvPr/>
        </p:nvSpPr>
        <p:spPr bwMode="auto">
          <a:xfrm>
            <a:off x="3132138" y="3213100"/>
            <a:ext cx="9366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2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2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2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2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graphicFrame>
        <p:nvGraphicFramePr>
          <p:cNvPr id="35871" name="Object 30"/>
          <p:cNvGraphicFramePr>
            <a:graphicFrameLocks noChangeAspect="1"/>
          </p:cNvGraphicFramePr>
          <p:nvPr/>
        </p:nvGraphicFramePr>
        <p:xfrm>
          <a:off x="4427538" y="4724400"/>
          <a:ext cx="28305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9" name="Equation" r:id="rId7" imgW="2705100" imgH="533400" progId="Equation.DSMT4">
                  <p:embed/>
                </p:oleObj>
              </mc:Choice>
              <mc:Fallback>
                <p:oleObj name="Equation" r:id="rId7" imgW="2705100" imgH="5334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724400"/>
                        <a:ext cx="283051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2" name="Object 31"/>
          <p:cNvGraphicFramePr>
            <a:graphicFrameLocks noChangeAspect="1"/>
          </p:cNvGraphicFramePr>
          <p:nvPr/>
        </p:nvGraphicFramePr>
        <p:xfrm>
          <a:off x="4381500" y="5516563"/>
          <a:ext cx="28432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0" name="Equation" r:id="rId9" imgW="2717800" imgH="533400" progId="Equation.DSMT4">
                  <p:embed/>
                </p:oleObj>
              </mc:Choice>
              <mc:Fallback>
                <p:oleObj name="Equation" r:id="rId9" imgW="2717800" imgH="5334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5516563"/>
                        <a:ext cx="284321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3" name="Text Box 32"/>
          <p:cNvSpPr txBox="1">
            <a:spLocks noChangeArrowheads="1"/>
          </p:cNvSpPr>
          <p:nvPr/>
        </p:nvSpPr>
        <p:spPr bwMode="auto">
          <a:xfrm>
            <a:off x="3924300" y="3068638"/>
            <a:ext cx="1943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down sampling</a:t>
            </a:r>
          </a:p>
        </p:txBody>
      </p:sp>
      <p:sp>
        <p:nvSpPr>
          <p:cNvPr id="35874" name="文字方塊 33"/>
          <p:cNvSpPr txBox="1">
            <a:spLocks noChangeArrowheads="1"/>
          </p:cNvSpPr>
          <p:nvPr/>
        </p:nvSpPr>
        <p:spPr bwMode="auto">
          <a:xfrm>
            <a:off x="214313" y="2786063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solidFill>
                  <a:srgbClr val="B88C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B88C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-points</a:t>
            </a:r>
          </a:p>
        </p:txBody>
      </p:sp>
      <p:sp>
        <p:nvSpPr>
          <p:cNvPr id="35875" name="文字方塊 35"/>
          <p:cNvSpPr txBox="1">
            <a:spLocks noChangeArrowheads="1"/>
          </p:cNvSpPr>
          <p:nvPr/>
        </p:nvSpPr>
        <p:spPr bwMode="auto">
          <a:xfrm>
            <a:off x="1643063" y="1714500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solidFill>
                  <a:srgbClr val="B88C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L-</a:t>
            </a:r>
            <a:r>
              <a:rPr lang="en-US" altLang="zh-TW" sz="2000">
                <a:solidFill>
                  <a:srgbClr val="B88C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points</a:t>
            </a:r>
          </a:p>
        </p:txBody>
      </p:sp>
      <p:sp>
        <p:nvSpPr>
          <p:cNvPr id="35876" name="文字方塊 36"/>
          <p:cNvSpPr txBox="1">
            <a:spLocks noChangeArrowheads="1"/>
          </p:cNvSpPr>
          <p:nvPr/>
        </p:nvSpPr>
        <p:spPr bwMode="auto">
          <a:xfrm>
            <a:off x="1671638" y="2814638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solidFill>
                  <a:srgbClr val="B88C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L-</a:t>
            </a:r>
            <a:r>
              <a:rPr lang="en-US" altLang="zh-TW" sz="2000">
                <a:solidFill>
                  <a:srgbClr val="B88C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points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DCD225-7A73-4BC2-A452-66431BFF0D4F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6867" name="Object 2"/>
          <p:cNvGraphicFramePr>
            <a:graphicFrameLocks noChangeAspect="1"/>
          </p:cNvGraphicFramePr>
          <p:nvPr/>
        </p:nvGraphicFramePr>
        <p:xfrm>
          <a:off x="1116013" y="549275"/>
          <a:ext cx="28305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5" name="Equation" r:id="rId3" imgW="2705100" imgH="533400" progId="Equation.DSMT4">
                  <p:embed/>
                </p:oleObj>
              </mc:Choice>
              <mc:Fallback>
                <p:oleObj name="Equation" r:id="rId3" imgW="2705100" imgH="533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49275"/>
                        <a:ext cx="283051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3"/>
          <p:cNvGraphicFramePr>
            <a:graphicFrameLocks noChangeAspect="1"/>
          </p:cNvGraphicFramePr>
          <p:nvPr/>
        </p:nvGraphicFramePr>
        <p:xfrm>
          <a:off x="4716463" y="549275"/>
          <a:ext cx="28432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6" name="Equation" r:id="rId5" imgW="2717800" imgH="533400" progId="Equation.DSMT4">
                  <p:embed/>
                </p:oleObj>
              </mc:Choice>
              <mc:Fallback>
                <p:oleObj name="Equation" r:id="rId5" imgW="2717800" imgH="533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49275"/>
                        <a:ext cx="284321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250825" y="1268413"/>
            <a:ext cx="41767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例子：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2-point Haar wavelet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            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= 1/2 for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1, 0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</a:t>
            </a:r>
            <a:r>
              <a:rPr lang="en-US" altLang="zh-TW" sz="2000" i="1">
                <a:latin typeface="Times New Roman" panose="02020603050405020304" pitchFamily="18" charset="0"/>
              </a:rPr>
              <a:t>g</a:t>
            </a:r>
            <a:r>
              <a:rPr lang="en-US" altLang="zh-TW" sz="2000">
                <a:latin typeface="Times New Roman" panose="02020603050405020304" pitchFamily="18" charset="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</a:rPr>
              <a:t>] = 0 otherwise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4572000" y="1773238"/>
            <a:ext cx="38163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[0] = 1/2,   </a:t>
            </a:r>
            <a:r>
              <a:rPr lang="en-US" altLang="zh-TW" sz="2000" i="1">
                <a:latin typeface="Times New Roman" panose="02020603050405020304" pitchFamily="18" charset="0"/>
              </a:rPr>
              <a:t>h</a:t>
            </a:r>
            <a:r>
              <a:rPr lang="en-US" altLang="zh-TW" sz="2000">
                <a:latin typeface="Times New Roman" panose="02020603050405020304" pitchFamily="18" charset="0"/>
              </a:rPr>
              <a:t>[−1] = −1/2,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</a:rPr>
              <a:t>h</a:t>
            </a:r>
            <a:r>
              <a:rPr lang="en-US" altLang="zh-TW" sz="2000">
                <a:latin typeface="Times New Roman" panose="02020603050405020304" pitchFamily="18" charset="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</a:rPr>
              <a:t>] = 0 otherwise</a:t>
            </a:r>
          </a:p>
        </p:txBody>
      </p:sp>
      <p:sp>
        <p:nvSpPr>
          <p:cNvPr id="36871" name="Line 6"/>
          <p:cNvSpPr>
            <a:spLocks noChangeShapeType="1"/>
          </p:cNvSpPr>
          <p:nvPr/>
        </p:nvSpPr>
        <p:spPr bwMode="auto">
          <a:xfrm>
            <a:off x="900113" y="3787775"/>
            <a:ext cx="331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2" name="Oval 7"/>
          <p:cNvSpPr>
            <a:spLocks noChangeArrowheads="1"/>
          </p:cNvSpPr>
          <p:nvPr/>
        </p:nvSpPr>
        <p:spPr bwMode="auto">
          <a:xfrm>
            <a:off x="1547813" y="3714750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873" name="Oval 8"/>
          <p:cNvSpPr>
            <a:spLocks noChangeArrowheads="1"/>
          </p:cNvSpPr>
          <p:nvPr/>
        </p:nvSpPr>
        <p:spPr bwMode="auto">
          <a:xfrm>
            <a:off x="1116013" y="3714750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874" name="Oval 9"/>
          <p:cNvSpPr>
            <a:spLocks noChangeArrowheads="1"/>
          </p:cNvSpPr>
          <p:nvPr/>
        </p:nvSpPr>
        <p:spPr bwMode="auto">
          <a:xfrm>
            <a:off x="3749675" y="3714750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875" name="Oval 10"/>
          <p:cNvSpPr>
            <a:spLocks noChangeArrowheads="1"/>
          </p:cNvSpPr>
          <p:nvPr/>
        </p:nvSpPr>
        <p:spPr bwMode="auto">
          <a:xfrm>
            <a:off x="3317875" y="3714750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876" name="Oval 11"/>
          <p:cNvSpPr>
            <a:spLocks noChangeArrowheads="1"/>
          </p:cNvSpPr>
          <p:nvPr/>
        </p:nvSpPr>
        <p:spPr bwMode="auto">
          <a:xfrm>
            <a:off x="2000250" y="3138488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877" name="Oval 12"/>
          <p:cNvSpPr>
            <a:spLocks noChangeArrowheads="1"/>
          </p:cNvSpPr>
          <p:nvPr/>
        </p:nvSpPr>
        <p:spPr bwMode="auto">
          <a:xfrm>
            <a:off x="2433638" y="3138488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878" name="Oval 13"/>
          <p:cNvSpPr>
            <a:spLocks noChangeArrowheads="1"/>
          </p:cNvSpPr>
          <p:nvPr/>
        </p:nvSpPr>
        <p:spPr bwMode="auto">
          <a:xfrm>
            <a:off x="2878138" y="3714750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879" name="Line 14"/>
          <p:cNvSpPr>
            <a:spLocks noChangeShapeType="1"/>
          </p:cNvSpPr>
          <p:nvPr/>
        </p:nvSpPr>
        <p:spPr bwMode="auto">
          <a:xfrm>
            <a:off x="2051050" y="32115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80" name="Line 15"/>
          <p:cNvSpPr>
            <a:spLocks noChangeShapeType="1"/>
          </p:cNvSpPr>
          <p:nvPr/>
        </p:nvSpPr>
        <p:spPr bwMode="auto">
          <a:xfrm>
            <a:off x="2484438" y="32115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81" name="Text Box 16"/>
          <p:cNvSpPr txBox="1">
            <a:spLocks noChangeArrowheads="1"/>
          </p:cNvSpPr>
          <p:nvPr/>
        </p:nvSpPr>
        <p:spPr bwMode="auto">
          <a:xfrm>
            <a:off x="3924300" y="37147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36882" name="Text Box 17"/>
          <p:cNvSpPr txBox="1">
            <a:spLocks noChangeArrowheads="1"/>
          </p:cNvSpPr>
          <p:nvPr/>
        </p:nvSpPr>
        <p:spPr bwMode="auto">
          <a:xfrm>
            <a:off x="900113" y="2852738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</a:rPr>
              <a:t> g</a:t>
            </a:r>
            <a:r>
              <a:rPr lang="en-US" altLang="zh-TW" sz="2000">
                <a:latin typeface="Times New Roman" panose="02020603050405020304" pitchFamily="18" charset="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966788" y="3787775"/>
            <a:ext cx="3024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-3   -2    -1    0     1     2     3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1835150" y="2708275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½       ½ </a:t>
            </a:r>
          </a:p>
        </p:txBody>
      </p:sp>
      <p:sp>
        <p:nvSpPr>
          <p:cNvPr id="36885" name="Line 20"/>
          <p:cNvSpPr>
            <a:spLocks noChangeShapeType="1"/>
          </p:cNvSpPr>
          <p:nvPr/>
        </p:nvSpPr>
        <p:spPr bwMode="auto">
          <a:xfrm>
            <a:off x="4643438" y="3775075"/>
            <a:ext cx="331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86" name="Oval 21"/>
          <p:cNvSpPr>
            <a:spLocks noChangeArrowheads="1"/>
          </p:cNvSpPr>
          <p:nvPr/>
        </p:nvSpPr>
        <p:spPr bwMode="auto">
          <a:xfrm>
            <a:off x="5291138" y="3702050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887" name="Oval 22"/>
          <p:cNvSpPr>
            <a:spLocks noChangeArrowheads="1"/>
          </p:cNvSpPr>
          <p:nvPr/>
        </p:nvSpPr>
        <p:spPr bwMode="auto">
          <a:xfrm>
            <a:off x="4859338" y="3702050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888" name="Oval 23"/>
          <p:cNvSpPr>
            <a:spLocks noChangeArrowheads="1"/>
          </p:cNvSpPr>
          <p:nvPr/>
        </p:nvSpPr>
        <p:spPr bwMode="auto">
          <a:xfrm>
            <a:off x="7493000" y="3702050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889" name="Oval 24"/>
          <p:cNvSpPr>
            <a:spLocks noChangeArrowheads="1"/>
          </p:cNvSpPr>
          <p:nvPr/>
        </p:nvSpPr>
        <p:spPr bwMode="auto">
          <a:xfrm>
            <a:off x="7061200" y="3702050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890" name="Oval 25"/>
          <p:cNvSpPr>
            <a:spLocks noChangeArrowheads="1"/>
          </p:cNvSpPr>
          <p:nvPr/>
        </p:nvSpPr>
        <p:spPr bwMode="auto">
          <a:xfrm>
            <a:off x="5745163" y="4318000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891" name="Oval 26"/>
          <p:cNvSpPr>
            <a:spLocks noChangeArrowheads="1"/>
          </p:cNvSpPr>
          <p:nvPr/>
        </p:nvSpPr>
        <p:spPr bwMode="auto">
          <a:xfrm>
            <a:off x="6176963" y="3125788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892" name="Oval 27"/>
          <p:cNvSpPr>
            <a:spLocks noChangeArrowheads="1"/>
          </p:cNvSpPr>
          <p:nvPr/>
        </p:nvSpPr>
        <p:spPr bwMode="auto">
          <a:xfrm>
            <a:off x="6621463" y="3702050"/>
            <a:ext cx="107950" cy="1079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893" name="Line 28"/>
          <p:cNvSpPr>
            <a:spLocks noChangeShapeType="1"/>
          </p:cNvSpPr>
          <p:nvPr/>
        </p:nvSpPr>
        <p:spPr bwMode="auto">
          <a:xfrm>
            <a:off x="5795963" y="37877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94" name="Line 29"/>
          <p:cNvSpPr>
            <a:spLocks noChangeShapeType="1"/>
          </p:cNvSpPr>
          <p:nvPr/>
        </p:nvSpPr>
        <p:spPr bwMode="auto">
          <a:xfrm>
            <a:off x="6227763" y="31988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95" name="Text Box 30"/>
          <p:cNvSpPr txBox="1">
            <a:spLocks noChangeArrowheads="1"/>
          </p:cNvSpPr>
          <p:nvPr/>
        </p:nvSpPr>
        <p:spPr bwMode="auto">
          <a:xfrm>
            <a:off x="7667625" y="37020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36896" name="Text Box 31"/>
          <p:cNvSpPr txBox="1">
            <a:spLocks noChangeArrowheads="1"/>
          </p:cNvSpPr>
          <p:nvPr/>
        </p:nvSpPr>
        <p:spPr bwMode="auto">
          <a:xfrm>
            <a:off x="5076825" y="2852738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</a:rPr>
              <a:t> h</a:t>
            </a:r>
            <a:r>
              <a:rPr lang="en-US" altLang="zh-TW" sz="2000">
                <a:latin typeface="Times New Roman" panose="02020603050405020304" pitchFamily="18" charset="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36897" name="Text Box 32"/>
          <p:cNvSpPr txBox="1">
            <a:spLocks noChangeArrowheads="1"/>
          </p:cNvSpPr>
          <p:nvPr/>
        </p:nvSpPr>
        <p:spPr bwMode="auto">
          <a:xfrm>
            <a:off x="4710113" y="3775075"/>
            <a:ext cx="3024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-3   -2    -1    0     1     2     3</a:t>
            </a:r>
          </a:p>
        </p:txBody>
      </p:sp>
      <p:sp>
        <p:nvSpPr>
          <p:cNvPr id="36898" name="Text Box 33"/>
          <p:cNvSpPr txBox="1">
            <a:spLocks noChangeArrowheads="1"/>
          </p:cNvSpPr>
          <p:nvPr/>
        </p:nvSpPr>
        <p:spPr bwMode="auto">
          <a:xfrm>
            <a:off x="6011863" y="27813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½ </a:t>
            </a:r>
          </a:p>
        </p:txBody>
      </p:sp>
      <p:sp>
        <p:nvSpPr>
          <p:cNvPr id="36899" name="Text Box 34"/>
          <p:cNvSpPr txBox="1">
            <a:spLocks noChangeArrowheads="1"/>
          </p:cNvSpPr>
          <p:nvPr/>
        </p:nvSpPr>
        <p:spPr bwMode="auto">
          <a:xfrm>
            <a:off x="5829300" y="414813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-½ </a:t>
            </a:r>
          </a:p>
        </p:txBody>
      </p:sp>
      <p:sp>
        <p:nvSpPr>
          <p:cNvPr id="36900" name="Text Box 35"/>
          <p:cNvSpPr txBox="1">
            <a:spLocks noChangeArrowheads="1"/>
          </p:cNvSpPr>
          <p:nvPr/>
        </p:nvSpPr>
        <p:spPr bwMode="auto">
          <a:xfrm>
            <a:off x="900113" y="4364038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then</a:t>
            </a:r>
          </a:p>
        </p:txBody>
      </p:sp>
      <p:graphicFrame>
        <p:nvGraphicFramePr>
          <p:cNvPr id="36901" name="Object 36"/>
          <p:cNvGraphicFramePr>
            <a:graphicFrameLocks noChangeAspect="1"/>
          </p:cNvGraphicFramePr>
          <p:nvPr/>
        </p:nvGraphicFramePr>
        <p:xfrm>
          <a:off x="1187450" y="4724400"/>
          <a:ext cx="28178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7" name="Equation" r:id="rId7" imgW="2692400" imgH="660400" progId="Equation.DSMT4">
                  <p:embed/>
                </p:oleObj>
              </mc:Choice>
              <mc:Fallback>
                <p:oleObj name="Equation" r:id="rId7" imgW="2692400" imgH="6604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724400"/>
                        <a:ext cx="2817813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2" name="Object 37"/>
          <p:cNvGraphicFramePr>
            <a:graphicFrameLocks noChangeAspect="1"/>
          </p:cNvGraphicFramePr>
          <p:nvPr/>
        </p:nvGraphicFramePr>
        <p:xfrm>
          <a:off x="4859338" y="4724400"/>
          <a:ext cx="2871787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8" name="Equation" r:id="rId9" imgW="2743200" imgH="660400" progId="Equation.DSMT4">
                  <p:embed/>
                </p:oleObj>
              </mc:Choice>
              <mc:Fallback>
                <p:oleObj name="Equation" r:id="rId9" imgW="2743200" imgH="6604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724400"/>
                        <a:ext cx="2871787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3" name="Text Box 38"/>
          <p:cNvSpPr txBox="1">
            <a:spLocks noChangeArrowheads="1"/>
          </p:cNvSpPr>
          <p:nvPr/>
        </p:nvSpPr>
        <p:spPr bwMode="auto">
          <a:xfrm>
            <a:off x="1835150" y="5443538"/>
            <a:ext cx="2447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標楷體" panose="03000509000000000000" pitchFamily="65" charset="-120"/>
                <a:ea typeface="標楷體" panose="03000509000000000000" pitchFamily="65" charset="-120"/>
              </a:rPr>
              <a:t>兩點平均</a:t>
            </a:r>
            <a:r>
              <a:rPr lang="en-US" altLang="zh-TW" sz="20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36904" name="Text Box 39"/>
          <p:cNvSpPr txBox="1">
            <a:spLocks noChangeArrowheads="1"/>
          </p:cNvSpPr>
          <p:nvPr/>
        </p:nvSpPr>
        <p:spPr bwMode="auto">
          <a:xfrm>
            <a:off x="5364163" y="5443538"/>
            <a:ext cx="2447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標楷體" panose="03000509000000000000" pitchFamily="65" charset="-120"/>
                <a:ea typeface="標楷體" panose="03000509000000000000" pitchFamily="65" charset="-120"/>
              </a:rPr>
              <a:t>兩點之差</a:t>
            </a:r>
            <a:r>
              <a:rPr lang="en-US" altLang="zh-TW" sz="20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F69E2F-697E-4D6F-8488-61B86FFE4437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755650" y="2205038"/>
            <a:ext cx="662463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一般的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wavelet,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和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點數會多於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2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點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但是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通常都是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lowpass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filter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的型態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通常都是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highpass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filter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的型態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755650" y="476250"/>
            <a:ext cx="7272338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Discrete wavelet transform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有很多種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(discrete Haar wavelet, discrete Daubechies wavelet, B-spline DWT, symlet, coilet, ……..)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B4B9C3-FCC4-4968-8499-629EF4BBD64E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79388" y="2205038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1547813" y="1484313"/>
            <a:ext cx="7921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1547813" y="2781300"/>
            <a:ext cx="7921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2628900" y="1484313"/>
            <a:ext cx="576263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 2</a:t>
            </a:r>
          </a:p>
        </p:txBody>
      </p:sp>
      <p:sp>
        <p:nvSpPr>
          <p:cNvPr id="38919" name="Text Box 6"/>
          <p:cNvSpPr txBox="1">
            <a:spLocks noChangeArrowheads="1"/>
          </p:cNvSpPr>
          <p:nvPr/>
        </p:nvSpPr>
        <p:spPr bwMode="auto">
          <a:xfrm>
            <a:off x="2628900" y="2781300"/>
            <a:ext cx="576263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 2</a:t>
            </a:r>
          </a:p>
        </p:txBody>
      </p:sp>
      <p:sp>
        <p:nvSpPr>
          <p:cNvPr id="38920" name="Line 7"/>
          <p:cNvSpPr>
            <a:spLocks noChangeShapeType="1"/>
          </p:cNvSpPr>
          <p:nvPr/>
        </p:nvSpPr>
        <p:spPr bwMode="auto">
          <a:xfrm>
            <a:off x="1044575" y="24209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1" name="Line 8"/>
          <p:cNvSpPr>
            <a:spLocks noChangeShapeType="1"/>
          </p:cNvSpPr>
          <p:nvPr/>
        </p:nvSpPr>
        <p:spPr bwMode="auto">
          <a:xfrm>
            <a:off x="1260475" y="1773238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2" name="Line 9"/>
          <p:cNvSpPr>
            <a:spLocks noChangeShapeType="1"/>
          </p:cNvSpPr>
          <p:nvPr/>
        </p:nvSpPr>
        <p:spPr bwMode="auto">
          <a:xfrm>
            <a:off x="1260475" y="2997200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3" name="Line 10"/>
          <p:cNvSpPr>
            <a:spLocks noChangeShapeType="1"/>
          </p:cNvSpPr>
          <p:nvPr/>
        </p:nvSpPr>
        <p:spPr bwMode="auto">
          <a:xfrm>
            <a:off x="1260475" y="177323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4" name="Line 11"/>
          <p:cNvSpPr>
            <a:spLocks noChangeShapeType="1"/>
          </p:cNvSpPr>
          <p:nvPr/>
        </p:nvSpPr>
        <p:spPr bwMode="auto">
          <a:xfrm>
            <a:off x="2339975" y="2997200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5" name="Line 12"/>
          <p:cNvSpPr>
            <a:spLocks noChangeShapeType="1"/>
          </p:cNvSpPr>
          <p:nvPr/>
        </p:nvSpPr>
        <p:spPr bwMode="auto">
          <a:xfrm>
            <a:off x="2339975" y="177323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6" name="Text Box 13"/>
          <p:cNvSpPr txBox="1">
            <a:spLocks noChangeArrowheads="1"/>
          </p:cNvSpPr>
          <p:nvPr/>
        </p:nvSpPr>
        <p:spPr bwMode="auto">
          <a:xfrm>
            <a:off x="1836738" y="1844675"/>
            <a:ext cx="1439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along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</a:p>
        </p:txBody>
      </p:sp>
      <p:sp>
        <p:nvSpPr>
          <p:cNvPr id="38927" name="Text Box 14"/>
          <p:cNvSpPr txBox="1">
            <a:spLocks noChangeArrowheads="1"/>
          </p:cNvSpPr>
          <p:nvPr/>
        </p:nvSpPr>
        <p:spPr bwMode="auto">
          <a:xfrm>
            <a:off x="1908175" y="3141663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along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</a:p>
        </p:txBody>
      </p:sp>
      <p:sp>
        <p:nvSpPr>
          <p:cNvPr id="38928" name="Line 15"/>
          <p:cNvSpPr>
            <a:spLocks noChangeShapeType="1"/>
          </p:cNvSpPr>
          <p:nvPr/>
        </p:nvSpPr>
        <p:spPr bwMode="auto">
          <a:xfrm>
            <a:off x="3205163" y="17732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9" name="Text Box 16"/>
          <p:cNvSpPr txBox="1">
            <a:spLocks noChangeArrowheads="1"/>
          </p:cNvSpPr>
          <p:nvPr/>
        </p:nvSpPr>
        <p:spPr bwMode="auto">
          <a:xfrm>
            <a:off x="3421063" y="1557338"/>
            <a:ext cx="1150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38930" name="Text Box 17"/>
          <p:cNvSpPr txBox="1">
            <a:spLocks noChangeArrowheads="1"/>
          </p:cNvSpPr>
          <p:nvPr/>
        </p:nvSpPr>
        <p:spPr bwMode="auto">
          <a:xfrm>
            <a:off x="3421063" y="2781300"/>
            <a:ext cx="1150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38931" name="Line 18"/>
          <p:cNvSpPr>
            <a:spLocks noChangeShapeType="1"/>
          </p:cNvSpPr>
          <p:nvPr/>
        </p:nvSpPr>
        <p:spPr bwMode="auto">
          <a:xfrm>
            <a:off x="3205163" y="29972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32" name="Line 19"/>
          <p:cNvSpPr>
            <a:spLocks noChangeShapeType="1"/>
          </p:cNvSpPr>
          <p:nvPr/>
        </p:nvSpPr>
        <p:spPr bwMode="auto">
          <a:xfrm>
            <a:off x="4500563" y="1773238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33" name="Text Box 20"/>
          <p:cNvSpPr txBox="1">
            <a:spLocks noChangeArrowheads="1"/>
          </p:cNvSpPr>
          <p:nvPr/>
        </p:nvSpPr>
        <p:spPr bwMode="auto">
          <a:xfrm>
            <a:off x="4860925" y="981075"/>
            <a:ext cx="792163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38934" name="Line 21"/>
          <p:cNvSpPr>
            <a:spLocks noChangeShapeType="1"/>
          </p:cNvSpPr>
          <p:nvPr/>
        </p:nvSpPr>
        <p:spPr bwMode="auto">
          <a:xfrm flipH="1">
            <a:off x="4645025" y="11969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35" name="Line 22"/>
          <p:cNvSpPr>
            <a:spLocks noChangeShapeType="1"/>
          </p:cNvSpPr>
          <p:nvPr/>
        </p:nvSpPr>
        <p:spPr bwMode="auto">
          <a:xfrm flipV="1">
            <a:off x="4645025" y="11969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36" name="Line 23"/>
          <p:cNvSpPr>
            <a:spLocks noChangeShapeType="1"/>
          </p:cNvSpPr>
          <p:nvPr/>
        </p:nvSpPr>
        <p:spPr bwMode="auto">
          <a:xfrm>
            <a:off x="4645025" y="19891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37" name="Text Box 24"/>
          <p:cNvSpPr txBox="1">
            <a:spLocks noChangeArrowheads="1"/>
          </p:cNvSpPr>
          <p:nvPr/>
        </p:nvSpPr>
        <p:spPr bwMode="auto">
          <a:xfrm>
            <a:off x="4860925" y="1844675"/>
            <a:ext cx="792163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38938" name="Text Box 25"/>
          <p:cNvSpPr txBox="1">
            <a:spLocks noChangeArrowheads="1"/>
          </p:cNvSpPr>
          <p:nvPr/>
        </p:nvSpPr>
        <p:spPr bwMode="auto">
          <a:xfrm>
            <a:off x="5148263" y="1341438"/>
            <a:ext cx="1439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along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</a:p>
        </p:txBody>
      </p:sp>
      <p:sp>
        <p:nvSpPr>
          <p:cNvPr id="38939" name="Text Box 26"/>
          <p:cNvSpPr txBox="1">
            <a:spLocks noChangeArrowheads="1"/>
          </p:cNvSpPr>
          <p:nvPr/>
        </p:nvSpPr>
        <p:spPr bwMode="auto">
          <a:xfrm>
            <a:off x="5940425" y="981075"/>
            <a:ext cx="576263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 2</a:t>
            </a:r>
          </a:p>
        </p:txBody>
      </p:sp>
      <p:sp>
        <p:nvSpPr>
          <p:cNvPr id="38940" name="Line 27"/>
          <p:cNvSpPr>
            <a:spLocks noChangeShapeType="1"/>
          </p:cNvSpPr>
          <p:nvPr/>
        </p:nvSpPr>
        <p:spPr bwMode="auto">
          <a:xfrm>
            <a:off x="5653088" y="119697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41" name="Line 28"/>
          <p:cNvSpPr>
            <a:spLocks noChangeShapeType="1"/>
          </p:cNvSpPr>
          <p:nvPr/>
        </p:nvSpPr>
        <p:spPr bwMode="auto">
          <a:xfrm>
            <a:off x="6516688" y="119697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42" name="Text Box 29"/>
          <p:cNvSpPr txBox="1">
            <a:spLocks noChangeArrowheads="1"/>
          </p:cNvSpPr>
          <p:nvPr/>
        </p:nvSpPr>
        <p:spPr bwMode="auto">
          <a:xfrm>
            <a:off x="6815138" y="981075"/>
            <a:ext cx="1150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38943" name="Line 30"/>
          <p:cNvSpPr>
            <a:spLocks noChangeShapeType="1"/>
          </p:cNvSpPr>
          <p:nvPr/>
        </p:nvSpPr>
        <p:spPr bwMode="auto">
          <a:xfrm>
            <a:off x="5653088" y="19891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44" name="Text Box 31"/>
          <p:cNvSpPr txBox="1">
            <a:spLocks noChangeArrowheads="1"/>
          </p:cNvSpPr>
          <p:nvPr/>
        </p:nvSpPr>
        <p:spPr bwMode="auto">
          <a:xfrm>
            <a:off x="5940425" y="1844675"/>
            <a:ext cx="576263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 2</a:t>
            </a:r>
          </a:p>
        </p:txBody>
      </p:sp>
      <p:sp>
        <p:nvSpPr>
          <p:cNvPr id="38945" name="Text Box 32"/>
          <p:cNvSpPr txBox="1">
            <a:spLocks noChangeArrowheads="1"/>
          </p:cNvSpPr>
          <p:nvPr/>
        </p:nvSpPr>
        <p:spPr bwMode="auto">
          <a:xfrm>
            <a:off x="5148263" y="2205038"/>
            <a:ext cx="1439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along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</a:p>
        </p:txBody>
      </p:sp>
      <p:sp>
        <p:nvSpPr>
          <p:cNvPr id="38946" name="Line 33"/>
          <p:cNvSpPr>
            <a:spLocks noChangeShapeType="1"/>
          </p:cNvSpPr>
          <p:nvPr/>
        </p:nvSpPr>
        <p:spPr bwMode="auto">
          <a:xfrm>
            <a:off x="6516688" y="206057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47" name="Text Box 34"/>
          <p:cNvSpPr txBox="1">
            <a:spLocks noChangeArrowheads="1"/>
          </p:cNvSpPr>
          <p:nvPr/>
        </p:nvSpPr>
        <p:spPr bwMode="auto">
          <a:xfrm>
            <a:off x="6804025" y="1844675"/>
            <a:ext cx="176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38948" name="Line 35"/>
          <p:cNvSpPr>
            <a:spLocks noChangeShapeType="1"/>
          </p:cNvSpPr>
          <p:nvPr/>
        </p:nvSpPr>
        <p:spPr bwMode="auto">
          <a:xfrm>
            <a:off x="4500563" y="2997200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49" name="Line 36"/>
          <p:cNvSpPr>
            <a:spLocks noChangeShapeType="1"/>
          </p:cNvSpPr>
          <p:nvPr/>
        </p:nvSpPr>
        <p:spPr bwMode="auto">
          <a:xfrm flipH="1">
            <a:off x="4645025" y="27813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50" name="Line 37"/>
          <p:cNvSpPr>
            <a:spLocks noChangeShapeType="1"/>
          </p:cNvSpPr>
          <p:nvPr/>
        </p:nvSpPr>
        <p:spPr bwMode="auto">
          <a:xfrm flipV="1">
            <a:off x="4645025" y="27813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51" name="Line 38"/>
          <p:cNvSpPr>
            <a:spLocks noChangeShapeType="1"/>
          </p:cNvSpPr>
          <p:nvPr/>
        </p:nvSpPr>
        <p:spPr bwMode="auto">
          <a:xfrm flipV="1">
            <a:off x="4645025" y="35734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52" name="Text Box 39"/>
          <p:cNvSpPr txBox="1">
            <a:spLocks noChangeArrowheads="1"/>
          </p:cNvSpPr>
          <p:nvPr/>
        </p:nvSpPr>
        <p:spPr bwMode="auto">
          <a:xfrm>
            <a:off x="4860925" y="2636838"/>
            <a:ext cx="792163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38953" name="Text Box 40"/>
          <p:cNvSpPr txBox="1">
            <a:spLocks noChangeArrowheads="1"/>
          </p:cNvSpPr>
          <p:nvPr/>
        </p:nvSpPr>
        <p:spPr bwMode="auto">
          <a:xfrm>
            <a:off x="4860925" y="3500438"/>
            <a:ext cx="792163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38954" name="Text Box 41"/>
          <p:cNvSpPr txBox="1">
            <a:spLocks noChangeArrowheads="1"/>
          </p:cNvSpPr>
          <p:nvPr/>
        </p:nvSpPr>
        <p:spPr bwMode="auto">
          <a:xfrm>
            <a:off x="5148263" y="2949575"/>
            <a:ext cx="1439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along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</a:p>
        </p:txBody>
      </p:sp>
      <p:sp>
        <p:nvSpPr>
          <p:cNvPr id="38955" name="Text Box 42"/>
          <p:cNvSpPr txBox="1">
            <a:spLocks noChangeArrowheads="1"/>
          </p:cNvSpPr>
          <p:nvPr/>
        </p:nvSpPr>
        <p:spPr bwMode="auto">
          <a:xfrm>
            <a:off x="5292725" y="3860800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along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</a:p>
        </p:txBody>
      </p:sp>
      <p:sp>
        <p:nvSpPr>
          <p:cNvPr id="38956" name="Text Box 43"/>
          <p:cNvSpPr txBox="1">
            <a:spLocks noChangeArrowheads="1"/>
          </p:cNvSpPr>
          <p:nvPr/>
        </p:nvSpPr>
        <p:spPr bwMode="auto">
          <a:xfrm>
            <a:off x="5940425" y="2636838"/>
            <a:ext cx="576263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 2</a:t>
            </a:r>
          </a:p>
        </p:txBody>
      </p:sp>
      <p:sp>
        <p:nvSpPr>
          <p:cNvPr id="38957" name="Text Box 44"/>
          <p:cNvSpPr txBox="1">
            <a:spLocks noChangeArrowheads="1"/>
          </p:cNvSpPr>
          <p:nvPr/>
        </p:nvSpPr>
        <p:spPr bwMode="auto">
          <a:xfrm>
            <a:off x="5940425" y="3429000"/>
            <a:ext cx="576263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 2</a:t>
            </a:r>
          </a:p>
        </p:txBody>
      </p:sp>
      <p:sp>
        <p:nvSpPr>
          <p:cNvPr id="38958" name="Line 45"/>
          <p:cNvSpPr>
            <a:spLocks noChangeShapeType="1"/>
          </p:cNvSpPr>
          <p:nvPr/>
        </p:nvSpPr>
        <p:spPr bwMode="auto">
          <a:xfrm>
            <a:off x="5653088" y="27813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59" name="Line 46"/>
          <p:cNvSpPr>
            <a:spLocks noChangeShapeType="1"/>
          </p:cNvSpPr>
          <p:nvPr/>
        </p:nvSpPr>
        <p:spPr bwMode="auto">
          <a:xfrm>
            <a:off x="5653088" y="36449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60" name="Line 47"/>
          <p:cNvSpPr>
            <a:spLocks noChangeShapeType="1"/>
          </p:cNvSpPr>
          <p:nvPr/>
        </p:nvSpPr>
        <p:spPr bwMode="auto">
          <a:xfrm>
            <a:off x="6516688" y="27813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61" name="Line 48"/>
          <p:cNvSpPr>
            <a:spLocks noChangeShapeType="1"/>
          </p:cNvSpPr>
          <p:nvPr/>
        </p:nvSpPr>
        <p:spPr bwMode="auto">
          <a:xfrm>
            <a:off x="6516688" y="36449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62" name="Text Box 49"/>
          <p:cNvSpPr txBox="1">
            <a:spLocks noChangeArrowheads="1"/>
          </p:cNvSpPr>
          <p:nvPr/>
        </p:nvSpPr>
        <p:spPr bwMode="auto">
          <a:xfrm>
            <a:off x="6805613" y="2565400"/>
            <a:ext cx="1481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38963" name="Text Box 50"/>
          <p:cNvSpPr txBox="1">
            <a:spLocks noChangeArrowheads="1"/>
          </p:cNvSpPr>
          <p:nvPr/>
        </p:nvSpPr>
        <p:spPr bwMode="auto">
          <a:xfrm>
            <a:off x="6804025" y="3429000"/>
            <a:ext cx="1411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38964" name="Text Box 51"/>
          <p:cNvSpPr txBox="1">
            <a:spLocks noChangeArrowheads="1"/>
          </p:cNvSpPr>
          <p:nvPr/>
        </p:nvSpPr>
        <p:spPr bwMode="auto">
          <a:xfrm>
            <a:off x="323850" y="333375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2-D </a:t>
            </a:r>
            <a:r>
              <a:rPr lang="zh-TW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的情形</a:t>
            </a:r>
          </a:p>
        </p:txBody>
      </p:sp>
      <p:sp>
        <p:nvSpPr>
          <p:cNvPr id="38965" name="Text Box 52"/>
          <p:cNvSpPr txBox="1">
            <a:spLocks noChangeArrowheads="1"/>
          </p:cNvSpPr>
          <p:nvPr/>
        </p:nvSpPr>
        <p:spPr bwMode="auto">
          <a:xfrm>
            <a:off x="6804025" y="1268413"/>
            <a:ext cx="1944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低頻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低頻</a:t>
            </a:r>
          </a:p>
        </p:txBody>
      </p:sp>
      <p:sp>
        <p:nvSpPr>
          <p:cNvPr id="38966" name="Text Box 53"/>
          <p:cNvSpPr txBox="1">
            <a:spLocks noChangeArrowheads="1"/>
          </p:cNvSpPr>
          <p:nvPr/>
        </p:nvSpPr>
        <p:spPr bwMode="auto">
          <a:xfrm>
            <a:off x="6804025" y="2133600"/>
            <a:ext cx="1944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高頻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低頻</a:t>
            </a:r>
          </a:p>
        </p:txBody>
      </p:sp>
      <p:sp>
        <p:nvSpPr>
          <p:cNvPr id="38967" name="Text Box 54"/>
          <p:cNvSpPr txBox="1">
            <a:spLocks noChangeArrowheads="1"/>
          </p:cNvSpPr>
          <p:nvPr/>
        </p:nvSpPr>
        <p:spPr bwMode="auto">
          <a:xfrm>
            <a:off x="6804025" y="2924175"/>
            <a:ext cx="1944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低頻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高頻</a:t>
            </a:r>
          </a:p>
        </p:txBody>
      </p:sp>
      <p:sp>
        <p:nvSpPr>
          <p:cNvPr id="38968" name="Text Box 55"/>
          <p:cNvSpPr txBox="1">
            <a:spLocks noChangeArrowheads="1"/>
          </p:cNvSpPr>
          <p:nvPr/>
        </p:nvSpPr>
        <p:spPr bwMode="auto">
          <a:xfrm>
            <a:off x="6877050" y="3860800"/>
            <a:ext cx="1944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高頻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高頻</a:t>
            </a:r>
          </a:p>
        </p:txBody>
      </p:sp>
      <p:sp>
        <p:nvSpPr>
          <p:cNvPr id="38969" name="文字方塊 56"/>
          <p:cNvSpPr txBox="1">
            <a:spLocks noChangeArrowheads="1"/>
          </p:cNvSpPr>
          <p:nvPr/>
        </p:nvSpPr>
        <p:spPr bwMode="auto">
          <a:xfrm>
            <a:off x="1428750" y="1100138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solidFill>
                  <a:srgbClr val="B88C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L-</a:t>
            </a:r>
            <a:r>
              <a:rPr lang="en-US" altLang="zh-TW" sz="2000">
                <a:solidFill>
                  <a:srgbClr val="B88C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points</a:t>
            </a:r>
          </a:p>
        </p:txBody>
      </p:sp>
      <p:sp>
        <p:nvSpPr>
          <p:cNvPr id="38970" name="文字方塊 58"/>
          <p:cNvSpPr txBox="1">
            <a:spLocks noChangeArrowheads="1"/>
          </p:cNvSpPr>
          <p:nvPr/>
        </p:nvSpPr>
        <p:spPr bwMode="auto">
          <a:xfrm>
            <a:off x="1457325" y="2386013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solidFill>
                  <a:srgbClr val="B88C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L-</a:t>
            </a:r>
            <a:r>
              <a:rPr lang="en-US" altLang="zh-TW" sz="2000">
                <a:solidFill>
                  <a:srgbClr val="B88C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points</a:t>
            </a:r>
          </a:p>
        </p:txBody>
      </p:sp>
      <p:sp>
        <p:nvSpPr>
          <p:cNvPr id="38971" name="文字方塊 59"/>
          <p:cNvSpPr txBox="1">
            <a:spLocks noChangeArrowheads="1"/>
          </p:cNvSpPr>
          <p:nvPr/>
        </p:nvSpPr>
        <p:spPr bwMode="auto">
          <a:xfrm>
            <a:off x="257175" y="1928813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solidFill>
                  <a:srgbClr val="B88C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 </a:t>
            </a:r>
            <a:r>
              <a:rPr lang="en-US" altLang="zh-TW" sz="2000">
                <a:solidFill>
                  <a:srgbClr val="B88C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×</a:t>
            </a:r>
            <a:r>
              <a:rPr lang="en-US" altLang="zh-TW" sz="2000" i="1">
                <a:solidFill>
                  <a:srgbClr val="B88C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endParaRPr lang="en-US" altLang="zh-TW" sz="2000">
              <a:solidFill>
                <a:srgbClr val="B88C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38972" name="群組 71"/>
          <p:cNvGrpSpPr>
            <a:grpSpLocks/>
          </p:cNvGrpSpPr>
          <p:nvPr/>
        </p:nvGrpSpPr>
        <p:grpSpPr bwMode="auto">
          <a:xfrm>
            <a:off x="827088" y="4221163"/>
            <a:ext cx="1814512" cy="1671637"/>
            <a:chOff x="185254" y="3614286"/>
            <a:chExt cx="1814978" cy="1672102"/>
          </a:xfrm>
        </p:grpSpPr>
        <p:sp>
          <p:nvSpPr>
            <p:cNvPr id="61" name="矩形 60"/>
            <p:cNvSpPr/>
            <p:nvPr/>
          </p:nvSpPr>
          <p:spPr>
            <a:xfrm>
              <a:off x="642571" y="4071613"/>
              <a:ext cx="1357661" cy="1214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 dirty="0"/>
            </a:p>
          </p:txBody>
        </p:sp>
        <p:cxnSp>
          <p:nvCxnSpPr>
            <p:cNvPr id="68" name="直線單箭頭接點 67"/>
            <p:cNvCxnSpPr/>
            <p:nvPr/>
          </p:nvCxnSpPr>
          <p:spPr>
            <a:xfrm>
              <a:off x="928395" y="3957281"/>
              <a:ext cx="714558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直線單箭頭接點 68"/>
            <p:cNvCxnSpPr/>
            <p:nvPr/>
          </p:nvCxnSpPr>
          <p:spPr>
            <a:xfrm rot="5400000">
              <a:off x="130463" y="4642478"/>
              <a:ext cx="714574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8977" name="文字方塊 69"/>
            <p:cNvSpPr txBox="1">
              <a:spLocks noChangeArrowheads="1"/>
            </p:cNvSpPr>
            <p:nvPr/>
          </p:nvSpPr>
          <p:spPr bwMode="auto">
            <a:xfrm>
              <a:off x="1128471" y="3614286"/>
              <a:ext cx="357279" cy="396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>
                  <a:latin typeface="Times New Roman" panose="02020603050405020304" pitchFamily="18" charset="0"/>
                  <a:ea typeface="標楷體" panose="03000509000000000000" pitchFamily="65" charset="-120"/>
                </a:rPr>
                <a:t>n</a:t>
              </a:r>
            </a:p>
          </p:txBody>
        </p:sp>
        <p:sp>
          <p:nvSpPr>
            <p:cNvPr id="38978" name="文字方塊 70"/>
            <p:cNvSpPr txBox="1">
              <a:spLocks noChangeArrowheads="1"/>
            </p:cNvSpPr>
            <p:nvPr/>
          </p:nvSpPr>
          <p:spPr bwMode="auto">
            <a:xfrm>
              <a:off x="185254" y="4428900"/>
              <a:ext cx="357279" cy="396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>
                  <a:latin typeface="Times New Roman" panose="02020603050405020304" pitchFamily="18" charset="0"/>
                  <a:ea typeface="標楷體" panose="03000509000000000000" pitchFamily="65" charset="-120"/>
                </a:rPr>
                <a:t>m</a:t>
              </a:r>
            </a:p>
          </p:txBody>
        </p:sp>
      </p:grpSp>
      <p:sp>
        <p:nvSpPr>
          <p:cNvPr id="38973" name="Text Box 68"/>
          <p:cNvSpPr txBox="1">
            <a:spLocks noChangeArrowheads="1"/>
          </p:cNvSpPr>
          <p:nvPr/>
        </p:nvSpPr>
        <p:spPr bwMode="auto">
          <a:xfrm>
            <a:off x="1468438" y="5043488"/>
            <a:ext cx="1081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7F6AC8-EF59-4E1E-816C-4A8C61DFBA5E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468313" y="1125538"/>
            <a:ext cx="158432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原影像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Pepper.bmp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539750" y="4365625"/>
            <a:ext cx="158432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2-D DWT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的結果</a:t>
            </a:r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188913"/>
            <a:ext cx="4781550" cy="33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3422650"/>
            <a:ext cx="47815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Line 6"/>
          <p:cNvSpPr>
            <a:spLocks noChangeShapeType="1"/>
          </p:cNvSpPr>
          <p:nvPr/>
        </p:nvSpPr>
        <p:spPr bwMode="auto">
          <a:xfrm>
            <a:off x="2555875" y="5040313"/>
            <a:ext cx="4752975" cy="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 flipV="1">
            <a:off x="4754563" y="3441700"/>
            <a:ext cx="0" cy="3167063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45" name="Text Box 8"/>
          <p:cNvSpPr txBox="1">
            <a:spLocks noChangeArrowheads="1"/>
          </p:cNvSpPr>
          <p:nvPr/>
        </p:nvSpPr>
        <p:spPr bwMode="auto">
          <a:xfrm>
            <a:off x="1692275" y="3573463"/>
            <a:ext cx="1150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39946" name="Text Box 9"/>
          <p:cNvSpPr txBox="1">
            <a:spLocks noChangeArrowheads="1"/>
          </p:cNvSpPr>
          <p:nvPr/>
        </p:nvSpPr>
        <p:spPr bwMode="auto">
          <a:xfrm>
            <a:off x="1428750" y="5784850"/>
            <a:ext cx="147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39947" name="Text Box 10"/>
          <p:cNvSpPr txBox="1">
            <a:spLocks noChangeArrowheads="1"/>
          </p:cNvSpPr>
          <p:nvPr/>
        </p:nvSpPr>
        <p:spPr bwMode="auto">
          <a:xfrm>
            <a:off x="6646863" y="3675063"/>
            <a:ext cx="1711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39948" name="Text Box 11"/>
          <p:cNvSpPr txBox="1">
            <a:spLocks noChangeArrowheads="1"/>
          </p:cNvSpPr>
          <p:nvPr/>
        </p:nvSpPr>
        <p:spPr bwMode="auto">
          <a:xfrm>
            <a:off x="6643688" y="5715000"/>
            <a:ext cx="1482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50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72500" y="17463"/>
              <a:ext cx="1588" cy="1587"/>
            </p14:xfrm>
          </p:contentPart>
        </mc:Choice>
        <mc:Fallback xmlns="">
          <p:pic>
            <p:nvPicPr>
              <p:cNvPr id="2150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31212" y="-23799"/>
                <a:ext cx="84164" cy="8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507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0588" y="3836988"/>
              <a:ext cx="9525" cy="9525"/>
            </p14:xfrm>
          </p:contentPart>
        </mc:Choice>
        <mc:Fallback xmlns="">
          <p:pic>
            <p:nvPicPr>
              <p:cNvPr id="21507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1063" y="3827463"/>
                <a:ext cx="28575" cy="2857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7D9803-EFA0-4B8A-ADCF-0BD256887C93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49275"/>
            <a:ext cx="7343775" cy="550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Line 3"/>
          <p:cNvSpPr>
            <a:spLocks noChangeShapeType="1"/>
          </p:cNvSpPr>
          <p:nvPr/>
        </p:nvSpPr>
        <p:spPr bwMode="auto">
          <a:xfrm>
            <a:off x="1476375" y="3213100"/>
            <a:ext cx="6480175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65" name="Line 4"/>
          <p:cNvSpPr>
            <a:spLocks noChangeShapeType="1"/>
          </p:cNvSpPr>
          <p:nvPr/>
        </p:nvSpPr>
        <p:spPr bwMode="auto">
          <a:xfrm flipV="1">
            <a:off x="4932363" y="549275"/>
            <a:ext cx="0" cy="525621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66" name="Line 5"/>
          <p:cNvSpPr>
            <a:spLocks noChangeShapeType="1"/>
          </p:cNvSpPr>
          <p:nvPr/>
        </p:nvSpPr>
        <p:spPr bwMode="auto">
          <a:xfrm flipH="1">
            <a:off x="1619250" y="2082800"/>
            <a:ext cx="3313113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67" name="Line 6"/>
          <p:cNvSpPr>
            <a:spLocks noChangeShapeType="1"/>
          </p:cNvSpPr>
          <p:nvPr/>
        </p:nvSpPr>
        <p:spPr bwMode="auto">
          <a:xfrm flipH="1">
            <a:off x="3494088" y="692150"/>
            <a:ext cx="0" cy="252095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68" name="Line 7"/>
          <p:cNvSpPr>
            <a:spLocks noChangeShapeType="1"/>
          </p:cNvSpPr>
          <p:nvPr/>
        </p:nvSpPr>
        <p:spPr bwMode="auto">
          <a:xfrm>
            <a:off x="1822450" y="1519238"/>
            <a:ext cx="165735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 flipV="1">
            <a:off x="2797175" y="692150"/>
            <a:ext cx="0" cy="13684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70" name="文字方塊 9"/>
          <p:cNvSpPr txBox="1">
            <a:spLocks noChangeArrowheads="1"/>
          </p:cNvSpPr>
          <p:nvPr/>
        </p:nvSpPr>
        <p:spPr bwMode="auto">
          <a:xfrm>
            <a:off x="357188" y="285750"/>
            <a:ext cx="1714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次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2-D DWT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的結果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12EE82-220F-45A0-9FD2-2A90DCD8127B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684213" y="620713"/>
            <a:ext cx="741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</a:endParaRP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468313" y="765175"/>
            <a:ext cx="7993062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應用： 影像壓縮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(JPEG 2000)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其他應用：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edge detection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corner detection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filter design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pattern recognition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music signal processing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economical data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temperature analysis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feature extraction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biomedical signal processing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C37362-2399-441D-829D-9E471407D397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516632" y="332656"/>
            <a:ext cx="8280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TW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(3) </a:t>
            </a:r>
            <a:r>
              <a:rPr lang="zh-TW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口頭報告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限四個名額，每個人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40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分鐘，題目可選擇和課程有關的任何一個主題。口頭報告將於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月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第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12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週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進行。有意願的同學，請儘早告知，以先登記的同學為優先。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口頭報告時，鼓勵大家提問（包括口頭報告的同學，也可針對其他同學的報告內容提問）。曾經提問的同學，期末報告皆加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分。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選擇這個項目的同學，學期成績加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TW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(4) </a:t>
            </a:r>
            <a:r>
              <a:rPr lang="zh-TW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編輯 </a:t>
            </a:r>
            <a:r>
              <a:rPr lang="en-US" altLang="zh-TW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Wikipedia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中文或英文網頁皆可，至少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個條目，但不可同一個條目翻成中文和英文。總計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80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行以上。限和課程相關者，自由發揮，越有條理、有系統的越好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選擇編輯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Wikipedia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的同學，請於明年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月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本學期最後一次上課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前，向我登記並告知我要編緝的條目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(2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個以上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，若有和其他同學選擇相同條目的情形，則較晚向我登記的同學將更換要編緝的條目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編輯完成之後，要將連結寄給老師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書面報告、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Tutorial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、和編輯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Wikipedia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，期限是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月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日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2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278938" y="4821238"/>
              <a:ext cx="1587" cy="1587"/>
            </p14:xfrm>
          </p:contentPart>
        </mc:Choice>
        <mc:Fallback xmlns="">
          <p:pic>
            <p:nvPicPr>
              <p:cNvPr id="102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67829" y="4810129"/>
                <a:ext cx="23805" cy="23805"/>
              </a:xfrm>
              <a:prstGeom prst="rect">
                <a:avLst/>
              </a:prstGeom>
            </p:spPr>
          </p:pic>
        </mc:Fallback>
      </mc:AlternateContent>
      <p:sp>
        <p:nvSpPr>
          <p:cNvPr id="2" name="矩形 1"/>
          <p:cNvSpPr/>
          <p:nvPr/>
        </p:nvSpPr>
        <p:spPr>
          <a:xfrm>
            <a:off x="516632" y="6079907"/>
            <a:ext cx="77760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zh-TW" altLang="en-US" b="1" u="sng" dirty="0">
                <a:solidFill>
                  <a:srgbClr val="FF0000"/>
                </a:solidFill>
              </a:rPr>
              <a:t>以上若有做實驗模擬，請附上程式碼，會有額外的加分 </a:t>
            </a:r>
            <a:r>
              <a:rPr lang="en-US" altLang="zh-TW" dirty="0"/>
              <a:t>(</a:t>
            </a:r>
            <a:r>
              <a:rPr lang="zh-TW" altLang="en-US" dirty="0"/>
              <a:t>鼓勵不強制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49E2BE-E3DF-47CD-8BDC-0A5147DCA012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632700" cy="575345"/>
          </a:xfrm>
          <a:ln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TW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附錄一：聲音檔的處理 </a:t>
            </a: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(by Matlab)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95960"/>
            <a:ext cx="8229600" cy="3527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電腦中，沒有經過壓縮的聲音檔都是 *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.wav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的型態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讀取： </a:t>
            </a:r>
            <a:r>
              <a:rPr lang="en-US" altLang="zh-TW" sz="2000" b="1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audioread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例：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] =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audioread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('C:\WINDOWS\Media\ringin.wav');  </a:t>
            </a:r>
          </a:p>
          <a:p>
            <a:pPr eaLnBrk="1" hangingPunct="1"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可以將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ringin.wav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以數字向量 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來呈現。   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: sampling frequency        </a:t>
            </a:r>
          </a:p>
          <a:p>
            <a:pPr eaLnBrk="1" hangingPunct="1"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這個例子當中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size(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= 9981   1        fs = 11025           </a:t>
            </a:r>
          </a:p>
          <a:p>
            <a:pPr eaLnBrk="1" hangingPunct="1">
              <a:lnSpc>
                <a:spcPct val="80000"/>
              </a:lnSpc>
              <a:spcBef>
                <a:spcPct val="100000"/>
              </a:spcBef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思考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所以，取樣間隔多大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?       </a:t>
            </a:r>
          </a:p>
          <a:p>
            <a:pPr eaLnBrk="1" hangingPunct="1">
              <a:lnSpc>
                <a:spcPct val="80000"/>
              </a:lnSpc>
              <a:spcBef>
                <a:spcPct val="100000"/>
              </a:spcBef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這個聲音檔有多少秒？ 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539750" y="1053182"/>
            <a:ext cx="7632700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A.  </a:t>
            </a:r>
            <a:r>
              <a:rPr lang="zh-TW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讀取聲音檔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55576" y="5259763"/>
            <a:ext cx="79200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一個聲音檔如果太大，我們也可以只讀取它部分的點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[x, fs]=</a:t>
            </a:r>
            <a:r>
              <a:rPr lang="en-US" altLang="zh-TW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audioread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('C:\WINDOWS\Media\ringin.wav', [4001 5000]);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    % 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讀取第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4001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至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5000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點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455325-DFB7-4DBD-9E44-B551172D3A0E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755650" y="549275"/>
            <a:ext cx="7993063" cy="542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畫出聲音的波型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time = [0:length(x)-1]/fs;     % x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是前頁用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wavread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所讀出的向量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</a:t>
            </a: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plot(time, x)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注意： *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.wav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檔中所讀取的資料，值都在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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和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+1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之間 </a:t>
            </a:r>
          </a:p>
        </p:txBody>
      </p:sp>
      <p:pic>
        <p:nvPicPr>
          <p:cNvPr id="440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00213"/>
            <a:ext cx="7767637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13AAB3-D0EE-4CD2-96D0-E9326F3A1702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813593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Char char="·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有些聲音檔是 </a:t>
            </a: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雙聲道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（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Stereo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）的型態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俗稱</a:t>
            </a: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立體聲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例：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[x, fs]=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audioread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('C:\WINDOWS\Media\notify.wav');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size(x) = 29823    2          fs = 22050</a:t>
            </a:r>
            <a:endParaRPr lang="en-US" altLang="zh-TW" sz="2000" dirty="0">
              <a:latin typeface="Times New Roman" panose="02020603050405020304" pitchFamily="18" charset="0"/>
            </a:endParaRPr>
          </a:p>
        </p:txBody>
      </p:sp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73238"/>
            <a:ext cx="747077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076700"/>
            <a:ext cx="747077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376A1E-2B1F-4419-8CD5-9A41C259046E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611188" y="981075"/>
            <a:ext cx="547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 = fft(x);</a:t>
            </a: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plot(abs(X)*dt);   % dt = 1/fs</a:t>
            </a: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323850" y="4941888"/>
            <a:ext cx="73453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fft </a:t>
            </a:r>
            <a:r>
              <a:rPr lang="zh-TW" altLang="en-US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橫軸 轉換的方法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(1) Using normalized frequency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     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 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.  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(2) Using frequency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  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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s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= 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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(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 i="1" baseline="-25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/ 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).</a:t>
            </a:r>
          </a:p>
        </p:txBody>
      </p:sp>
      <p:sp>
        <p:nvSpPr>
          <p:cNvPr id="47109" name="Text Box 7"/>
          <p:cNvSpPr txBox="1">
            <a:spLocks noChangeArrowheads="1"/>
          </p:cNvSpPr>
          <p:nvPr/>
        </p:nvSpPr>
        <p:spPr bwMode="auto">
          <a:xfrm>
            <a:off x="323850" y="333375"/>
            <a:ext cx="7632700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B.  </a:t>
            </a:r>
            <a:r>
              <a:rPr lang="zh-TW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繪出頻譜</a:t>
            </a:r>
          </a:p>
        </p:txBody>
      </p:sp>
      <p:pic>
        <p:nvPicPr>
          <p:cNvPr id="471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57338"/>
            <a:ext cx="815657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Line 10"/>
          <p:cNvSpPr>
            <a:spLocks noChangeShapeType="1"/>
          </p:cNvSpPr>
          <p:nvPr/>
        </p:nvSpPr>
        <p:spPr bwMode="auto">
          <a:xfrm>
            <a:off x="4356100" y="1484313"/>
            <a:ext cx="0" cy="3240087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2" name="Rectangle 11"/>
          <p:cNvSpPr>
            <a:spLocks noChangeArrowheads="1"/>
          </p:cNvSpPr>
          <p:nvPr/>
        </p:nvSpPr>
        <p:spPr bwMode="auto">
          <a:xfrm>
            <a:off x="179388" y="193992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abs(X)*dt</a:t>
            </a:r>
          </a:p>
        </p:txBody>
      </p:sp>
      <p:sp>
        <p:nvSpPr>
          <p:cNvPr id="47113" name="Rectangle 12"/>
          <p:cNvSpPr>
            <a:spLocks noChangeArrowheads="1"/>
          </p:cNvSpPr>
          <p:nvPr/>
        </p:nvSpPr>
        <p:spPr bwMode="auto">
          <a:xfrm>
            <a:off x="7021513" y="4508500"/>
            <a:ext cx="358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</a:p>
        </p:txBody>
      </p:sp>
      <p:sp>
        <p:nvSpPr>
          <p:cNvPr id="47114" name="Rectangle 13"/>
          <p:cNvSpPr>
            <a:spLocks noChangeArrowheads="1"/>
          </p:cNvSpPr>
          <p:nvPr/>
        </p:nvSpPr>
        <p:spPr bwMode="auto">
          <a:xfrm>
            <a:off x="2195513" y="2060575"/>
            <a:ext cx="191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ringin.wav </a:t>
            </a:r>
            <a:r>
              <a:rPr lang="zh-TW" altLang="en-US" sz="1800">
                <a:latin typeface="Times New Roman" panose="02020603050405020304" pitchFamily="18" charset="0"/>
                <a:ea typeface="標楷體" panose="03000509000000000000" pitchFamily="65" charset="-120"/>
              </a:rPr>
              <a:t>的頻譜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074004-A05A-42A9-A168-5587608AEB1A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813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333375"/>
            <a:ext cx="8877300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Rectangle 7"/>
          <p:cNvSpPr>
            <a:spLocks noChangeArrowheads="1"/>
          </p:cNvSpPr>
          <p:nvPr/>
        </p:nvSpPr>
        <p:spPr bwMode="auto">
          <a:xfrm>
            <a:off x="179388" y="620713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abs(X)*dt</a:t>
            </a:r>
          </a:p>
        </p:txBody>
      </p:sp>
      <p:sp>
        <p:nvSpPr>
          <p:cNvPr id="48133" name="Rectangle 8"/>
          <p:cNvSpPr>
            <a:spLocks noChangeArrowheads="1"/>
          </p:cNvSpPr>
          <p:nvPr/>
        </p:nvSpPr>
        <p:spPr bwMode="auto">
          <a:xfrm>
            <a:off x="3851275" y="765175"/>
            <a:ext cx="191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ringin.wav </a:t>
            </a:r>
            <a:r>
              <a:rPr lang="zh-TW" altLang="en-US" sz="1800">
                <a:latin typeface="Times New Roman" panose="02020603050405020304" pitchFamily="18" charset="0"/>
                <a:ea typeface="標楷體" panose="03000509000000000000" pitchFamily="65" charset="-120"/>
              </a:rPr>
              <a:t>的頻譜</a:t>
            </a:r>
          </a:p>
        </p:txBody>
      </p:sp>
      <p:pic>
        <p:nvPicPr>
          <p:cNvPr id="481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3443288"/>
            <a:ext cx="8877300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Rectangle 11"/>
          <p:cNvSpPr>
            <a:spLocks noChangeArrowheads="1"/>
          </p:cNvSpPr>
          <p:nvPr/>
        </p:nvSpPr>
        <p:spPr bwMode="auto">
          <a:xfrm>
            <a:off x="7667625" y="3213100"/>
            <a:ext cx="358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</a:p>
        </p:txBody>
      </p:sp>
      <p:sp>
        <p:nvSpPr>
          <p:cNvPr id="48136" name="Rectangle 12"/>
          <p:cNvSpPr>
            <a:spLocks noChangeArrowheads="1"/>
          </p:cNvSpPr>
          <p:nvPr/>
        </p:nvSpPr>
        <p:spPr bwMode="auto">
          <a:xfrm>
            <a:off x="7812088" y="6237288"/>
            <a:ext cx="358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Times New Roman" panose="02020603050405020304" pitchFamily="18" charset="0"/>
                <a:ea typeface="標楷體" panose="03000509000000000000" pitchFamily="65" charset="-120"/>
              </a:rPr>
              <a:t> f</a:t>
            </a:r>
          </a:p>
        </p:txBody>
      </p:sp>
      <p:sp>
        <p:nvSpPr>
          <p:cNvPr id="48137" name="Rectangle 13"/>
          <p:cNvSpPr>
            <a:spLocks noChangeArrowheads="1"/>
          </p:cNvSpPr>
          <p:nvPr/>
        </p:nvSpPr>
        <p:spPr bwMode="auto">
          <a:xfrm>
            <a:off x="250825" y="3789363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abs(X)*dt</a:t>
            </a:r>
          </a:p>
        </p:txBody>
      </p:sp>
      <p:sp>
        <p:nvSpPr>
          <p:cNvPr id="48138" name="Rectangle 14"/>
          <p:cNvSpPr>
            <a:spLocks noChangeArrowheads="1"/>
          </p:cNvSpPr>
          <p:nvPr/>
        </p:nvSpPr>
        <p:spPr bwMode="auto">
          <a:xfrm>
            <a:off x="3995738" y="3933825"/>
            <a:ext cx="191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ringin.wav </a:t>
            </a:r>
            <a:r>
              <a:rPr lang="zh-TW" altLang="en-US" sz="1800">
                <a:latin typeface="Times New Roman" panose="02020603050405020304" pitchFamily="18" charset="0"/>
                <a:ea typeface="標楷體" panose="03000509000000000000" pitchFamily="65" charset="-120"/>
              </a:rPr>
              <a:t>的頻譜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73BEE0-0073-432C-9651-839A29410983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468313" y="404813"/>
            <a:ext cx="7632700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C.  </a:t>
            </a:r>
            <a:r>
              <a:rPr lang="zh-TW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聲音的播放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68313" y="1124744"/>
            <a:ext cx="792088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(1)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audioplay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): 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將 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以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11025Hz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的頻率播放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時間間隔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= 1/11025 = 9.07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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10</a:t>
            </a:r>
            <a:r>
              <a:rPr lang="en-US" altLang="zh-TW" sz="2000" baseline="30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</a:t>
            </a:r>
            <a:r>
              <a:rPr lang="en-US" altLang="zh-TW" sz="2000" baseline="30000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秒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(2) sound(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):   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將 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以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8192Hz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的頻率播放   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(3) sound(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x, fs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或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sound(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x, fs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或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audioplay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x , fs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將 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以 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Hz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的頻率播放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Note: (1)~(3)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中 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必需是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column 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或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columns)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，且 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的值應該 介於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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和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+1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之間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(4)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soundsc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x, fs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自動把 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的值調到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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和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+1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之間 再播放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3A89AE-9FB7-4C8E-81C8-07731537F9E5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395288" y="981075"/>
            <a:ext cx="8137525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audiowrite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(x, fs,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waveFile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將數據 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變成一個 *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.wav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檔，取樣速率為 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fs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Hz  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必需是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column 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或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columns) 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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值應該 介於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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和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+1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之間      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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若沒有設定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fs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，則預設的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fs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為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8000Hz   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468313" y="404813"/>
            <a:ext cx="7704137" cy="407291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TW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D.  </a:t>
            </a:r>
            <a:r>
              <a:rPr lang="zh-TW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用 </a:t>
            </a:r>
            <a:r>
              <a:rPr lang="en-US" altLang="zh-TW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Matlab</a:t>
            </a:r>
            <a:r>
              <a:rPr lang="en-US" altLang="zh-TW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製作音檔： </a:t>
            </a:r>
            <a:r>
              <a:rPr lang="en-US" altLang="zh-TW" sz="2000" b="1" dirty="0" err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audiowrite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6B78E4-C4BF-4801-8989-EE723274F579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539750" y="333375"/>
            <a:ext cx="7345363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E. </a:t>
            </a:r>
            <a:r>
              <a:rPr lang="zh-TW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用 </a:t>
            </a: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Matlab </a:t>
            </a:r>
            <a:r>
              <a:rPr lang="zh-TW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錄音的方法</a:t>
            </a: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468313" y="1052513"/>
            <a:ext cx="7056437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錄音之前，要先將電腦接上麥克風，且確定電腦有音效卡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部分的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notebooks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不需裝麥克風即可錄音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468313" y="2060575"/>
            <a:ext cx="2159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200" b="1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範例程式：</a:t>
            </a:r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1187450" y="2565400"/>
            <a:ext cx="6048375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Sec = 3;    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Fs = 8000;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recorder =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audiorecorder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(Fs, 16, 1); 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recordblocking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(recorder, Sec); 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audioarray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getaudiodata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(recorder);</a:t>
            </a:r>
          </a:p>
        </p:txBody>
      </p:sp>
      <p:sp>
        <p:nvSpPr>
          <p:cNvPr id="51207" name="Text Box 6"/>
          <p:cNvSpPr txBox="1">
            <a:spLocks noChangeArrowheads="1"/>
          </p:cNvSpPr>
          <p:nvPr/>
        </p:nvSpPr>
        <p:spPr bwMode="auto">
          <a:xfrm>
            <a:off x="395288" y="4724400"/>
            <a:ext cx="76327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執行以上的程式，即可錄音。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錄音的時間為三秒，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sampling frequency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為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8000 Hz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錄音結果為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audioarray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，是一個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column vector 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如果是雙聲道，則是兩個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column vectors)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B16291-ADB8-41AF-AE4D-E98734676693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827088" y="981075"/>
            <a:ext cx="7561262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audioplay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audioarray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Fs);                     %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播放錄音的結果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t = [0:length(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audioarray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)-1]./Fs;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plot (t,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audioarray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‘);                             %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將錄音的結果用圖畫出來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xlabel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('sec','FontSize',16);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audiowrite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audioarray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Fs, ‘test.wav’)    %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將錄音的結果存成 *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.wav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</a:t>
            </a: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2159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200" b="1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範例程式 </a:t>
            </a:r>
            <a:r>
              <a:rPr lang="en-US" altLang="zh-TW" sz="2200" b="1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200" b="1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續</a:t>
            </a:r>
            <a:r>
              <a:rPr lang="en-US" altLang="zh-TW" sz="2200" b="1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200" b="1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B1613A-2188-4D12-80E9-8A1A4ED8817E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539750" y="2708275"/>
            <a:ext cx="3295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recordblocking(recorder, Sec);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4140200" y="2708275"/>
            <a:ext cx="3743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錄音的指令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900113" y="3211513"/>
            <a:ext cx="7272337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recorder:  the parameters obtained by the command “audiorecorder”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Sec:  the time length for recording</a:t>
            </a: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539750" y="4221163"/>
            <a:ext cx="3916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audioarray = getaudiodata(recorder);</a:t>
            </a: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827088" y="4724400"/>
            <a:ext cx="6842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將錄音的結果，變成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audioarray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這個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column vector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，如果是雙聲道，則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audioarray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是兩個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column vectors) </a:t>
            </a:r>
          </a:p>
        </p:txBody>
      </p:sp>
      <p:sp>
        <p:nvSpPr>
          <p:cNvPr id="53256" name="Text Box 7"/>
          <p:cNvSpPr txBox="1">
            <a:spLocks noChangeArrowheads="1"/>
          </p:cNvSpPr>
          <p:nvPr/>
        </p:nvSpPr>
        <p:spPr bwMode="auto">
          <a:xfrm>
            <a:off x="539750" y="5734050"/>
            <a:ext cx="583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以上這三個指令，要並用，才可以錄音</a:t>
            </a:r>
          </a:p>
        </p:txBody>
      </p:sp>
      <p:sp>
        <p:nvSpPr>
          <p:cNvPr id="53257" name="Text Box 8"/>
          <p:cNvSpPr txBox="1">
            <a:spLocks noChangeArrowheads="1"/>
          </p:cNvSpPr>
          <p:nvPr/>
        </p:nvSpPr>
        <p:spPr bwMode="auto">
          <a:xfrm>
            <a:off x="323850" y="333375"/>
            <a:ext cx="2159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200" b="1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指令說明：</a:t>
            </a:r>
          </a:p>
        </p:txBody>
      </p:sp>
      <p:sp>
        <p:nvSpPr>
          <p:cNvPr id="53258" name="Rectangle 9"/>
          <p:cNvSpPr>
            <a:spLocks noChangeArrowheads="1"/>
          </p:cNvSpPr>
          <p:nvPr/>
        </p:nvSpPr>
        <p:spPr bwMode="auto">
          <a:xfrm>
            <a:off x="611188" y="765175"/>
            <a:ext cx="4059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recorder = audiorecorder(Fs, nb, nch);</a:t>
            </a:r>
          </a:p>
        </p:txBody>
      </p:sp>
      <p:sp>
        <p:nvSpPr>
          <p:cNvPr id="53259" name="Text Box 10"/>
          <p:cNvSpPr txBox="1">
            <a:spLocks noChangeArrowheads="1"/>
          </p:cNvSpPr>
          <p:nvPr/>
        </p:nvSpPr>
        <p:spPr bwMode="auto">
          <a:xfrm>
            <a:off x="1042988" y="1125538"/>
            <a:ext cx="46085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Fs:  sampling frequency,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nb:  using nb bits to record each data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nch:  number of channels (1 or 2)</a:t>
            </a:r>
          </a:p>
        </p:txBody>
      </p:sp>
      <p:sp>
        <p:nvSpPr>
          <p:cNvPr id="53260" name="Text Box 11"/>
          <p:cNvSpPr txBox="1">
            <a:spLocks noChangeArrowheads="1"/>
          </p:cNvSpPr>
          <p:nvPr/>
        </p:nvSpPr>
        <p:spPr bwMode="auto">
          <a:xfrm>
            <a:off x="4932363" y="765175"/>
            <a:ext cx="3743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提供錄音相關的參數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C37362-2399-441D-829D-9E471407D397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42703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TW" altLang="en-US" b="1" dirty="0">
                <a:solidFill>
                  <a:srgbClr val="3333FF"/>
                </a:solidFill>
              </a:rPr>
              <a:t>上課方式</a:t>
            </a:r>
            <a:endParaRPr lang="en-US" altLang="zh-TW" b="1" dirty="0">
              <a:solidFill>
                <a:srgbClr val="3333FF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187624" y="961069"/>
            <a:ext cx="60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(1) </a:t>
            </a:r>
            <a:r>
              <a:rPr lang="zh-TW" altLang="en-US" dirty="0"/>
              <a:t>現場 </a:t>
            </a:r>
            <a:r>
              <a:rPr lang="en-US" altLang="zh-TW" dirty="0"/>
              <a:t>(</a:t>
            </a:r>
            <a:r>
              <a:rPr lang="zh-TW" altLang="en-US" dirty="0"/>
              <a:t>明達館</a:t>
            </a:r>
            <a:r>
              <a:rPr lang="en-US" altLang="zh-TW" dirty="0"/>
              <a:t>231</a:t>
            </a:r>
            <a:r>
              <a:rPr lang="zh-TW" altLang="en-US" dirty="0"/>
              <a:t>室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(2) </a:t>
            </a:r>
            <a:r>
              <a:rPr lang="zh-TW" altLang="en-US" dirty="0"/>
              <a:t>錄影 ，影片將藉由 </a:t>
            </a:r>
            <a:r>
              <a:rPr lang="en-US" altLang="zh-TW" dirty="0"/>
              <a:t>NTU Cool </a:t>
            </a:r>
            <a:r>
              <a:rPr lang="zh-TW" altLang="en-US" dirty="0"/>
              <a:t>下載 </a:t>
            </a:r>
          </a:p>
        </p:txBody>
      </p:sp>
      <p:sp>
        <p:nvSpPr>
          <p:cNvPr id="7" name="矩形 6"/>
          <p:cNvSpPr/>
          <p:nvPr/>
        </p:nvSpPr>
        <p:spPr>
          <a:xfrm>
            <a:off x="737523" y="2237141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TW" altLang="en-US" b="1" dirty="0">
                <a:solidFill>
                  <a:srgbClr val="3333FF"/>
                </a:solidFill>
              </a:rPr>
              <a:t>作業和報告繳交方式</a:t>
            </a:r>
            <a:endParaRPr lang="en-US" altLang="zh-TW" b="1" dirty="0">
              <a:solidFill>
                <a:srgbClr val="3333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04602" y="1557336"/>
            <a:ext cx="2380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http://</a:t>
            </a:r>
            <a:r>
              <a:rPr lang="zh-TW" altLang="en-US" dirty="0"/>
              <a:t>cool.ntu.edu.tw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87624" y="2771976"/>
            <a:ext cx="69620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以下三種方式選擇一個 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(1) </a:t>
            </a:r>
            <a:r>
              <a:rPr lang="zh-TW" altLang="en-US" dirty="0"/>
              <a:t>用 </a:t>
            </a:r>
            <a:r>
              <a:rPr lang="en-US" altLang="zh-TW" dirty="0" err="1"/>
              <a:t>ceiba</a:t>
            </a:r>
            <a:r>
              <a:rPr lang="en-US" altLang="zh-TW" dirty="0"/>
              <a:t> </a:t>
            </a:r>
            <a:r>
              <a:rPr lang="zh-TW" altLang="en-US" dirty="0"/>
              <a:t>來繳交作業電子檔     </a:t>
            </a:r>
            <a:r>
              <a:rPr lang="en-US" altLang="zh-TW" dirty="0"/>
              <a:t>https://ceiba.ntu.edu.tw/</a:t>
            </a:r>
          </a:p>
          <a:p>
            <a:endParaRPr lang="en-US" altLang="zh-TW" dirty="0"/>
          </a:p>
          <a:p>
            <a:r>
              <a:rPr lang="en-US" altLang="zh-TW" dirty="0"/>
              <a:t>(2) </a:t>
            </a:r>
            <a:r>
              <a:rPr lang="zh-TW" altLang="en-US" dirty="0"/>
              <a:t>在課堂上交紙本作業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(3) </a:t>
            </a:r>
            <a:r>
              <a:rPr lang="zh-TW" altLang="en-US" dirty="0"/>
              <a:t>將作業放在明達館一樓丁建均教授的信箱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唯，作業程式碼一定要交電子檔</a:t>
            </a:r>
            <a:br>
              <a:rPr lang="en-US" altLang="zh-TW" dirty="0"/>
            </a:br>
            <a:r>
              <a:rPr lang="en-US" altLang="zh-TW" dirty="0"/>
              <a:t>        Tutorial </a:t>
            </a:r>
            <a:r>
              <a:rPr lang="zh-TW" altLang="en-US" dirty="0"/>
              <a:t>一定要交電子檔 </a:t>
            </a:r>
            <a:r>
              <a:rPr lang="en-US" altLang="zh-TW" dirty="0"/>
              <a:t>(Word </a:t>
            </a:r>
            <a:r>
              <a:rPr lang="zh-TW" altLang="en-US" dirty="0"/>
              <a:t>或 </a:t>
            </a:r>
            <a:r>
              <a:rPr lang="en-US" altLang="zh-TW" dirty="0"/>
              <a:t>Latex </a:t>
            </a:r>
            <a:r>
              <a:rPr lang="zh-TW" altLang="en-US" dirty="0"/>
              <a:t>原始碼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        Wiki </a:t>
            </a:r>
            <a:r>
              <a:rPr lang="zh-TW" altLang="en-US" dirty="0"/>
              <a:t>要寄編輯條目的連結給老師</a:t>
            </a:r>
          </a:p>
        </p:txBody>
      </p:sp>
    </p:spTree>
    <p:extLst>
      <p:ext uri="{BB962C8B-B14F-4D97-AF65-F5344CB8AC3E}">
        <p14:creationId xmlns:p14="http://schemas.microsoft.com/office/powerpoint/2010/main" val="49303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577E6F-4EA5-4590-9196-29FFBE973A68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611188" y="333375"/>
            <a:ext cx="3816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上課時間：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16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週</a:t>
            </a:r>
          </a:p>
        </p:txBody>
      </p:sp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755576" y="1038225"/>
            <a:ext cx="2016125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9/17,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9/24,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10/8,     </a:t>
            </a:r>
            <a:r>
              <a:rPr lang="zh-TW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出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HW1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10/15,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10/22,   </a:t>
            </a:r>
            <a:r>
              <a:rPr lang="zh-TW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交 </a:t>
            </a:r>
            <a:r>
              <a:rPr lang="en-US" altLang="zh-TW" sz="2000" dirty="0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HW1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10/29,   </a:t>
            </a:r>
            <a:r>
              <a:rPr lang="zh-TW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出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HW2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11/5,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11/12,   </a:t>
            </a:r>
            <a:r>
              <a:rPr lang="zh-TW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交 </a:t>
            </a:r>
            <a:r>
              <a:rPr lang="en-US" altLang="zh-TW" sz="2000" dirty="0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HW2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4716463" y="1038225"/>
            <a:ext cx="3201987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11/19,  </a:t>
            </a:r>
            <a:r>
              <a:rPr lang="zh-TW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出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HW3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11/26,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12/3,   </a:t>
            </a:r>
            <a:r>
              <a:rPr lang="zh-TW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交 </a:t>
            </a:r>
            <a:r>
              <a:rPr lang="en-US" altLang="zh-TW" sz="2000" dirty="0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HW3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12/10,   Oral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12/17,  </a:t>
            </a:r>
            <a:r>
              <a:rPr lang="zh-TW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出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HW4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12/24,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12/31, </a:t>
            </a:r>
            <a:r>
              <a:rPr lang="zh-TW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交 </a:t>
            </a:r>
            <a:r>
              <a:rPr lang="en-US" altLang="zh-TW" sz="2000" dirty="0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HW4,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1/7,     </a:t>
            </a:r>
            <a:r>
              <a:rPr lang="zh-TW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出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HW5</a:t>
            </a:r>
          </a:p>
        </p:txBody>
      </p:sp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4716463" y="5373688"/>
            <a:ext cx="3529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1/21,  </a:t>
            </a:r>
            <a:r>
              <a:rPr lang="zh-TW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交 </a:t>
            </a:r>
            <a:r>
              <a:rPr lang="en-US" altLang="zh-TW" sz="2000" dirty="0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HW5 </a:t>
            </a:r>
            <a:r>
              <a:rPr lang="zh-TW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及 </a:t>
            </a:r>
            <a:r>
              <a:rPr lang="en-US" altLang="zh-TW" sz="2000" dirty="0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term paper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62F1D0-573A-4B8A-AB87-3C70AD573335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406400" y="427038"/>
            <a:ext cx="8424863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課程大綱：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(1) Introduction 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(2) Short-Time Fourier Transform 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(3) Gabor Transform 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(4) Implementation of Time-Frequency Analysis 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(5) Wigner Distribution Function 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(6) Cohen’s Class Time-Frequency Distribution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(7) S Transforms, Gabor-Wigner Transforms, Matching Pursuit, and Other Time Frequency Analysis  Methods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(8) Movement in the Time-Frequency Plane and Fractional Fourier Transforms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(9) Filter Design by Time-Frequency Analysis  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(10) Modulation, Multiplexing, Sampling, and Other Applications</a:t>
            </a:r>
          </a:p>
        </p:txBody>
      </p:sp>
      <p:sp>
        <p:nvSpPr>
          <p:cNvPr id="8196" name="矩形 1"/>
          <p:cNvSpPr>
            <a:spLocks noChangeArrowheads="1"/>
          </p:cNvSpPr>
          <p:nvPr/>
        </p:nvSpPr>
        <p:spPr bwMode="auto">
          <a:xfrm>
            <a:off x="406400" y="5546725"/>
            <a:ext cx="1141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續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669E01-DA45-4D47-B614-9191B5919548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467544" y="427038"/>
            <a:ext cx="7272337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課程大綱：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(11) Hilbert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Huang Transform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 From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Transforms to Wavelet Transforms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(13) Continuous Wavelet Transforms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(14) Continuous Wavelet Transforms with Discrete Coefficients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(15) Discrete Wavelet Transform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(16) Applications of the Wavelet Transform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272932-392A-49FF-B1E4-8B739BA7B69C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468313" y="476250"/>
            <a:ext cx="7993062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Char char="·"/>
            </a:pPr>
            <a:r>
              <a:rPr lang="zh-TW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上課資料：</a:t>
            </a: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zh-TW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 </a:t>
            </a:r>
            <a:r>
              <a:rPr lang="zh-TW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講義 </a:t>
            </a:r>
            <a:r>
              <a:rPr lang="en-US" altLang="zh-TW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將放在網頁上，請大家每次上課前先印好</a:t>
            </a:r>
            <a:r>
              <a:rPr lang="en-US" altLang="zh-TW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(2) </a:t>
            </a:r>
            <a:r>
              <a:rPr lang="en-US" altLang="zh-TW" sz="2000" dirty="0">
                <a:latin typeface="Times New Roman" panose="02020603050405020304" pitchFamily="18" charset="0"/>
              </a:rPr>
              <a:t>S. </a:t>
            </a:r>
            <a:r>
              <a:rPr lang="en-US" altLang="zh-TW" sz="2000" dirty="0" err="1">
                <a:latin typeface="Times New Roman" panose="02020603050405020304" pitchFamily="18" charset="0"/>
              </a:rPr>
              <a:t>Mallat</a:t>
            </a:r>
            <a:r>
              <a:rPr lang="en-US" altLang="zh-TW" sz="2000" dirty="0">
                <a:latin typeface="Times New Roman" panose="02020603050405020304" pitchFamily="18" charset="0"/>
              </a:rPr>
              <a:t>, </a:t>
            </a:r>
            <a:r>
              <a:rPr lang="en-US" altLang="zh-TW" sz="2000" i="1" dirty="0">
                <a:latin typeface="Times New Roman" panose="02020603050405020304" pitchFamily="18" charset="0"/>
              </a:rPr>
              <a:t>A Wavelet Tour of Signal Processing: The Sparse Way</a:t>
            </a:r>
            <a:r>
              <a:rPr lang="en-US" altLang="zh-TW" sz="2000" dirty="0">
                <a:latin typeface="Times New Roman" panose="02020603050405020304" pitchFamily="18" charset="0"/>
              </a:rPr>
              <a:t>,       Academic Press, 3</a:t>
            </a:r>
            <a:r>
              <a:rPr lang="en-US" altLang="zh-TW" sz="2000" baseline="30000" dirty="0">
                <a:latin typeface="Times New Roman" panose="02020603050405020304" pitchFamily="18" charset="0"/>
              </a:rPr>
              <a:t>rd</a:t>
            </a:r>
            <a:r>
              <a:rPr lang="en-US" altLang="zh-TW" sz="2000" dirty="0">
                <a:latin typeface="Times New Roman" panose="02020603050405020304" pitchFamily="18" charset="0"/>
              </a:rPr>
              <a:t>  ed., 2009. 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(3)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S. Qian and D. Chen, 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Joint Time-Frequency Analysis: Methods and </a:t>
            </a: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Applications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Prentice-Hall, 1996. </a:t>
            </a:r>
          </a:p>
          <a:p>
            <a:pPr algn="just"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(4) P. </a:t>
            </a:r>
            <a:r>
              <a:rPr lang="en-US" altLang="zh-TW" sz="2000" dirty="0" err="1">
                <a:latin typeface="Times New Roman" panose="02020603050405020304" pitchFamily="18" charset="0"/>
              </a:rPr>
              <a:t>Flandrin</a:t>
            </a:r>
            <a:r>
              <a:rPr lang="en-US" altLang="zh-TW" sz="2000" dirty="0">
                <a:latin typeface="Times New Roman" panose="02020603050405020304" pitchFamily="18" charset="0"/>
              </a:rPr>
              <a:t>, </a:t>
            </a:r>
            <a:r>
              <a:rPr lang="en-US" altLang="zh-TW" sz="2000" i="1" dirty="0">
                <a:latin typeface="Times New Roman" panose="02020603050405020304" pitchFamily="18" charset="0"/>
              </a:rPr>
              <a:t>Time-frequency / Time Scale Analysis</a:t>
            </a:r>
            <a:r>
              <a:rPr lang="en-US" altLang="zh-TW" sz="2000" dirty="0">
                <a:latin typeface="Times New Roman" panose="02020603050405020304" pitchFamily="18" charset="0"/>
              </a:rPr>
              <a:t>, translated by J. </a:t>
            </a:r>
            <a:r>
              <a:rPr lang="en-US" altLang="zh-TW" sz="2000" dirty="0" err="1">
                <a:latin typeface="Times New Roman" panose="02020603050405020304" pitchFamily="18" charset="0"/>
              </a:rPr>
              <a:t>Stöckler</a:t>
            </a:r>
            <a:r>
              <a:rPr lang="en-US" altLang="zh-TW" sz="2000" dirty="0">
                <a:latin typeface="Times New Roman" panose="02020603050405020304" pitchFamily="18" charset="0"/>
              </a:rPr>
              <a:t>, Academic Press, San Diego, 1999. 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(5) K.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Grochenig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Foundations of Time-Frequency Analysis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Birkhauser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Boston, 2001.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(6) L.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Debnath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Wavelet Transforms and Time-Frequency Signal </a:t>
            </a:r>
            <a:r>
              <a:rPr lang="en-US" altLang="zh-TW" sz="2000" i="1" dirty="0">
                <a:latin typeface="Times New Roman" panose="02020603050405020304" pitchFamily="18" charset="0"/>
              </a:rPr>
              <a:t>Analysis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      </a:t>
            </a:r>
            <a:r>
              <a:rPr lang="en-US" altLang="zh-TW" sz="2000" dirty="0" err="1">
                <a:latin typeface="Times New Roman" panose="02020603050405020304" pitchFamily="18" charset="0"/>
              </a:rPr>
              <a:t>Birkhäuser</a:t>
            </a:r>
            <a:r>
              <a:rPr lang="en-US" altLang="zh-TW" sz="2000" dirty="0">
                <a:latin typeface="Times New Roman" panose="02020603050405020304" pitchFamily="18" charset="0"/>
              </a:rPr>
              <a:t>, Boston, 2001. </a:t>
            </a:r>
            <a:endParaRPr lang="en-US" altLang="zh-TW" sz="2000" i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(7) F. </a:t>
            </a:r>
            <a:r>
              <a:rPr lang="en-US" altLang="zh-TW" sz="2000" dirty="0" err="1">
                <a:latin typeface="Times New Roman" panose="02020603050405020304" pitchFamily="18" charset="0"/>
              </a:rPr>
              <a:t>Hlawatsch</a:t>
            </a:r>
            <a:r>
              <a:rPr lang="en-US" altLang="zh-TW" sz="2000" dirty="0">
                <a:latin typeface="Times New Roman" panose="02020603050405020304" pitchFamily="18" charset="0"/>
              </a:rPr>
              <a:t> and F. Auger, </a:t>
            </a:r>
            <a:r>
              <a:rPr lang="en-US" altLang="zh-TW" sz="2000" i="1" dirty="0">
                <a:latin typeface="Times New Roman" panose="02020603050405020304" pitchFamily="18" charset="0"/>
              </a:rPr>
              <a:t>Time-frequency Analysis Concepts and Methods</a:t>
            </a:r>
            <a:r>
              <a:rPr lang="en-US" altLang="zh-TW" sz="2000" dirty="0">
                <a:latin typeface="Times New Roman" panose="02020603050405020304" pitchFamily="18" charset="0"/>
              </a:rPr>
              <a:t>,  Wiley, London, 2008.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6440</TotalTime>
  <Words>3331</Words>
  <Application>Microsoft Office PowerPoint</Application>
  <PresentationFormat>如螢幕大小 (4:3)</PresentationFormat>
  <Paragraphs>572</Paragraphs>
  <Slides>49</Slides>
  <Notes>1</Notes>
  <HiddenSlides>0</HiddenSlides>
  <MMClips>1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8" baseType="lpstr">
      <vt:lpstr>細明體</vt:lpstr>
      <vt:lpstr>新細明體</vt:lpstr>
      <vt:lpstr>標楷體</vt:lpstr>
      <vt:lpstr>Arial</vt:lpstr>
      <vt:lpstr>Symbol</vt:lpstr>
      <vt:lpstr>Times New Roman</vt:lpstr>
      <vt:lpstr>Wingdings</vt:lpstr>
      <vt:lpstr>預設簡報設計</vt:lpstr>
      <vt:lpstr>Equation</vt:lpstr>
      <vt:lpstr>Time Frequency Analysis and Wavelet Transforms   時頻分析與小波轉換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I.  Introduction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Why Time-Frequency Analysis is Important?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附錄一：聲音檔的處理 (by Matlab)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Frequency Analysis and Wavelet Transforms  時頻分析與小波轉換 </dc:title>
  <dc:creator>DJJ</dc:creator>
  <cp:lastModifiedBy>User</cp:lastModifiedBy>
  <cp:revision>487</cp:revision>
  <dcterms:created xsi:type="dcterms:W3CDTF">2007-09-19T14:57:43Z</dcterms:created>
  <dcterms:modified xsi:type="dcterms:W3CDTF">2020-09-16T08:12:57Z</dcterms:modified>
</cp:coreProperties>
</file>