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82" saveSubsetFonts="1">
  <p:sldMasterIdLst>
    <p:sldMasterId id="2147483696" r:id="rId1"/>
  </p:sldMasterIdLst>
  <p:notesMasterIdLst>
    <p:notesMasterId r:id="rId32"/>
  </p:notesMasterIdLst>
  <p:sldIdLst>
    <p:sldId id="668" r:id="rId2"/>
    <p:sldId id="669" r:id="rId3"/>
    <p:sldId id="670" r:id="rId4"/>
    <p:sldId id="671" r:id="rId5"/>
    <p:sldId id="672" r:id="rId6"/>
    <p:sldId id="673" r:id="rId7"/>
    <p:sldId id="674" r:id="rId8"/>
    <p:sldId id="675" r:id="rId9"/>
    <p:sldId id="676" r:id="rId10"/>
    <p:sldId id="677" r:id="rId11"/>
    <p:sldId id="678" r:id="rId12"/>
    <p:sldId id="679" r:id="rId13"/>
    <p:sldId id="680" r:id="rId14"/>
    <p:sldId id="681" r:id="rId15"/>
    <p:sldId id="682" r:id="rId16"/>
    <p:sldId id="683" r:id="rId17"/>
    <p:sldId id="684" r:id="rId18"/>
    <p:sldId id="685" r:id="rId19"/>
    <p:sldId id="686" r:id="rId20"/>
    <p:sldId id="687" r:id="rId21"/>
    <p:sldId id="688" r:id="rId22"/>
    <p:sldId id="689" r:id="rId23"/>
    <p:sldId id="690" r:id="rId24"/>
    <p:sldId id="691" r:id="rId25"/>
    <p:sldId id="692" r:id="rId26"/>
    <p:sldId id="693" r:id="rId27"/>
    <p:sldId id="694" r:id="rId28"/>
    <p:sldId id="695" r:id="rId29"/>
    <p:sldId id="696" r:id="rId30"/>
    <p:sldId id="698" r:id="rId3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85" d="100"/>
          <a:sy n="85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5-11-19T01:57:06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0 258,'21'17'258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1-19T01:58:11.6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1-19T02:29:29.7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25 145 0,'0'0'0,"0"0"0,0 0 0,0 0 0,0 0 0,0 0 0,0 0 0,-25-145 0,25 145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1-19T03:36:33.4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5-11-19T03:40:55.9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85 0,'0'0'0</inkml:trace>
  <inkml:trace contextRef="#ctx0" brushRef="#br0" timeOffset="15">12 303 0,'0'0'0</inkml:trace>
  <inkml:trace contextRef="#ctx0" brushRef="#br0" timeOffset="234">57 0 0,'0'0'0,"0"0"0,0 0 0,0 0 0,0 0 0,0 0 0,0 0 0,0 0 0,0 0 0,0 0 0,0 0 0,0 0 0,0 0 0,0 0 0,0 0 0,0 0 0</inkml:trace>
  <inkml:trace contextRef="#ctx0" brushRef="#br0" timeOffset="249">171 24 0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02C557F-B281-4C0E-A973-0C03C985CD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B5BB660E-4614-476C-8F2A-D9D5826F143E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282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F15EB834-99EB-48C3-9F74-608ECD2E7913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308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8595B333-EA6C-44C3-A722-4CB800A626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037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C7C20-49DE-4BD1-A972-63B9F1B651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48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EE77804-4128-4414-8E10-DCB728F36E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04102D-AEFE-42B3-9843-9BAF41EE9636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7388" y="1800225"/>
            <a:ext cx="4392612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(1) Finding Instantaneous Frequency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Signal Decomposition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Filter Design </a:t>
            </a:r>
            <a:endParaRPr lang="en-US" altLang="zh-TW" sz="2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(4) Sampling Theory 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(5) Modulation and Multiplexing     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(6) 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Electromagnetic Wave Propagation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(7) Optics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(8) Radar System Analysis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(9) Random Process Analysis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(10) 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Music Signal Analysis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(11) </a:t>
            </a: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Biomedical Engineering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(12) Accelerometer Signal Analysis 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080000" y="1793875"/>
            <a:ext cx="352901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(13) </a:t>
            </a: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Acoustics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(14) Data Compression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(15)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Spread Spectrum Analysis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(16)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System Modeling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(17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Image Processing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(18)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Economic Data Analysis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(19) Signal Representation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(20) Seismology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(21) Geology 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(22) Astronomy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(23) Oceanography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87325" y="668338"/>
            <a:ext cx="85693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X. Other Applications of Time-Frequency Analysis</a:t>
            </a:r>
          </a:p>
        </p:txBody>
      </p:sp>
      <p:sp>
        <p:nvSpPr>
          <p:cNvPr id="4102" name="文字方塊 1"/>
          <p:cNvSpPr txBox="1">
            <a:spLocks noChangeArrowheads="1"/>
          </p:cNvSpPr>
          <p:nvPr/>
        </p:nvSpPr>
        <p:spPr bwMode="auto">
          <a:xfrm>
            <a:off x="755650" y="1400175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Applications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5349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1563" y="4467225"/>
              <a:ext cx="7937" cy="6350"/>
            </p14:xfrm>
          </p:contentPart>
        </mc:Choice>
        <mc:Fallback xmlns="">
          <p:pic>
            <p:nvPicPr>
              <p:cNvPr id="185349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9038" y="4464756"/>
                <a:ext cx="12988" cy="11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5351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37663" y="5821363"/>
              <a:ext cx="1587" cy="1587"/>
            </p14:xfrm>
          </p:contentPart>
        </mc:Choice>
        <mc:Fallback xmlns="">
          <p:pic>
            <p:nvPicPr>
              <p:cNvPr id="185351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6554" y="5810254"/>
                <a:ext cx="23805" cy="238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C9458-901C-429A-A390-6DBA37DD523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47129" y="1194167"/>
            <a:ext cx="792137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With the aid of 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TW" sz="2000" dirty="0">
                <a:latin typeface="Times New Roman" panose="02020603050405020304" pitchFamily="18" charset="0"/>
              </a:rPr>
              <a:t>the Gabor transform (or the Gabor-Wigner transform)  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TW" sz="2000" dirty="0">
                <a:latin typeface="Times New Roman" panose="02020603050405020304" pitchFamily="18" charset="0"/>
              </a:rPr>
              <a:t>horizontal and vertical shifting, dilation, shearing, generalized shearing, and rotation.        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11188" y="3357563"/>
            <a:ext cx="7993260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[Ref] C.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Mendlovic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A. W.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Lohmann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“Space-bandwidth product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adaptation and its application to </a:t>
            </a:r>
            <a:r>
              <a:rPr lang="en-US" altLang="zh-TW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superresolution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fundamentals,”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J. Opt. Soc. Am. A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vol. 14, pp. 558-562, Mar. 1997.  </a:t>
            </a:r>
          </a:p>
          <a:p>
            <a:pPr algn="just" eaLnBrk="1" hangingPunct="1">
              <a:spcBef>
                <a:spcPct val="150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[Ref] S. C. Pei and J. J. Ding, “Relations between Gabor transforms and </a:t>
            </a:r>
            <a:br>
              <a:rPr lang="en-US" altLang="zh-TW" sz="2000" dirty="0">
                <a:latin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</a:rPr>
              <a:t>        fractional Fourier transforms and their applications for </a:t>
            </a:r>
            <a:br>
              <a:rPr lang="en-US" altLang="zh-TW" sz="2000" dirty="0">
                <a:latin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</a:rPr>
              <a:t>        signal processing,” vol. 55, issue 10, pp. 4839-4850, </a:t>
            </a:r>
            <a:r>
              <a:rPr lang="en-US" altLang="zh-TW" sz="2000" i="1" dirty="0">
                <a:latin typeface="Times New Roman" panose="02020603050405020304" pitchFamily="18" charset="0"/>
              </a:rPr>
              <a:t>IEEE Trans.</a:t>
            </a:r>
            <a:br>
              <a:rPr lang="en-US" altLang="zh-TW" sz="2000" i="1" dirty="0">
                <a:latin typeface="Times New Roman" panose="02020603050405020304" pitchFamily="18" charset="0"/>
              </a:rPr>
            </a:br>
            <a:r>
              <a:rPr lang="en-US" altLang="zh-TW" sz="2000" i="1" dirty="0">
                <a:latin typeface="Times New Roman" panose="02020603050405020304" pitchFamily="18" charset="0"/>
              </a:rPr>
              <a:t>        Signal Processing</a:t>
            </a:r>
            <a:r>
              <a:rPr lang="en-US" altLang="zh-TW" sz="2000" dirty="0">
                <a:latin typeface="Times New Roman" panose="02020603050405020304" pitchFamily="18" charset="0"/>
              </a:rPr>
              <a:t>, 2007. 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84213" y="404813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10-2   Modulation and Multiplexing</a:t>
            </a:r>
            <a:r>
              <a:rPr lang="en-US" altLang="zh-TW" sz="24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A694E3-9416-45A1-ADDF-026037DA3BB3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5365" name="Picture 8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65175"/>
            <a:ext cx="63373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395288" y="404813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Example</a:t>
            </a: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3348038" y="3213100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We want to add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into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u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536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644900"/>
            <a:ext cx="2990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3132138" y="3141663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2627313" y="3213100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</a:p>
        </p:txBody>
      </p:sp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2051050" y="5949950"/>
            <a:ext cx="2449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(no empty band)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71DF5-87E5-4FD2-AC39-A1591BF1F41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8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6891338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9275"/>
            <a:ext cx="66548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95FCFA-18DC-45D1-8399-13FA4616795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00113" y="3068638"/>
            <a:ext cx="79200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The signals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…….,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can be transmitted successfully if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Allowed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Time duration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Allowed Bandwidth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endParaRPr lang="en-US" altLang="zh-TW" sz="1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endParaRPr lang="en-US" altLang="zh-TW" sz="1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endParaRPr lang="en-US" altLang="zh-TW" sz="1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</a:rPr>
              <a:t>  The interference is inevitable.  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endParaRPr lang="en-US" altLang="zh-TW" sz="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How to estimate the interference? 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6516688" y="3500438"/>
          <a:ext cx="7334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3" imgW="609600" imgH="685800" progId="Equation.DSMT4">
                  <p:embed/>
                </p:oleObj>
              </mc:Choice>
              <mc:Fallback>
                <p:oleObj name="Equation" r:id="rId3" imgW="6096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500438"/>
                        <a:ext cx="7334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619250" y="443706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the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area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of the time-frequency distribution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414" name="文字方塊 7"/>
          <p:cNvSpPr txBox="1">
            <a:spLocks noChangeArrowheads="1"/>
          </p:cNvSpPr>
          <p:nvPr/>
        </p:nvSpPr>
        <p:spPr bwMode="auto">
          <a:xfrm>
            <a:off x="323850" y="333375"/>
            <a:ext cx="5256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◎  Conventional Modulation Theory 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5" name="矩形 8"/>
          <p:cNvSpPr>
            <a:spLocks noChangeArrowheads="1"/>
          </p:cNvSpPr>
          <p:nvPr/>
        </p:nvSpPr>
        <p:spPr bwMode="auto">
          <a:xfrm>
            <a:off x="755650" y="692150"/>
            <a:ext cx="777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The signals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), …….,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 can be transmitted successfully if 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416" name="矩形 9"/>
          <p:cNvSpPr>
            <a:spLocks noChangeArrowheads="1"/>
          </p:cNvSpPr>
          <p:nvPr/>
        </p:nvSpPr>
        <p:spPr bwMode="auto">
          <a:xfrm>
            <a:off x="1258888" y="1268413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Allowed Bandwidth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7417" name="Object 3"/>
          <p:cNvGraphicFramePr>
            <a:graphicFrameLocks noChangeAspect="1"/>
          </p:cNvGraphicFramePr>
          <p:nvPr/>
        </p:nvGraphicFramePr>
        <p:xfrm>
          <a:off x="3851275" y="1052513"/>
          <a:ext cx="7334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5" imgW="609600" imgH="685800" progId="Equation.DSMT4">
                  <p:embed/>
                </p:oleObj>
              </mc:Choice>
              <mc:Fallback>
                <p:oleObj name="Equation" r:id="rId5" imgW="6096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052513"/>
                        <a:ext cx="7334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矩形 10"/>
          <p:cNvSpPr>
            <a:spLocks noChangeArrowheads="1"/>
          </p:cNvSpPr>
          <p:nvPr/>
        </p:nvSpPr>
        <p:spPr bwMode="auto">
          <a:xfrm>
            <a:off x="1835150" y="1844675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the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bandwidth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(including the negative frequency part)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419" name="文字方塊 11"/>
          <p:cNvSpPr txBox="1">
            <a:spLocks noChangeArrowheads="1"/>
          </p:cNvSpPr>
          <p:nvPr/>
        </p:nvSpPr>
        <p:spPr bwMode="auto">
          <a:xfrm>
            <a:off x="395288" y="2565400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◎  Modulation Theory Based on Time-Frequency Analysis  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3BCFBE-D250-4216-B120-F1C65699B84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7777162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10-3  Electromagnetic Wave Propagation</a:t>
            </a: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00113" y="1196975"/>
            <a:ext cx="4897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Time-Frequency analysis can be used for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476375" y="1773238"/>
            <a:ext cx="331311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Wireless Communication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Optical system analysis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Laser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Radar system analysis </a:t>
            </a:r>
          </a:p>
        </p:txBody>
      </p:sp>
      <p:sp>
        <p:nvSpPr>
          <p:cNvPr id="18438" name="Text Box 2"/>
          <p:cNvSpPr txBox="1">
            <a:spLocks noChangeArrowheads="1"/>
          </p:cNvSpPr>
          <p:nvPr/>
        </p:nvSpPr>
        <p:spPr bwMode="auto">
          <a:xfrm>
            <a:off x="468313" y="4005263"/>
            <a:ext cx="806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Propagation through the free space (Fresnel transform):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chirp convolution 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439" name="Text Box 2"/>
          <p:cNvSpPr txBox="1">
            <a:spLocks noChangeArrowheads="1"/>
          </p:cNvSpPr>
          <p:nvPr/>
        </p:nvSpPr>
        <p:spPr bwMode="auto">
          <a:xfrm>
            <a:off x="468313" y="4724400"/>
            <a:ext cx="80645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Propagation through the lens or the radar disk: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chirp multiplication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354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90050" y="4257675"/>
              <a:ext cx="1588" cy="1588"/>
            </p14:xfrm>
          </p:contentPart>
        </mc:Choice>
        <mc:Fallback xmlns="">
          <p:pic>
            <p:nvPicPr>
              <p:cNvPr id="19354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8934" y="4246559"/>
                <a:ext cx="23820" cy="238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4A6A0-0A10-4322-9864-1DB3D067DC89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763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Fresnel Transform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：描述電磁波在空氣中的傳播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(See page 243)</a:t>
            </a:r>
          </a:p>
        </p:txBody>
      </p:sp>
      <p:sp>
        <p:nvSpPr>
          <p:cNvPr id="19460" name="Rectangle 11"/>
          <p:cNvSpPr>
            <a:spLocks noChangeArrowheads="1"/>
          </p:cNvSpPr>
          <p:nvPr/>
        </p:nvSpPr>
        <p:spPr bwMode="auto">
          <a:xfrm>
            <a:off x="539750" y="1844675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電磁波包括光波、雷達波、紅外線、紫外線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………</a:t>
            </a:r>
          </a:p>
        </p:txBody>
      </p:sp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539750" y="2781300"/>
            <a:ext cx="676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Fresnel transform == LCT with parameters </a:t>
            </a:r>
          </a:p>
        </p:txBody>
      </p:sp>
      <p:graphicFrame>
        <p:nvGraphicFramePr>
          <p:cNvPr id="19462" name="Object 13"/>
          <p:cNvGraphicFramePr>
            <a:graphicFrameLocks noChangeAspect="1"/>
          </p:cNvGraphicFramePr>
          <p:nvPr/>
        </p:nvGraphicFramePr>
        <p:xfrm>
          <a:off x="5364163" y="2709863"/>
          <a:ext cx="19192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3" imgW="1917700" imgH="736600" progId="Equation.DSMT4">
                  <p:embed/>
                </p:oleObj>
              </mc:Choice>
              <mc:Fallback>
                <p:oleObj name="Equation" r:id="rId3" imgW="1917700" imgH="736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709863"/>
                        <a:ext cx="19192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539750" y="4294188"/>
            <a:ext cx="82089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思考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1) STFT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WDF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哪一個比較適合用在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電磁波傳播的分析？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為何波長越短的電磁波，在空氣中散射的情形越少？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5961B2-5881-47E2-A655-2CDB29BADE4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(4) Spherical Disk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484" name="Arc 3"/>
          <p:cNvSpPr>
            <a:spLocks/>
          </p:cNvSpPr>
          <p:nvPr/>
        </p:nvSpPr>
        <p:spPr bwMode="auto">
          <a:xfrm rot="10800000">
            <a:off x="1908175" y="2205038"/>
            <a:ext cx="376238" cy="5032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5" name="Arc 4"/>
          <p:cNvSpPr>
            <a:spLocks/>
          </p:cNvSpPr>
          <p:nvPr/>
        </p:nvSpPr>
        <p:spPr bwMode="auto">
          <a:xfrm rot="10800000" flipH="1">
            <a:off x="2268538" y="2133600"/>
            <a:ext cx="152400" cy="55721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6" name="Arc 5"/>
          <p:cNvSpPr>
            <a:spLocks/>
          </p:cNvSpPr>
          <p:nvPr/>
        </p:nvSpPr>
        <p:spPr bwMode="auto">
          <a:xfrm flipH="1">
            <a:off x="1619250" y="1484313"/>
            <a:ext cx="533400" cy="7207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Arc 7"/>
          <p:cNvSpPr>
            <a:spLocks/>
          </p:cNvSpPr>
          <p:nvPr/>
        </p:nvSpPr>
        <p:spPr bwMode="auto">
          <a:xfrm flipH="1">
            <a:off x="1908175" y="1484313"/>
            <a:ext cx="304800" cy="7207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2665412" cy="4143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wave </a:t>
            </a:r>
            <a:b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484438" y="1692275"/>
            <a:ext cx="749300" cy="3111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 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2124075" y="2133600"/>
            <a:ext cx="22320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Arc 11"/>
          <p:cNvSpPr>
            <a:spLocks/>
          </p:cNvSpPr>
          <p:nvPr/>
        </p:nvSpPr>
        <p:spPr bwMode="auto">
          <a:xfrm>
            <a:off x="2124075" y="1484313"/>
            <a:ext cx="287338" cy="64928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619250" y="981075"/>
            <a:ext cx="1079500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 </a:t>
            </a:r>
            <a:endParaRPr lang="en-US" altLang="zh-TW" sz="20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1331913" y="1268413"/>
            <a:ext cx="1295400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2124075" y="1268413"/>
            <a:ext cx="0" cy="86518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1331913" y="1700213"/>
            <a:ext cx="0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116013" y="3141663"/>
            <a:ext cx="792162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US" altLang="zh-TW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>
              <a:cs typeface="Times New Roman" panose="02020603050405020304" pitchFamily="18" charset="0"/>
            </a:endParaRPr>
          </a:p>
        </p:txBody>
      </p:sp>
      <p:sp>
        <p:nvSpPr>
          <p:cNvPr id="20497" name="Arc 17"/>
          <p:cNvSpPr>
            <a:spLocks/>
          </p:cNvSpPr>
          <p:nvPr/>
        </p:nvSpPr>
        <p:spPr bwMode="auto">
          <a:xfrm rot="10800000">
            <a:off x="1619250" y="2133600"/>
            <a:ext cx="606425" cy="55721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1331913" y="2781300"/>
            <a:ext cx="1296987" cy="319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2206625" y="2609850"/>
            <a:ext cx="47307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206625" y="37290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zh-TW" sz="1000">
                <a:latin typeface="Times New Roman" panose="02020603050405020304" pitchFamily="18" charset="0"/>
              </a:rPr>
            </a:br>
            <a:endParaRPr lang="en-US" altLang="zh-TW" sz="1800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2627313" y="1268413"/>
            <a:ext cx="0" cy="151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2268538" y="2133600"/>
            <a:ext cx="935037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195513" y="1484313"/>
            <a:ext cx="1008062" cy="649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2916238" y="2781300"/>
            <a:ext cx="1584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radius of the disk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2771775" y="22764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39750" y="4005263"/>
            <a:ext cx="676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Disk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相當於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</a:t>
            </a:r>
          </a:p>
        </p:txBody>
      </p: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2706688" y="3789363"/>
          <a:ext cx="21875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2184400" imgH="736600" progId="Equation.DSMT4">
                  <p:embed/>
                </p:oleObj>
              </mc:Choice>
              <mc:Fallback>
                <p:oleObj name="Equation" r:id="rId3" imgW="2184400" imgH="736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789363"/>
                        <a:ext cx="21875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5003800" y="4005263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的情形</a:t>
            </a:r>
          </a:p>
        </p:txBody>
      </p:sp>
      <p:sp>
        <p:nvSpPr>
          <p:cNvPr id="20509" name="Line 6"/>
          <p:cNvSpPr>
            <a:spLocks noChangeShapeType="1"/>
          </p:cNvSpPr>
          <p:nvPr/>
        </p:nvSpPr>
        <p:spPr bwMode="auto">
          <a:xfrm flipV="1">
            <a:off x="2124075" y="1989138"/>
            <a:ext cx="457200" cy="103187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505A3A-0287-47A5-A0D2-D342E5786D1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Arc 2"/>
          <p:cNvSpPr>
            <a:spLocks/>
          </p:cNvSpPr>
          <p:nvPr/>
        </p:nvSpPr>
        <p:spPr bwMode="auto">
          <a:xfrm flipH="1">
            <a:off x="1331913" y="620713"/>
            <a:ext cx="304800" cy="7667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Arc 4"/>
          <p:cNvSpPr>
            <a:spLocks/>
          </p:cNvSpPr>
          <p:nvPr/>
        </p:nvSpPr>
        <p:spPr bwMode="auto">
          <a:xfrm rot="10800000">
            <a:off x="1331913" y="1341438"/>
            <a:ext cx="381000" cy="863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9" name="Arc 5"/>
          <p:cNvSpPr>
            <a:spLocks/>
          </p:cNvSpPr>
          <p:nvPr/>
        </p:nvSpPr>
        <p:spPr bwMode="auto">
          <a:xfrm rot="10800000" flipH="1">
            <a:off x="5940425" y="1341438"/>
            <a:ext cx="307975" cy="7921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419475" y="1557338"/>
            <a:ext cx="360363" cy="3587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D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1331913" y="1412875"/>
            <a:ext cx="48958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403350" y="908050"/>
            <a:ext cx="1008063" cy="50482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5219700" y="836613"/>
            <a:ext cx="906463" cy="576262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4" name="Arc 11"/>
          <p:cNvSpPr>
            <a:spLocks/>
          </p:cNvSpPr>
          <p:nvPr/>
        </p:nvSpPr>
        <p:spPr bwMode="auto">
          <a:xfrm>
            <a:off x="5940425" y="620713"/>
            <a:ext cx="307975" cy="7207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5580063" y="692150"/>
            <a:ext cx="307975" cy="2079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1036638" y="476250"/>
            <a:ext cx="5527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</a:t>
            </a:r>
            <a:r>
              <a:rPr lang="en-US" altLang="zh-TW" sz="2000" i="1">
                <a:latin typeface="Times New Roman" panose="02020603050405020304" pitchFamily="18" charset="0"/>
              </a:rPr>
              <a:t>R</a:t>
            </a:r>
            <a:r>
              <a:rPr lang="en-US" altLang="zh-TW" sz="2000" i="1" baseline="-30000">
                <a:latin typeface="Times New Roman" panose="02020603050405020304" pitchFamily="18" charset="0"/>
              </a:rPr>
              <a:t>A</a:t>
            </a:r>
            <a:r>
              <a:rPr lang="en-US" altLang="zh-TW" sz="2000">
                <a:latin typeface="Times New Roman" panose="02020603050405020304" pitchFamily="18" charset="0"/>
              </a:rPr>
              <a:t>                                                     </a:t>
            </a:r>
            <a:r>
              <a:rPr lang="en-US" altLang="zh-TW" sz="2000" i="1">
                <a:latin typeface="Times New Roman" panose="02020603050405020304" pitchFamily="18" charset="0"/>
              </a:rPr>
              <a:t>R</a:t>
            </a:r>
            <a:r>
              <a:rPr lang="en-US" altLang="zh-TW" sz="2000" i="1" baseline="-30000">
                <a:latin typeface="Times New Roman" panose="02020603050405020304" pitchFamily="18" charset="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</a:rPr>
            </a:br>
            <a:r>
              <a:rPr lang="en-US" altLang="zh-TW" sz="2000">
                <a:latin typeface="Times New Roman" panose="02020603050405020304" pitchFamily="18" charset="0"/>
              </a:rPr>
              <a:t>disk A                                                               disk B </a:t>
            </a:r>
            <a:br>
              <a:rPr lang="en-US" altLang="zh-TW" sz="2000">
                <a:latin typeface="Times New Roman" panose="02020603050405020304" pitchFamily="18" charset="0"/>
              </a:rPr>
            </a:b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21517" name="Rectangle 18"/>
          <p:cNvSpPr>
            <a:spLocks noChangeArrowheads="1"/>
          </p:cNvSpPr>
          <p:nvPr/>
        </p:nvSpPr>
        <p:spPr bwMode="auto">
          <a:xfrm>
            <a:off x="755650" y="2420938"/>
            <a:ext cx="1490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相當於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LCT</a:t>
            </a:r>
          </a:p>
        </p:txBody>
      </p:sp>
      <p:graphicFrame>
        <p:nvGraphicFramePr>
          <p:cNvPr id="21518" name="Object 19"/>
          <p:cNvGraphicFramePr>
            <a:graphicFrameLocks noChangeAspect="1"/>
          </p:cNvGraphicFramePr>
          <p:nvPr/>
        </p:nvGraphicFramePr>
        <p:xfrm>
          <a:off x="2339975" y="2420938"/>
          <a:ext cx="50752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5067300" imgH="1752600" progId="Equation.DSMT4">
                  <p:embed/>
                </p:oleObj>
              </mc:Choice>
              <mc:Fallback>
                <p:oleObj name="Equation" r:id="rId3" imgW="5067300" imgH="1752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20938"/>
                        <a:ext cx="507523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20"/>
          <p:cNvSpPr txBox="1">
            <a:spLocks noChangeArrowheads="1"/>
          </p:cNvSpPr>
          <p:nvPr/>
        </p:nvSpPr>
        <p:spPr bwMode="auto">
          <a:xfrm>
            <a:off x="755650" y="4076700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的情形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5E6081-2260-4F3E-83E1-F485053F5A6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10-4   Music and Acoustic Signal Analysis 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468313" y="2349500"/>
            <a:ext cx="73453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Speech Signal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：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                 (1)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不同的人說話聲音頻譜不同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聲紋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voiceprint)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                 (2)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同一個人但不同的字音，頻譜不一樣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                 (3)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語調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第一、二、三、四聲和輕聲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不同，則頻譜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                 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變化的情形也不同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 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(4)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即使同一個字音，子音和母音的頻譜亦不相同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                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         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(5)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雙母音本身就會有頻譜的變化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95288" y="5661025"/>
            <a:ext cx="795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王小川， “語音訊號處理”，第二章，全華出版，台北，民國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94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年。   </a:t>
            </a:r>
          </a:p>
        </p:txBody>
      </p:sp>
      <p:sp>
        <p:nvSpPr>
          <p:cNvPr id="22534" name="矩形 8"/>
          <p:cNvSpPr>
            <a:spLocks noChangeArrowheads="1"/>
          </p:cNvSpPr>
          <p:nvPr/>
        </p:nvSpPr>
        <p:spPr bwMode="auto">
          <a:xfrm>
            <a:off x="1403350" y="908050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Music Signal Analysis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Acoustic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Voiceprint (Speaker) Recognition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7637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40838" y="4117975"/>
              <a:ext cx="61912" cy="109538"/>
            </p14:xfrm>
          </p:contentPart>
        </mc:Choice>
        <mc:Fallback xmlns="">
          <p:pic>
            <p:nvPicPr>
              <p:cNvPr id="197637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8318" y="4115453"/>
                <a:ext cx="66951" cy="11458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743D09-BC2D-4B38-AA7C-E9B44BAD135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539750" y="4738688"/>
            <a:ext cx="806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X. X. Chen, C. N.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P.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Guo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Y. Sun, “A hidden Markov model applied to Chinese four-tone recognition,”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ICASSP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12, pp. 797-800, 1987.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468313" y="3284538"/>
            <a:ext cx="7920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Typical relations between time and the instantaneous frequencies for (a) the 1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st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tone, (b) the 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tone, (c) the 3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rd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tone, and (d) the 4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th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tone in Chinese.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3557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8004175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文字方塊 6"/>
          <p:cNvSpPr txBox="1">
            <a:spLocks noChangeArrowheads="1"/>
          </p:cNvSpPr>
          <p:nvPr/>
        </p:nvSpPr>
        <p:spPr bwMode="auto">
          <a:xfrm>
            <a:off x="900113" y="249237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large energy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59" name="文字方塊 7"/>
          <p:cNvSpPr txBox="1">
            <a:spLocks noChangeArrowheads="1"/>
          </p:cNvSpPr>
          <p:nvPr/>
        </p:nvSpPr>
        <p:spPr bwMode="auto">
          <a:xfrm>
            <a:off x="6875463" y="2492375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large energy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60" name="文字方塊 8"/>
          <p:cNvSpPr txBox="1">
            <a:spLocks noChangeArrowheads="1"/>
          </p:cNvSpPr>
          <p:nvPr/>
        </p:nvSpPr>
        <p:spPr bwMode="auto">
          <a:xfrm>
            <a:off x="4859338" y="2492375"/>
            <a:ext cx="1512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small energy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61" name="文字方塊 9"/>
          <p:cNvSpPr txBox="1">
            <a:spLocks noChangeArrowheads="1"/>
          </p:cNvSpPr>
          <p:nvPr/>
        </p:nvSpPr>
        <p:spPr bwMode="auto">
          <a:xfrm>
            <a:off x="2771775" y="2492375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middle energy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CC6269-E04C-44BF-A2A5-199CF12B49C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9750" y="1412875"/>
            <a:ext cx="8064698" cy="303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Number of sampling points == Sum of areas  of time frequency distributions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                                             + the number of extra parameters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					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 dirty="0">
                <a:latin typeface="Times New Roman" panose="02020603050405020304" pitchFamily="18" charset="0"/>
              </a:rPr>
              <a:t>How to make the area of time-frequency smaller?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endParaRPr lang="en-US" altLang="zh-TW" sz="1000" dirty="0">
              <a:solidFill>
                <a:srgbClr val="3333FF"/>
              </a:solidFill>
              <a:latin typeface="Times New Roman" panose="02020603050405020304" pitchFamily="18" charset="0"/>
              <a:ea typeface="細明體" panose="02020509000000000000" pitchFamily="49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(1) Divide into several components.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(2) Use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chirp multiplications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chirp convolutions</a:t>
            </a:r>
            <a:r>
              <a:rPr lang="en-US" altLang="zh-TW" sz="2000" dirty="0">
                <a:latin typeface="Times New Roman" panose="02020603050405020304" pitchFamily="18" charset="0"/>
              </a:rPr>
              <a:t>, 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fractional Fourier transforms</a:t>
            </a:r>
            <a:r>
              <a:rPr lang="en-US" altLang="zh-TW" sz="2000" dirty="0">
                <a:latin typeface="Times New Roman" panose="02020603050405020304" pitchFamily="18" charset="0"/>
              </a:rPr>
              <a:t>, or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linear canonical transforms</a:t>
            </a:r>
            <a:r>
              <a:rPr lang="en-US" altLang="zh-TW" sz="2000" dirty="0">
                <a:latin typeface="Times New Roman" panose="02020603050405020304" pitchFamily="18" charset="0"/>
              </a:rPr>
              <a:t> to reduce the area.          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611188" y="4652963"/>
            <a:ext cx="80899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 typeface="Symbol" panose="05050102010706020507" pitchFamily="18" charset="2"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[Ref] X. G. Xia, “On bandlimited signals with fractional Fourier transform,” </a:t>
            </a:r>
            <a:b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</a:t>
            </a:r>
            <a:r>
              <a:rPr lang="en-US" altLang="zh-TW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IEEE Signal Processing Letters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vol. 3, no. 3, pp. 72-74, March 1996.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[Ref]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J. J. Ding, S. C. Pei, and T. Y.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“Higher order modulation and the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efficient sampling algorithm for time variant signal,”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European Signal </a:t>
            </a:r>
            <a:b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Processing Conference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pp. 2143-2147, Bucharest, Romania, Aug. 2012.</a:t>
            </a: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539750" y="549275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10-1  Sampling Theory</a:t>
            </a:r>
            <a:r>
              <a:rPr lang="en-US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72721-C623-4873-A32E-F39C6175099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79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765175"/>
            <a:ext cx="65135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11"/>
          <p:cNvSpPr>
            <a:spLocks noChangeArrowheads="1"/>
          </p:cNvSpPr>
          <p:nvPr/>
        </p:nvSpPr>
        <p:spPr bwMode="auto">
          <a:xfrm>
            <a:off x="2916238" y="4005263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1,        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2,        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3,          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4C776F-1788-493F-8021-67E81826D27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302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4882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10-5   Accelerometer Signal Analysis </a:t>
            </a:r>
          </a:p>
        </p:txBody>
      </p:sp>
      <p:grpSp>
        <p:nvGrpSpPr>
          <p:cNvPr id="25604" name="群組 22"/>
          <p:cNvGrpSpPr>
            <a:grpSpLocks noChangeAspect="1"/>
          </p:cNvGrpSpPr>
          <p:nvPr/>
        </p:nvGrpSpPr>
        <p:grpSpPr bwMode="auto">
          <a:xfrm>
            <a:off x="611188" y="2492375"/>
            <a:ext cx="3887787" cy="2722563"/>
            <a:chOff x="611560" y="2492375"/>
            <a:chExt cx="4319588" cy="3025775"/>
          </a:xfrm>
        </p:grpSpPr>
        <p:cxnSp>
          <p:nvCxnSpPr>
            <p:cNvPr id="6" name="直線接點 5"/>
            <p:cNvCxnSpPr/>
            <p:nvPr/>
          </p:nvCxnSpPr>
          <p:spPr>
            <a:xfrm>
              <a:off x="611560" y="5158233"/>
              <a:ext cx="223122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611560" y="3429219"/>
              <a:ext cx="1871410" cy="172901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482970" y="3429219"/>
              <a:ext cx="223299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V="1">
              <a:off x="2842788" y="3429219"/>
              <a:ext cx="1873174" cy="172901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rot="5400000">
              <a:off x="431601" y="5338191"/>
              <a:ext cx="359917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1560" y="5518150"/>
              <a:ext cx="223122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>
              <a:off x="2662830" y="5338191"/>
              <a:ext cx="359917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rot="5400000">
              <a:off x="4536004" y="3609177"/>
              <a:ext cx="359917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2842788" y="3789136"/>
              <a:ext cx="1873174" cy="172901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2555287" y="4436634"/>
              <a:ext cx="2375861" cy="1765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V="1">
              <a:off x="2555287" y="3069302"/>
              <a:ext cx="1441038" cy="1367332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rot="5400000" flipH="1" flipV="1">
              <a:off x="1584039" y="3463623"/>
              <a:ext cx="1944259" cy="1763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05" name="文字方塊 42"/>
          <p:cNvSpPr txBox="1">
            <a:spLocks noChangeArrowheads="1"/>
          </p:cNvSpPr>
          <p:nvPr/>
        </p:nvSpPr>
        <p:spPr bwMode="auto">
          <a:xfrm>
            <a:off x="4067175" y="4221163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06" name="文字方塊 44"/>
          <p:cNvSpPr txBox="1">
            <a:spLocks noChangeArrowheads="1"/>
          </p:cNvSpPr>
          <p:nvPr/>
        </p:nvSpPr>
        <p:spPr bwMode="auto">
          <a:xfrm>
            <a:off x="3348038" y="2636838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07" name="文字方塊 45"/>
          <p:cNvSpPr txBox="1">
            <a:spLocks noChangeArrowheads="1"/>
          </p:cNvSpPr>
          <p:nvPr/>
        </p:nvSpPr>
        <p:spPr bwMode="auto">
          <a:xfrm>
            <a:off x="2268538" y="2060575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08" name="文字方塊 21"/>
          <p:cNvSpPr txBox="1">
            <a:spLocks noChangeArrowheads="1"/>
          </p:cNvSpPr>
          <p:nvPr/>
        </p:nvSpPr>
        <p:spPr bwMode="auto">
          <a:xfrm>
            <a:off x="684213" y="981075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3-D Accelerometer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三軸加速規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can be used for identifying the activity of a person. 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03800" y="2708275"/>
            <a:ext cx="2519363" cy="35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>
            <a:off x="5435600" y="5734050"/>
            <a:ext cx="144463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5435600" y="4581525"/>
            <a:ext cx="1800225" cy="115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5580063" y="4870450"/>
            <a:ext cx="1800225" cy="115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235825" y="4581525"/>
            <a:ext cx="144463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227763" y="2924175"/>
            <a:ext cx="1800225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6227763" y="1771650"/>
            <a:ext cx="0" cy="115252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372225" y="4560888"/>
            <a:ext cx="1282700" cy="81280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5867400" y="4437063"/>
            <a:ext cx="504825" cy="93662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8" name="文字方塊 51"/>
          <p:cNvSpPr txBox="1">
            <a:spLocks noChangeArrowheads="1"/>
          </p:cNvSpPr>
          <p:nvPr/>
        </p:nvSpPr>
        <p:spPr bwMode="auto">
          <a:xfrm>
            <a:off x="7596188" y="2995613"/>
            <a:ext cx="6477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19" name="文字方塊 52"/>
          <p:cNvSpPr txBox="1">
            <a:spLocks noChangeArrowheads="1"/>
          </p:cNvSpPr>
          <p:nvPr/>
        </p:nvSpPr>
        <p:spPr bwMode="auto">
          <a:xfrm>
            <a:off x="6299200" y="1555750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20" name="文字方塊 53"/>
          <p:cNvSpPr txBox="1">
            <a:spLocks noChangeArrowheads="1"/>
          </p:cNvSpPr>
          <p:nvPr/>
        </p:nvSpPr>
        <p:spPr bwMode="auto">
          <a:xfrm>
            <a:off x="7524750" y="4510088"/>
            <a:ext cx="79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21" name="文字方塊 54"/>
          <p:cNvSpPr txBox="1">
            <a:spLocks noChangeArrowheads="1"/>
          </p:cNvSpPr>
          <p:nvPr/>
        </p:nvSpPr>
        <p:spPr bwMode="auto">
          <a:xfrm>
            <a:off x="5940425" y="4221163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22" name="文字方塊 55"/>
          <p:cNvSpPr txBox="1">
            <a:spLocks noChangeArrowheads="1"/>
          </p:cNvSpPr>
          <p:nvPr/>
        </p:nvSpPr>
        <p:spPr bwMode="auto">
          <a:xfrm>
            <a:off x="7380288" y="1628775"/>
            <a:ext cx="9350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y:  0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z:  -9.8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23" name="文字方塊 56"/>
          <p:cNvSpPr txBox="1">
            <a:spLocks noChangeArrowheads="1"/>
          </p:cNvSpPr>
          <p:nvPr/>
        </p:nvSpPr>
        <p:spPr bwMode="auto">
          <a:xfrm>
            <a:off x="7021513" y="5302250"/>
            <a:ext cx="13668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y: -9.8sin</a:t>
            </a:r>
            <a:r>
              <a:rPr lang="el-GR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θ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z:  -9.8cos</a:t>
            </a:r>
            <a:r>
              <a:rPr lang="el-GR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θ</a:t>
            </a:r>
            <a:endParaRPr lang="zh-TW" altLang="en-US" sz="2000" i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624" name="文字方塊 58"/>
          <p:cNvSpPr txBox="1">
            <a:spLocks noChangeArrowheads="1"/>
          </p:cNvSpPr>
          <p:nvPr/>
        </p:nvSpPr>
        <p:spPr bwMode="auto">
          <a:xfrm>
            <a:off x="5292725" y="3644900"/>
            <a:ext cx="20891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tilted by </a:t>
            </a:r>
            <a:r>
              <a:rPr lang="el-GR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θ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81B78-4942-453E-917E-190819B7481E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303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文字方塊 38"/>
          <p:cNvSpPr txBox="1">
            <a:spLocks noChangeArrowheads="1"/>
          </p:cNvSpPr>
          <p:nvPr/>
        </p:nvSpPr>
        <p:spPr bwMode="auto">
          <a:xfrm>
            <a:off x="684213" y="692150"/>
            <a:ext cx="755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Using the 3D accelerometer + time-frequency analysis, one can analyze the  activity of a person.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28" name="文字方塊 39"/>
          <p:cNvSpPr txBox="1">
            <a:spLocks noChangeArrowheads="1"/>
          </p:cNvSpPr>
          <p:nvPr/>
        </p:nvSpPr>
        <p:spPr bwMode="auto">
          <a:xfrm>
            <a:off x="1116013" y="1916113"/>
            <a:ext cx="66246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Walk, Run (Pedometer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計步器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Healthcare for the person suffered from Parkinson’s disease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ABC60-1352-4747-86D0-0E7C9086015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文字方塊 7"/>
          <p:cNvSpPr txBox="1">
            <a:spLocks noChangeArrowheads="1"/>
          </p:cNvSpPr>
          <p:nvPr/>
        </p:nvSpPr>
        <p:spPr bwMode="auto">
          <a:xfrm>
            <a:off x="468313" y="476250"/>
            <a:ext cx="828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3D accelerometer signal for a person suffering from Parkinson’s disease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7652" name="圖片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686752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圖片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6854825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文字方塊 7"/>
          <p:cNvSpPr txBox="1">
            <a:spLocks noChangeArrowheads="1"/>
          </p:cNvSpPr>
          <p:nvPr/>
        </p:nvSpPr>
        <p:spPr bwMode="auto">
          <a:xfrm>
            <a:off x="468313" y="2924175"/>
            <a:ext cx="648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result of the short-time Fourier transform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539750" y="5589588"/>
            <a:ext cx="82089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Y. F. Chang, J. J. Ding, H. Hu, Wen-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Chieh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Yang, and K. H. Lin, “A real-time detection algorithm for freezing of gait in Parkinson’s disease,” </a:t>
            </a:r>
            <a:r>
              <a:rPr lang="en-US" altLang="zh-TW" sz="16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International Symposium on Circuits and Systems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Melbourne, Australia, pp. 1312-1315, May 2014 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76696-ED43-49FF-8323-B8555459CBE1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70465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10-6   Other Applications 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704335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Biomedical Engineering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心電圖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(ECG),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肌電圖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(EMG),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腦電圖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……)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Communication and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Spread Spectrum Analysis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Economic Data Analysis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Seismology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Geology 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Astronomy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Oceanography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Satellite Signal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66725" y="1195388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時頻分析適用於頻譜會隨著時間而改變的信號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F8A05-2671-4E51-A6D8-4F78C5E157ED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699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36600"/>
            <a:ext cx="842486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字方塊 7"/>
          <p:cNvSpPr txBox="1">
            <a:spLocks noChangeArrowheads="1"/>
          </p:cNvSpPr>
          <p:nvPr/>
        </p:nvSpPr>
        <p:spPr bwMode="auto">
          <a:xfrm>
            <a:off x="684213" y="404813"/>
            <a:ext cx="777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Short-time Fourier transform of the power signal from a satellite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福爾摩沙衛星三號</a:t>
            </a:r>
          </a:p>
        </p:txBody>
      </p:sp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468313" y="5487988"/>
            <a:ext cx="792003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C. J. Fong, S. K. Yang, N. L. Yen, T. P. Lee, C. Y. Huang, H. F. Tsai, S. Wang, Y. Wang, and J. J. Ding, “Preliminary studies of the applications of HHT (Hilbert-Huang transform) on FORMOSAT-3/COSMIC GOX payload trending data,” </a:t>
            </a:r>
            <a:r>
              <a:rPr lang="en-US" altLang="zh-TW" sz="16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6th FORMOSAT-3/COSMIC Data Users' Workshop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Boulder, Colorado, USA, Oct. 2012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6637338" y="2127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781B52-64A3-4952-B67A-62509EB8D67C}" type="slidenum">
              <a:rPr lang="zh-TW" altLang="en-US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307</a:t>
            </a:fld>
            <a:endParaRPr lang="zh-TW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文字方塊 29"/>
          <p:cNvSpPr txBox="1">
            <a:spLocks noChangeArrowheads="1"/>
          </p:cNvSpPr>
          <p:nvPr/>
        </p:nvSpPr>
        <p:spPr bwMode="auto">
          <a:xfrm>
            <a:off x="755650" y="404813"/>
            <a:ext cx="252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時頻分析的應用範圍</a:t>
            </a:r>
          </a:p>
        </p:txBody>
      </p:sp>
      <p:pic>
        <p:nvPicPr>
          <p:cNvPr id="30724" name="圖片 23" descr="Skyoce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75469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文字方塊 35"/>
          <p:cNvSpPr txBox="1">
            <a:spLocks noChangeArrowheads="1"/>
          </p:cNvSpPr>
          <p:nvPr/>
        </p:nvSpPr>
        <p:spPr bwMode="auto">
          <a:xfrm>
            <a:off x="1333500" y="5507038"/>
            <a:ext cx="230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ocean crust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26" name="文字方塊 36"/>
          <p:cNvSpPr txBox="1">
            <a:spLocks noChangeArrowheads="1"/>
          </p:cNvSpPr>
          <p:nvPr/>
        </p:nvSpPr>
        <p:spPr bwMode="auto">
          <a:xfrm>
            <a:off x="4211638" y="1123950"/>
            <a:ext cx="1081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satellite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27" name="文字方塊 37"/>
          <p:cNvSpPr txBox="1">
            <a:spLocks noChangeArrowheads="1"/>
          </p:cNvSpPr>
          <p:nvPr/>
        </p:nvSpPr>
        <p:spPr bwMode="auto">
          <a:xfrm>
            <a:off x="6372225" y="3573463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vocal signal, ECG 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3059113" y="4292600"/>
            <a:ext cx="1587" cy="1584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文字方塊 40"/>
          <p:cNvSpPr txBox="1">
            <a:spLocks noChangeArrowheads="1"/>
          </p:cNvSpPr>
          <p:nvPr/>
        </p:nvSpPr>
        <p:spPr bwMode="auto">
          <a:xfrm>
            <a:off x="2916238" y="4581525"/>
            <a:ext cx="104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over 1000m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059113" y="1557338"/>
            <a:ext cx="1587" cy="26543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文字方塊 45"/>
          <p:cNvSpPr txBox="1">
            <a:spLocks noChangeArrowheads="1"/>
          </p:cNvSpPr>
          <p:nvPr/>
        </p:nvSpPr>
        <p:spPr bwMode="auto">
          <a:xfrm>
            <a:off x="3059113" y="2132013"/>
            <a:ext cx="1042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over 700 km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32" name="矩形 35"/>
          <p:cNvSpPr>
            <a:spLocks noChangeArrowheads="1"/>
          </p:cNvSpPr>
          <p:nvPr/>
        </p:nvSpPr>
        <p:spPr bwMode="auto">
          <a:xfrm>
            <a:off x="3275013" y="38608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vocal signal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284663" y="1557338"/>
            <a:ext cx="2590800" cy="2159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4" name="文字方塊 36"/>
          <p:cNvSpPr txBox="1">
            <a:spLocks noChangeArrowheads="1"/>
          </p:cNvSpPr>
          <p:nvPr/>
        </p:nvSpPr>
        <p:spPr bwMode="auto">
          <a:xfrm>
            <a:off x="5364163" y="2276475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communication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35" name="文字方塊 36"/>
          <p:cNvSpPr txBox="1">
            <a:spLocks noChangeArrowheads="1"/>
          </p:cNvSpPr>
          <p:nvPr/>
        </p:nvSpPr>
        <p:spPr bwMode="auto">
          <a:xfrm>
            <a:off x="900113" y="908050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astronomy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736" name="文字方塊 36"/>
          <p:cNvSpPr txBox="1">
            <a:spLocks noChangeArrowheads="1"/>
          </p:cNvSpPr>
          <p:nvPr/>
        </p:nvSpPr>
        <p:spPr bwMode="auto">
          <a:xfrm>
            <a:off x="971550" y="4581525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oceanography</a:t>
            </a:r>
          </a:p>
        </p:txBody>
      </p:sp>
      <p:sp>
        <p:nvSpPr>
          <p:cNvPr id="30737" name="文字方塊 36"/>
          <p:cNvSpPr txBox="1">
            <a:spLocks noChangeArrowheads="1"/>
          </p:cNvSpPr>
          <p:nvPr/>
        </p:nvSpPr>
        <p:spPr bwMode="auto">
          <a:xfrm>
            <a:off x="5867400" y="4868863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geology</a:t>
            </a:r>
          </a:p>
        </p:txBody>
      </p:sp>
      <p:sp>
        <p:nvSpPr>
          <p:cNvPr id="30738" name="文字方塊 37"/>
          <p:cNvSpPr txBox="1">
            <a:spLocks noChangeArrowheads="1"/>
          </p:cNvSpPr>
          <p:nvPr/>
        </p:nvSpPr>
        <p:spPr bwMode="auto">
          <a:xfrm>
            <a:off x="6948488" y="3244850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human life</a:t>
            </a: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AB822A-232F-4AF1-902F-B7C8C341B66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704137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附錄十：幾個常見的資料蒐尋方法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6119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Google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學術搜尋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042988" y="1485900"/>
            <a:ext cx="3160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http://scholar.google.com.tw/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971550" y="2060575"/>
            <a:ext cx="7200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太重要了，不可以不知道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只要任何的書籍或論文，在網路上有電子版，都可以用這個功能查得到</a:t>
            </a:r>
          </a:p>
        </p:txBody>
      </p:sp>
      <p:pic>
        <p:nvPicPr>
          <p:cNvPr id="317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98788"/>
            <a:ext cx="625792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179388" y="3646488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輸入關鍵字，或期刊名，或作者</a:t>
            </a:r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2413000" y="4583113"/>
            <a:ext cx="1800225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2124075" y="4151313"/>
            <a:ext cx="64770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372225" y="3214688"/>
            <a:ext cx="2016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再按「搜尋」，就可找到想要的資料</a:t>
            </a:r>
          </a:p>
        </p:txBody>
      </p:sp>
      <p:sp>
        <p:nvSpPr>
          <p:cNvPr id="31756" name="Oval 11"/>
          <p:cNvSpPr>
            <a:spLocks noChangeArrowheads="1"/>
          </p:cNvSpPr>
          <p:nvPr/>
        </p:nvSpPr>
        <p:spPr bwMode="auto">
          <a:xfrm>
            <a:off x="5653088" y="4583113"/>
            <a:ext cx="6477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>
            <a:off x="6084888" y="4006850"/>
            <a:ext cx="360362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5B065-A2E9-4B50-ABC1-227C37271B7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尋找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IEEE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的論文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971550" y="765175"/>
            <a:ext cx="501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http://ieeexplore.ieee.org/Xplore/guesthome.jsp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95288" y="4149725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(6)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傳統方法：去圖書館找資料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898525" y="4797425"/>
            <a:ext cx="496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台大圖書館首頁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http://www.lib.ntu.edu.tw/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900113" y="5302250"/>
            <a:ext cx="460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或者去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http://www.lib.ntu.edu.tw/tulips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395288" y="1341438"/>
            <a:ext cx="2160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Wikipedia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395288" y="1846263"/>
            <a:ext cx="2553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Github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搜尋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code)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395288" y="2349500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(5)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數學的百科網站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1116013" y="2781300"/>
            <a:ext cx="375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http://eqworld.ipmnet.ru/index.htm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1187450" y="3357563"/>
            <a:ext cx="475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有多個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tables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，以及對數學定理的介紹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773E2-B38B-4CD7-8A87-3BB0D98D0CC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1189316" y="1041400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「台大圖書館首頁」</a:t>
            </a:r>
          </a:p>
        </p:txBody>
      </p:sp>
      <p:sp>
        <p:nvSpPr>
          <p:cNvPr id="34830" name="Rectangle 13"/>
          <p:cNvSpPr>
            <a:spLocks noChangeArrowheads="1"/>
          </p:cNvSpPr>
          <p:nvPr/>
        </p:nvSpPr>
        <p:spPr bwMode="auto">
          <a:xfrm>
            <a:off x="4429403" y="1041400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「其他圖書館」</a:t>
            </a: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3637241" y="12573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14641" y="538162"/>
            <a:ext cx="532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(7)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查詢其他圖書館有沒有我要找的書</a:t>
            </a:r>
          </a:p>
        </p:txBody>
      </p:sp>
      <p:sp>
        <p:nvSpPr>
          <p:cNvPr id="34833" name="Rectangle 16"/>
          <p:cNvSpPr>
            <a:spLocks noChangeArrowheads="1"/>
          </p:cNvSpPr>
          <p:nvPr/>
        </p:nvSpPr>
        <p:spPr bwMode="auto">
          <a:xfrm>
            <a:off x="1117878" y="2122487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「台大圖書館首頁」</a:t>
            </a: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3494366" y="2338387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4213503" y="2122487"/>
            <a:ext cx="151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「電子書」 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5510491" y="2122487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或「免費電子書」 </a:t>
            </a:r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614641" y="1617662"/>
            <a:ext cx="532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(8)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找尋電子書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73644" y="2843212"/>
            <a:ext cx="439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(9)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查詢一個期刊是否為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SCI 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18106" y="3346449"/>
            <a:ext cx="712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1: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先去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http://scientific.thomson.com/mjl/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89544" y="3922712"/>
            <a:ext cx="5040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2: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Search Terms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輸入期刊全名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869044" y="4311649"/>
            <a:ext cx="6121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Search Type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選擇 “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Full Journal Title”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，再按 “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Search”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789544" y="4787899"/>
            <a:ext cx="7488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 3: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如果有找到這期刊，那就代表這個期刊的確被收錄在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A20B9-54E0-460F-BF78-337F0C8FE23C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284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750578" y="4025124"/>
            <a:ext cx="7200900" cy="1941512"/>
            <a:chOff x="1437" y="5397"/>
            <a:chExt cx="11340" cy="3057"/>
          </a:xfrm>
        </p:grpSpPr>
        <p:sp>
          <p:nvSpPr>
            <p:cNvPr id="7173" name="Line 3"/>
            <p:cNvSpPr>
              <a:spLocks noChangeShapeType="1"/>
            </p:cNvSpPr>
            <p:nvPr/>
          </p:nvSpPr>
          <p:spPr bwMode="auto">
            <a:xfrm>
              <a:off x="1437" y="6657"/>
              <a:ext cx="3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4" name="Line 4"/>
            <p:cNvSpPr>
              <a:spLocks noChangeShapeType="1"/>
            </p:cNvSpPr>
            <p:nvPr/>
          </p:nvSpPr>
          <p:spPr bwMode="auto">
            <a:xfrm flipV="1">
              <a:off x="2157" y="5401"/>
              <a:ext cx="234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>
              <a:off x="2157" y="6297"/>
              <a:ext cx="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 flipV="1">
              <a:off x="2157" y="6837"/>
              <a:ext cx="234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>
              <a:off x="4497" y="5397"/>
              <a:ext cx="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>
              <a:off x="6297" y="6301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>
              <a:off x="8817" y="6657"/>
              <a:ext cx="3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>
              <a:off x="9357" y="6297"/>
              <a:ext cx="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11697" y="6297"/>
              <a:ext cx="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V="1">
              <a:off x="9357" y="6297"/>
              <a:ext cx="23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V="1">
              <a:off x="9357" y="7737"/>
              <a:ext cx="23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Rectangle 14"/>
            <p:cNvSpPr>
              <a:spLocks noChangeArrowheads="1"/>
            </p:cNvSpPr>
            <p:nvPr/>
          </p:nvSpPr>
          <p:spPr bwMode="auto">
            <a:xfrm>
              <a:off x="2157" y="5397"/>
              <a:ext cx="2340" cy="2340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3957" y="7557"/>
              <a:ext cx="108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Rectangle 16"/>
            <p:cNvSpPr>
              <a:spLocks noChangeArrowheads="1"/>
            </p:cNvSpPr>
            <p:nvPr/>
          </p:nvSpPr>
          <p:spPr bwMode="auto">
            <a:xfrm>
              <a:off x="9357" y="6297"/>
              <a:ext cx="2340" cy="1440"/>
            </a:xfrm>
            <a:prstGeom prst="rect">
              <a:avLst/>
            </a:prstGeom>
            <a:solidFill>
              <a:srgbClr val="FF0000">
                <a:alpha val="41960"/>
              </a:srgbClr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187" name="Text Box 17"/>
            <p:cNvSpPr txBox="1">
              <a:spLocks noChangeArrowheads="1"/>
            </p:cNvSpPr>
            <p:nvPr/>
          </p:nvSpPr>
          <p:spPr bwMode="auto">
            <a:xfrm>
              <a:off x="6434" y="5532"/>
              <a:ext cx="202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250" tIns="47625" rIns="95250" bIns="47625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imes New Roman" panose="02020603050405020304" pitchFamily="18" charset="0"/>
                </a:rPr>
                <a:t>shearing</a:t>
              </a:r>
            </a:p>
          </p:txBody>
        </p:sp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5217" y="7557"/>
              <a:ext cx="922" cy="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5250" tIns="47625" rIns="95250" bIns="47625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Area</a:t>
              </a:r>
              <a:endParaRPr lang="en-US" altLang="zh-TW" sz="2000">
                <a:latin typeface="Times New Roman" panose="02020603050405020304" pitchFamily="18" charset="0"/>
              </a:endParaRPr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 flipH="1">
              <a:off x="6480" y="7381"/>
              <a:ext cx="3060" cy="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6395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80625" y="5957888"/>
              <a:ext cx="9525" cy="52387"/>
            </p14:xfrm>
          </p:contentPart>
        </mc:Choice>
        <mc:Fallback xmlns="">
          <p:pic>
            <p:nvPicPr>
              <p:cNvPr id="186395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8061" y="5955376"/>
                <a:ext cx="14654" cy="5741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矩形 1"/>
          <p:cNvSpPr/>
          <p:nvPr/>
        </p:nvSpPr>
        <p:spPr>
          <a:xfrm>
            <a:off x="740316" y="351906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Analytic Signal Conversion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26864"/>
              </p:ext>
            </p:extLst>
          </p:nvPr>
        </p:nvGraphicFramePr>
        <p:xfrm>
          <a:off x="1475656" y="811743"/>
          <a:ext cx="29670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5" imgW="2971800" imgH="355320" progId="Equation.DSMT4">
                  <p:embed/>
                </p:oleObj>
              </mc:Choice>
              <mc:Fallback>
                <p:oleObj name="Equation" r:id="rId5" imgW="2971800" imgH="355320" progId="Equation.DSMT4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811743"/>
                        <a:ext cx="29670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758488" y="3253477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Shearing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381E4-835D-444D-B858-03691A34092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311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95288" y="2447389"/>
            <a:ext cx="79211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(11)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如果實在沒有適合的書籍，可以看 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review”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 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survey”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“tutorial”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性質的論文  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有了相當基礎之後，再閱讀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papers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Paper Title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Abstract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 以及其他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Papers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對這篇文章的描述，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來判斷這篇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papers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應該詳讀或大略了解即可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82089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(10)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想要對一個東西作入門但較深入的了解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papers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Wikipedia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會比看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conference papers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適宜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看書會比看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papers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Wikipedia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適宜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7FB65-B57C-4E46-8537-6643C6541A87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802552" y="1310350"/>
            <a:ext cx="532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2  Separate the components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26567" y="3140993"/>
            <a:ext cx="792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3  Use shearing or rotation to minimize the “area” to each component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99592" y="4941218"/>
            <a:ext cx="792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4  Use the conventional sampling theory to sample each components</a:t>
            </a: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1115492" y="2564731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 flipV="1">
            <a:off x="2266429" y="1772568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 rot="-1800000">
            <a:off x="2374380" y="1991011"/>
            <a:ext cx="647700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 rot="600000">
            <a:off x="2971910" y="2316505"/>
            <a:ext cx="647700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282554" y="2421856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4931842" y="2564731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 flipV="1">
            <a:off x="5579542" y="1772568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 rot="-1800000">
            <a:off x="5731942" y="1964656"/>
            <a:ext cx="647700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7308329" y="2564731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V="1">
            <a:off x="8027467" y="1772568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 rot="600000">
            <a:off x="8244160" y="2239719"/>
            <a:ext cx="647700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6803504" y="227739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</a:p>
        </p:txBody>
      </p:sp>
      <p:sp>
        <p:nvSpPr>
          <p:cNvPr id="8210" name="文字方塊 17"/>
          <p:cNvSpPr txBox="1">
            <a:spLocks noChangeArrowheads="1"/>
          </p:cNvSpPr>
          <p:nvPr/>
        </p:nvSpPr>
        <p:spPr bwMode="auto">
          <a:xfrm>
            <a:off x="4858817" y="1321718"/>
            <a:ext cx="335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(a)		          (b)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798552" y="503361"/>
            <a:ext cx="532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Step 1  Analytic Signal Conversion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19876-1D77-48EF-B9F4-6740ED61502A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286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215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傳統的取樣方式</a:t>
            </a:r>
          </a:p>
        </p:txBody>
      </p:sp>
      <p:graphicFrame>
        <p:nvGraphicFramePr>
          <p:cNvPr id="92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32822"/>
              </p:ext>
            </p:extLst>
          </p:nvPr>
        </p:nvGraphicFramePr>
        <p:xfrm>
          <a:off x="1528763" y="917575"/>
          <a:ext cx="1584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3" imgW="1586811" imgH="355446" progId="Equation.DSMT4">
                  <p:embed/>
                </p:oleObj>
              </mc:Choice>
              <mc:Fallback>
                <p:oleObj name="Equation" r:id="rId3" imgW="1586811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917575"/>
                        <a:ext cx="15843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68313" y="2824163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新的取樣方式</a:t>
            </a:r>
          </a:p>
        </p:txBody>
      </p:sp>
      <p:graphicFrame>
        <p:nvGraphicFramePr>
          <p:cNvPr id="92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673307"/>
              </p:ext>
            </p:extLst>
          </p:nvPr>
        </p:nvGraphicFramePr>
        <p:xfrm>
          <a:off x="1287407" y="3808412"/>
          <a:ext cx="42211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5" imgW="4228920" imgH="355320" progId="Equation.DSMT4">
                  <p:embed/>
                </p:oleObj>
              </mc:Choice>
              <mc:Fallback>
                <p:oleObj name="Equation" r:id="rId5" imgW="422892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07" y="3808412"/>
                        <a:ext cx="42211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74051"/>
              </p:ext>
            </p:extLst>
          </p:nvPr>
        </p:nvGraphicFramePr>
        <p:xfrm>
          <a:off x="1257474" y="5094287"/>
          <a:ext cx="37877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7" imgW="3797300" imgH="889000" progId="Equation.DSMT4">
                  <p:embed/>
                </p:oleObj>
              </mc:Choice>
              <mc:Fallback>
                <p:oleObj name="Equation" r:id="rId7" imgW="3797300" imgH="889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474" y="5094287"/>
                        <a:ext cx="37877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304180"/>
              </p:ext>
            </p:extLst>
          </p:nvPr>
        </p:nvGraphicFramePr>
        <p:xfrm>
          <a:off x="1257474" y="4446587"/>
          <a:ext cx="2813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9" imgW="2819400" imgH="431800" progId="Equation.DSMT4">
                  <p:embed/>
                </p:oleObj>
              </mc:Choice>
              <mc:Fallback>
                <p:oleObj name="Equation" r:id="rId9" imgW="2819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474" y="4446587"/>
                        <a:ext cx="2813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532612" y="4446587"/>
            <a:ext cx="194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5532612" y="5094287"/>
            <a:ext cx="194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1, 2, …,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</a:p>
        </p:txBody>
      </p:sp>
      <p:sp>
        <p:nvSpPr>
          <p:cNvPr id="9227" name="Text Box 2"/>
          <p:cNvSpPr txBox="1">
            <a:spLocks noChangeArrowheads="1"/>
          </p:cNvSpPr>
          <p:nvPr/>
        </p:nvSpPr>
        <p:spPr bwMode="auto">
          <a:xfrm>
            <a:off x="700261" y="1527647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重建：</a:t>
            </a:r>
          </a:p>
        </p:txBody>
      </p:sp>
      <p:graphicFrame>
        <p:nvGraphicFramePr>
          <p:cNvPr id="9228" name="Object 7"/>
          <p:cNvGraphicFramePr>
            <a:graphicFrameLocks noChangeAspect="1"/>
          </p:cNvGraphicFramePr>
          <p:nvPr/>
        </p:nvGraphicFramePr>
        <p:xfrm>
          <a:off x="1725613" y="1403350"/>
          <a:ext cx="29162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11" imgW="2921000" imgH="673100" progId="Equation.DSMT4">
                  <p:embed/>
                </p:oleObj>
              </mc:Choice>
              <mc:Fallback>
                <p:oleObj name="Equation" r:id="rId11" imgW="2921000" imgH="673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1403350"/>
                        <a:ext cx="29162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82581"/>
              </p:ext>
            </p:extLst>
          </p:nvPr>
        </p:nvGraphicFramePr>
        <p:xfrm>
          <a:off x="1285338" y="3301019"/>
          <a:ext cx="29670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13" imgW="2971800" imgH="355320" progId="Equation.DSMT4">
                  <p:embed/>
                </p:oleObj>
              </mc:Choice>
              <mc:Fallback>
                <p:oleObj name="Equation" r:id="rId13" imgW="2971800" imgH="355320" progId="Equation.DSMT4">
                  <p:embed/>
                  <p:pic>
                    <p:nvPicPr>
                      <p:cNvPr id="92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338" y="3301019"/>
                        <a:ext cx="29670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47513"/>
              </p:ext>
            </p:extLst>
          </p:nvPr>
        </p:nvGraphicFramePr>
        <p:xfrm>
          <a:off x="3530064" y="2813050"/>
          <a:ext cx="7223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15" imgW="723600" imgH="355320" progId="Equation.DSMT4">
                  <p:embed/>
                </p:oleObj>
              </mc:Choice>
              <mc:Fallback>
                <p:oleObj name="Equation" r:id="rId15" imgW="723600" imgH="355320" progId="Equation.DSMT4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064" y="2813050"/>
                        <a:ext cx="7223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478838" y="2789044"/>
            <a:ext cx="2998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Hilbert transform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69392" y="3253334"/>
            <a:ext cx="634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765976" y="3786341"/>
            <a:ext cx="634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49545" y="4403664"/>
            <a:ext cx="634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742713" y="5043458"/>
            <a:ext cx="634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92980"/>
              </p:ext>
            </p:extLst>
          </p:nvPr>
        </p:nvGraphicFramePr>
        <p:xfrm>
          <a:off x="3764219" y="941298"/>
          <a:ext cx="9763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17" imgW="977760" imgH="330120" progId="Equation.DSMT4">
                  <p:embed/>
                </p:oleObj>
              </mc:Choice>
              <mc:Fallback>
                <p:oleObj name="Equation" r:id="rId17" imgW="977760" imgH="330120" progId="Equation.DSMT4">
                  <p:embed/>
                  <p:pic>
                    <p:nvPicPr>
                      <p:cNvPr id="92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219" y="941298"/>
                        <a:ext cx="9763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85668-23CD-4106-9003-71A5A4245A02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287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28212"/>
              </p:ext>
            </p:extLst>
          </p:nvPr>
        </p:nvGraphicFramePr>
        <p:xfrm>
          <a:off x="1692275" y="2566988"/>
          <a:ext cx="33337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" imgW="3340080" imgH="355320" progId="Equation.DSMT4">
                  <p:embed/>
                </p:oleObj>
              </mc:Choice>
              <mc:Fallback>
                <p:oleObj name="Equation" r:id="rId3" imgW="334008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6988"/>
                        <a:ext cx="33337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868363" y="771525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重建：</a:t>
            </a:r>
          </a:p>
        </p:txBody>
      </p:sp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1692275" y="1087438"/>
          <a:ext cx="32972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5" imgW="3302000" imgH="711200" progId="Equation.DSMT4">
                  <p:embed/>
                </p:oleObj>
              </mc:Choice>
              <mc:Fallback>
                <p:oleObj name="Equation" r:id="rId5" imgW="33020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87438"/>
                        <a:ext cx="32972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660525" y="1943100"/>
          <a:ext cx="29654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7" imgW="2971800" imgH="431800" progId="Equation.DSMT4">
                  <p:embed/>
                </p:oleObj>
              </mc:Choice>
              <mc:Fallback>
                <p:oleObj name="Equation" r:id="rId7" imgW="29718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943100"/>
                        <a:ext cx="29654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820182"/>
              </p:ext>
            </p:extLst>
          </p:nvPr>
        </p:nvGraphicFramePr>
        <p:xfrm>
          <a:off x="1692275" y="3146425"/>
          <a:ext cx="1800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9" imgW="1803240" imgH="380880" progId="Equation.DSMT4">
                  <p:embed/>
                </p:oleObj>
              </mc:Choice>
              <mc:Fallback>
                <p:oleObj name="Equation" r:id="rId9" imgW="1803240" imgH="380880" progId="Equation.DSMT4">
                  <p:embed/>
                  <p:pic>
                    <p:nvPicPr>
                      <p:cNvPr id="102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146425"/>
                        <a:ext cx="18002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87624" y="1284258"/>
            <a:ext cx="634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87624" y="1943100"/>
            <a:ext cx="634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187624" y="2529640"/>
            <a:ext cx="634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187624" y="3087665"/>
            <a:ext cx="634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63102B-2B45-4916-8409-71C7C09A9030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288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嚴格來說，沒有一個信號的 時頻分佈的「面積」是有限的。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69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81088" indent="-10810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Theorem: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11188" y="4868863"/>
            <a:ext cx="7129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實際上，以「面積」來討論取樣點數，是犧牲了一些精確度。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87450" y="1557338"/>
            <a:ext cx="64087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time limited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0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it is impossible to be frequency limited 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187450" y="2492375"/>
            <a:ext cx="64087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is frequency limited 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0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then it is impossible to be time limited 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11188" y="3573463"/>
            <a:ext cx="56165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但是我們可以選一個 “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threshold”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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時頻分析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)| &gt; 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或 的區域的面積是有限的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223425-F020-40FA-AD51-DC05AF8825A4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289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99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只取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犧牲的能量所佔的比例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900113" y="981075"/>
          <a:ext cx="65373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3" imgW="6540500" imgH="1054100" progId="Equation.DSMT4">
                  <p:embed/>
                </p:oleObj>
              </mc:Choice>
              <mc:Fallback>
                <p:oleObj name="Equation" r:id="rId3" imgW="6540500" imgH="1054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65373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84213" y="2133600"/>
            <a:ext cx="1871662" cy="406400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)],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700338" y="2133600"/>
            <a:ext cx="518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 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]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 0 otherwise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611188" y="3500438"/>
            <a:ext cx="76327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	For the Wigner distribution function (WDF)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>
                <a:latin typeface="Times New Roman" panose="02020603050405020304" pitchFamily="18" charset="0"/>
              </a:rPr>
              <a:t>					</a:t>
            </a:r>
            <a:endParaRPr lang="en-US" altLang="zh-TW" sz="1000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			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				                      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=   energy of 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r>
              <a:rPr lang="en-US" altLang="zh-TW" sz="2000">
                <a:latin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12296" name="Object 7"/>
          <p:cNvGraphicFramePr>
            <a:graphicFrameLocks noChangeAspect="1"/>
          </p:cNvGraphicFramePr>
          <p:nvPr/>
        </p:nvGraphicFramePr>
        <p:xfrm>
          <a:off x="1377950" y="4005263"/>
          <a:ext cx="2422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5" imgW="2425700" imgH="508000" progId="Equation.DSMT4">
                  <p:embed/>
                </p:oleObj>
              </mc:Choice>
              <mc:Fallback>
                <p:oleObj name="Equation" r:id="rId5" imgW="24257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005263"/>
                        <a:ext cx="2422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8"/>
          <p:cNvGraphicFramePr>
            <a:graphicFrameLocks noChangeAspect="1"/>
          </p:cNvGraphicFramePr>
          <p:nvPr/>
        </p:nvGraphicFramePr>
        <p:xfrm>
          <a:off x="4217988" y="4005263"/>
          <a:ext cx="2514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7" imgW="2514600" imgH="508000" progId="Equation.DSMT4">
                  <p:embed/>
                </p:oleObj>
              </mc:Choice>
              <mc:Fallback>
                <p:oleObj name="Equation" r:id="rId7" imgW="25146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4005263"/>
                        <a:ext cx="2514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9"/>
          <p:cNvGraphicFramePr>
            <a:graphicFrameLocks noChangeAspect="1"/>
          </p:cNvGraphicFramePr>
          <p:nvPr/>
        </p:nvGraphicFramePr>
        <p:xfrm>
          <a:off x="1258888" y="4581525"/>
          <a:ext cx="3419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9" imgW="3416300" imgH="508000" progId="Equation.DSMT4">
                  <p:embed/>
                </p:oleObj>
              </mc:Choice>
              <mc:Fallback>
                <p:oleObj name="Equation" r:id="rId9" imgW="34163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34194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8AF043-DC42-4320-A1E0-7CA95E2A94AF}" type="slidenum">
              <a:rPr lang="en-US" altLang="zh-TW" sz="2000" smtClean="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290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244475" y="908050"/>
          <a:ext cx="8640763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3" imgW="8636000" imgH="2362200" progId="Equation.DSMT4">
                  <p:embed/>
                </p:oleObj>
              </mc:Choice>
              <mc:Fallback>
                <p:oleObj name="Equation" r:id="rId3" imgW="8636000" imgH="2362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908050"/>
                        <a:ext cx="8640763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Line 12"/>
          <p:cNvSpPr>
            <a:spLocks noChangeShapeType="1"/>
          </p:cNvSpPr>
          <p:nvPr/>
        </p:nvSpPr>
        <p:spPr bwMode="auto">
          <a:xfrm>
            <a:off x="4500563" y="5013325"/>
            <a:ext cx="3311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 flipV="1">
            <a:off x="6278563" y="4076700"/>
            <a:ext cx="0" cy="153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5527675" y="4714875"/>
            <a:ext cx="1352550" cy="639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2" name="Text Box 15"/>
          <p:cNvSpPr txBox="1">
            <a:spLocks noChangeArrowheads="1"/>
          </p:cNvSpPr>
          <p:nvPr/>
        </p:nvSpPr>
        <p:spPr bwMode="auto">
          <a:xfrm>
            <a:off x="6173788" y="4446588"/>
            <a:ext cx="6016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 f</a:t>
            </a:r>
            <a:r>
              <a:rPr lang="en-US" altLang="zh-TW" sz="20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23" name="Text Box 16"/>
          <p:cNvSpPr txBox="1">
            <a:spLocks noChangeArrowheads="1"/>
          </p:cNvSpPr>
          <p:nvPr/>
        </p:nvSpPr>
        <p:spPr bwMode="auto">
          <a:xfrm>
            <a:off x="6189663" y="5278438"/>
            <a:ext cx="6000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24" name="Text Box 17"/>
          <p:cNvSpPr txBox="1">
            <a:spLocks noChangeArrowheads="1"/>
          </p:cNvSpPr>
          <p:nvPr/>
        </p:nvSpPr>
        <p:spPr bwMode="auto">
          <a:xfrm>
            <a:off x="6759575" y="4868863"/>
            <a:ext cx="6016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25" name="Text Box 18"/>
          <p:cNvSpPr txBox="1">
            <a:spLocks noChangeArrowheads="1"/>
          </p:cNvSpPr>
          <p:nvPr/>
        </p:nvSpPr>
        <p:spPr bwMode="auto">
          <a:xfrm>
            <a:off x="5167313" y="4868863"/>
            <a:ext cx="6000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5724525" y="37893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3327" name="Text Box 20"/>
          <p:cNvSpPr txBox="1">
            <a:spLocks noChangeArrowheads="1"/>
          </p:cNvSpPr>
          <p:nvPr/>
        </p:nvSpPr>
        <p:spPr bwMode="auto">
          <a:xfrm>
            <a:off x="7812088" y="47244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graphicFrame>
        <p:nvGraphicFramePr>
          <p:cNvPr id="13328" name="Object 2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81075" y="3789363"/>
          <a:ext cx="2844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5" imgW="2844800" imgH="1054100" progId="Equation.DSMT4">
                  <p:embed/>
                </p:oleObj>
              </mc:Choice>
              <mc:Fallback>
                <p:oleObj name="Equation" r:id="rId5" imgW="2844800" imgH="1054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3789363"/>
                        <a:ext cx="2844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2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27538" y="333375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7" imgW="2514600" imgH="508000" progId="Equation.DSMT4">
                  <p:embed/>
                </p:oleObj>
              </mc:Choice>
              <mc:Fallback>
                <p:oleObj name="Equation" r:id="rId7" imgW="2514600" imgH="508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33375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31913" y="333375"/>
          <a:ext cx="237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9" imgW="2374900" imgH="508000" progId="Equation.DSMT4">
                  <p:embed/>
                </p:oleObj>
              </mc:Choice>
              <mc:Fallback>
                <p:oleObj name="Equation" r:id="rId9" imgW="2374900" imgH="508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3375"/>
                        <a:ext cx="2374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Line 24"/>
          <p:cNvSpPr>
            <a:spLocks noChangeShapeType="1"/>
          </p:cNvSpPr>
          <p:nvPr/>
        </p:nvSpPr>
        <p:spPr bwMode="auto">
          <a:xfrm>
            <a:off x="5508625" y="3716338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2" name="Line 25"/>
          <p:cNvSpPr>
            <a:spLocks noChangeShapeType="1"/>
          </p:cNvSpPr>
          <p:nvPr/>
        </p:nvSpPr>
        <p:spPr bwMode="auto">
          <a:xfrm>
            <a:off x="6877050" y="378936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3" name="Text Box 26"/>
          <p:cNvSpPr txBox="1">
            <a:spLocks noChangeArrowheads="1"/>
          </p:cNvSpPr>
          <p:nvPr/>
        </p:nvSpPr>
        <p:spPr bwMode="auto">
          <a:xfrm>
            <a:off x="4716463" y="4508500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</a:p>
        </p:txBody>
      </p:sp>
      <p:sp>
        <p:nvSpPr>
          <p:cNvPr id="13334" name="Text Box 27"/>
          <p:cNvSpPr txBox="1">
            <a:spLocks noChangeArrowheads="1"/>
          </p:cNvSpPr>
          <p:nvPr/>
        </p:nvSpPr>
        <p:spPr bwMode="auto">
          <a:xfrm>
            <a:off x="7164388" y="44370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  <p:sp>
        <p:nvSpPr>
          <p:cNvPr id="13335" name="Text Box 28"/>
          <p:cNvSpPr txBox="1">
            <a:spLocks noChangeArrowheads="1"/>
          </p:cNvSpPr>
          <p:nvPr/>
        </p:nvSpPr>
        <p:spPr bwMode="auto">
          <a:xfrm>
            <a:off x="5867400" y="42211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</a:p>
        </p:txBody>
      </p:sp>
      <p:sp>
        <p:nvSpPr>
          <p:cNvPr id="13336" name="Text Box 29"/>
          <p:cNvSpPr txBox="1">
            <a:spLocks noChangeArrowheads="1"/>
          </p:cNvSpPr>
          <p:nvPr/>
        </p:nvSpPr>
        <p:spPr bwMode="auto">
          <a:xfrm>
            <a:off x="5795963" y="55895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</a:p>
        </p:txBody>
      </p:sp>
      <p:sp>
        <p:nvSpPr>
          <p:cNvPr id="13337" name="Text Box 30"/>
          <p:cNvSpPr txBox="1">
            <a:spLocks noChangeArrowheads="1"/>
          </p:cNvSpPr>
          <p:nvPr/>
        </p:nvSpPr>
        <p:spPr bwMode="auto">
          <a:xfrm>
            <a:off x="5508625" y="3141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</a:p>
        </p:txBody>
      </p:sp>
      <p:sp>
        <p:nvSpPr>
          <p:cNvPr id="13338" name="Text Box 31"/>
          <p:cNvSpPr txBox="1">
            <a:spLocks noChangeArrowheads="1"/>
          </p:cNvSpPr>
          <p:nvPr/>
        </p:nvSpPr>
        <p:spPr bwMode="auto">
          <a:xfrm>
            <a:off x="7596188" y="3141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</a:p>
        </p:txBody>
      </p:sp>
      <p:sp>
        <p:nvSpPr>
          <p:cNvPr id="13339" name="Text Box 32"/>
          <p:cNvSpPr txBox="1">
            <a:spLocks noChangeArrowheads="1"/>
          </p:cNvSpPr>
          <p:nvPr/>
        </p:nvSpPr>
        <p:spPr bwMode="auto">
          <a:xfrm>
            <a:off x="3348038" y="31416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</a:p>
        </p:txBody>
      </p:sp>
      <p:sp>
        <p:nvSpPr>
          <p:cNvPr id="13340" name="Text Box 33"/>
          <p:cNvSpPr txBox="1">
            <a:spLocks noChangeArrowheads="1"/>
          </p:cNvSpPr>
          <p:nvPr/>
        </p:nvSpPr>
        <p:spPr bwMode="auto">
          <a:xfrm>
            <a:off x="1187450" y="31416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9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1661</Words>
  <Application>Microsoft Office PowerPoint</Application>
  <PresentationFormat>如螢幕大小 (4:3)</PresentationFormat>
  <Paragraphs>275</Paragraphs>
  <Slides>30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細明體</vt:lpstr>
      <vt:lpstr>新細明體</vt:lpstr>
      <vt:lpstr>標楷體</vt:lpstr>
      <vt:lpstr>Arial</vt:lpstr>
      <vt:lpstr>Symbol</vt:lpstr>
      <vt:lpstr>Times New Roman</vt:lpstr>
      <vt:lpstr>Wingdings</vt:lpstr>
      <vt:lpstr>19_預設簡報設計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438</cp:revision>
  <dcterms:created xsi:type="dcterms:W3CDTF">2007-09-19T14:57:43Z</dcterms:created>
  <dcterms:modified xsi:type="dcterms:W3CDTF">2020-11-18T13:31:02Z</dcterms:modified>
</cp:coreProperties>
</file>