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41" saveSubsetFonts="1">
  <p:sldMasterIdLst>
    <p:sldMasterId id="2147483696" r:id="rId1"/>
  </p:sldMasterIdLst>
  <p:notesMasterIdLst>
    <p:notesMasterId r:id="rId37"/>
  </p:notesMasterIdLst>
  <p:sldIdLst>
    <p:sldId id="638" r:id="rId2"/>
    <p:sldId id="674" r:id="rId3"/>
    <p:sldId id="673" r:id="rId4"/>
    <p:sldId id="639" r:id="rId5"/>
    <p:sldId id="677" r:id="rId6"/>
    <p:sldId id="640" r:id="rId7"/>
    <p:sldId id="641" r:id="rId8"/>
    <p:sldId id="642" r:id="rId9"/>
    <p:sldId id="643" r:id="rId10"/>
    <p:sldId id="644" r:id="rId11"/>
    <p:sldId id="645" r:id="rId12"/>
    <p:sldId id="648" r:id="rId13"/>
    <p:sldId id="649" r:id="rId14"/>
    <p:sldId id="650" r:id="rId15"/>
    <p:sldId id="651" r:id="rId16"/>
    <p:sldId id="652" r:id="rId17"/>
    <p:sldId id="653" r:id="rId18"/>
    <p:sldId id="654" r:id="rId19"/>
    <p:sldId id="655" r:id="rId20"/>
    <p:sldId id="656" r:id="rId21"/>
    <p:sldId id="657" r:id="rId22"/>
    <p:sldId id="658" r:id="rId23"/>
    <p:sldId id="659" r:id="rId24"/>
    <p:sldId id="660" r:id="rId25"/>
    <p:sldId id="661" r:id="rId26"/>
    <p:sldId id="664" r:id="rId27"/>
    <p:sldId id="665" r:id="rId28"/>
    <p:sldId id="666" r:id="rId29"/>
    <p:sldId id="667" r:id="rId30"/>
    <p:sldId id="668" r:id="rId31"/>
    <p:sldId id="669" r:id="rId32"/>
    <p:sldId id="670" r:id="rId33"/>
    <p:sldId id="671" r:id="rId34"/>
    <p:sldId id="675" r:id="rId35"/>
    <p:sldId id="676" r:id="rId3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FF00FF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660"/>
  </p:normalViewPr>
  <p:slideViewPr>
    <p:cSldViewPr>
      <p:cViewPr varScale="1">
        <p:scale>
          <a:sx n="85" d="100"/>
          <a:sy n="85" d="100"/>
        </p:scale>
        <p:origin x="17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6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17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5-12-10T02:31:06.0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12 516,'0'0'1935,"0"0"-516,0 0-645,0 0-258,10-8-129,-10 8-258,0 0-129,0 0 129,0 0-129,0 0-129,11-4-774,-11 4-1290,0 0-386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10T03:48:59.6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7093 461 0</inkml:trace>
  <inkml:trace contextRef="#ctx0" brushRef="#br0" timeOffset="70">8100 0 0</inkml:trace>
  <inkml:trace contextRef="#ctx0" brushRef="#br0" timeOffset="241489">0 4845 0,'0'0'0,"0"0"0,0 0 0,0 0 0,0 0 0,0 0 0,0 0 0,0 0 0,0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10T04:01:34.9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0,'0'0'0,"0"0"0,0 0 0,0 0 0,0 0 0,0 0 0,0 0 0,0 0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10T04:01:39.3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0,'0'0'0,"0"0"0,0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10T03:58:45.6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263 546 0,'-263'-546'0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17T02:37:37.9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10T02:31:13.7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0 0,'-12'440'0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5-12-10T02:31:06.0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12 516,'0'0'1935,"0"0"-516,0 0-645,0 0-258,10-8-129,-10 8-258,0 0-129,0 0 129,0 0-129,0 0-129,11-4-774,-11 4-1290,0 0-386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10T02:31:13.7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0 0,'-12'440'0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10T02:36:37.5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996 0 0</inkml:trace>
  <inkml:trace contextRef="#ctx0" brushRef="#br0" timeOffset="348981">0 15058 0,'0'0'0,"0"0"0,0 0 0,0 0 0,0 0 0,0 0 0,0 0 0,0 0 0,0 0 0,0 0 0,0 0 0,0 0 0,0 0 0,0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10T03:30:51.6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5-12-10T03:33:55.5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context xml:id="ctx1">
      <inkml:inkSource xml:id="inkSrc1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1" timeString="2015-12-10T03:34:19.169"/>
    </inkml:context>
  </inkml:definitions>
  <inkml:trace contextRef="#ctx0" brushRef="#br0">0 2041 129,'0'0'129,"0"0"129,7-11-258,-7 11-515</inkml:trace>
  <inkml:trace contextRef="#ctx1" brushRef="#br0">3906 0 0,'0'0'0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17T01:59: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9802 0 0,'-45'11'0,"-81"14"0,126-25 0,0 0 0,0 0 0,-81 24 0,81-24 0,0 0 0,-45 12 0,45-12 0,-34 13 0,34-13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0,-12 36 0,12-36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</inkml:trace>
  <inkml:trace contextRef="#ctx0" brushRef="#br0" timeOffset="12215">0 3280 0,'0'0'0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5-12-17T01:59:53.8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25,'25'0,"0"0,-1 0,1 0,25-25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076B06F-8A02-42D8-8E8E-CE6753202E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6B06F-8A02-42D8-8E8E-CE6753202E17}" type="slidenum">
              <a:rPr lang="en-US" altLang="zh-TW" smtClean="0"/>
              <a:pPr>
                <a:defRPr/>
              </a:pPr>
              <a:t>345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296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6B06F-8A02-42D8-8E8E-CE6753202E17}" type="slidenum">
              <a:rPr lang="en-US" altLang="zh-TW" smtClean="0"/>
              <a:pPr>
                <a:defRPr/>
              </a:pPr>
              <a:t>353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531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</p:spPr>
        <p:txBody>
          <a:bodyPr/>
          <a:lstStyle>
            <a:lvl1pPr>
              <a:defRPr>
                <a:solidFill>
                  <a:srgbClr val="3333FF"/>
                </a:solidFill>
              </a:defRPr>
            </a:lvl1pPr>
          </a:lstStyle>
          <a:p>
            <a:pPr>
              <a:defRPr/>
            </a:pPr>
            <a:fld id="{836A0F63-2655-4C1F-A6A0-6BB36527F0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823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000000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23C6ED8-EC58-4F9F-AC0B-D249BD3E7B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emf"/><Relationship Id="rId5" Type="http://schemas.openxmlformats.org/officeDocument/2006/relationships/customXml" Target="../ink/ink7.x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customXml" Target="../ink/ink8.xml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0.bin"/><Relationship Id="rId7" Type="http://schemas.openxmlformats.org/officeDocument/2006/relationships/customXml" Target="../ink/ink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emf"/><Relationship Id="rId4" Type="http://schemas.openxmlformats.org/officeDocument/2006/relationships/customXml" Target="../ink/ink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emf"/><Relationship Id="rId4" Type="http://schemas.openxmlformats.org/officeDocument/2006/relationships/customXml" Target="../ink/ink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emf"/><Relationship Id="rId5" Type="http://schemas.openxmlformats.org/officeDocument/2006/relationships/customXml" Target="../ink/ink13.xml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1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38.bin"/><Relationship Id="rId7" Type="http://schemas.openxmlformats.org/officeDocument/2006/relationships/customXml" Target="../ink/ink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8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customXml" Target="../ink/ink3.xml"/><Relationship Id="rId11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wmf"/><Relationship Id="rId9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199C57-6B04-4983-BA11-CF1243636D2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5" name="Rectangle 18"/>
          <p:cNvSpPr>
            <a:spLocks noChangeArrowheads="1"/>
          </p:cNvSpPr>
          <p:nvPr/>
        </p:nvSpPr>
        <p:spPr bwMode="auto">
          <a:xfrm>
            <a:off x="611188" y="333375"/>
            <a:ext cx="7921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XII.  Wavelet Transform </a:t>
            </a:r>
          </a:p>
        </p:txBody>
      </p:sp>
      <p:sp>
        <p:nvSpPr>
          <p:cNvPr id="4106" name="Text Box 3"/>
          <p:cNvSpPr txBox="1">
            <a:spLocks noChangeArrowheads="1"/>
          </p:cNvSpPr>
          <p:nvPr/>
        </p:nvSpPr>
        <p:spPr bwMode="auto">
          <a:xfrm>
            <a:off x="539750" y="1557338"/>
            <a:ext cx="3816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Main References</a:t>
            </a:r>
          </a:p>
        </p:txBody>
      </p:sp>
      <p:sp>
        <p:nvSpPr>
          <p:cNvPr id="4107" name="Rectangle 4"/>
          <p:cNvSpPr>
            <a:spLocks noChangeArrowheads="1"/>
          </p:cNvSpPr>
          <p:nvPr/>
        </p:nvSpPr>
        <p:spPr bwMode="auto">
          <a:xfrm>
            <a:off x="539750" y="2276475"/>
            <a:ext cx="8424863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[1] R. C. Gonzalez and R. E. Woods,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Digital Image Processing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Chap. 7, 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nd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edition, Prentice Hall, New Jersey, 2002.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適合初學者閱讀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[2] S. Mallat,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 Wavelet Tour of Signal Processing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Academic Press, 3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rd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edition, 2009.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適合想深入研究的人閱讀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若對時頻分析已經有足夠的概念，可以由這本書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Chapter 4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開始閱讀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2A53F1-0135-46CE-B636-E2134742DF5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395288" y="981075"/>
            <a:ext cx="820896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No multiplications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Input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Output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點數相同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頻率只分兩種：低頻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全為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和高頻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一半為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，一半為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可以分析一個信號的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localized feature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(5)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Very fast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but not accurate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827088" y="3429000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Example: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072534"/>
              </p:ext>
            </p:extLst>
          </p:nvPr>
        </p:nvGraphicFramePr>
        <p:xfrm>
          <a:off x="2627784" y="3468467"/>
          <a:ext cx="2003425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3" imgW="2006600" imgH="2997200" progId="Equation.DSMT4">
                  <p:embed/>
                </p:oleObj>
              </mc:Choice>
              <mc:Fallback>
                <p:oleObj name="Equation" r:id="rId3" imgW="2006600" imgH="299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468467"/>
                        <a:ext cx="2003425" cy="299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8313" y="333375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12-B  Characteristics of Haar Transform</a:t>
            </a:r>
            <a:endParaRPr lang="zh-TW" altLang="en-US" sz="2400" b="1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DA213B-1F63-402C-95EB-8F042E5FBCD4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1298" name="Group 2"/>
          <p:cNvGraphicFramePr>
            <a:graphicFrameLocks noGrp="1"/>
          </p:cNvGraphicFramePr>
          <p:nvPr/>
        </p:nvGraphicFramePr>
        <p:xfrm>
          <a:off x="179388" y="696913"/>
          <a:ext cx="8569325" cy="1190625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Transforms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Running Time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terms required for NRMSE &lt; 10</a:t>
                      </a:r>
                      <a:r>
                        <a:rPr kumimoji="1" lang="en-US" altLang="zh-TW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zh-TW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  <a:endParaRPr kumimoji="1" lang="en-US" altLang="zh-TW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DFT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9.5 sec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43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Haar Transform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0.3 sec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128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33" name="Rectangle 20"/>
          <p:cNvSpPr>
            <a:spLocks noChangeArrowheads="1"/>
          </p:cNvSpPr>
          <p:nvPr/>
        </p:nvSpPr>
        <p:spPr bwMode="auto">
          <a:xfrm>
            <a:off x="179388" y="2363788"/>
            <a:ext cx="8121650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References 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A. Haar, “Zur theorie der orthogonalen funktionensysteme ,”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Math. Annal.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vol. 69, pp. 331-371, 1910.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H. F. Harmuth,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Transmission of Information by Orthogonal Functions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Springer-Verlag, New York, 1972.</a:t>
            </a:r>
          </a:p>
        </p:txBody>
      </p:sp>
      <p:sp>
        <p:nvSpPr>
          <p:cNvPr id="13334" name="Rectangle 21"/>
          <p:cNvSpPr>
            <a:spLocks noChangeArrowheads="1"/>
          </p:cNvSpPr>
          <p:nvPr/>
        </p:nvSpPr>
        <p:spPr bwMode="auto">
          <a:xfrm>
            <a:off x="250825" y="5013325"/>
            <a:ext cx="8642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Haar Transform is closely related to the Wavelet transform (especially the discrete wavelet transform).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900350-C766-4E21-A0FD-0999A65EAA0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12-C  History of the Wavelet Transform 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612775" y="1125538"/>
            <a:ext cx="7129463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1910,  Haar families.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1981,  Morlet, wavelet concept.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1984,  Morlet and Grossman, ''wavelet''.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1985,  Meyer, ''orthogonal wavelet''.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1987,  International conference in France.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1988,  Mallat and Meyer, multiresolution.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1988,  Daubechies, compact support orthogonal wavelet.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1989,  Mallat, fast wavelet transform.</a:t>
            </a:r>
          </a:p>
          <a:p>
            <a:pPr eaLnBrk="1" hangingPunct="1">
              <a:spcBef>
                <a:spcPct val="25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1990s, Discrete wavelet transforms</a:t>
            </a:r>
          </a:p>
          <a:p>
            <a:pPr eaLnBrk="1" hangingPunct="1">
              <a:spcBef>
                <a:spcPct val="25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1999,  Directional wavelet transform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2000,  JPEG 2000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076559-B658-42C5-BDD6-4929339C0914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67544" y="1052736"/>
            <a:ext cx="6119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Wavelet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以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continuous / discrete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來分，有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種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96850" y="1958734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Type 1 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979712" y="1534033"/>
            <a:ext cx="6481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Input                      Output                   Name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1763688" y="1958734"/>
            <a:ext cx="460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Continuous             Continuous 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396850" y="2822334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Type 2 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763688" y="2822334"/>
            <a:ext cx="352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Continuous             Discrete 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396850" y="4046296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Type 3 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1835125" y="4046296"/>
            <a:ext cx="460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Discrete                 Discrete 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5364138" y="1958734"/>
            <a:ext cx="3421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Continuous Wavelet Transform 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5337176" y="4046296"/>
            <a:ext cx="3421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Discrete Wavelet Transform 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539750" y="476250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12-D  Three Types of Wavelets 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364138" y="2606434"/>
            <a:ext cx="36004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有時被稱為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discrete wavelet transform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，但其實是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continuous wavelet transform with discrete coefficients</a:t>
            </a:r>
          </a:p>
        </p:txBody>
      </p:sp>
      <p:sp>
        <p:nvSpPr>
          <p:cNvPr id="15375" name="Text Box 8"/>
          <p:cNvSpPr txBox="1">
            <a:spLocks noChangeArrowheads="1"/>
          </p:cNvSpPr>
          <p:nvPr/>
        </p:nvSpPr>
        <p:spPr bwMode="auto">
          <a:xfrm>
            <a:off x="396850" y="4857509"/>
            <a:ext cx="2087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比較：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Fourier transform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有四種</a:t>
            </a:r>
            <a:endParaRPr lang="en-US" altLang="zh-TW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F00B21-6B4E-45B1-93FB-F49732A388B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684213" y="1196975"/>
            <a:ext cx="76327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Definition: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): input,   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): mother wavelet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</a:rPr>
              <a:t>                     a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: location,     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: scaling</a:t>
            </a:r>
            <a:r>
              <a:rPr lang="en-US" altLang="zh-TW" sz="2000">
                <a:latin typeface="Times New Roman" panose="02020603050405020304" pitchFamily="18" charset="0"/>
              </a:rPr>
              <a:t>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                     </a:t>
            </a:r>
            <a:r>
              <a:rPr lang="en-US" altLang="zh-TW" sz="2000" i="1" u="sng">
                <a:latin typeface="Times New Roman" panose="02020603050405020304" pitchFamily="18" charset="0"/>
              </a:rPr>
              <a:t>a</a:t>
            </a:r>
            <a:r>
              <a:rPr lang="en-US" altLang="zh-TW" sz="2000" u="sng">
                <a:latin typeface="Times New Roman" panose="02020603050405020304" pitchFamily="18" charset="0"/>
              </a:rPr>
              <a:t> is any real number</a:t>
            </a:r>
            <a:r>
              <a:rPr lang="en-US" altLang="zh-TW" sz="2000">
                <a:latin typeface="Times New Roman" panose="02020603050405020304" pitchFamily="18" charset="0"/>
              </a:rPr>
              <a:t>,   </a:t>
            </a:r>
            <a:r>
              <a:rPr lang="en-US" altLang="zh-TW" sz="2000" i="1" u="sng">
                <a:latin typeface="Times New Roman" panose="02020603050405020304" pitchFamily="18" charset="0"/>
              </a:rPr>
              <a:t>b</a:t>
            </a:r>
            <a:r>
              <a:rPr lang="en-US" altLang="zh-TW" sz="2000" u="sng">
                <a:latin typeface="Times New Roman" panose="02020603050405020304" pitchFamily="18" charset="0"/>
              </a:rPr>
              <a:t> is any positive real number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Compare with time-frequency analysis: </a:t>
            </a:r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  <a:ea typeface="細明體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細明體" panose="02020509000000000000" pitchFamily="49" charset="-120"/>
              </a:rPr>
              <a:t> </a:t>
            </a: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location + modulation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2411413" y="1125538"/>
          <a:ext cx="35274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3" imgW="3530600" imgH="685800" progId="Equation.DSMT4">
                  <p:embed/>
                </p:oleObj>
              </mc:Choice>
              <mc:Fallback>
                <p:oleObj name="Equation" r:id="rId3" imgW="35306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125538"/>
                        <a:ext cx="352742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6394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3348038" y="4868863"/>
          <a:ext cx="39370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5" imgW="3619500" imgH="495300" progId="Equation.DSMT4">
                  <p:embed/>
                </p:oleObj>
              </mc:Choice>
              <mc:Fallback>
                <p:oleObj name="Equation" r:id="rId5" imgW="3619500" imgH="495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868863"/>
                        <a:ext cx="39370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1187450" y="4941888"/>
            <a:ext cx="252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Gabor Transform </a:t>
            </a:r>
          </a:p>
        </p:txBody>
      </p:sp>
      <p:grpSp>
        <p:nvGrpSpPr>
          <p:cNvPr id="16396" name="群組 21"/>
          <p:cNvGrpSpPr>
            <a:grpSpLocks/>
          </p:cNvGrpSpPr>
          <p:nvPr/>
        </p:nvGrpSpPr>
        <p:grpSpPr bwMode="auto">
          <a:xfrm>
            <a:off x="7000875" y="1144588"/>
            <a:ext cx="1500188" cy="1435100"/>
            <a:chOff x="7215206" y="1567543"/>
            <a:chExt cx="1500198" cy="1434417"/>
          </a:xfrm>
        </p:grpSpPr>
        <p:sp>
          <p:nvSpPr>
            <p:cNvPr id="19" name="手繪多邊形 18"/>
            <p:cNvSpPr/>
            <p:nvPr/>
          </p:nvSpPr>
          <p:spPr>
            <a:xfrm>
              <a:off x="7286644" y="1567543"/>
              <a:ext cx="1363671" cy="1388401"/>
            </a:xfrm>
            <a:custGeom>
              <a:avLst/>
              <a:gdLst>
                <a:gd name="connsiteX0" fmla="*/ 0 w 1364343"/>
                <a:gd name="connsiteY0" fmla="*/ 914400 h 1388533"/>
                <a:gd name="connsiteX1" fmla="*/ 130629 w 1364343"/>
                <a:gd name="connsiteY1" fmla="*/ 580571 h 1388533"/>
                <a:gd name="connsiteX2" fmla="*/ 290286 w 1364343"/>
                <a:gd name="connsiteY2" fmla="*/ 1291771 h 1388533"/>
                <a:gd name="connsiteX3" fmla="*/ 696686 w 1364343"/>
                <a:gd name="connsiteY3" fmla="*/ 0 h 1388533"/>
                <a:gd name="connsiteX4" fmla="*/ 1074058 w 1364343"/>
                <a:gd name="connsiteY4" fmla="*/ 1291771 h 1388533"/>
                <a:gd name="connsiteX5" fmla="*/ 1219200 w 1364343"/>
                <a:gd name="connsiteY5" fmla="*/ 580571 h 1388533"/>
                <a:gd name="connsiteX6" fmla="*/ 1364343 w 1364343"/>
                <a:gd name="connsiteY6" fmla="*/ 928914 h 138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4343" h="1388533">
                  <a:moveTo>
                    <a:pt x="0" y="914400"/>
                  </a:moveTo>
                  <a:cubicBezTo>
                    <a:pt x="41124" y="716038"/>
                    <a:pt x="82248" y="517676"/>
                    <a:pt x="130629" y="580571"/>
                  </a:cubicBezTo>
                  <a:cubicBezTo>
                    <a:pt x="179010" y="643466"/>
                    <a:pt x="195943" y="1388533"/>
                    <a:pt x="290286" y="1291771"/>
                  </a:cubicBezTo>
                  <a:cubicBezTo>
                    <a:pt x="384629" y="1195009"/>
                    <a:pt x="566057" y="0"/>
                    <a:pt x="696686" y="0"/>
                  </a:cubicBezTo>
                  <a:cubicBezTo>
                    <a:pt x="827315" y="0"/>
                    <a:pt x="986972" y="1195009"/>
                    <a:pt x="1074058" y="1291771"/>
                  </a:cubicBezTo>
                  <a:cubicBezTo>
                    <a:pt x="1161144" y="1388533"/>
                    <a:pt x="1170819" y="641047"/>
                    <a:pt x="1219200" y="580571"/>
                  </a:cubicBezTo>
                  <a:cubicBezTo>
                    <a:pt x="1267581" y="520095"/>
                    <a:pt x="1315962" y="724504"/>
                    <a:pt x="1364343" y="928914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7215206" y="3000373"/>
              <a:ext cx="1500198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397" name="文字方塊 22"/>
          <p:cNvSpPr txBox="1">
            <a:spLocks noChangeArrowheads="1"/>
          </p:cNvSpPr>
          <p:nvPr/>
        </p:nvSpPr>
        <p:spPr bwMode="auto">
          <a:xfrm>
            <a:off x="7643813" y="2644775"/>
            <a:ext cx="500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</a:p>
        </p:txBody>
      </p:sp>
      <p:sp>
        <p:nvSpPr>
          <p:cNvPr id="16398" name="Rectangle 17"/>
          <p:cNvSpPr>
            <a:spLocks noChangeArrowheads="1"/>
          </p:cNvSpPr>
          <p:nvPr/>
        </p:nvSpPr>
        <p:spPr bwMode="auto">
          <a:xfrm>
            <a:off x="611188" y="355600"/>
            <a:ext cx="7532687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12-E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Continuous Wavelet Transform (WT)</a:t>
            </a:r>
          </a:p>
        </p:txBody>
      </p:sp>
      <p:cxnSp>
        <p:nvCxnSpPr>
          <p:cNvPr id="16399" name="直線接點 19"/>
          <p:cNvCxnSpPr>
            <a:cxnSpLocks noChangeShapeType="1"/>
          </p:cNvCxnSpPr>
          <p:nvPr/>
        </p:nvCxnSpPr>
        <p:spPr bwMode="auto">
          <a:xfrm>
            <a:off x="6588125" y="2060575"/>
            <a:ext cx="5048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直線接點 22"/>
          <p:cNvCxnSpPr>
            <a:cxnSpLocks noChangeShapeType="1"/>
          </p:cNvCxnSpPr>
          <p:nvPr/>
        </p:nvCxnSpPr>
        <p:spPr bwMode="auto">
          <a:xfrm>
            <a:off x="8447088" y="2060575"/>
            <a:ext cx="3016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401" name="Ink 34"/>
          <p:cNvPicPr>
            <a:picLocks noRot="1" noChangeAspect="1" noEditPoints="1"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4900613"/>
            <a:ext cx="84137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7BE3EF-B39E-4F2A-A963-C3B08D594CB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755650" y="333375"/>
            <a:ext cx="7632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8" name="AutoShape 9"/>
          <p:cNvSpPr>
            <a:spLocks noChangeAspect="1" noChangeArrowheads="1"/>
          </p:cNvSpPr>
          <p:nvPr/>
        </p:nvSpPr>
        <p:spPr bwMode="auto">
          <a:xfrm>
            <a:off x="342900" y="1201738"/>
            <a:ext cx="4229100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914400" y="4684713"/>
            <a:ext cx="26289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3657600" y="4341813"/>
            <a:ext cx="7699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-axis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685800" y="1255713"/>
            <a:ext cx="10779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</a:rPr>
              <a:t>-axis</a:t>
            </a:r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 flipV="1">
            <a:off x="914400" y="1658938"/>
            <a:ext cx="0" cy="3025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912813" y="1827213"/>
            <a:ext cx="26304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>
            <a:off x="911225" y="3541713"/>
            <a:ext cx="26320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>
            <a:off x="911225" y="2970213"/>
            <a:ext cx="26320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>
            <a:off x="909638" y="2398713"/>
            <a:ext cx="26336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>
            <a:off x="1485900" y="1598613"/>
            <a:ext cx="1588" cy="3086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>
            <a:off x="2057400" y="1598613"/>
            <a:ext cx="0" cy="3086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>
            <a:off x="2628900" y="1598613"/>
            <a:ext cx="1588" cy="3086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30" name="Line 21"/>
          <p:cNvSpPr>
            <a:spLocks noChangeShapeType="1"/>
          </p:cNvSpPr>
          <p:nvPr/>
        </p:nvSpPr>
        <p:spPr bwMode="auto">
          <a:xfrm>
            <a:off x="3200400" y="1598613"/>
            <a:ext cx="0" cy="3086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31" name="Line 22"/>
          <p:cNvSpPr>
            <a:spLocks noChangeShapeType="1"/>
          </p:cNvSpPr>
          <p:nvPr/>
        </p:nvSpPr>
        <p:spPr bwMode="auto">
          <a:xfrm>
            <a:off x="912813" y="4113213"/>
            <a:ext cx="26304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32" name="AutoShape 23"/>
          <p:cNvSpPr>
            <a:spLocks noChangeAspect="1" noChangeArrowheads="1"/>
          </p:cNvSpPr>
          <p:nvPr/>
        </p:nvSpPr>
        <p:spPr bwMode="auto">
          <a:xfrm>
            <a:off x="4457700" y="1255713"/>
            <a:ext cx="46863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8027988" y="4456113"/>
            <a:ext cx="889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a</a:t>
            </a:r>
            <a:r>
              <a:rPr lang="en-US" altLang="zh-TW" sz="2000">
                <a:latin typeface="Times New Roman" panose="02020603050405020304" pitchFamily="18" charset="0"/>
              </a:rPr>
              <a:t>-axis</a:t>
            </a:r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V="1">
            <a:off x="5029200" y="2168525"/>
            <a:ext cx="29718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V="1">
            <a:off x="5030788" y="2627313"/>
            <a:ext cx="29702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V="1">
            <a:off x="5029200" y="3425825"/>
            <a:ext cx="29718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6400800" y="2170113"/>
            <a:ext cx="0" cy="262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 flipV="1">
            <a:off x="5715000" y="2627313"/>
            <a:ext cx="1588" cy="2171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V="1">
            <a:off x="7086600" y="2627313"/>
            <a:ext cx="1588" cy="2171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 flipV="1">
            <a:off x="7772400" y="1941513"/>
            <a:ext cx="1588" cy="285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 flipV="1">
            <a:off x="7429500" y="3427413"/>
            <a:ext cx="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 flipV="1">
            <a:off x="6057900" y="3427413"/>
            <a:ext cx="1588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V="1">
            <a:off x="6743700" y="3427413"/>
            <a:ext cx="1588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 flipV="1">
            <a:off x="5372100" y="3427413"/>
            <a:ext cx="1588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4572000" y="1255713"/>
            <a:ext cx="9144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</a:rPr>
              <a:t>-axis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1187450" y="800100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Gabor</a:t>
            </a:r>
            <a:r>
              <a:rPr lang="en-US" altLang="zh-TW" sz="2000">
                <a:latin typeface="Times New Roman" panose="02020603050405020304" pitchFamily="18" charset="0"/>
              </a:rPr>
              <a:t>    	                            </a:t>
            </a:r>
            <a:r>
              <a:rPr lang="en-US" altLang="zh-TW" sz="2000" b="1">
                <a:latin typeface="Times New Roman" panose="02020603050405020304" pitchFamily="18" charset="0"/>
              </a:rPr>
              <a:t>Wavelet transform</a:t>
            </a:r>
            <a:r>
              <a:rPr lang="en-US" altLang="zh-TW" sz="200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>
            <a:off x="5029200" y="4799013"/>
            <a:ext cx="30829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48" name="Text Box 11"/>
          <p:cNvSpPr txBox="1">
            <a:spLocks noChangeArrowheads="1"/>
          </p:cNvSpPr>
          <p:nvPr/>
        </p:nvSpPr>
        <p:spPr bwMode="auto">
          <a:xfrm>
            <a:off x="3851275" y="2852738"/>
            <a:ext cx="1296988" cy="431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frequency </a:t>
            </a:r>
          </a:p>
        </p:txBody>
      </p:sp>
      <p:cxnSp>
        <p:nvCxnSpPr>
          <p:cNvPr id="17449" name="直線單箭頭接點 46"/>
          <p:cNvCxnSpPr>
            <a:cxnSpLocks noChangeShapeType="1"/>
          </p:cNvCxnSpPr>
          <p:nvPr/>
        </p:nvCxnSpPr>
        <p:spPr bwMode="auto">
          <a:xfrm>
            <a:off x="4643438" y="2565400"/>
            <a:ext cx="0" cy="1079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0" name="Text Box 11"/>
          <p:cNvSpPr txBox="1">
            <a:spLocks noChangeArrowheads="1"/>
          </p:cNvSpPr>
          <p:nvPr/>
        </p:nvSpPr>
        <p:spPr bwMode="auto">
          <a:xfrm>
            <a:off x="3810000" y="4494213"/>
            <a:ext cx="7699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-axis</a:t>
            </a:r>
          </a:p>
        </p:txBody>
      </p:sp>
      <p:sp>
        <p:nvSpPr>
          <p:cNvPr id="17451" name="Line 25"/>
          <p:cNvSpPr>
            <a:spLocks noChangeShapeType="1"/>
          </p:cNvSpPr>
          <p:nvPr/>
        </p:nvSpPr>
        <p:spPr bwMode="auto">
          <a:xfrm flipH="1" flipV="1">
            <a:off x="5029200" y="1598613"/>
            <a:ext cx="1588" cy="3200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299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48738" y="3470275"/>
              <a:ext cx="1587" cy="1588"/>
            </p14:xfrm>
          </p:contentPart>
        </mc:Choice>
        <mc:Fallback xmlns="">
          <p:pic>
            <p:nvPicPr>
              <p:cNvPr id="12299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7629" y="3459159"/>
                <a:ext cx="23805" cy="238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98620-E35B-49BC-A970-9AEB7552674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11188" y="620713"/>
            <a:ext cx="7632700" cy="52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					</a:t>
            </a:r>
            <a:r>
              <a:rPr lang="en-US" altLang="zh-TW" sz="2000" i="1">
                <a:latin typeface="Times New Roman" panose="02020603050405020304" pitchFamily="18" charset="0"/>
              </a:rPr>
              <a:t>a</a:t>
            </a:r>
            <a:r>
              <a:rPr lang="en-US" altLang="zh-TW" sz="2000">
                <a:latin typeface="Times New Roman" panose="02020603050405020304" pitchFamily="18" charset="0"/>
              </a:rPr>
              <a:t>: location,  </a:t>
            </a:r>
            <a:r>
              <a:rPr lang="en-US" altLang="zh-TW" sz="2000" i="1">
                <a:latin typeface="Times New Roman" panose="02020603050405020304" pitchFamily="18" charset="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</a:rPr>
              <a:t>: scaling </a:t>
            </a:r>
            <a:endParaRPr lang="en-US" altLang="zh-TW" sz="1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The resolution of the wavelet transform is invariant along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(location-axis) but variant along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(scaling axis).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6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TW" sz="2000" i="1">
                <a:solidFill>
                  <a:srgbClr val="99663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966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9966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966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solidFill>
                  <a:srgbClr val="9966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30000">
                <a:solidFill>
                  <a:srgbClr val="996633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</a:rPr>
              <a:t>) + </a:t>
            </a:r>
            <a:r>
              <a:rPr lang="en-US" altLang="zh-TW" sz="2000" i="1">
                <a:solidFill>
                  <a:srgbClr val="9966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966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i="1">
                <a:solidFill>
                  <a:srgbClr val="9966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30000">
                <a:solidFill>
                  <a:srgbClr val="996633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</a:rPr>
              <a:t>) + 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exp(</a:t>
            </a:r>
            <a:r>
              <a:rPr lang="en-US" altLang="zh-TW" sz="2000" i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i="1">
                <a:solidFill>
                  <a:srgbClr val="9966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000" baseline="-30000">
                <a:solidFill>
                  <a:srgbClr val="996633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 i="1">
                <a:solidFill>
                  <a:srgbClr val="9966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</a:rPr>
              <a:t>) + exp(</a:t>
            </a:r>
            <a:r>
              <a:rPr lang="en-US" altLang="zh-TW" sz="2000" i="1">
                <a:solidFill>
                  <a:srgbClr val="996633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 i="1">
                <a:solidFill>
                  <a:srgbClr val="9966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i="1">
                <a:solidFill>
                  <a:srgbClr val="9966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000" baseline="-30000">
                <a:solidFill>
                  <a:srgbClr val="996633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 i="1">
                <a:solidFill>
                  <a:srgbClr val="9966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</a:t>
            </a: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ea typeface="細明體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細明體" panose="02020509000000000000" pitchFamily="49" charset="-120"/>
              </a:rPr>
            </a:b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		      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ea typeface="細明體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		      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	    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	        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	    STFT                                    		 WT                  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18438" name="Group 5"/>
          <p:cNvGrpSpPr>
            <a:grpSpLocks/>
          </p:cNvGrpSpPr>
          <p:nvPr/>
        </p:nvGrpSpPr>
        <p:grpSpPr bwMode="auto">
          <a:xfrm>
            <a:off x="1331913" y="3141663"/>
            <a:ext cx="6629400" cy="1828800"/>
            <a:chOff x="1797" y="5577"/>
            <a:chExt cx="10440" cy="2880"/>
          </a:xfrm>
        </p:grpSpPr>
        <p:sp>
          <p:nvSpPr>
            <p:cNvPr id="18443" name="Line 6"/>
            <p:cNvSpPr>
              <a:spLocks noChangeShapeType="1"/>
            </p:cNvSpPr>
            <p:nvPr/>
          </p:nvSpPr>
          <p:spPr bwMode="auto">
            <a:xfrm flipV="1">
              <a:off x="1797" y="5577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4" name="Line 7"/>
            <p:cNvSpPr>
              <a:spLocks noChangeShapeType="1"/>
            </p:cNvSpPr>
            <p:nvPr/>
          </p:nvSpPr>
          <p:spPr bwMode="auto">
            <a:xfrm>
              <a:off x="7917" y="8457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5" name="Line 8"/>
            <p:cNvSpPr>
              <a:spLocks noChangeShapeType="1"/>
            </p:cNvSpPr>
            <p:nvPr/>
          </p:nvSpPr>
          <p:spPr bwMode="auto">
            <a:xfrm flipV="1">
              <a:off x="7917" y="5577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6" name="Line 9"/>
            <p:cNvSpPr>
              <a:spLocks noChangeShapeType="1"/>
            </p:cNvSpPr>
            <p:nvPr/>
          </p:nvSpPr>
          <p:spPr bwMode="auto">
            <a:xfrm>
              <a:off x="1797" y="8457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7" name="Rectangle 10"/>
            <p:cNvSpPr>
              <a:spLocks noChangeArrowheads="1"/>
            </p:cNvSpPr>
            <p:nvPr/>
          </p:nvSpPr>
          <p:spPr bwMode="auto">
            <a:xfrm>
              <a:off x="2877" y="5577"/>
              <a:ext cx="180" cy="28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448" name="Rectangle 11"/>
            <p:cNvSpPr>
              <a:spLocks noChangeArrowheads="1"/>
            </p:cNvSpPr>
            <p:nvPr/>
          </p:nvSpPr>
          <p:spPr bwMode="auto">
            <a:xfrm>
              <a:off x="4317" y="5577"/>
              <a:ext cx="180" cy="28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449" name="Rectangle 12"/>
            <p:cNvSpPr>
              <a:spLocks noChangeArrowheads="1"/>
            </p:cNvSpPr>
            <p:nvPr/>
          </p:nvSpPr>
          <p:spPr bwMode="auto">
            <a:xfrm rot="5400000">
              <a:off x="3867" y="4227"/>
              <a:ext cx="180" cy="432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450" name="Rectangle 13"/>
            <p:cNvSpPr>
              <a:spLocks noChangeArrowheads="1"/>
            </p:cNvSpPr>
            <p:nvPr/>
          </p:nvSpPr>
          <p:spPr bwMode="auto">
            <a:xfrm rot="5400000">
              <a:off x="3867" y="5667"/>
              <a:ext cx="180" cy="432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451" name="Line 14"/>
            <p:cNvSpPr>
              <a:spLocks noChangeShapeType="1"/>
            </p:cNvSpPr>
            <p:nvPr/>
          </p:nvSpPr>
          <p:spPr bwMode="auto">
            <a:xfrm>
              <a:off x="7917" y="7817"/>
              <a:ext cx="4320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2" name="Rectangle 15"/>
            <p:cNvSpPr>
              <a:spLocks noChangeArrowheads="1"/>
            </p:cNvSpPr>
            <p:nvPr/>
          </p:nvSpPr>
          <p:spPr bwMode="auto">
            <a:xfrm rot="5400000">
              <a:off x="9897" y="4177"/>
              <a:ext cx="360" cy="432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453" name="Arc 16"/>
            <p:cNvSpPr>
              <a:spLocks/>
            </p:cNvSpPr>
            <p:nvPr/>
          </p:nvSpPr>
          <p:spPr bwMode="auto">
            <a:xfrm flipV="1">
              <a:off x="8817" y="5577"/>
              <a:ext cx="360" cy="28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4" name="Arc 17"/>
            <p:cNvSpPr>
              <a:spLocks/>
            </p:cNvSpPr>
            <p:nvPr/>
          </p:nvSpPr>
          <p:spPr bwMode="auto">
            <a:xfrm flipH="1" flipV="1">
              <a:off x="9297" y="5577"/>
              <a:ext cx="360" cy="28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5" name="Arc 18"/>
            <p:cNvSpPr>
              <a:spLocks/>
            </p:cNvSpPr>
            <p:nvPr/>
          </p:nvSpPr>
          <p:spPr bwMode="auto">
            <a:xfrm flipV="1">
              <a:off x="10617" y="5577"/>
              <a:ext cx="360" cy="28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6" name="Arc 19"/>
            <p:cNvSpPr>
              <a:spLocks/>
            </p:cNvSpPr>
            <p:nvPr/>
          </p:nvSpPr>
          <p:spPr bwMode="auto">
            <a:xfrm flipH="1" flipV="1">
              <a:off x="11097" y="5577"/>
              <a:ext cx="360" cy="28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8439" name="Object 20"/>
          <p:cNvGraphicFramePr>
            <a:graphicFrameLocks noGrp="1" noChangeAspect="1"/>
          </p:cNvGraphicFramePr>
          <p:nvPr>
            <p:ph idx="4294967295"/>
          </p:nvPr>
        </p:nvGraphicFramePr>
        <p:xfrm>
          <a:off x="1258888" y="768350"/>
          <a:ext cx="36957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3" imgW="3530600" imgH="685800" progId="Equation.DSMT4">
                  <p:embed/>
                </p:oleObj>
              </mc:Choice>
              <mc:Fallback>
                <p:oleObj name="Equation" r:id="rId3" imgW="3530600" imgH="685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768350"/>
                        <a:ext cx="36957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Line 21"/>
          <p:cNvSpPr>
            <a:spLocks noChangeShapeType="1"/>
          </p:cNvSpPr>
          <p:nvPr/>
        </p:nvSpPr>
        <p:spPr bwMode="auto">
          <a:xfrm flipV="1">
            <a:off x="4500563" y="4797425"/>
            <a:ext cx="50323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Text Box 22"/>
          <p:cNvSpPr txBox="1">
            <a:spLocks noChangeArrowheads="1"/>
          </p:cNvSpPr>
          <p:nvPr/>
        </p:nvSpPr>
        <p:spPr bwMode="auto">
          <a:xfrm>
            <a:off x="3851275" y="5300663"/>
            <a:ext cx="216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的方向相反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315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79913" y="4003675"/>
              <a:ext cx="1406525" cy="735013"/>
            </p14:xfrm>
          </p:contentPart>
        </mc:Choice>
        <mc:Fallback xmlns="">
          <p:pic>
            <p:nvPicPr>
              <p:cNvPr id="13315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7393" y="4001155"/>
                <a:ext cx="1411565" cy="74005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A5CC25-3682-46A4-9B2C-4929E6889B8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395288" y="981075"/>
            <a:ext cx="6840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There are many ways to choose the mother wavelet. For example, 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68313" y="1557338"/>
            <a:ext cx="2592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Haar basis 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68313" y="2276475"/>
            <a:ext cx="280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Mexican hat function </a:t>
            </a: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3276600" y="2133600"/>
          <a:ext cx="28876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3" imgW="2654300" imgH="635000" progId="Equation.DSMT4">
                  <p:embed/>
                </p:oleObj>
              </mc:Choice>
              <mc:Fallback>
                <p:oleObj name="Equation" r:id="rId3" imgW="2654300" imgH="63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33600"/>
                        <a:ext cx="288766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468313" y="404813"/>
            <a:ext cx="7704137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12-F  Mother Wavelet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755650" y="3213100"/>
            <a:ext cx="7343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 fact, the Mexican hat function is the 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nd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order derivation of the Gaussian function.  </a:t>
            </a:r>
          </a:p>
        </p:txBody>
      </p:sp>
      <p:pic>
        <p:nvPicPr>
          <p:cNvPr id="1946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789363"/>
            <a:ext cx="4162425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355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08775" y="790575"/>
              <a:ext cx="3529013" cy="1181100"/>
            </p14:xfrm>
          </p:contentPart>
        </mc:Choice>
        <mc:Fallback xmlns="">
          <p:pic>
            <p:nvPicPr>
              <p:cNvPr id="14355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06255" y="788055"/>
                <a:ext cx="3534053" cy="1186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359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7388" y="6375400"/>
              <a:ext cx="53975" cy="9525"/>
            </p14:xfrm>
          </p:contentPart>
        </mc:Choice>
        <mc:Fallback xmlns="">
          <p:pic>
            <p:nvPicPr>
              <p:cNvPr id="14359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032" y="6365875"/>
                <a:ext cx="72686" cy="2857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91BC1-E087-4B6E-928B-0B94B3E1EAA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539750" y="1052513"/>
            <a:ext cx="64801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(1)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Compact Support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support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the region where a function is not equal to zero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compact support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the width of the support is not infinite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484" name="Line 3"/>
          <p:cNvSpPr>
            <a:spLocks noChangeShapeType="1"/>
          </p:cNvSpPr>
          <p:nvPr/>
        </p:nvSpPr>
        <p:spPr bwMode="auto">
          <a:xfrm>
            <a:off x="971550" y="3932238"/>
            <a:ext cx="5688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5" name="Freeform 4"/>
          <p:cNvSpPr>
            <a:spLocks/>
          </p:cNvSpPr>
          <p:nvPr/>
        </p:nvSpPr>
        <p:spPr bwMode="auto">
          <a:xfrm>
            <a:off x="1763713" y="3068638"/>
            <a:ext cx="3492500" cy="895350"/>
          </a:xfrm>
          <a:custGeom>
            <a:avLst/>
            <a:gdLst>
              <a:gd name="T0" fmla="*/ 0 w 2200"/>
              <a:gd name="T1" fmla="*/ 2147483646 h 564"/>
              <a:gd name="T2" fmla="*/ 2147483646 w 2200"/>
              <a:gd name="T3" fmla="*/ 2147483646 h 564"/>
              <a:gd name="T4" fmla="*/ 2147483646 w 2200"/>
              <a:gd name="T5" fmla="*/ 2147483646 h 564"/>
              <a:gd name="T6" fmla="*/ 2147483646 w 2200"/>
              <a:gd name="T7" fmla="*/ 2147483646 h 564"/>
              <a:gd name="T8" fmla="*/ 2147483646 w 2200"/>
              <a:gd name="T9" fmla="*/ 2147483646 h 564"/>
              <a:gd name="T10" fmla="*/ 2147483646 w 2200"/>
              <a:gd name="T11" fmla="*/ 2147483646 h 564"/>
              <a:gd name="T12" fmla="*/ 2147483646 w 2200"/>
              <a:gd name="T13" fmla="*/ 2147483646 h 564"/>
              <a:gd name="T14" fmla="*/ 2147483646 w 2200"/>
              <a:gd name="T15" fmla="*/ 2147483646 h 564"/>
              <a:gd name="T16" fmla="*/ 2147483646 w 2200"/>
              <a:gd name="T17" fmla="*/ 2147483646 h 564"/>
              <a:gd name="T18" fmla="*/ 2147483646 w 2200"/>
              <a:gd name="T19" fmla="*/ 2147483646 h 564"/>
              <a:gd name="T20" fmla="*/ 2147483646 w 2200"/>
              <a:gd name="T21" fmla="*/ 2147483646 h 564"/>
              <a:gd name="T22" fmla="*/ 2147483646 w 2200"/>
              <a:gd name="T23" fmla="*/ 2147483646 h 564"/>
              <a:gd name="T24" fmla="*/ 2147483646 w 2200"/>
              <a:gd name="T25" fmla="*/ 2147483646 h 564"/>
              <a:gd name="T26" fmla="*/ 2147483646 w 2200"/>
              <a:gd name="T27" fmla="*/ 2147483646 h 564"/>
              <a:gd name="T28" fmla="*/ 2147483646 w 2200"/>
              <a:gd name="T29" fmla="*/ 2147483646 h 564"/>
              <a:gd name="T30" fmla="*/ 2147483646 w 2200"/>
              <a:gd name="T31" fmla="*/ 2147483646 h 564"/>
              <a:gd name="T32" fmla="*/ 2147483646 w 2200"/>
              <a:gd name="T33" fmla="*/ 2147483646 h 564"/>
              <a:gd name="T34" fmla="*/ 2147483646 w 2200"/>
              <a:gd name="T35" fmla="*/ 2147483646 h 564"/>
              <a:gd name="T36" fmla="*/ 2147483646 w 2200"/>
              <a:gd name="T37" fmla="*/ 2147483646 h 564"/>
              <a:gd name="T38" fmla="*/ 2147483646 w 2200"/>
              <a:gd name="T39" fmla="*/ 2147483646 h 564"/>
              <a:gd name="T40" fmla="*/ 2147483646 w 2200"/>
              <a:gd name="T41" fmla="*/ 2147483646 h 564"/>
              <a:gd name="T42" fmla="*/ 2147483646 w 2200"/>
              <a:gd name="T43" fmla="*/ 2147483646 h 564"/>
              <a:gd name="T44" fmla="*/ 2147483646 w 2200"/>
              <a:gd name="T45" fmla="*/ 2147483646 h 564"/>
              <a:gd name="T46" fmla="*/ 2147483646 w 2200"/>
              <a:gd name="T47" fmla="*/ 2147483646 h 5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200"/>
              <a:gd name="T73" fmla="*/ 0 h 564"/>
              <a:gd name="T74" fmla="*/ 2200 w 2200"/>
              <a:gd name="T75" fmla="*/ 564 h 56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200" h="564">
                <a:moveTo>
                  <a:pt x="0" y="547"/>
                </a:moveTo>
                <a:cubicBezTo>
                  <a:pt x="19" y="511"/>
                  <a:pt x="48" y="481"/>
                  <a:pt x="66" y="444"/>
                </a:cubicBezTo>
                <a:cubicBezTo>
                  <a:pt x="82" y="411"/>
                  <a:pt x="77" y="393"/>
                  <a:pt x="96" y="363"/>
                </a:cubicBezTo>
                <a:cubicBezTo>
                  <a:pt x="109" y="342"/>
                  <a:pt x="116" y="310"/>
                  <a:pt x="140" y="303"/>
                </a:cubicBezTo>
                <a:cubicBezTo>
                  <a:pt x="241" y="272"/>
                  <a:pt x="336" y="232"/>
                  <a:pt x="436" y="200"/>
                </a:cubicBezTo>
                <a:cubicBezTo>
                  <a:pt x="483" y="215"/>
                  <a:pt x="515" y="171"/>
                  <a:pt x="554" y="148"/>
                </a:cubicBezTo>
                <a:cubicBezTo>
                  <a:pt x="598" y="122"/>
                  <a:pt x="638" y="102"/>
                  <a:pt x="687" y="89"/>
                </a:cubicBezTo>
                <a:cubicBezTo>
                  <a:pt x="748" y="0"/>
                  <a:pt x="885" y="44"/>
                  <a:pt x="982" y="67"/>
                </a:cubicBezTo>
                <a:cubicBezTo>
                  <a:pt x="998" y="83"/>
                  <a:pt x="1028" y="116"/>
                  <a:pt x="1049" y="126"/>
                </a:cubicBezTo>
                <a:cubicBezTo>
                  <a:pt x="1072" y="137"/>
                  <a:pt x="1098" y="139"/>
                  <a:pt x="1122" y="148"/>
                </a:cubicBezTo>
                <a:cubicBezTo>
                  <a:pt x="1200" y="141"/>
                  <a:pt x="1277" y="138"/>
                  <a:pt x="1351" y="111"/>
                </a:cubicBezTo>
                <a:cubicBezTo>
                  <a:pt x="1458" y="134"/>
                  <a:pt x="1568" y="114"/>
                  <a:pt x="1676" y="134"/>
                </a:cubicBezTo>
                <a:cubicBezTo>
                  <a:pt x="1726" y="184"/>
                  <a:pt x="1756" y="248"/>
                  <a:pt x="1802" y="303"/>
                </a:cubicBezTo>
                <a:cubicBezTo>
                  <a:pt x="1803" y="307"/>
                  <a:pt x="1814" y="345"/>
                  <a:pt x="1817" y="348"/>
                </a:cubicBezTo>
                <a:cubicBezTo>
                  <a:pt x="1831" y="366"/>
                  <a:pt x="1866" y="371"/>
                  <a:pt x="1883" y="377"/>
                </a:cubicBezTo>
                <a:cubicBezTo>
                  <a:pt x="1914" y="388"/>
                  <a:pt x="1941" y="404"/>
                  <a:pt x="1972" y="414"/>
                </a:cubicBezTo>
                <a:cubicBezTo>
                  <a:pt x="1979" y="421"/>
                  <a:pt x="1988" y="427"/>
                  <a:pt x="1994" y="436"/>
                </a:cubicBezTo>
                <a:cubicBezTo>
                  <a:pt x="1998" y="443"/>
                  <a:pt x="1995" y="454"/>
                  <a:pt x="2001" y="459"/>
                </a:cubicBezTo>
                <a:cubicBezTo>
                  <a:pt x="2009" y="465"/>
                  <a:pt x="2021" y="463"/>
                  <a:pt x="2031" y="466"/>
                </a:cubicBezTo>
                <a:cubicBezTo>
                  <a:pt x="2053" y="472"/>
                  <a:pt x="2075" y="481"/>
                  <a:pt x="2097" y="488"/>
                </a:cubicBezTo>
                <a:cubicBezTo>
                  <a:pt x="2104" y="495"/>
                  <a:pt x="2110" y="505"/>
                  <a:pt x="2119" y="510"/>
                </a:cubicBezTo>
                <a:cubicBezTo>
                  <a:pt x="2133" y="518"/>
                  <a:pt x="2164" y="525"/>
                  <a:pt x="2164" y="525"/>
                </a:cubicBezTo>
                <a:cubicBezTo>
                  <a:pt x="2200" y="550"/>
                  <a:pt x="2177" y="527"/>
                  <a:pt x="2193" y="562"/>
                </a:cubicBezTo>
                <a:cubicBezTo>
                  <a:pt x="2194" y="564"/>
                  <a:pt x="2193" y="557"/>
                  <a:pt x="2193" y="5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1692275" y="38608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5119688" y="38496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468313" y="404813"/>
            <a:ext cx="554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Constraints for the mother wavelet: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611188" y="4365625"/>
            <a:ext cx="432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(2)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Real</a:t>
            </a: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611188" y="5157788"/>
            <a:ext cx="432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(3)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Even Symmetric or Odd Symmetric </a:t>
            </a:r>
          </a:p>
        </p:txBody>
      </p:sp>
      <p:sp>
        <p:nvSpPr>
          <p:cNvPr id="20491" name="文字方塊 8"/>
          <p:cNvSpPr txBox="1">
            <a:spLocks noChangeArrowheads="1"/>
          </p:cNvSpPr>
          <p:nvPr/>
        </p:nvSpPr>
        <p:spPr bwMode="auto">
          <a:xfrm>
            <a:off x="1619250" y="3933825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endParaRPr lang="zh-TW" altLang="en-US" sz="2000" i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492" name="文字方塊 8"/>
          <p:cNvSpPr txBox="1">
            <a:spLocks noChangeArrowheads="1"/>
          </p:cNvSpPr>
          <p:nvPr/>
        </p:nvSpPr>
        <p:spPr bwMode="auto">
          <a:xfrm>
            <a:off x="5003800" y="3933825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endParaRPr lang="zh-TW" altLang="en-US" sz="2000" i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B061A7-C742-4E49-9322-1E20411AF74B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619250" y="1341438"/>
            <a:ext cx="496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baseline="30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moment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3203575" y="1341438"/>
          <a:ext cx="1622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3" imgW="1625600" imgH="431800" progId="Equation.DSMT4">
                  <p:embed/>
                </p:oleObj>
              </mc:Choice>
              <mc:Fallback>
                <p:oleObj name="Equation" r:id="rId3" imgW="16256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341438"/>
                        <a:ext cx="16224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828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…..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0, we say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has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vanishing moments.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468313" y="4221163"/>
            <a:ext cx="6911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Vanish moment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越高，經過內積後被濾掉的低頻成分越多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468313" y="5876925"/>
            <a:ext cx="5256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註：感謝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2006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年修課的張育思同學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323850" y="411163"/>
            <a:ext cx="260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(4)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Vanishing Moments</a:t>
            </a: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468313" y="4797425"/>
            <a:ext cx="6624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Question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：為什麼要求                        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</a:p>
        </p:txBody>
      </p:sp>
      <p:graphicFrame>
        <p:nvGraphicFramePr>
          <p:cNvPr id="21514" name="Object 9"/>
          <p:cNvGraphicFramePr>
            <a:graphicFrameLocks noChangeAspect="1"/>
          </p:cNvGraphicFramePr>
          <p:nvPr/>
        </p:nvGraphicFramePr>
        <p:xfrm>
          <a:off x="3132138" y="4797425"/>
          <a:ext cx="1279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5" imgW="1282700" imgH="431800" progId="Equation.DSMT4">
                  <p:embed/>
                </p:oleObj>
              </mc:Choice>
              <mc:Fallback>
                <p:oleObj name="Equation" r:id="rId5" imgW="12827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97425"/>
                        <a:ext cx="12795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399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7538" y="3128963"/>
              <a:ext cx="2916237" cy="1744662"/>
            </p14:xfrm>
          </p:contentPart>
        </mc:Choice>
        <mc:Fallback xmlns="">
          <p:pic>
            <p:nvPicPr>
              <p:cNvPr id="16399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25018" y="3126443"/>
                <a:ext cx="2921277" cy="174970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A37679-13B9-480F-AF80-D0E640050D5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3816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Other References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323850" y="765175"/>
            <a:ext cx="8280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[3] I. Daubechies, “Orthonormal bases of compactly supported wavelets,”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Comm. Pure Appl. Math.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vol. 4, pp. 909-996, Nov. 1988.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[4] S. Mallat, “Multiresolution approximations and wavelet orthonormal bases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of L2(R),”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Trans. Amer. Math. Soc.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vol. 315, pp. 69-87, Sept. 1989.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[5]  C. Heil and D. Walnut, “Continuous and discrete wavelet 	transforms,”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SIAM Rev.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vol. 31, pp. 628-666, 1989.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[6] I. Daubechies, “The wavelet transform, time-frequency localization and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signal analysis,”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IEEE Trans. Information Theory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pp. 961-1005, Sept. 1990.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[7] R. K. Young,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Wavelet Theory and Its Applications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Kluwer Academic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Pub., Boston, 1995.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[8] S. Qian and D. Chen, 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Joint Time-Frequency Analysis: Methods and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    Applications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Chapter 4, Prentice-Hall, New Jersey, 1996.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[9] L. Debnath,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Wavelet Transforms and Time-Frequency Signal Analysis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Birkhäuser, Boston, 2001.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[10] B. E. Usevitch, “A Tutorial on Modern Lossy Wavelet Image Compression: Foundations of JPEG 2000,”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IEEE Signal Processing Magazine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vol. 18, pp. 22-35, Sept. 2001.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80895A-68FF-42C8-A425-28497123A17F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96975"/>
            <a:ext cx="5545137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484313"/>
            <a:ext cx="3122612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539750" y="620713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Vanish moment = 1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39750" y="5445125"/>
            <a:ext cx="8137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[Ref] S. Mallat,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 Wavelet Tour of Signal Processing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nd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Ed., Academic Press, San Diego, 1999. </a:t>
            </a: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6443663" y="1196975"/>
            <a:ext cx="288925" cy="6477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5435600" y="476250"/>
            <a:ext cx="2952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1</a:t>
            </a:r>
            <a:r>
              <a:rPr lang="en-US" altLang="zh-TW" sz="2000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order derivation of the Gaussian function </a:t>
            </a:r>
          </a:p>
        </p:txBody>
      </p:sp>
      <p:sp>
        <p:nvSpPr>
          <p:cNvPr id="22537" name="文字方塊 8"/>
          <p:cNvSpPr txBox="1">
            <a:spLocks noChangeArrowheads="1"/>
          </p:cNvSpPr>
          <p:nvPr/>
        </p:nvSpPr>
        <p:spPr bwMode="auto">
          <a:xfrm>
            <a:off x="3779838" y="5084763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endParaRPr lang="zh-TW" altLang="en-US" sz="2000" i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538" name="文字方塊 10"/>
          <p:cNvSpPr txBox="1">
            <a:spLocks noChangeArrowheads="1"/>
          </p:cNvSpPr>
          <p:nvPr/>
        </p:nvSpPr>
        <p:spPr bwMode="auto">
          <a:xfrm>
            <a:off x="107950" y="3460750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endParaRPr lang="zh-TW" altLang="en-US" sz="2000" i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2539" name="直線單箭頭接點 12"/>
          <p:cNvCxnSpPr>
            <a:cxnSpLocks noChangeShapeType="1"/>
          </p:cNvCxnSpPr>
          <p:nvPr/>
        </p:nvCxnSpPr>
        <p:spPr bwMode="auto">
          <a:xfrm>
            <a:off x="250825" y="4292600"/>
            <a:ext cx="0" cy="720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文字方塊 13"/>
          <p:cNvSpPr txBox="1">
            <a:spLocks noChangeArrowheads="1"/>
          </p:cNvSpPr>
          <p:nvPr/>
        </p:nvSpPr>
        <p:spPr bwMode="auto">
          <a:xfrm>
            <a:off x="250825" y="4121150"/>
            <a:ext cx="4333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方向相反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410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88088" y="6757988"/>
              <a:ext cx="1587" cy="1587"/>
            </p14:xfrm>
          </p:contentPart>
        </mc:Choice>
        <mc:Fallback xmlns="">
          <p:pic>
            <p:nvPicPr>
              <p:cNvPr id="17410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6979" y="6746879"/>
                <a:ext cx="23805" cy="2380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7ABC3C-F3E3-4CB6-A301-A6F3F3885A0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5616575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412875"/>
            <a:ext cx="3313112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39750" y="620713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Vanish moment = 2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5580063" y="476250"/>
            <a:ext cx="3095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2</a:t>
            </a:r>
            <a:r>
              <a:rPr lang="en-US" altLang="zh-TW" sz="2000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nd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order derivation of the Gaussian function </a:t>
            </a:r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6300788" y="1125538"/>
            <a:ext cx="358775" cy="6477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0" name="文字方塊 8"/>
          <p:cNvSpPr txBox="1">
            <a:spLocks noChangeArrowheads="1"/>
          </p:cNvSpPr>
          <p:nvPr/>
        </p:nvSpPr>
        <p:spPr bwMode="auto">
          <a:xfrm>
            <a:off x="3779838" y="5084763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endParaRPr lang="zh-TW" altLang="en-US" sz="2000" i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561" name="文字方塊 10"/>
          <p:cNvSpPr txBox="1">
            <a:spLocks noChangeArrowheads="1"/>
          </p:cNvSpPr>
          <p:nvPr/>
        </p:nvSpPr>
        <p:spPr bwMode="auto">
          <a:xfrm>
            <a:off x="107950" y="3460750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endParaRPr lang="zh-TW" altLang="en-US" sz="2000" i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3562" name="直線單箭頭接點 12"/>
          <p:cNvCxnSpPr>
            <a:cxnSpLocks noChangeShapeType="1"/>
          </p:cNvCxnSpPr>
          <p:nvPr/>
        </p:nvCxnSpPr>
        <p:spPr bwMode="auto">
          <a:xfrm>
            <a:off x="250825" y="4292600"/>
            <a:ext cx="0" cy="720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文字方塊 13"/>
          <p:cNvSpPr txBox="1">
            <a:spLocks noChangeArrowheads="1"/>
          </p:cNvSpPr>
          <p:nvPr/>
        </p:nvSpPr>
        <p:spPr bwMode="auto">
          <a:xfrm>
            <a:off x="250825" y="4121150"/>
            <a:ext cx="4333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方向相反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43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35738" y="6438900"/>
              <a:ext cx="1587" cy="1588"/>
            </p14:xfrm>
          </p:contentPart>
        </mc:Choice>
        <mc:Fallback xmlns="">
          <p:pic>
            <p:nvPicPr>
              <p:cNvPr id="1843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4629" y="6427784"/>
                <a:ext cx="23805" cy="238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AC9E0F-7C49-4B0C-9ED1-8336CAD9C1B0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417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Similarly, when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1835150" y="1196975"/>
          <a:ext cx="175418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3" imgW="1612900" imgH="584200" progId="Equation.DSMT4">
                  <p:embed/>
                </p:oleObj>
              </mc:Choice>
              <mc:Fallback>
                <p:oleObj name="Equation" r:id="rId3" imgW="1612900" imgH="584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96975"/>
                        <a:ext cx="1754188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468313" y="2133600"/>
            <a:ext cx="439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vanish moment is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459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94250" y="4729163"/>
              <a:ext cx="95250" cy="196850"/>
            </p14:xfrm>
          </p:contentPart>
        </mc:Choice>
        <mc:Fallback xmlns="">
          <p:pic>
            <p:nvPicPr>
              <p:cNvPr id="19459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1724" y="4726644"/>
                <a:ext cx="100301" cy="20188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BFD54C-684A-4BC2-8AC7-1BE0F496909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/>
        </p:nvGraphicFramePr>
        <p:xfrm>
          <a:off x="928688" y="1484313"/>
          <a:ext cx="26939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3" imgW="2476500" imgH="660400" progId="Equation.DSMT4">
                  <p:embed/>
                </p:oleObj>
              </mc:Choice>
              <mc:Fallback>
                <p:oleObj name="Equation" r:id="rId3" imgW="2476500" imgH="66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484313"/>
                        <a:ext cx="26939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68313" y="549275"/>
            <a:ext cx="5111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(5) Admissibility Criterion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611188" y="3933825"/>
            <a:ext cx="7991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[Ref] A. Grossman and J.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Morlet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“Decomposition of hardy functions into square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integrable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wavelets of constant shape,”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SIAM J. Appl. Math.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vol. 15, pp. 723-736, 1984.  </a:t>
            </a:r>
          </a:p>
        </p:txBody>
      </p:sp>
      <p:graphicFrame>
        <p:nvGraphicFramePr>
          <p:cNvPr id="25606" name="Object 10"/>
          <p:cNvGraphicFramePr>
            <a:graphicFrameLocks noChangeAspect="1"/>
          </p:cNvGraphicFramePr>
          <p:nvPr/>
        </p:nvGraphicFramePr>
        <p:xfrm>
          <a:off x="3643313" y="1662113"/>
          <a:ext cx="473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5" imgW="4737100" imgH="381000" progId="Equation.DSMT4">
                  <p:embed/>
                </p:oleObj>
              </mc:Choice>
              <mc:Fallback>
                <p:oleObj name="Equation" r:id="rId5" imgW="47371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662113"/>
                        <a:ext cx="473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2539971"/>
            <a:ext cx="7991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reversible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EF36A8-909C-4629-9C65-4BC83B74FF95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95288" y="333375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12-G  Inverse Wavelet Transform</a:t>
            </a:r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6630" name="Object 5"/>
          <p:cNvGraphicFramePr>
            <a:graphicFrameLocks noChangeAspect="1"/>
          </p:cNvGraphicFramePr>
          <p:nvPr/>
        </p:nvGraphicFramePr>
        <p:xfrm>
          <a:off x="1042988" y="1196975"/>
          <a:ext cx="502761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0" name="Equation" r:id="rId3" imgW="4559300" imgH="698500" progId="Equation.DSMT4">
                  <p:embed/>
                </p:oleObj>
              </mc:Choice>
              <mc:Fallback>
                <p:oleObj name="Equation" r:id="rId3" imgW="4559300" imgH="698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5027612" cy="766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468313" y="2349500"/>
            <a:ext cx="1582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where</a:t>
            </a:r>
          </a:p>
        </p:txBody>
      </p:sp>
      <p:graphicFrame>
        <p:nvGraphicFramePr>
          <p:cNvPr id="26633" name="Object 8"/>
          <p:cNvGraphicFramePr>
            <a:graphicFrameLocks noChangeAspect="1"/>
          </p:cNvGraphicFramePr>
          <p:nvPr/>
        </p:nvGraphicFramePr>
        <p:xfrm>
          <a:off x="1403350" y="2206625"/>
          <a:ext cx="26939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Equation" r:id="rId5" imgW="2476500" imgH="660400" progId="Equation.DSMT4">
                  <p:embed/>
                </p:oleObj>
              </mc:Choice>
              <mc:Fallback>
                <p:oleObj name="Equation" r:id="rId5" imgW="2476500" imgH="660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06625"/>
                        <a:ext cx="26939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468313" y="3971925"/>
            <a:ext cx="194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(Proof): Since</a:t>
            </a:r>
          </a:p>
        </p:txBody>
      </p:sp>
      <p:graphicFrame>
        <p:nvGraphicFramePr>
          <p:cNvPr id="2663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90569"/>
              </p:ext>
            </p:extLst>
          </p:nvPr>
        </p:nvGraphicFramePr>
        <p:xfrm>
          <a:off x="2068513" y="3829050"/>
          <a:ext cx="30591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2" name="Equation" r:id="rId7" imgW="2921000" imgH="685800" progId="Equation.DSMT4">
                  <p:embed/>
                </p:oleObj>
              </mc:Choice>
              <mc:Fallback>
                <p:oleObj name="Equation" r:id="rId7" imgW="292100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3829050"/>
                        <a:ext cx="30591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1476375" y="4908550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</a:p>
        </p:txBody>
      </p:sp>
      <p:graphicFrame>
        <p:nvGraphicFramePr>
          <p:cNvPr id="266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400934"/>
              </p:ext>
            </p:extLst>
          </p:nvPr>
        </p:nvGraphicFramePr>
        <p:xfrm>
          <a:off x="2195513" y="4764087"/>
          <a:ext cx="46767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3" name="Equation" r:id="rId9" imgW="4584700" imgH="698500" progId="Equation.DSMT4">
                  <p:embed/>
                </p:oleObj>
              </mc:Choice>
              <mc:Fallback>
                <p:oleObj name="Equation" r:id="rId9" imgW="4584700" imgH="698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64087"/>
                        <a:ext cx="46767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507411"/>
              </p:ext>
            </p:extLst>
          </p:nvPr>
        </p:nvGraphicFramePr>
        <p:xfrm>
          <a:off x="2268538" y="5700712"/>
          <a:ext cx="39385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4" name="Equation" r:id="rId11" imgW="3860800" imgH="698500" progId="Equation.DSMT4">
                  <p:embed/>
                </p:oleObj>
              </mc:Choice>
              <mc:Fallback>
                <p:oleObj name="Equation" r:id="rId11" imgW="3860800" imgH="698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700712"/>
                        <a:ext cx="393858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1476375" y="5845175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then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747442"/>
              </p:ext>
            </p:extLst>
          </p:nvPr>
        </p:nvGraphicFramePr>
        <p:xfrm>
          <a:off x="1396929" y="2948781"/>
          <a:ext cx="52101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5" name="Equation" r:id="rId13" imgW="4724280" imgH="698400" progId="Equation.DSMT4">
                  <p:embed/>
                </p:oleObj>
              </mc:Choice>
              <mc:Fallback>
                <p:oleObj name="Equation" r:id="rId13" imgW="4724280" imgH="698400" progId="Equation.DSMT4">
                  <p:embed/>
                  <p:pic>
                    <p:nvPicPr>
                      <p:cNvPr id="266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929" y="2948781"/>
                        <a:ext cx="5210175" cy="766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prstDash val="dash"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553448"/>
              </p:ext>
            </p:extLst>
          </p:nvPr>
        </p:nvGraphicFramePr>
        <p:xfrm>
          <a:off x="6676449" y="3097212"/>
          <a:ext cx="21113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6" name="Equation" r:id="rId15" imgW="2070000" imgH="380880" progId="Equation.DSMT4">
                  <p:embed/>
                </p:oleObj>
              </mc:Choice>
              <mc:Fallback>
                <p:oleObj name="Equation" r:id="rId15" imgW="2070000" imgH="380880" progId="Equation.DSMT4">
                  <p:embed/>
                  <p:pic>
                    <p:nvPicPr>
                      <p:cNvPr id="2663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449" y="3097212"/>
                        <a:ext cx="21113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15727" y="3087687"/>
            <a:ext cx="1224136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simplified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988895-6C8D-4E4C-BF85-81F036BCD3B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1331913" y="333375"/>
          <a:ext cx="39385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" name="Equation" r:id="rId3" imgW="3860800" imgH="698500" progId="Equation.DSMT4">
                  <p:embed/>
                </p:oleObj>
              </mc:Choice>
              <mc:Fallback>
                <p:oleObj name="Equation" r:id="rId3" imgW="3860800" imgH="698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3375"/>
                        <a:ext cx="393858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3"/>
          <p:cNvGraphicFramePr>
            <a:graphicFrameLocks noChangeAspect="1"/>
          </p:cNvGraphicFramePr>
          <p:nvPr/>
        </p:nvGraphicFramePr>
        <p:xfrm>
          <a:off x="1258888" y="1125538"/>
          <a:ext cx="40814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" name="Equation" r:id="rId5" imgW="4000500" imgH="622300" progId="Equation.DSMT4">
                  <p:embed/>
                </p:oleObj>
              </mc:Choice>
              <mc:Fallback>
                <p:oleObj name="Equation" r:id="rId5" imgW="4000500" imgH="622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25538"/>
                        <a:ext cx="408146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651500" y="1125538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where</a:t>
            </a:r>
          </a:p>
        </p:txBody>
      </p:sp>
      <p:graphicFrame>
        <p:nvGraphicFramePr>
          <p:cNvPr id="27654" name="Object 5"/>
          <p:cNvGraphicFramePr>
            <a:graphicFrameLocks noChangeAspect="1"/>
          </p:cNvGraphicFramePr>
          <p:nvPr/>
        </p:nvGraphicFramePr>
        <p:xfrm>
          <a:off x="6732588" y="765175"/>
          <a:ext cx="18272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3" name="Equation" r:id="rId7" imgW="1790700" imgH="381000" progId="Equation.DSMT4">
                  <p:embed/>
                </p:oleObj>
              </mc:Choice>
              <mc:Fallback>
                <p:oleObj name="Equation" r:id="rId7" imgW="17907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765175"/>
                        <a:ext cx="18272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6"/>
          <p:cNvGraphicFramePr>
            <a:graphicFrameLocks noChangeAspect="1"/>
          </p:cNvGraphicFramePr>
          <p:nvPr/>
        </p:nvGraphicFramePr>
        <p:xfrm>
          <a:off x="6713538" y="1125538"/>
          <a:ext cx="18669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" name="Equation" r:id="rId9" imgW="1828800" imgH="381000" progId="Equation.DSMT4">
                  <p:embed/>
                </p:oleObj>
              </mc:Choice>
              <mc:Fallback>
                <p:oleObj name="Equation" r:id="rId9" imgW="18288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1125538"/>
                        <a:ext cx="18669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7"/>
          <p:cNvGraphicFramePr>
            <a:graphicFrameLocks noChangeAspect="1"/>
          </p:cNvGraphicFramePr>
          <p:nvPr/>
        </p:nvGraphicFramePr>
        <p:xfrm>
          <a:off x="6707188" y="1484313"/>
          <a:ext cx="19177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5" name="Equation" r:id="rId11" imgW="1879600" imgH="381000" progId="Equation.DSMT4">
                  <p:embed/>
                </p:oleObj>
              </mc:Choice>
              <mc:Fallback>
                <p:oleObj name="Equation" r:id="rId11" imgW="18796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1484313"/>
                        <a:ext cx="19177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684213" y="1989138"/>
            <a:ext cx="7632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is real, (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*(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), (−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bf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(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bf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*(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bf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(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bf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|(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bf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)|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2765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043924"/>
              </p:ext>
            </p:extLst>
          </p:nvPr>
        </p:nvGraphicFramePr>
        <p:xfrm>
          <a:off x="1692275" y="2708275"/>
          <a:ext cx="3408363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Equation" r:id="rId13" imgW="3340080" imgH="2539800" progId="Equation.DSMT4">
                  <p:embed/>
                </p:oleObj>
              </mc:Choice>
              <mc:Fallback>
                <p:oleObj name="Equation" r:id="rId13" imgW="3340080" imgH="253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08275"/>
                        <a:ext cx="3408363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5508625" y="3573463"/>
            <a:ext cx="280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df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fdb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755650" y="5445125"/>
            <a:ext cx="561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Therefore,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BDE1C0-619F-4274-8BD1-85D500DE62D0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95288" y="476250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12-H  Scaling Function</a:t>
            </a: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2735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定義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scaling function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為</a:t>
            </a: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1619250" y="2420938"/>
          <a:ext cx="28035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3" imgW="2578100" imgH="673100" progId="Equation.DSMT4">
                  <p:embed/>
                </p:oleObj>
              </mc:Choice>
              <mc:Fallback>
                <p:oleObj name="Equation" r:id="rId3" imgW="25781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20938"/>
                        <a:ext cx="2803525" cy="730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5"/>
          <p:cNvGraphicFramePr>
            <a:graphicFrameLocks noChangeAspect="1"/>
          </p:cNvGraphicFramePr>
          <p:nvPr/>
        </p:nvGraphicFramePr>
        <p:xfrm>
          <a:off x="1692275" y="1630363"/>
          <a:ext cx="27082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5" imgW="2489200" imgH="495300" progId="Equation.DSMT4">
                  <p:embed/>
                </p:oleObj>
              </mc:Choice>
              <mc:Fallback>
                <p:oleObj name="Equation" r:id="rId5" imgW="24892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630363"/>
                        <a:ext cx="2708275" cy="538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755650" y="2492375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where</a:t>
            </a:r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4572000" y="2492375"/>
            <a:ext cx="345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&gt; 0,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(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*(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539750" y="4078288"/>
            <a:ext cx="4824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is usually a lowpass filter 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(Why?)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55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43388" y="4881563"/>
              <a:ext cx="1587" cy="1587"/>
            </p14:xfrm>
          </p:contentPart>
        </mc:Choice>
        <mc:Fallback xmlns="">
          <p:pic>
            <p:nvPicPr>
              <p:cNvPr id="2355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32279" y="4870454"/>
                <a:ext cx="23805" cy="2380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6CEB5D-95CE-411F-8E0D-FE070DA7402D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/>
        </p:nvGraphicFramePr>
        <p:xfrm>
          <a:off x="1619250" y="908050"/>
          <a:ext cx="35274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name="Equation" r:id="rId3" imgW="3530600" imgH="685800" progId="Equation.DSMT4">
                  <p:embed/>
                </p:oleObj>
              </mc:Choice>
              <mc:Fallback>
                <p:oleObj name="Equation" r:id="rId3" imgW="35306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908050"/>
                        <a:ext cx="352742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467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修正型的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Wavelet transform 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684213" y="1628775"/>
            <a:ext cx="357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u="sng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 is any real number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0 &lt; </a:t>
            </a:r>
            <a:r>
              <a:rPr lang="en-US" altLang="zh-TW" sz="2000" i="1" u="sng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sz="2000" i="1" u="sng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u="sng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1547813" y="2276475"/>
          <a:ext cx="377983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" name="Equation" r:id="rId5" imgW="3784600" imgH="787400" progId="Equation.DSMT4">
                  <p:embed/>
                </p:oleObj>
              </mc:Choice>
              <mc:Fallback>
                <p:oleObj name="Equation" r:id="rId5" imgW="3784600" imgH="787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76475"/>
                        <a:ext cx="377983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323850" y="3101975"/>
            <a:ext cx="6480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reconstruction:</a:t>
            </a:r>
          </a:p>
        </p:txBody>
      </p:sp>
      <p:graphicFrame>
        <p:nvGraphicFramePr>
          <p:cNvPr id="2970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684983"/>
              </p:ext>
            </p:extLst>
          </p:nvPr>
        </p:nvGraphicFramePr>
        <p:xfrm>
          <a:off x="325878" y="3541325"/>
          <a:ext cx="84455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" name="Equation" r:id="rId7" imgW="8128000" imgH="812800" progId="Equation.DSMT4">
                  <p:embed/>
                </p:oleObj>
              </mc:Choice>
              <mc:Fallback>
                <p:oleObj name="Equation" r:id="rId7" imgW="8128000" imgH="81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878" y="3541325"/>
                        <a:ext cx="8445500" cy="892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900113" y="98107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900113" y="242093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</a:p>
        </p:txBody>
      </p:sp>
      <p:sp>
        <p:nvSpPr>
          <p:cNvPr id="29707" name="文字方塊 12"/>
          <p:cNvSpPr txBox="1">
            <a:spLocks noChangeArrowheads="1"/>
          </p:cNvSpPr>
          <p:nvPr/>
        </p:nvSpPr>
        <p:spPr bwMode="auto">
          <a:xfrm>
            <a:off x="1910749" y="4630350"/>
            <a:ext cx="575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由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至 ∞ 的積分被第二項取代 </a:t>
            </a:r>
          </a:p>
        </p:txBody>
      </p:sp>
      <p:cxnSp>
        <p:nvCxnSpPr>
          <p:cNvPr id="29709" name="直線單箭頭接點 14"/>
          <p:cNvCxnSpPr>
            <a:cxnSpLocks noChangeShapeType="1"/>
          </p:cNvCxnSpPr>
          <p:nvPr/>
        </p:nvCxnSpPr>
        <p:spPr bwMode="auto">
          <a:xfrm flipH="1" flipV="1">
            <a:off x="2775392" y="4262050"/>
            <a:ext cx="287485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773874"/>
              </p:ext>
            </p:extLst>
          </p:nvPr>
        </p:nvGraphicFramePr>
        <p:xfrm>
          <a:off x="323850" y="5085963"/>
          <a:ext cx="41195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Equation" r:id="rId9" imgW="4038480" imgH="380880" progId="Equation.DSMT4">
                  <p:embed/>
                </p:oleObj>
              </mc:Choice>
              <mc:Fallback>
                <p:oleObj name="Equation" r:id="rId9" imgW="4038480" imgH="380880" progId="Equation.DSMT4">
                  <p:embed/>
                  <p:pic>
                    <p:nvPicPr>
                      <p:cNvPr id="2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85963"/>
                        <a:ext cx="41195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399895"/>
              </p:ext>
            </p:extLst>
          </p:nvPr>
        </p:nvGraphicFramePr>
        <p:xfrm>
          <a:off x="351640" y="5528876"/>
          <a:ext cx="8458200" cy="81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11" imgW="8458200" imgH="812520" progId="Equation.DSMT4">
                  <p:embed/>
                </p:oleObj>
              </mc:Choice>
              <mc:Fallback>
                <p:oleObj name="Equation" r:id="rId11" imgW="8458200" imgH="812520" progId="Equation.DSMT4">
                  <p:embed/>
                  <p:pic>
                    <p:nvPicPr>
                      <p:cNvPr id="2970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40" y="5528876"/>
                        <a:ext cx="8458200" cy="812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prstDash val="dash"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EB0776-4E68-4799-9C28-E79AEE4B796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295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(Proof): If</a:t>
            </a:r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1547813" y="333375"/>
          <a:ext cx="48545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3" name="Equation" r:id="rId3" imgW="4673600" imgH="698500" progId="Equation.DSMT4">
                  <p:embed/>
                </p:oleObj>
              </mc:Choice>
              <mc:Fallback>
                <p:oleObj name="Equation" r:id="rId3" imgW="4673600" imgH="69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3375"/>
                        <a:ext cx="48545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1576388" y="1052513"/>
          <a:ext cx="4694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Equation" r:id="rId5" imgW="4279900" imgH="762000" progId="Equation.DSMT4">
                  <p:embed/>
                </p:oleObj>
              </mc:Choice>
              <mc:Fallback>
                <p:oleObj name="Equation" r:id="rId5" imgW="4279900" imgH="762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1052513"/>
                        <a:ext cx="469423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1619250" y="1916113"/>
          <a:ext cx="35369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5" name="Equation" r:id="rId7" imgW="3467100" imgH="1371600" progId="Equation.DSMT4">
                  <p:embed/>
                </p:oleObj>
              </mc:Choice>
              <mc:Fallback>
                <p:oleObj name="Equation" r:id="rId7" imgW="3467100" imgH="137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16113"/>
                        <a:ext cx="353695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5651500" y="2060575"/>
            <a:ext cx="3168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(from the similar process on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pages 364 and 365)</a:t>
            </a:r>
          </a:p>
        </p:txBody>
      </p:sp>
      <p:graphicFrame>
        <p:nvGraphicFramePr>
          <p:cNvPr id="30728" name="Object 7"/>
          <p:cNvGraphicFramePr>
            <a:graphicFrameLocks noChangeAspect="1"/>
          </p:cNvGraphicFramePr>
          <p:nvPr/>
        </p:nvGraphicFramePr>
        <p:xfrm>
          <a:off x="1403350" y="3500438"/>
          <a:ext cx="364331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6" name="Equation" r:id="rId9" imgW="3568700" imgH="762000" progId="Equation.DSMT4">
                  <p:embed/>
                </p:oleObj>
              </mc:Choice>
              <mc:Fallback>
                <p:oleObj name="Equation" r:id="rId9" imgW="3568700" imgH="762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00438"/>
                        <a:ext cx="364331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8"/>
          <p:cNvGraphicFramePr>
            <a:graphicFrameLocks noChangeAspect="1"/>
          </p:cNvGraphicFramePr>
          <p:nvPr/>
        </p:nvGraphicFramePr>
        <p:xfrm>
          <a:off x="1476375" y="4365625"/>
          <a:ext cx="6764338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7" name="Equation" r:id="rId11" imgW="6629400" imgH="2057400" progId="Equation.DSMT4">
                  <p:embed/>
                </p:oleObj>
              </mc:Choice>
              <mc:Fallback>
                <p:oleObj name="Equation" r:id="rId11" imgW="6629400" imgH="2057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65625"/>
                        <a:ext cx="6764338" cy="208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Line 10"/>
          <p:cNvSpPr>
            <a:spLocks noChangeShapeType="1"/>
          </p:cNvSpPr>
          <p:nvPr/>
        </p:nvSpPr>
        <p:spPr bwMode="auto">
          <a:xfrm flipH="1" flipV="1">
            <a:off x="4572000" y="5373688"/>
            <a:ext cx="792163" cy="287337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H="1">
            <a:off x="5076825" y="5661025"/>
            <a:ext cx="287338" cy="2889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364163" y="5445125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關鍵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7D5914-3566-428E-B3E8-926B362E0514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619283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Therefore, if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1042988" y="908050"/>
          <a:ext cx="6335712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3" imgW="6210300" imgH="2286000" progId="Equation.DSMT4">
                  <p:embed/>
                </p:oleObj>
              </mc:Choice>
              <mc:Fallback>
                <p:oleObj name="Equation" r:id="rId3" imgW="6210300" imgH="2286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08050"/>
                        <a:ext cx="6335712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611188" y="3429000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2092C5-538A-47F0-8681-283C227C9BE4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11188" y="725488"/>
            <a:ext cx="67691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(1) Conventional method for signal analysis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Fourier transform :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Cosine and Sine transforms: if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is even and odd</a:t>
            </a:r>
          </a:p>
          <a:p>
            <a:pPr eaLnBrk="1" hangingPunct="1">
              <a:spcBef>
                <a:spcPct val="8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Orthogonal Polynomial Expansion   </a:t>
            </a: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54" name="Text Box 19"/>
          <p:cNvSpPr txBox="1">
            <a:spLocks noChangeArrowheads="1"/>
          </p:cNvSpPr>
          <p:nvPr/>
        </p:nvSpPr>
        <p:spPr bwMode="auto">
          <a:xfrm>
            <a:off x="827088" y="2741613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傳統方法共通的問題：</a:t>
            </a:r>
          </a:p>
        </p:txBody>
      </p:sp>
      <p:sp>
        <p:nvSpPr>
          <p:cNvPr id="6155" name="Rectangle 21"/>
          <p:cNvSpPr>
            <a:spLocks noChangeArrowheads="1"/>
          </p:cNvSpPr>
          <p:nvPr/>
        </p:nvSpPr>
        <p:spPr bwMode="auto">
          <a:xfrm>
            <a:off x="611188" y="3462338"/>
            <a:ext cx="316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Time frequency analysis  </a:t>
            </a:r>
          </a:p>
        </p:txBody>
      </p:sp>
      <p:sp>
        <p:nvSpPr>
          <p:cNvPr id="6156" name="Text Box 22"/>
          <p:cNvSpPr txBox="1">
            <a:spLocks noChangeArrowheads="1"/>
          </p:cNvSpPr>
          <p:nvPr/>
        </p:nvSpPr>
        <p:spPr bwMode="auto">
          <a:xfrm>
            <a:off x="755650" y="3967163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例如，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STFT</a:t>
            </a:r>
          </a:p>
        </p:txBody>
      </p:sp>
      <p:graphicFrame>
        <p:nvGraphicFramePr>
          <p:cNvPr id="6157" name="Object 2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90688" y="4398963"/>
          <a:ext cx="3708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3" imgW="3708400" imgH="495300" progId="Equation.DSMT4">
                  <p:embed/>
                </p:oleObj>
              </mc:Choice>
              <mc:Fallback>
                <p:oleObj name="Equation" r:id="rId3" imgW="3708400" imgH="4953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4398963"/>
                        <a:ext cx="3708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03575" y="1158875"/>
          <a:ext cx="23431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5" imgW="2578100" imgH="508000" progId="Equation.DSMT4">
                  <p:embed/>
                </p:oleObj>
              </mc:Choice>
              <mc:Fallback>
                <p:oleObj name="Equation" r:id="rId5" imgW="2578100" imgH="508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158875"/>
                        <a:ext cx="23431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 Box 19"/>
          <p:cNvSpPr txBox="1">
            <a:spLocks noChangeArrowheads="1"/>
          </p:cNvSpPr>
          <p:nvPr/>
        </p:nvSpPr>
        <p:spPr bwMode="auto">
          <a:xfrm>
            <a:off x="755650" y="5046663"/>
            <a:ext cx="676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 frequency analysis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共通的問題：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5239D1-50D9-4A76-B1C7-6A48AAE79A2B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250825" y="333375"/>
            <a:ext cx="7881938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12-I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Property</a:t>
            </a:r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323850" y="1268413"/>
            <a:ext cx="799306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real input                           real output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If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                    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),  then 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)               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a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−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If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                    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),  then 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/</a:t>
            </a:r>
            <a:r>
              <a:rPr lang="el-GR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(4)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Parseval’s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Theory:</a:t>
            </a:r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1908175" y="1485900"/>
            <a:ext cx="144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1547813" y="19177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5292725" y="19177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1547813" y="25654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>
            <a:off x="5148263" y="25654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2786" name="Object 17"/>
          <p:cNvGraphicFramePr>
            <a:graphicFrameLocks noChangeAspect="1"/>
          </p:cNvGraphicFramePr>
          <p:nvPr/>
        </p:nvGraphicFramePr>
        <p:xfrm>
          <a:off x="6032500" y="2392363"/>
          <a:ext cx="21002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Equation" r:id="rId3" imgW="1930400" imgH="381000" progId="Equation.DSMT4">
                  <p:embed/>
                </p:oleObj>
              </mc:Choice>
              <mc:Fallback>
                <p:oleObj name="Equation" r:id="rId3" imgW="1930400" imgH="381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2392363"/>
                        <a:ext cx="210026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8"/>
          <p:cNvGraphicFramePr>
            <a:graphicFrameLocks noChangeAspect="1"/>
          </p:cNvGraphicFramePr>
          <p:nvPr/>
        </p:nvGraphicFramePr>
        <p:xfrm>
          <a:off x="915988" y="3573463"/>
          <a:ext cx="43307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Equation" r:id="rId5" imgW="4330700" imgH="558800" progId="Equation.DSMT4">
                  <p:embed/>
                </p:oleObj>
              </mc:Choice>
              <mc:Fallback>
                <p:oleObj name="Equation" r:id="rId5" imgW="4330700" imgH="558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573463"/>
                        <a:ext cx="43307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15CE0F-06E7-4550-913D-8B4D753DAF1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79914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12-J  Scalogram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191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Scalogram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即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Wavelet transform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的絕對值平方</a:t>
            </a: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1187450" y="1628775"/>
          <a:ext cx="50133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Equation" r:id="rId3" imgW="5016500" imgH="787400" progId="Equation.DSMT4">
                  <p:embed/>
                </p:oleObj>
              </mc:Choice>
              <mc:Fallback>
                <p:oleObj name="Equation" r:id="rId3" imgW="5016500" imgH="787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28775"/>
                        <a:ext cx="50133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468313" y="2708275"/>
            <a:ext cx="4319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有時，會將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Scalogram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定義成</a:t>
            </a:r>
          </a:p>
        </p:txBody>
      </p:sp>
      <p:graphicFrame>
        <p:nvGraphicFramePr>
          <p:cNvPr id="33799" name="Object 6"/>
          <p:cNvGraphicFramePr>
            <a:graphicFrameLocks noChangeAspect="1"/>
          </p:cNvGraphicFramePr>
          <p:nvPr/>
        </p:nvGraphicFramePr>
        <p:xfrm>
          <a:off x="1258888" y="3357563"/>
          <a:ext cx="24511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3" name="Equation" r:id="rId5" imgW="2451100" imgH="736600" progId="Equation.DSMT4">
                  <p:embed/>
                </p:oleObj>
              </mc:Choice>
              <mc:Fallback>
                <p:oleObj name="Equation" r:id="rId5" imgW="24511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57563"/>
                        <a:ext cx="24511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7"/>
          <p:cNvGraphicFramePr>
            <a:graphicFrameLocks noChangeAspect="1"/>
          </p:cNvGraphicFramePr>
          <p:nvPr/>
        </p:nvGraphicFramePr>
        <p:xfrm>
          <a:off x="4787900" y="3213100"/>
          <a:ext cx="20447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4" name="Equation" r:id="rId7" imgW="2044700" imgH="1016000" progId="Equation.DSMT4">
                  <p:embed/>
                </p:oleObj>
              </mc:Choice>
              <mc:Fallback>
                <p:oleObj name="Equation" r:id="rId7" imgW="2044700" imgH="1016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213100"/>
                        <a:ext cx="20447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8"/>
          <p:cNvGraphicFramePr>
            <a:graphicFrameLocks noChangeAspect="1"/>
          </p:cNvGraphicFramePr>
          <p:nvPr/>
        </p:nvGraphicFramePr>
        <p:xfrm>
          <a:off x="4859338" y="4508500"/>
          <a:ext cx="26035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5" name="Equation" r:id="rId9" imgW="2603500" imgH="495300" progId="Equation.DSMT4">
                  <p:embed/>
                </p:oleObj>
              </mc:Choice>
              <mc:Fallback>
                <p:oleObj name="Equation" r:id="rId9" imgW="2603500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508500"/>
                        <a:ext cx="26035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F81F98-8F49-4520-AC5A-13A44E275E9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23850" y="3213100"/>
            <a:ext cx="81899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Continuous WT is good in mathematics.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 practical, 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discrete WT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and 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continuous WT with discrete coefficients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are more useful.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6697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Problems of the continuous WT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468313" y="1701800"/>
            <a:ext cx="345598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hard to implement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hard to find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68313" y="333375"/>
            <a:ext cx="77755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12-K  Problems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5B560D-5145-4DCB-84EE-6F9096BF559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611188" y="333375"/>
            <a:ext cx="7489825" cy="461963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附錄十二  電機 </a:t>
            </a:r>
            <a:r>
              <a:rPr lang="en-US" altLang="zh-TW" sz="24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zh-TW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資訊領域的中研院院士  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633413" y="809625"/>
            <a:ext cx="80645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王兆振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電子物理學家，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1968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葛守仁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電子電路理論奠基者之一，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1976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朱經武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超導體，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1987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田炳耕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微波放大器，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1987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崔琦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量子霍爾效應，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1992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1998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年諾貝爾物理獎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王佑曾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資料庫管理理論先驅，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1992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高錕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光纖通訊，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1992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2009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年諾貝爾物理獎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方復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半導體，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1992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厲鼎毅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光電科技，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1994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湯仲良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光電科技，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1994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施敏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/>
              <a:t>Non-volatile semiconductor memory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發明者，手機四大發明者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之一，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1994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張俊彥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半導體，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1996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薩支唐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(MOS and CMOS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1998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林耕華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光電科技，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1998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劉兆漢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跨領域，電機與地球科學，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1998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虞華年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微電子科技，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2000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蔡振水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光電與磁微波，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2000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277E56-4788-4351-9B4A-36CDF9DB6A6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539552" y="116632"/>
            <a:ext cx="7920038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王文一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奈米與應用物理，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2002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胡正明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微電子科技，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2004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黃鍔   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(Hilbert Huang Transform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2004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胡玲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奈米科技，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2004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李德財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演算法設計，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2004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劉必治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多媒體信號處理，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2006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莊炳湟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語音信號處理，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2006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黃煦濤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圖形辨識，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2006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舒維都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信號處理與人工智慧，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2006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李雄武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電磁學，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2006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孟懷縈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無線通信與信號處理，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2010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李澤元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電力電子，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2012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馬佐平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微電子，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2012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張懋中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電子元件，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2012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林本堅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積體電路與傅氏光學，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2014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陳陽闓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高速半導體，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2016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王康隆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自旋電子學，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2016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李琳山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語音訊號處理，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2016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戴聿昌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微積電系統與醫工，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2016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張世富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多媒體信號處理，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2018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盧志遠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半導體技術，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2018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年當選院士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075C2-8467-4926-BA2E-7E4D1733D74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611188" y="736600"/>
            <a:ext cx="79216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註：歷年中研院院士當中，屬於電機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資訊相關領域的有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37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人，佔了全部的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7.7 %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其中和通信及信號處理相關的有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位，大多是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2004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年以後當選院士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ACEF41-F374-4753-A76D-D3A80FF45684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50825" y="1196975"/>
            <a:ext cx="828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一種最簡單又可以反應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time-variant spectrum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signal representation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23850" y="427038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12-A   Haar Transform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95288" y="1773238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8-point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Haar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transform </a:t>
            </a:r>
          </a:p>
        </p:txBody>
      </p:sp>
      <p:graphicFrame>
        <p:nvGraphicFramePr>
          <p:cNvPr id="7174" name="Object 5"/>
          <p:cNvGraphicFramePr>
            <a:graphicFrameLocks noChangeAspect="1"/>
          </p:cNvGraphicFramePr>
          <p:nvPr/>
        </p:nvGraphicFramePr>
        <p:xfrm>
          <a:off x="1763713" y="2492375"/>
          <a:ext cx="4808537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3" imgW="4813300" imgH="2997200" progId="Equation.DSMT4">
                  <p:embed/>
                </p:oleObj>
              </mc:Choice>
              <mc:Fallback>
                <p:oleObj name="Equation" r:id="rId3" imgW="4813300" imgH="299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92375"/>
                        <a:ext cx="4808537" cy="299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8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2213" y="2822575"/>
              <a:ext cx="7937" cy="4763"/>
            </p14:xfrm>
          </p:contentPart>
        </mc:Choice>
        <mc:Fallback xmlns="">
          <p:pic>
            <p:nvPicPr>
              <p:cNvPr id="308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7523" y="2818178"/>
                <a:ext cx="16956" cy="13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9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90100" y="1271588"/>
              <a:ext cx="4763" cy="158750"/>
            </p14:xfrm>
          </p:contentPart>
        </mc:Choice>
        <mc:Fallback xmlns="">
          <p:pic>
            <p:nvPicPr>
              <p:cNvPr id="309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87535" y="1269068"/>
                <a:ext cx="9892" cy="16379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ACEF41-F374-4753-A76D-D3A80FF45684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673279"/>
              </p:ext>
            </p:extLst>
          </p:nvPr>
        </p:nvGraphicFramePr>
        <p:xfrm>
          <a:off x="1611288" y="722313"/>
          <a:ext cx="4986338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4" imgW="4991040" imgH="3022560" progId="Equation.DSMT4">
                  <p:embed/>
                </p:oleObj>
              </mc:Choice>
              <mc:Fallback>
                <p:oleObj name="Equation" r:id="rId4" imgW="4991040" imgH="3022560" progId="Equation.DSMT4">
                  <p:embed/>
                  <p:pic>
                    <p:nvPicPr>
                      <p:cNvPr id="71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288" y="722313"/>
                        <a:ext cx="4986338" cy="301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8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9813" y="2273300"/>
              <a:ext cx="7937" cy="4763"/>
            </p14:xfrm>
          </p:contentPart>
        </mc:Choice>
        <mc:Fallback xmlns="">
          <p:pic>
            <p:nvPicPr>
              <p:cNvPr id="308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5123" y="2268903"/>
                <a:ext cx="16956" cy="13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9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90100" y="1271588"/>
              <a:ext cx="4763" cy="158750"/>
            </p14:xfrm>
          </p:contentPart>
        </mc:Choice>
        <mc:Fallback xmlns="">
          <p:pic>
            <p:nvPicPr>
              <p:cNvPr id="309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87535" y="1269068"/>
                <a:ext cx="9892" cy="16379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6065" y="3924271"/>
            <a:ext cx="35283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: low frequency component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3568" y="339725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8-point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Haar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transform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073368" y="3889656"/>
            <a:ext cx="41399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~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8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: high frequency component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669993"/>
              </p:ext>
            </p:extLst>
          </p:nvPr>
        </p:nvGraphicFramePr>
        <p:xfrm>
          <a:off x="1772592" y="4492906"/>
          <a:ext cx="3870325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10" imgW="3873240" imgH="1879560" progId="Equation.DSMT4">
                  <p:embed/>
                </p:oleObj>
              </mc:Choice>
              <mc:Fallback>
                <p:oleObj name="Equation" r:id="rId10" imgW="3873240" imgH="1879560" progId="Equation.DSMT4">
                  <p:embed/>
                  <p:pic>
                    <p:nvPicPr>
                      <p:cNvPr id="71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592" y="4492906"/>
                        <a:ext cx="3870325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83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361DC7-497B-4F92-A655-D7F3C4A7FC3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195" name="Object 2"/>
          <p:cNvGraphicFramePr>
            <a:graphicFrameLocks noChangeAspect="1"/>
          </p:cNvGraphicFramePr>
          <p:nvPr/>
        </p:nvGraphicFramePr>
        <p:xfrm>
          <a:off x="1712913" y="2563813"/>
          <a:ext cx="4340225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3" imgW="4343400" imgH="2997200" progId="Equation.DSMT4">
                  <p:embed/>
                </p:oleObj>
              </mc:Choice>
              <mc:Fallback>
                <p:oleObj name="Equation" r:id="rId3" imgW="4343400" imgH="299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2563813"/>
                        <a:ext cx="4340225" cy="299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95288" y="2205038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8</a:t>
            </a: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1279525" y="908050"/>
          <a:ext cx="13954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5" imgW="1397000" imgH="711200" progId="Equation.DSMT4">
                  <p:embed/>
                </p:oleObj>
              </mc:Choice>
              <mc:Fallback>
                <p:oleObj name="Equation" r:id="rId5" imgW="13970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908050"/>
                        <a:ext cx="139541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95288" y="476250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2</a:t>
            </a:r>
          </a:p>
        </p:txBody>
      </p:sp>
      <p:graphicFrame>
        <p:nvGraphicFramePr>
          <p:cNvPr id="8199" name="Object 6"/>
          <p:cNvGraphicFramePr>
            <a:graphicFrameLocks noChangeAspect="1"/>
          </p:cNvGraphicFramePr>
          <p:nvPr/>
        </p:nvGraphicFramePr>
        <p:xfrm>
          <a:off x="4665663" y="620713"/>
          <a:ext cx="2408237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7" imgW="2413000" imgH="1473200" progId="Equation.DSMT4">
                  <p:embed/>
                </p:oleObj>
              </mc:Choice>
              <mc:Fallback>
                <p:oleObj name="Equation" r:id="rId7" imgW="2413000" imgH="147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620713"/>
                        <a:ext cx="2408237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706813" y="404813"/>
            <a:ext cx="1081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0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8500" y="1179513"/>
              <a:ext cx="358775" cy="5421312"/>
            </p14:xfrm>
          </p:contentPart>
        </mc:Choice>
        <mc:Fallback xmlns="">
          <p:pic>
            <p:nvPicPr>
              <p:cNvPr id="410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75981" y="1176993"/>
                <a:ext cx="363813" cy="542635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A93ED1-D234-4E9B-9D08-CC9BDC94A32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1116013" y="1341438"/>
          <a:ext cx="2043112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3" imgW="2044700" imgH="736600" progId="Equation.DSMT4">
                  <p:embed/>
                </p:oleObj>
              </mc:Choice>
              <mc:Fallback>
                <p:oleObj name="Equation" r:id="rId3" imgW="2044700" imgH="73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1438"/>
                        <a:ext cx="2043112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1187450" y="2420938"/>
          <a:ext cx="2435225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5" imgW="2438400" imgH="1854200" progId="Equation.DSMT4">
                  <p:embed/>
                </p:oleObj>
              </mc:Choice>
              <mc:Fallback>
                <p:oleObj name="Equation" r:id="rId5" imgW="2438400" imgH="1854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20938"/>
                        <a:ext cx="2435225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文字方塊 4"/>
          <p:cNvSpPr txBox="1">
            <a:spLocks noChangeArrowheads="1"/>
          </p:cNvSpPr>
          <p:nvPr/>
        </p:nvSpPr>
        <p:spPr bwMode="auto">
          <a:xfrm>
            <a:off x="971550" y="476250"/>
            <a:ext cx="5113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General way to generate the Haar transform: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222" name="文字方塊 6"/>
          <p:cNvSpPr txBox="1">
            <a:spLocks noChangeArrowheads="1"/>
          </p:cNvSpPr>
          <p:nvPr/>
        </p:nvSpPr>
        <p:spPr bwMode="auto">
          <a:xfrm>
            <a:off x="3563938" y="1412875"/>
            <a:ext cx="453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where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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means the Kronecker  product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8F30F9-E9E5-4CA3-AEF9-6E36DD32E6F5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2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時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0" y="1509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60191"/>
              </p:ext>
            </p:extLst>
          </p:nvPr>
        </p:nvGraphicFramePr>
        <p:xfrm>
          <a:off x="969963" y="981075"/>
          <a:ext cx="1384300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3" imgW="1384200" imgH="3835080" progId="Equation.DSMT4">
                  <p:embed/>
                </p:oleObj>
              </mc:Choice>
              <mc:Fallback>
                <p:oleObj name="Equation" r:id="rId3" imgW="1384200" imgH="3835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981075"/>
                        <a:ext cx="1384300" cy="383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3059113" y="836613"/>
            <a:ext cx="58340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除了第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row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為                                      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以外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第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+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row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為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en-US" altLang="zh-TW" sz="2000" i="1" baseline="-25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5775325" y="855663"/>
          <a:ext cx="20796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5" imgW="2082800" imgH="355600" progId="Equation.DSMT4">
                  <p:embed/>
                </p:oleObj>
              </mc:Choice>
              <mc:Fallback>
                <p:oleObj name="Equation" r:id="rId5" imgW="2082800" imgH="355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855663"/>
                        <a:ext cx="2079625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AutoShape 7"/>
          <p:cNvSpPr>
            <a:spLocks/>
          </p:cNvSpPr>
          <p:nvPr/>
        </p:nvSpPr>
        <p:spPr bwMode="auto">
          <a:xfrm rot="16200000" flipV="1">
            <a:off x="6731794" y="261144"/>
            <a:ext cx="73025" cy="2087563"/>
          </a:xfrm>
          <a:prstGeom prst="leftBrace">
            <a:avLst>
              <a:gd name="adj1" fmla="val 2382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6443663" y="1341438"/>
            <a:ext cx="1081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個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3059113" y="2997200"/>
            <a:ext cx="540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= 1      when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-1)2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&lt;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-1/2)2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−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3059113" y="3500438"/>
            <a:ext cx="568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=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     when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-1/2)2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−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−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3924300" y="2133600"/>
            <a:ext cx="45354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0, 1, …,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−1,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1, 2, …, 2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log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pic>
        <p:nvPicPr>
          <p:cNvPr id="10253" name="Ink 52"/>
          <p:cNvPicPr>
            <a:picLocks noRot="1" noChangeAspect="1" noEditPoints="1"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6313488"/>
            <a:ext cx="34925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35E4C0-9AF0-46EC-884B-3B362EAB926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5111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Inverse 2</a:t>
            </a:r>
            <a:r>
              <a:rPr lang="en-US" altLang="zh-TW" sz="2000" i="1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-point Haar Transform </a:t>
            </a: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1331913" y="908050"/>
          <a:ext cx="1181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3" imgW="1180588" imgH="279279" progId="Equation.DSMT4">
                  <p:embed/>
                </p:oleObj>
              </mc:Choice>
              <mc:Fallback>
                <p:oleObj name="Equation" r:id="rId3" imgW="1180588" imgH="27927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08050"/>
                        <a:ext cx="1181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539750" y="1484313"/>
            <a:ext cx="252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= 0 if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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39750" y="1916113"/>
            <a:ext cx="44640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[1, 1] = 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−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[2, 2] = 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−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= 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−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if  2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2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p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+1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755650" y="3500438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3, </a:t>
            </a:r>
          </a:p>
        </p:txBody>
      </p:sp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2771775" y="3141663"/>
          <a:ext cx="5118100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5" imgW="5118100" imgH="2997200" progId="Equation.DSMT4">
                  <p:embed/>
                </p:oleObj>
              </mc:Choice>
              <mc:Fallback>
                <p:oleObj name="Equation" r:id="rId5" imgW="5118100" imgH="299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141663"/>
                        <a:ext cx="5118100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9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3511</TotalTime>
  <Words>1665</Words>
  <Application>Microsoft Office PowerPoint</Application>
  <PresentationFormat>如螢幕大小 (4:3)</PresentationFormat>
  <Paragraphs>289</Paragraphs>
  <Slides>35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細明體</vt:lpstr>
      <vt:lpstr>新細明體</vt:lpstr>
      <vt:lpstr>標楷體</vt:lpstr>
      <vt:lpstr>Arial</vt:lpstr>
      <vt:lpstr>Symbol</vt:lpstr>
      <vt:lpstr>Times New Roman</vt:lpstr>
      <vt:lpstr>19_預設簡報設計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User</cp:lastModifiedBy>
  <cp:revision>425</cp:revision>
  <dcterms:created xsi:type="dcterms:W3CDTF">2007-09-19T14:57:43Z</dcterms:created>
  <dcterms:modified xsi:type="dcterms:W3CDTF">2020-12-10T08:10:50Z</dcterms:modified>
</cp:coreProperties>
</file>