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76" saveSubsetFonts="1">
  <p:sldMasterIdLst>
    <p:sldMasterId id="2147483696" r:id="rId1"/>
  </p:sldMasterIdLst>
  <p:notesMasterIdLst>
    <p:notesMasterId r:id="rId51"/>
  </p:notesMasterIdLst>
  <p:sldIdLst>
    <p:sldId id="671" r:id="rId2"/>
    <p:sldId id="672" r:id="rId3"/>
    <p:sldId id="674" r:id="rId4"/>
    <p:sldId id="722" r:id="rId5"/>
    <p:sldId id="723" r:id="rId6"/>
    <p:sldId id="675" r:id="rId7"/>
    <p:sldId id="676" r:id="rId8"/>
    <p:sldId id="678" r:id="rId9"/>
    <p:sldId id="679" r:id="rId10"/>
    <p:sldId id="680" r:id="rId11"/>
    <p:sldId id="681" r:id="rId12"/>
    <p:sldId id="682" r:id="rId13"/>
    <p:sldId id="683" r:id="rId14"/>
    <p:sldId id="684" r:id="rId15"/>
    <p:sldId id="685" r:id="rId16"/>
    <p:sldId id="686" r:id="rId17"/>
    <p:sldId id="687" r:id="rId18"/>
    <p:sldId id="688" r:id="rId19"/>
    <p:sldId id="689" r:id="rId20"/>
    <p:sldId id="690" r:id="rId21"/>
    <p:sldId id="691" r:id="rId22"/>
    <p:sldId id="692" r:id="rId23"/>
    <p:sldId id="693" r:id="rId24"/>
    <p:sldId id="694" r:id="rId25"/>
    <p:sldId id="695" r:id="rId26"/>
    <p:sldId id="696" r:id="rId27"/>
    <p:sldId id="697" r:id="rId28"/>
    <p:sldId id="698" r:id="rId29"/>
    <p:sldId id="699" r:id="rId30"/>
    <p:sldId id="700" r:id="rId31"/>
    <p:sldId id="701" r:id="rId32"/>
    <p:sldId id="702" r:id="rId33"/>
    <p:sldId id="703" r:id="rId34"/>
    <p:sldId id="704" r:id="rId35"/>
    <p:sldId id="705" r:id="rId36"/>
    <p:sldId id="706" r:id="rId37"/>
    <p:sldId id="707" r:id="rId38"/>
    <p:sldId id="708" r:id="rId39"/>
    <p:sldId id="709" r:id="rId40"/>
    <p:sldId id="712" r:id="rId41"/>
    <p:sldId id="713" r:id="rId42"/>
    <p:sldId id="714" r:id="rId43"/>
    <p:sldId id="715" r:id="rId44"/>
    <p:sldId id="716" r:id="rId45"/>
    <p:sldId id="717" r:id="rId46"/>
    <p:sldId id="718" r:id="rId47"/>
    <p:sldId id="719" r:id="rId48"/>
    <p:sldId id="720" r:id="rId49"/>
    <p:sldId id="721" r:id="rId5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33FF"/>
    <a:srgbClr val="9966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>
      <p:cViewPr varScale="1">
        <p:scale>
          <a:sx n="85" d="100"/>
          <a:sy n="85" d="100"/>
        </p:scale>
        <p:origin x="15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8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10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image" Target="../media/image121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12" Type="http://schemas.openxmlformats.org/officeDocument/2006/relationships/image" Target="../media/image120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11" Type="http://schemas.openxmlformats.org/officeDocument/2006/relationships/image" Target="../media/image119.wmf"/><Relationship Id="rId5" Type="http://schemas.openxmlformats.org/officeDocument/2006/relationships/image" Target="../media/image113.wmf"/><Relationship Id="rId10" Type="http://schemas.openxmlformats.org/officeDocument/2006/relationships/image" Target="../media/image118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7" Type="http://schemas.openxmlformats.org/officeDocument/2006/relationships/image" Target="../media/image130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7" Type="http://schemas.openxmlformats.org/officeDocument/2006/relationships/image" Target="../media/image146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5" Type="http://schemas.openxmlformats.org/officeDocument/2006/relationships/image" Target="../media/image146.wmf"/><Relationship Id="rId4" Type="http://schemas.openxmlformats.org/officeDocument/2006/relationships/image" Target="../media/image16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4" Type="http://schemas.openxmlformats.org/officeDocument/2006/relationships/image" Target="../media/image17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2-24T01:49:19.7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2-24T03:24:37.4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2 0,'0'0'0,"0"0"0,0 0 0,0 0 0,0 0 0,0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2-24T03:23:57.9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264 60 0,'0'0'0,"0"0"0,0 0 0,-172-71 0,172 71 0,-46 29 0,46-29 0,-46 14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2-24T03:40:12.5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-2 0 0,'0'0'0,"0"0"0,0 0 0,0 0 0,0 0 0,0 0 0,0 0 0,0 0 0,0 0 0,0 0 0,0 0 0,0 0 0,0 0 0,0 0 0,0 0 0,0 0 0,0 0 0,0 0 0,0 0 0,0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2-24T01:56:22.4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-2 2 0,'0'0'0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2-24T02:18:59.8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3202 6532 0</inkml:trace>
  <inkml:trace contextRef="#ctx0" brushRef="#br0" timeOffset="7361">0 0 0</inkml:trace>
  <inkml:trace contextRef="#ctx0" brushRef="#br0" timeOffset="11745">4369 8778 0,'0'0'0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2-24T02:39:37.8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4334 0,'0'0'0</inkml:trace>
  <inkml:trace contextRef="#ctx0" brushRef="#br0" timeOffset="3567">1406 0 0,'0'0'0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2-24T02:44:01.1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0 110 0,'0'0'0,"0"146"0,0-146 0,0 0 0,22 36 0,-22-36 0,0 0 0,0 73 0,0-73 0</inkml:trace>
  <inkml:trace contextRef="#ctx0" brushRef="#br0" timeOffset="270">34 49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0,24 134 0,-24-134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</inkml:trace>
  <inkml:trace contextRef="#ctx0" brushRef="#br0" timeOffset="297">46 0 0,'0'0'0,"0"0"0,0 0 0,0 0 0,0 0 0,0 0 0,0 0 0,0 0 0,-12 134 0,12-134 0,0 0 0,0 0 0</inkml:trace>
  <inkml:trace contextRef="#ctx0" brushRef="#br0" timeOffset="513">219 61 0</inkml:trace>
  <inkml:trace contextRef="#ctx0" brushRef="#br0" timeOffset="520">242 110 0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28.31858" units="1/cm"/>
          <inkml:channelProperty channel="Y" name="resolution" value="28.33948" units="1/cm"/>
        </inkml:channelProperties>
      </inkml:inkSource>
      <inkml:timestamp xml:id="ts0" timeString="2015-12-24T02:59:32.4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0,'0'0,"0"0,30 0,-30 25,30-25,-30 0,-30 0,30 0,-30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2-24T03:02:16.5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context xml:id="ctx1">
      <inkml:inkSource xml:id="inkSrc1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1" timeString="2015-12-24T03:02:33.823"/>
    </inkml:context>
  </inkml:definitions>
  <inkml:trace contextRef="#ctx0" brushRef="#br0">12871 0 0</inkml:trace>
  <inkml:trace contextRef="#ctx1" brushRef="#br0">0 191 258,'0'0'2709,"0"0"-1677,0 0-1032,0 0-774,6-1-516,-6 1-129</inkml:trace>
  <inkml:trace contextRef="#ctx0" brushRef="#br0" timeOffset="61922">8846 4115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</inkml:trace>
  <inkml:trace contextRef="#ctx0" brushRef="#br0" timeOffset="240970">12597 5705 0,'0'0'0,"0"0"0,0 0 0,0 0 0,0 0 0,0 0 0</inkml:trace>
  <inkml:trace contextRef="#ctx0" brushRef="#br0" timeOffset="240980">12711 5705 0,'0'0'0,"0"0"0,0 0 0,0 0 0,0 0 0,0 0 0,0 0 0,0 0 0,0 0 0,0 0 0,0 0 0,0 0 0,0 0 0,0 0 0,0 0 0,0 0 0,0 0 0,0 0 0,0 0 0,0 0 0,0 0 0,0 0 0,0 0 0,0 0 0,0 0 0,0 0 0</inkml:trace>
  <inkml:trace contextRef="#ctx0" brushRef="#br0" timeOffset="259006">11362 10719 0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2-24T03:23:57.7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69 120 0,'-34'25'0,"34"-25"0,0 0 0,0 0 0,0 0 0,0 0 0</inkml:trace>
  <inkml:trace contextRef="#ctx0" brushRef="#br0" timeOffset="8">149 132 0,'0'0'0,"0"0"0,0 0 0,0 0 0</inkml:trace>
  <inkml:trace contextRef="#ctx0" brushRef="#br0" timeOffset="158">138 48 0,'0'0'0,"0"0"0,0 0 0,0 0 0,0 0 0,0 0 0,0 0 0,0 0 0,0 0 0,0 0 0,0 0 0,0 0 0,0 0 0,-138-48 0,138 48 0</inkml:trace>
  <inkml:trace contextRef="#ctx0" brushRef="#br0" timeOffset="339">57 48 0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2-24T03:24:07.4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0,'0'0'0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7F0257B-C873-4B7C-B48E-F5AEBADAC7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6BD7582D-734B-43CF-A430-D386705147E3}" type="slidenum">
              <a:rPr lang="en-US" altLang="zh-TW" sz="1200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411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6B7BB658-49D5-4BB8-87AB-CF9C0327D4AA}" type="slidenum">
              <a:rPr lang="en-US" altLang="zh-TW" sz="1200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423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956550" y="260350"/>
            <a:ext cx="801688" cy="476250"/>
          </a:xfrm>
        </p:spPr>
        <p:txBody>
          <a:bodyPr/>
          <a:lstStyle>
            <a:lvl1pPr>
              <a:defRPr>
                <a:solidFill>
                  <a:srgbClr val="3333FF"/>
                </a:solidFill>
              </a:defRPr>
            </a:lvl1pPr>
          </a:lstStyle>
          <a:p>
            <a:pPr>
              <a:defRPr/>
            </a:pPr>
            <a:fld id="{A7B78029-4FC6-4815-918E-6998E78284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32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000000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DF17B68F-7150-4F45-8036-B913ABF24C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7.emf"/><Relationship Id="rId4" Type="http://schemas.openxmlformats.org/officeDocument/2006/relationships/image" Target="../media/image12.wmf"/><Relationship Id="rId9" Type="http://schemas.openxmlformats.org/officeDocument/2006/relationships/customXml" Target="../ink/ink1.xml"/><Relationship Id="rId1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4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customXml" Target="../ink/ink3.xml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4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11" Type="http://schemas.openxmlformats.org/officeDocument/2006/relationships/image" Target="../media/image63.wmf"/><Relationship Id="rId5" Type="http://schemas.openxmlformats.org/officeDocument/2006/relationships/oleObject" Target="../embeddings/oleObject66.bin"/><Relationship Id="rId10" Type="http://schemas.openxmlformats.org/officeDocument/2006/relationships/oleObject" Target="../embeddings/oleObject69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6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7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7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9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86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8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9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8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0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02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1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0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16.wmf"/><Relationship Id="rId26" Type="http://schemas.openxmlformats.org/officeDocument/2006/relationships/image" Target="../media/image120.wmf"/><Relationship Id="rId3" Type="http://schemas.openxmlformats.org/officeDocument/2006/relationships/oleObject" Target="../embeddings/oleObject121.bin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28.bin"/><Relationship Id="rId25" Type="http://schemas.openxmlformats.org/officeDocument/2006/relationships/oleObject" Target="../embeddings/oleObject13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5.wmf"/><Relationship Id="rId20" Type="http://schemas.openxmlformats.org/officeDocument/2006/relationships/image" Target="../media/image117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25.bin"/><Relationship Id="rId24" Type="http://schemas.openxmlformats.org/officeDocument/2006/relationships/image" Target="../media/image119.wmf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31.bin"/><Relationship Id="rId28" Type="http://schemas.openxmlformats.org/officeDocument/2006/relationships/image" Target="../media/image121.wmf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14.wmf"/><Relationship Id="rId22" Type="http://schemas.openxmlformats.org/officeDocument/2006/relationships/image" Target="../media/image118.wmf"/><Relationship Id="rId27" Type="http://schemas.openxmlformats.org/officeDocument/2006/relationships/oleObject" Target="../embeddings/oleObject13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image" Target="../media/image124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oleObject" Target="../embeddings/oleObject1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2.wmf"/><Relationship Id="rId11" Type="http://schemas.openxmlformats.org/officeDocument/2006/relationships/image" Target="../media/image123.wmf"/><Relationship Id="rId5" Type="http://schemas.openxmlformats.org/officeDocument/2006/relationships/oleObject" Target="../embeddings/oleObject135.bin"/><Relationship Id="rId10" Type="http://schemas.openxmlformats.org/officeDocument/2006/relationships/oleObject" Target="../embeddings/oleObject138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3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45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0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127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2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52.bin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3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3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image" Target="../media/image141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57.bin"/><Relationship Id="rId17" Type="http://schemas.openxmlformats.org/officeDocument/2006/relationships/image" Target="../media/image144.emf"/><Relationship Id="rId2" Type="http://schemas.openxmlformats.org/officeDocument/2006/relationships/slideLayout" Target="../slideLayouts/slideLayout1.xml"/><Relationship Id="rId16" Type="http://schemas.openxmlformats.org/officeDocument/2006/relationships/customXml" Target="../ink/ink4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40.wmf"/><Relationship Id="rId5" Type="http://schemas.openxmlformats.org/officeDocument/2006/relationships/image" Target="../media/image137.wmf"/><Relationship Id="rId15" Type="http://schemas.openxmlformats.org/officeDocument/2006/relationships/image" Target="../media/image142.wmf"/><Relationship Id="rId10" Type="http://schemas.openxmlformats.org/officeDocument/2006/relationships/oleObject" Target="../embeddings/oleObject156.bin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39.wmf"/><Relationship Id="rId14" Type="http://schemas.openxmlformats.org/officeDocument/2006/relationships/oleObject" Target="../embeddings/oleObject15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148.emf"/><Relationship Id="rId4" Type="http://schemas.openxmlformats.org/officeDocument/2006/relationships/image" Target="../media/image143.wmf"/><Relationship Id="rId9" Type="http://schemas.openxmlformats.org/officeDocument/2006/relationships/customXml" Target="../ink/ink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56.e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50.wmf"/><Relationship Id="rId17" Type="http://schemas.openxmlformats.org/officeDocument/2006/relationships/customXml" Target="../ink/ink6.xml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2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51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74.bin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6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5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3" Type="http://schemas.openxmlformats.org/officeDocument/2006/relationships/oleObject" Target="../embeddings/oleObject176.bin"/><Relationship Id="rId7" Type="http://schemas.openxmlformats.org/officeDocument/2006/relationships/customXml" Target="../ink/ink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5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4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8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88.bin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69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1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10" Type="http://schemas.openxmlformats.org/officeDocument/2006/relationships/image" Target="../media/image168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70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customXml" Target="../ink/ink9.xml"/><Relationship Id="rId18" Type="http://schemas.openxmlformats.org/officeDocument/2006/relationships/image" Target="../media/image182.e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80.emf"/><Relationship Id="rId17" Type="http://schemas.openxmlformats.org/officeDocument/2006/relationships/customXml" Target="../ink/ink11.xml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1.e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73.wmf"/><Relationship Id="rId11" Type="http://schemas.openxmlformats.org/officeDocument/2006/relationships/customXml" Target="../ink/ink8.xml"/><Relationship Id="rId5" Type="http://schemas.openxmlformats.org/officeDocument/2006/relationships/oleObject" Target="../embeddings/oleObject191.bin"/><Relationship Id="rId15" Type="http://schemas.openxmlformats.org/officeDocument/2006/relationships/customXml" Target="../ink/ink10.xml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8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7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7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180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182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02D6C3-8C3B-40E6-BEC9-EE8A188D8C3A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55650" y="1771650"/>
            <a:ext cx="76327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The parameters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are not chosen arbitrarily.    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For example,                </a:t>
            </a:r>
            <a:b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sz="2000" baseline="3000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sz="2000" i="1" baseline="30000">
                <a:solidFill>
                  <a:srgbClr val="3333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 and  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 = 2</a:t>
            </a:r>
            <a:r>
              <a:rPr lang="en-US" altLang="zh-TW" sz="2000" baseline="3000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sz="2000" i="1" baseline="30000">
                <a:solidFill>
                  <a:srgbClr val="3333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.   </a:t>
            </a:r>
            <a:endParaRPr lang="en-US" altLang="zh-TW" sz="2000">
              <a:latin typeface="Times New Roman" panose="02020603050405020304" pitchFamily="18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06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10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574340"/>
              </p:ext>
            </p:extLst>
          </p:nvPr>
        </p:nvGraphicFramePr>
        <p:xfrm>
          <a:off x="1501775" y="3068638"/>
          <a:ext cx="37877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3" imgW="3619440" imgH="495000" progId="Equation.DSMT4">
                  <p:embed/>
                </p:oleObj>
              </mc:Choice>
              <mc:Fallback>
                <p:oleObj name="Equation" r:id="rId3" imgW="3619440" imgH="495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3068638"/>
                        <a:ext cx="37877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Rectangle 11"/>
          <p:cNvSpPr>
            <a:spLocks noChangeArrowheads="1"/>
          </p:cNvSpPr>
          <p:nvPr/>
        </p:nvSpPr>
        <p:spPr bwMode="auto">
          <a:xfrm>
            <a:off x="250825" y="387350"/>
            <a:ext cx="85693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solidFill>
                  <a:srgbClr val="3333FF"/>
                </a:solidFill>
                <a:latin typeface="Times New Roman" panose="02020603050405020304" pitchFamily="18" charset="0"/>
              </a:rPr>
              <a:t>XIII. Continuous WT with Discrete Coefficients </a:t>
            </a:r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539750" y="4581525"/>
            <a:ext cx="71278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Main reason for constrain 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and 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to be   </a:t>
            </a:r>
            <a:r>
              <a:rPr lang="en-US" altLang="zh-TW" sz="2000" i="1" dirty="0">
                <a:latin typeface="Times New Roman" panose="02020603050405020304" pitchFamily="18" charset="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</a:rPr>
              <a:t>2</a:t>
            </a:r>
            <a:r>
              <a:rPr lang="en-US" altLang="zh-TW" sz="20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sz="2000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</a:rPr>
              <a:t>  and   2</a:t>
            </a:r>
            <a:r>
              <a:rPr lang="en-US" altLang="zh-TW" sz="20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sz="2000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</a:rPr>
              <a:t> :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   Easy to implementation  </a:t>
            </a:r>
            <a:endParaRPr lang="en-US" altLang="zh-TW" sz="2000" i="1" baseline="30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10" name="Text Box 13"/>
          <p:cNvSpPr txBox="1">
            <a:spLocks noChangeArrowheads="1"/>
          </p:cNvSpPr>
          <p:nvPr/>
        </p:nvSpPr>
        <p:spPr bwMode="auto">
          <a:xfrm>
            <a:off x="755650" y="5661025"/>
            <a:ext cx="7488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can be computed from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by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u="sng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digital convolution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</a:p>
        </p:txBody>
      </p:sp>
      <p:sp>
        <p:nvSpPr>
          <p:cNvPr id="4111" name="Text Box 14"/>
          <p:cNvSpPr txBox="1">
            <a:spLocks noChangeArrowheads="1"/>
          </p:cNvSpPr>
          <p:nvPr/>
        </p:nvSpPr>
        <p:spPr bwMode="auto">
          <a:xfrm>
            <a:off x="323850" y="1196975"/>
            <a:ext cx="8424863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13-A  Definition</a:t>
            </a:r>
            <a:endParaRPr lang="zh-TW" altLang="en-US" sz="2400" b="1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12" name="Text Box 15"/>
          <p:cNvSpPr txBox="1">
            <a:spLocks noChangeArrowheads="1"/>
          </p:cNvSpPr>
          <p:nvPr/>
        </p:nvSpPr>
        <p:spPr bwMode="auto">
          <a:xfrm>
            <a:off x="468313" y="3716338"/>
            <a:ext cx="83518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註：某些文獻把這個式子稱作是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discrete wavelet transform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，實際上仍然是</a:t>
            </a:r>
            <a:b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continuous wavelet transform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的特例</a:t>
            </a:r>
          </a:p>
        </p:txBody>
      </p:sp>
      <p:graphicFrame>
        <p:nvGraphicFramePr>
          <p:cNvPr id="4113" name="Object 23"/>
          <p:cNvGraphicFramePr>
            <a:graphicFrameLocks noChangeAspect="1"/>
          </p:cNvGraphicFramePr>
          <p:nvPr/>
        </p:nvGraphicFramePr>
        <p:xfrm>
          <a:off x="5465763" y="2928938"/>
          <a:ext cx="204787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5" imgW="1079500" imgH="419100" progId="Equation.DSMT4">
                  <p:embed/>
                </p:oleObj>
              </mc:Choice>
              <mc:Fallback>
                <p:oleObj name="Equation" r:id="rId5" imgW="1079500" imgH="4191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63" y="2928938"/>
                        <a:ext cx="2047875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7CD79B-4E08-4002-B70D-D2205F191EFD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009650" y="1709738"/>
            <a:ext cx="1582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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w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[4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+2]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009650" y="2501900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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w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[4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+1,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+2]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009650" y="3581400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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w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[4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+2,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+2]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009650" y="4446588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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w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[4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+3,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+2]</a:t>
            </a:r>
          </a:p>
        </p:txBody>
      </p:sp>
      <p:sp>
        <p:nvSpPr>
          <p:cNvPr id="13319" name="AutoShape 6"/>
          <p:cNvSpPr>
            <a:spLocks noChangeArrowheads="1"/>
          </p:cNvSpPr>
          <p:nvPr/>
        </p:nvSpPr>
        <p:spPr bwMode="auto">
          <a:xfrm>
            <a:off x="3962400" y="1781175"/>
            <a:ext cx="215900" cy="215900"/>
          </a:xfrm>
          <a:prstGeom prst="flowChar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320" name="AutoShape 7"/>
          <p:cNvSpPr>
            <a:spLocks noChangeArrowheads="1"/>
          </p:cNvSpPr>
          <p:nvPr/>
        </p:nvSpPr>
        <p:spPr bwMode="auto">
          <a:xfrm>
            <a:off x="3962400" y="2646363"/>
            <a:ext cx="215900" cy="215900"/>
          </a:xfrm>
          <a:prstGeom prst="flowChar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4538663" y="1638300"/>
            <a:ext cx="1582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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w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[2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+1]</a:t>
            </a:r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4538663" y="3509963"/>
            <a:ext cx="1871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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w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[2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+1,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+1]</a:t>
            </a:r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>
            <a:off x="2738438" y="2717800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4" name="Line 11"/>
          <p:cNvSpPr>
            <a:spLocks noChangeShapeType="1"/>
          </p:cNvSpPr>
          <p:nvPr/>
        </p:nvSpPr>
        <p:spPr bwMode="auto">
          <a:xfrm>
            <a:off x="2738438" y="1854200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 flipV="1">
            <a:off x="2809875" y="1925638"/>
            <a:ext cx="11525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>
            <a:off x="2954338" y="1854200"/>
            <a:ext cx="1008062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7" name="Text Box 14"/>
          <p:cNvSpPr txBox="1">
            <a:spLocks noChangeArrowheads="1"/>
          </p:cNvSpPr>
          <p:nvPr/>
        </p:nvSpPr>
        <p:spPr bwMode="auto">
          <a:xfrm>
            <a:off x="3098800" y="2646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−1</a:t>
            </a:r>
          </a:p>
        </p:txBody>
      </p:sp>
      <p:sp>
        <p:nvSpPr>
          <p:cNvPr id="13328" name="AutoShape 15"/>
          <p:cNvSpPr>
            <a:spLocks noChangeArrowheads="1"/>
          </p:cNvSpPr>
          <p:nvPr/>
        </p:nvSpPr>
        <p:spPr bwMode="auto">
          <a:xfrm>
            <a:off x="4033838" y="3654425"/>
            <a:ext cx="215900" cy="215900"/>
          </a:xfrm>
          <a:prstGeom prst="flowChar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>
            <a:off x="4178300" y="18542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30" name="Line 17"/>
          <p:cNvSpPr>
            <a:spLocks noChangeShapeType="1"/>
          </p:cNvSpPr>
          <p:nvPr/>
        </p:nvSpPr>
        <p:spPr bwMode="auto">
          <a:xfrm>
            <a:off x="4178300" y="27178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31" name="Text Box 18"/>
          <p:cNvSpPr txBox="1">
            <a:spLocks noChangeArrowheads="1"/>
          </p:cNvSpPr>
          <p:nvPr/>
        </p:nvSpPr>
        <p:spPr bwMode="auto">
          <a:xfrm>
            <a:off x="4465638" y="2501900"/>
            <a:ext cx="1582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X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w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[2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+1]</a:t>
            </a:r>
          </a:p>
        </p:txBody>
      </p:sp>
      <p:sp>
        <p:nvSpPr>
          <p:cNvPr id="13332" name="Line 19"/>
          <p:cNvSpPr>
            <a:spLocks noChangeShapeType="1"/>
          </p:cNvSpPr>
          <p:nvPr/>
        </p:nvSpPr>
        <p:spPr bwMode="auto">
          <a:xfrm>
            <a:off x="2809875" y="372586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33" name="Line 20"/>
          <p:cNvSpPr>
            <a:spLocks noChangeShapeType="1"/>
          </p:cNvSpPr>
          <p:nvPr/>
        </p:nvSpPr>
        <p:spPr bwMode="auto">
          <a:xfrm flipV="1">
            <a:off x="2882900" y="3797300"/>
            <a:ext cx="1152525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34" name="Line 21"/>
          <p:cNvSpPr>
            <a:spLocks noChangeShapeType="1"/>
          </p:cNvSpPr>
          <p:nvPr/>
        </p:nvSpPr>
        <p:spPr bwMode="auto">
          <a:xfrm>
            <a:off x="2738438" y="4589463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35" name="Text Box 22"/>
          <p:cNvSpPr txBox="1">
            <a:spLocks noChangeArrowheads="1"/>
          </p:cNvSpPr>
          <p:nvPr/>
        </p:nvSpPr>
        <p:spPr bwMode="auto">
          <a:xfrm>
            <a:off x="3098800" y="45180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−1</a:t>
            </a:r>
          </a:p>
        </p:txBody>
      </p:sp>
      <p:sp>
        <p:nvSpPr>
          <p:cNvPr id="13336" name="Line 23"/>
          <p:cNvSpPr>
            <a:spLocks noChangeShapeType="1"/>
          </p:cNvSpPr>
          <p:nvPr/>
        </p:nvSpPr>
        <p:spPr bwMode="auto">
          <a:xfrm>
            <a:off x="2954338" y="3725863"/>
            <a:ext cx="1008062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37" name="AutoShape 24"/>
          <p:cNvSpPr>
            <a:spLocks noChangeArrowheads="1"/>
          </p:cNvSpPr>
          <p:nvPr/>
        </p:nvSpPr>
        <p:spPr bwMode="auto">
          <a:xfrm>
            <a:off x="3962400" y="4518025"/>
            <a:ext cx="215900" cy="215900"/>
          </a:xfrm>
          <a:prstGeom prst="flowChar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4538663" y="4373563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X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w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[2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+1,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+1]</a:t>
            </a:r>
          </a:p>
        </p:txBody>
      </p:sp>
      <p:sp>
        <p:nvSpPr>
          <p:cNvPr id="13339" name="Line 26"/>
          <p:cNvSpPr>
            <a:spLocks noChangeShapeType="1"/>
          </p:cNvSpPr>
          <p:nvPr/>
        </p:nvSpPr>
        <p:spPr bwMode="auto">
          <a:xfrm>
            <a:off x="4249738" y="37258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40" name="Line 27"/>
          <p:cNvSpPr>
            <a:spLocks noChangeShapeType="1"/>
          </p:cNvSpPr>
          <p:nvPr/>
        </p:nvSpPr>
        <p:spPr bwMode="auto">
          <a:xfrm>
            <a:off x="4178300" y="45894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41" name="AutoShape 28"/>
          <p:cNvSpPr>
            <a:spLocks noChangeArrowheads="1"/>
          </p:cNvSpPr>
          <p:nvPr/>
        </p:nvSpPr>
        <p:spPr bwMode="auto">
          <a:xfrm>
            <a:off x="7346950" y="1709738"/>
            <a:ext cx="215900" cy="215900"/>
          </a:xfrm>
          <a:prstGeom prst="flowChar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342" name="Line 29"/>
          <p:cNvSpPr>
            <a:spLocks noChangeShapeType="1"/>
          </p:cNvSpPr>
          <p:nvPr/>
        </p:nvSpPr>
        <p:spPr bwMode="auto">
          <a:xfrm>
            <a:off x="6122988" y="1781175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43" name="Line 30"/>
          <p:cNvSpPr>
            <a:spLocks noChangeShapeType="1"/>
          </p:cNvSpPr>
          <p:nvPr/>
        </p:nvSpPr>
        <p:spPr bwMode="auto">
          <a:xfrm>
            <a:off x="6194425" y="3725863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44" name="AutoShape 31"/>
          <p:cNvSpPr>
            <a:spLocks noChangeArrowheads="1"/>
          </p:cNvSpPr>
          <p:nvPr/>
        </p:nvSpPr>
        <p:spPr bwMode="auto">
          <a:xfrm>
            <a:off x="7418388" y="3581400"/>
            <a:ext cx="215900" cy="215900"/>
          </a:xfrm>
          <a:prstGeom prst="flowChar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345" name="Text Box 32"/>
          <p:cNvSpPr txBox="1">
            <a:spLocks noChangeArrowheads="1"/>
          </p:cNvSpPr>
          <p:nvPr/>
        </p:nvSpPr>
        <p:spPr bwMode="auto">
          <a:xfrm>
            <a:off x="6554788" y="36544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−1</a:t>
            </a:r>
          </a:p>
        </p:txBody>
      </p:sp>
      <p:sp>
        <p:nvSpPr>
          <p:cNvPr id="13346" name="Text Box 33"/>
          <p:cNvSpPr txBox="1">
            <a:spLocks noChangeArrowheads="1"/>
          </p:cNvSpPr>
          <p:nvPr/>
        </p:nvSpPr>
        <p:spPr bwMode="auto">
          <a:xfrm>
            <a:off x="7778750" y="1565275"/>
            <a:ext cx="1042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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w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]</a:t>
            </a:r>
          </a:p>
        </p:txBody>
      </p:sp>
      <p:sp>
        <p:nvSpPr>
          <p:cNvPr id="13347" name="Text Box 34"/>
          <p:cNvSpPr txBox="1">
            <a:spLocks noChangeArrowheads="1"/>
          </p:cNvSpPr>
          <p:nvPr/>
        </p:nvSpPr>
        <p:spPr bwMode="auto">
          <a:xfrm>
            <a:off x="7897813" y="3509963"/>
            <a:ext cx="1081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X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w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]</a:t>
            </a:r>
          </a:p>
        </p:txBody>
      </p:sp>
      <p:sp>
        <p:nvSpPr>
          <p:cNvPr id="13348" name="Line 35"/>
          <p:cNvSpPr>
            <a:spLocks noChangeShapeType="1"/>
          </p:cNvSpPr>
          <p:nvPr/>
        </p:nvSpPr>
        <p:spPr bwMode="auto">
          <a:xfrm>
            <a:off x="6194425" y="1781175"/>
            <a:ext cx="1296988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49" name="Line 36"/>
          <p:cNvSpPr>
            <a:spLocks noChangeShapeType="1"/>
          </p:cNvSpPr>
          <p:nvPr/>
        </p:nvSpPr>
        <p:spPr bwMode="auto">
          <a:xfrm flipV="1">
            <a:off x="6265863" y="1925638"/>
            <a:ext cx="1152525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50" name="Line 37"/>
          <p:cNvSpPr>
            <a:spLocks noChangeShapeType="1"/>
          </p:cNvSpPr>
          <p:nvPr/>
        </p:nvSpPr>
        <p:spPr bwMode="auto">
          <a:xfrm>
            <a:off x="7562850" y="178117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51" name="Line 38"/>
          <p:cNvSpPr>
            <a:spLocks noChangeShapeType="1"/>
          </p:cNvSpPr>
          <p:nvPr/>
        </p:nvSpPr>
        <p:spPr bwMode="auto">
          <a:xfrm>
            <a:off x="7634288" y="37258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52" name="Text Box 39"/>
          <p:cNvSpPr txBox="1">
            <a:spLocks noChangeArrowheads="1"/>
          </p:cNvSpPr>
          <p:nvPr/>
        </p:nvSpPr>
        <p:spPr bwMode="auto">
          <a:xfrm>
            <a:off x="577850" y="5597525"/>
            <a:ext cx="5903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structure of </a:t>
            </a:r>
            <a:r>
              <a:rPr lang="en-US" altLang="zh-TW" sz="2000" u="sng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multiresolution analysis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(MRA)</a:t>
            </a:r>
          </a:p>
        </p:txBody>
      </p:sp>
      <p:graphicFrame>
        <p:nvGraphicFramePr>
          <p:cNvPr id="13353" name="Object 75"/>
          <p:cNvGraphicFramePr>
            <a:graphicFrameLocks noChangeAspect="1"/>
          </p:cNvGraphicFramePr>
          <p:nvPr/>
        </p:nvGraphicFramePr>
        <p:xfrm>
          <a:off x="1298575" y="774700"/>
          <a:ext cx="11334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5" name="Equation" r:id="rId3" imgW="558800" imgH="190500" progId="Equation.DSMT4">
                  <p:embed/>
                </p:oleObj>
              </mc:Choice>
              <mc:Fallback>
                <p:oleObj name="Equation" r:id="rId3" imgW="558800" imgH="1905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774700"/>
                        <a:ext cx="11334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4" name="Object 76"/>
          <p:cNvGraphicFramePr>
            <a:graphicFrameLocks noChangeAspect="1"/>
          </p:cNvGraphicFramePr>
          <p:nvPr/>
        </p:nvGraphicFramePr>
        <p:xfrm>
          <a:off x="4899025" y="774700"/>
          <a:ext cx="11588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" name="Equation" r:id="rId5" imgW="545863" imgH="190417" progId="Equation.DSMT4">
                  <p:embed/>
                </p:oleObj>
              </mc:Choice>
              <mc:Fallback>
                <p:oleObj name="Equation" r:id="rId5" imgW="545863" imgH="190417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774700"/>
                        <a:ext cx="11588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5" name="Object 77"/>
          <p:cNvGraphicFramePr>
            <a:graphicFrameLocks noChangeAspect="1"/>
          </p:cNvGraphicFramePr>
          <p:nvPr/>
        </p:nvGraphicFramePr>
        <p:xfrm>
          <a:off x="7850188" y="701675"/>
          <a:ext cx="8572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" name="Equation" r:id="rId7" imgW="405872" imgH="177569" progId="Equation.DSMT4">
                  <p:embed/>
                </p:oleObj>
              </mc:Choice>
              <mc:Fallback>
                <p:oleObj name="Equation" r:id="rId7" imgW="405872" imgH="177569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0188" y="701675"/>
                        <a:ext cx="8572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250825" y="384175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layer: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225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43546" y="4779496"/>
              <a:ext cx="1588" cy="1587"/>
            </p14:xfrm>
          </p:contentPart>
        </mc:Choice>
        <mc:Fallback xmlns="">
          <p:pic>
            <p:nvPicPr>
              <p:cNvPr id="9225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32430" y="4768387"/>
                <a:ext cx="23820" cy="2380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3358" name="物件 1"/>
          <p:cNvGraphicFramePr>
            <a:graphicFrameLocks noChangeAspect="1"/>
          </p:cNvGraphicFramePr>
          <p:nvPr/>
        </p:nvGraphicFramePr>
        <p:xfrm>
          <a:off x="4159250" y="1230313"/>
          <a:ext cx="406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8" name="Equation" r:id="rId11" imgW="406080" imgH="596880" progId="Equation.DSMT4">
                  <p:embed/>
                </p:oleObj>
              </mc:Choice>
              <mc:Fallback>
                <p:oleObj name="Equation" r:id="rId11" imgW="406080" imgH="596880" progId="Equation.DSMT4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1230313"/>
                        <a:ext cx="406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9" name="物件 2"/>
          <p:cNvGraphicFramePr>
            <a:graphicFrameLocks noChangeAspect="1"/>
          </p:cNvGraphicFramePr>
          <p:nvPr/>
        </p:nvGraphicFramePr>
        <p:xfrm>
          <a:off x="4132263" y="2143125"/>
          <a:ext cx="406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" name="Equation" r:id="rId13" imgW="406080" imgH="596880" progId="Equation.DSMT4">
                  <p:embed/>
                </p:oleObj>
              </mc:Choice>
              <mc:Fallback>
                <p:oleObj name="Equation" r:id="rId13" imgW="406080" imgH="596880" progId="Equation.DSMT4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2143125"/>
                        <a:ext cx="406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0" name="物件 3"/>
          <p:cNvGraphicFramePr>
            <a:graphicFrameLocks noChangeAspect="1"/>
          </p:cNvGraphicFramePr>
          <p:nvPr/>
        </p:nvGraphicFramePr>
        <p:xfrm>
          <a:off x="4248150" y="3151188"/>
          <a:ext cx="406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" name="Equation" r:id="rId14" imgW="406080" imgH="596880" progId="Equation.DSMT4">
                  <p:embed/>
                </p:oleObj>
              </mc:Choice>
              <mc:Fallback>
                <p:oleObj name="Equation" r:id="rId14" imgW="406080" imgH="596880" progId="Equation.DSMT4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3151188"/>
                        <a:ext cx="406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1" name="物件 4"/>
          <p:cNvGraphicFramePr>
            <a:graphicFrameLocks noChangeAspect="1"/>
          </p:cNvGraphicFramePr>
          <p:nvPr/>
        </p:nvGraphicFramePr>
        <p:xfrm>
          <a:off x="4165600" y="3994150"/>
          <a:ext cx="406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1" name="Equation" r:id="rId15" imgW="406080" imgH="596880" progId="Equation.DSMT4">
                  <p:embed/>
                </p:oleObj>
              </mc:Choice>
              <mc:Fallback>
                <p:oleObj name="Equation" r:id="rId15" imgW="406080" imgH="596880" progId="Equation.DSMT4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3994150"/>
                        <a:ext cx="406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2" name="物件 5"/>
          <p:cNvGraphicFramePr>
            <a:graphicFrameLocks noChangeAspect="1"/>
          </p:cNvGraphicFramePr>
          <p:nvPr/>
        </p:nvGraphicFramePr>
        <p:xfrm>
          <a:off x="7526338" y="1166813"/>
          <a:ext cx="406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" name="Equation" r:id="rId16" imgW="406080" imgH="596880" progId="Equation.DSMT4">
                  <p:embed/>
                </p:oleObj>
              </mc:Choice>
              <mc:Fallback>
                <p:oleObj name="Equation" r:id="rId16" imgW="406080" imgH="596880" progId="Equation.DSMT4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166813"/>
                        <a:ext cx="406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3" name="物件 6"/>
          <p:cNvGraphicFramePr>
            <a:graphicFrameLocks noChangeAspect="1"/>
          </p:cNvGraphicFramePr>
          <p:nvPr/>
        </p:nvGraphicFramePr>
        <p:xfrm>
          <a:off x="7615238" y="3035300"/>
          <a:ext cx="406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3" name="Equation" r:id="rId17" imgW="406080" imgH="596880" progId="Equation.DSMT4">
                  <p:embed/>
                </p:oleObj>
              </mc:Choice>
              <mc:Fallback>
                <p:oleObj name="Equation" r:id="rId17" imgW="406080" imgH="596880" progId="Equation.DSMT4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5238" y="3035300"/>
                        <a:ext cx="406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20A1ED-8448-4FFC-94D0-4AB414420BDD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7993063" cy="83185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984250" indent="-984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13-D     General Methods to Define the </a:t>
            </a:r>
            <a:r>
              <a:rPr lang="en-US" altLang="zh-TW" sz="2400" b="1" u="sng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Mother Wavelet 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and the </a:t>
            </a:r>
            <a:r>
              <a:rPr lang="en-US" altLang="zh-TW" sz="2400" b="1" u="sng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Scaling Function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1871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Constraints:</a:t>
            </a:r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>
            <a:off x="1692275" y="162877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2700338" y="2276475"/>
            <a:ext cx="1871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(c) real</a:t>
            </a:r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>
            <a:off x="2051050" y="1628775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>
            <a:off x="2051050" y="206057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>
            <a:off x="2051050" y="25654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2700338" y="2781300"/>
            <a:ext cx="287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(d) vanish moment</a:t>
            </a:r>
          </a:p>
        </p:txBody>
      </p:sp>
      <p:sp>
        <p:nvSpPr>
          <p:cNvPr id="14347" name="Text Box 10"/>
          <p:cNvSpPr txBox="1">
            <a:spLocks noChangeArrowheads="1"/>
          </p:cNvSpPr>
          <p:nvPr/>
        </p:nvSpPr>
        <p:spPr bwMode="auto">
          <a:xfrm>
            <a:off x="2700338" y="1844675"/>
            <a:ext cx="3167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(b) fast algorithm 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2700338" y="3284538"/>
            <a:ext cx="2519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(e) orthogonal  </a:t>
            </a:r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>
            <a:off x="2051050" y="29972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>
            <a:off x="2051050" y="35004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2700338" y="1412875"/>
            <a:ext cx="3095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(a) nearly compact support</a:t>
            </a:r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395288" y="3860800"/>
            <a:ext cx="78486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和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continuous wavelet transform </a:t>
            </a:r>
            <a:r>
              <a:rPr lang="zh-TW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比較：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(1) compact support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放寬為 “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near compact support”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(2)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沒有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even, odd symmetric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的限制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(3)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由於只要是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complete and orthogonal,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必定可以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reconstruction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所以不需要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admissibility criterion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的限制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(4) </a:t>
            </a: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多了對 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fast algorithm </a:t>
            </a: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的要求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45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91063" y="2889250"/>
              <a:ext cx="1587" cy="1588"/>
            </p14:xfrm>
          </p:contentPart>
        </mc:Choice>
        <mc:Fallback xmlns="">
          <p:pic>
            <p:nvPicPr>
              <p:cNvPr id="10245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9954" y="2878134"/>
                <a:ext cx="23805" cy="238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20EAE8-DA72-4404-B9B9-19AD70C30F3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68313" y="1125538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Higher and lower resolutions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recursive relation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的一般化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50825" y="333375"/>
            <a:ext cx="792162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984250" indent="-984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13-E  Fast Algorithm Constraints </a:t>
            </a: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1206500" y="2493963"/>
          <a:ext cx="23606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3" imgW="2336800" imgH="533400" progId="Equation.DSMT4">
                  <p:embed/>
                </p:oleObj>
              </mc:Choice>
              <mc:Fallback>
                <p:oleObj name="Equation" r:id="rId3" imgW="23368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493963"/>
                        <a:ext cx="23606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/>
          <p:cNvGraphicFramePr>
            <a:graphicFrameLocks noChangeAspect="1"/>
          </p:cNvGraphicFramePr>
          <p:nvPr/>
        </p:nvGraphicFramePr>
        <p:xfrm>
          <a:off x="1187450" y="1773238"/>
          <a:ext cx="2362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5" imgW="2336800" imgH="533400" progId="Equation.DSMT4">
                  <p:embed/>
                </p:oleObj>
              </mc:Choice>
              <mc:Fallback>
                <p:oleObj name="Equation" r:id="rId5" imgW="2336800" imgH="533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73238"/>
                        <a:ext cx="2362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468313" y="3141663"/>
            <a:ext cx="554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): mother wavelet,  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):  scaling function 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4787900" y="1774825"/>
            <a:ext cx="3024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稱作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dilation equation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539750" y="4078288"/>
            <a:ext cx="5329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這些關係式成立，才有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fast algorithms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F65AA8-4B1A-4E34-BE54-338F3FF87F03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387" name="Object 2"/>
          <p:cNvGraphicFramePr>
            <a:graphicFrameLocks noChangeAspect="1"/>
          </p:cNvGraphicFramePr>
          <p:nvPr/>
        </p:nvGraphicFramePr>
        <p:xfrm>
          <a:off x="684213" y="476250"/>
          <a:ext cx="23606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1" name="Equation" r:id="rId3" imgW="2336800" imgH="533400" progId="Equation.DSMT4">
                  <p:embed/>
                </p:oleObj>
              </mc:Choice>
              <mc:Fallback>
                <p:oleObj name="Equation" r:id="rId3" imgW="23368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6250"/>
                        <a:ext cx="2360612" cy="533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3"/>
          <p:cNvGraphicFramePr>
            <a:graphicFrameLocks noChangeAspect="1"/>
          </p:cNvGraphicFramePr>
          <p:nvPr/>
        </p:nvGraphicFramePr>
        <p:xfrm>
          <a:off x="4067175" y="476250"/>
          <a:ext cx="23606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2" name="Equation" r:id="rId5" imgW="2336800" imgH="533400" progId="Equation.DSMT4">
                  <p:embed/>
                </p:oleObj>
              </mc:Choice>
              <mc:Fallback>
                <p:oleObj name="Equation" r:id="rId5" imgW="2336800" imgH="533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76250"/>
                        <a:ext cx="2360613" cy="533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1206500" y="1916113"/>
          <a:ext cx="495300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3" name="Equation" r:id="rId7" imgW="4737100" imgH="711200" progId="Equation.DSMT4">
                  <p:embed/>
                </p:oleObj>
              </mc:Choice>
              <mc:Fallback>
                <p:oleObj name="Equation" r:id="rId7" imgW="47371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1916113"/>
                        <a:ext cx="495300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1200150" y="4365625"/>
          <a:ext cx="4970463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4" name="Equation" r:id="rId9" imgW="4749800" imgH="1473200" progId="Equation.DSMT4">
                  <p:embed/>
                </p:oleObj>
              </mc:Choice>
              <mc:Fallback>
                <p:oleObj name="Equation" r:id="rId9" imgW="4749800" imgH="147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4365625"/>
                        <a:ext cx="4970463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6"/>
          <p:cNvGraphicFramePr>
            <a:graphicFrameLocks noChangeAspect="1"/>
          </p:cNvGraphicFramePr>
          <p:nvPr/>
        </p:nvGraphicFramePr>
        <p:xfrm>
          <a:off x="2051050" y="2781300"/>
          <a:ext cx="284321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5" name="Equation" r:id="rId11" imgW="2717800" imgH="711200" progId="Equation.DSMT4">
                  <p:embed/>
                </p:oleObj>
              </mc:Choice>
              <mc:Fallback>
                <p:oleObj name="Equation" r:id="rId11" imgW="2717800" imgH="71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781300"/>
                        <a:ext cx="2843213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39750" y="126841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39750" y="2133600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then</a:t>
            </a:r>
          </a:p>
        </p:txBody>
      </p:sp>
      <p:graphicFrame>
        <p:nvGraphicFramePr>
          <p:cNvPr id="16394" name="Object 7"/>
          <p:cNvGraphicFramePr>
            <a:graphicFrameLocks noChangeAspect="1"/>
          </p:cNvGraphicFramePr>
          <p:nvPr/>
        </p:nvGraphicFramePr>
        <p:xfrm>
          <a:off x="1062038" y="1196975"/>
          <a:ext cx="3568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6" name="Equation" r:id="rId13" imgW="3568700" imgH="495300" progId="Equation.DSMT4">
                  <p:embed/>
                </p:oleObj>
              </mc:Choice>
              <mc:Fallback>
                <p:oleObj name="Equation" r:id="rId13" imgW="35687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1196975"/>
                        <a:ext cx="3568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611188" y="37893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</a:t>
            </a:r>
          </a:p>
        </p:txBody>
      </p:sp>
      <p:graphicFrame>
        <p:nvGraphicFramePr>
          <p:cNvPr id="16396" name="Object 8"/>
          <p:cNvGraphicFramePr>
            <a:graphicFrameLocks noChangeAspect="1"/>
          </p:cNvGraphicFramePr>
          <p:nvPr/>
        </p:nvGraphicFramePr>
        <p:xfrm>
          <a:off x="1155700" y="3717925"/>
          <a:ext cx="3670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7" name="Equation" r:id="rId15" imgW="3670300" imgH="495300" progId="Equation.DSMT4">
                  <p:embed/>
                </p:oleObj>
              </mc:Choice>
              <mc:Fallback>
                <p:oleObj name="Equation" r:id="rId15" imgW="3670300" imgH="495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3717925"/>
                        <a:ext cx="3670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538163" y="4510088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58641F-1782-438C-A1B8-38E9C2C6D58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/>
        </p:nvGraphicFramePr>
        <p:xfrm>
          <a:off x="736600" y="836613"/>
          <a:ext cx="339883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" name="Equation" r:id="rId3" imgW="3251200" imgH="723900" progId="Equation.DSMT4">
                  <p:embed/>
                </p:oleObj>
              </mc:Choice>
              <mc:Fallback>
                <p:oleObj name="Equation" r:id="rId3" imgW="3251200" imgH="723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836613"/>
                        <a:ext cx="3398838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5292725" y="2205038"/>
          <a:ext cx="812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5" name="Equation" r:id="rId5" imgW="812447" imgH="368140" progId="Equation.DSMT4">
                  <p:embed/>
                </p:oleObj>
              </mc:Choice>
              <mc:Fallback>
                <p:oleObj name="Equation" r:id="rId5" imgW="812447" imgH="3681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205038"/>
                        <a:ext cx="812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1187450" y="4003675"/>
          <a:ext cx="19907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6" name="Equation" r:id="rId7" imgW="1905000" imgH="330200" progId="Equation.DSMT4">
                  <p:embed/>
                </p:oleObj>
              </mc:Choice>
              <mc:Fallback>
                <p:oleObj name="Equation" r:id="rId7" imgW="1905000" imgH="330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03675"/>
                        <a:ext cx="199072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39750" y="333375"/>
            <a:ext cx="2303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(Step 1) convolution 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684213" y="3284538"/>
            <a:ext cx="3095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(Step 2) down sampling</a:t>
            </a:r>
          </a:p>
        </p:txBody>
      </p:sp>
      <p:graphicFrame>
        <p:nvGraphicFramePr>
          <p:cNvPr id="17416" name="Object 7"/>
          <p:cNvGraphicFramePr>
            <a:graphicFrameLocks noChangeAspect="1"/>
          </p:cNvGraphicFramePr>
          <p:nvPr/>
        </p:nvGraphicFramePr>
        <p:xfrm>
          <a:off x="5292725" y="1052513"/>
          <a:ext cx="889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7" name="Equation" r:id="rId9" imgW="889000" imgH="330200" progId="Equation.DSMT4">
                  <p:embed/>
                </p:oleObj>
              </mc:Choice>
              <mc:Fallback>
                <p:oleObj name="Equation" r:id="rId9" imgW="889000" imgH="330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052513"/>
                        <a:ext cx="889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8"/>
          <p:cNvGraphicFramePr>
            <a:graphicFrameLocks noChangeAspect="1"/>
          </p:cNvGraphicFramePr>
          <p:nvPr/>
        </p:nvGraphicFramePr>
        <p:xfrm>
          <a:off x="768350" y="2060575"/>
          <a:ext cx="34020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8" name="Equation" r:id="rId11" imgW="3251200" imgH="711200" progId="Equation.DSMT4">
                  <p:embed/>
                </p:oleObj>
              </mc:Choice>
              <mc:Fallback>
                <p:oleObj name="Equation" r:id="rId11" imgW="3251200" imgH="71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2060575"/>
                        <a:ext cx="34020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9"/>
          <p:cNvGraphicFramePr>
            <a:graphicFrameLocks noChangeAspect="1"/>
          </p:cNvGraphicFramePr>
          <p:nvPr/>
        </p:nvGraphicFramePr>
        <p:xfrm>
          <a:off x="1260475" y="4795838"/>
          <a:ext cx="1981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9" name="Equation" r:id="rId13" imgW="1981200" imgH="355600" progId="Equation.DSMT4">
                  <p:embed/>
                </p:oleObj>
              </mc:Choice>
              <mc:Fallback>
                <p:oleObj name="Equation" r:id="rId13" imgW="1981200" imgH="355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4795838"/>
                        <a:ext cx="1981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328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72425" y="2500313"/>
              <a:ext cx="1573213" cy="3160712"/>
            </p14:xfrm>
          </p:contentPart>
        </mc:Choice>
        <mc:Fallback xmlns="">
          <p:pic>
            <p:nvPicPr>
              <p:cNvPr id="13328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69905" y="2497793"/>
                <a:ext cx="1578253" cy="316575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AE94F7-C2C7-42F8-8803-41BF5AFFB179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35" name="Object 2"/>
          <p:cNvGraphicFramePr>
            <a:graphicFrameLocks noChangeAspect="1"/>
          </p:cNvGraphicFramePr>
          <p:nvPr/>
        </p:nvGraphicFramePr>
        <p:xfrm>
          <a:off x="611188" y="1484313"/>
          <a:ext cx="128746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" name="Equation" r:id="rId3" imgW="1231366" imgH="330057" progId="Equation.DSMT4">
                  <p:embed/>
                </p:oleObj>
              </mc:Choice>
              <mc:Fallback>
                <p:oleObj name="Equation" r:id="rId3" imgW="1231366" imgH="33005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84313"/>
                        <a:ext cx="1287462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Line 3"/>
          <p:cNvSpPr>
            <a:spLocks noChangeShapeType="1"/>
          </p:cNvSpPr>
          <p:nvPr/>
        </p:nvSpPr>
        <p:spPr bwMode="auto">
          <a:xfrm>
            <a:off x="1979613" y="162877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68538" y="1052513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2922588" y="855663"/>
          <a:ext cx="368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" name="Equation" r:id="rId5" imgW="368300" imgH="330200" progId="Equation.DSMT4">
                  <p:embed/>
                </p:oleObj>
              </mc:Choice>
              <mc:Fallback>
                <p:oleObj name="Equation" r:id="rId5" imgW="368300" imgH="33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855663"/>
                        <a:ext cx="368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6"/>
          <p:cNvGraphicFramePr>
            <a:graphicFrameLocks noChangeAspect="1"/>
          </p:cNvGraphicFramePr>
          <p:nvPr/>
        </p:nvGraphicFramePr>
        <p:xfrm>
          <a:off x="2935288" y="2420938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1" name="Equation" r:id="rId7" imgW="330057" imgH="330057" progId="Equation.DSMT4">
                  <p:embed/>
                </p:oleObj>
              </mc:Choice>
              <mc:Fallback>
                <p:oleObj name="Equation" r:id="rId7" imgW="330057" imgH="33005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2420938"/>
                        <a:ext cx="330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2771775" y="2349500"/>
            <a:ext cx="8636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2771775" y="765175"/>
            <a:ext cx="8636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>
            <a:off x="2268538" y="105251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2268538" y="2565400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3635375" y="105251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4140200" y="765175"/>
            <a:ext cx="719138" cy="47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82800" bIns="82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4140200" y="2349500"/>
            <a:ext cx="719138" cy="47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82800" bIns="82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3635375" y="263683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4859338" y="105251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8449" name="Object 16"/>
          <p:cNvGraphicFramePr>
            <a:graphicFrameLocks noChangeAspect="1"/>
          </p:cNvGraphicFramePr>
          <p:nvPr/>
        </p:nvGraphicFramePr>
        <p:xfrm>
          <a:off x="5435600" y="836613"/>
          <a:ext cx="9556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2" name="Equation" r:id="rId9" imgW="914400" imgH="330200" progId="Equation.DSMT4">
                  <p:embed/>
                </p:oleObj>
              </mc:Choice>
              <mc:Fallback>
                <p:oleObj name="Equation" r:id="rId9" imgW="914400" imgH="330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836613"/>
                        <a:ext cx="95567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17"/>
          <p:cNvGraphicFramePr>
            <a:graphicFrameLocks noChangeAspect="1"/>
          </p:cNvGraphicFramePr>
          <p:nvPr/>
        </p:nvGraphicFramePr>
        <p:xfrm>
          <a:off x="5508625" y="2420938"/>
          <a:ext cx="952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3" name="Equation" r:id="rId11" imgW="952087" imgH="330057" progId="Equation.DSMT4">
                  <p:embed/>
                </p:oleObj>
              </mc:Choice>
              <mc:Fallback>
                <p:oleObj name="Equation" r:id="rId11" imgW="952087" imgH="330057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420938"/>
                        <a:ext cx="952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Line 18"/>
          <p:cNvSpPr>
            <a:spLocks noChangeShapeType="1"/>
          </p:cNvSpPr>
          <p:nvPr/>
        </p:nvSpPr>
        <p:spPr bwMode="auto">
          <a:xfrm>
            <a:off x="4859338" y="263683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539750" y="42926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越大，越屬於細節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827088" y="2060575"/>
            <a:ext cx="865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840262-04D7-4612-AA35-61CFC8C5890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59" name="Object 2"/>
          <p:cNvGraphicFramePr>
            <a:graphicFrameLocks noChangeAspect="1"/>
          </p:cNvGraphicFramePr>
          <p:nvPr/>
        </p:nvGraphicFramePr>
        <p:xfrm>
          <a:off x="827088" y="1125538"/>
          <a:ext cx="25288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7" name="Equation" r:id="rId3" imgW="2501900" imgH="533400" progId="Equation.DSMT4">
                  <p:embed/>
                </p:oleObj>
              </mc:Choice>
              <mc:Fallback>
                <p:oleObj name="Equation" r:id="rId3" imgW="25019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25538"/>
                        <a:ext cx="25288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846138" y="2349500"/>
          <a:ext cx="25288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8" name="Equation" r:id="rId5" imgW="2501900" imgH="381000" progId="Equation.DSMT4">
                  <p:embed/>
                </p:oleObj>
              </mc:Choice>
              <mc:Fallback>
                <p:oleObj name="Equation" r:id="rId5" imgW="25019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2349500"/>
                        <a:ext cx="25288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1322388" y="15573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2474913" y="15573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890588" y="1773238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FT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2043113" y="1773238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FT</a:t>
            </a:r>
          </a:p>
        </p:txBody>
      </p:sp>
      <p:graphicFrame>
        <p:nvGraphicFramePr>
          <p:cNvPr id="19465" name="Object 8"/>
          <p:cNvGraphicFramePr>
            <a:graphicFrameLocks noChangeAspect="1"/>
          </p:cNvGraphicFramePr>
          <p:nvPr/>
        </p:nvGraphicFramePr>
        <p:xfrm>
          <a:off x="4643438" y="1916113"/>
          <a:ext cx="38877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9" name="Equation" r:id="rId7" imgW="3848100" imgH="508000" progId="Equation.DSMT4">
                  <p:embed/>
                </p:oleObj>
              </mc:Choice>
              <mc:Fallback>
                <p:oleObj name="Equation" r:id="rId7" imgW="3848100" imgH="50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916113"/>
                        <a:ext cx="38877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9"/>
          <p:cNvGraphicFramePr>
            <a:graphicFrameLocks noChangeAspect="1"/>
          </p:cNvGraphicFramePr>
          <p:nvPr/>
        </p:nvGraphicFramePr>
        <p:xfrm>
          <a:off x="4643438" y="2565400"/>
          <a:ext cx="3529012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0" name="Equation" r:id="rId9" imgW="3492500" imgH="2019300" progId="Equation.DSMT4">
                  <p:embed/>
                </p:oleObj>
              </mc:Choice>
              <mc:Fallback>
                <p:oleObj name="Equation" r:id="rId9" imgW="3492500" imgH="2019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565400"/>
                        <a:ext cx="3529012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827088" y="5084763"/>
            <a:ext cx="561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是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{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}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discrete time Fourier transform 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827088" y="4652963"/>
            <a:ext cx="561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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是 </a:t>
            </a:r>
            <a:r>
              <a:rPr lang="zh-TW" altLang="en-US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continuous Fourier transform </a:t>
            </a:r>
          </a:p>
        </p:txBody>
      </p:sp>
      <p:graphicFrame>
        <p:nvGraphicFramePr>
          <p:cNvPr id="19469" name="Object 12"/>
          <p:cNvGraphicFramePr>
            <a:graphicFrameLocks noChangeAspect="1"/>
          </p:cNvGraphicFramePr>
          <p:nvPr/>
        </p:nvGraphicFramePr>
        <p:xfrm>
          <a:off x="2176463" y="404813"/>
          <a:ext cx="23606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1" name="Equation" r:id="rId11" imgW="2336800" imgH="533400" progId="Equation.DSMT4">
                  <p:embed/>
                </p:oleObj>
              </mc:Choice>
              <mc:Fallback>
                <p:oleObj name="Equation" r:id="rId11" imgW="2336800" imgH="533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404813"/>
                        <a:ext cx="23606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684213" y="404813"/>
            <a:ext cx="403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To satisfy                                       ,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3851275" y="1989138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where</a:t>
            </a:r>
          </a:p>
        </p:txBody>
      </p:sp>
      <p:graphicFrame>
        <p:nvGraphicFramePr>
          <p:cNvPr id="19472" name="Object 7"/>
          <p:cNvGraphicFramePr>
            <a:graphicFrameLocks noChangeAspect="1"/>
          </p:cNvGraphicFramePr>
          <p:nvPr/>
        </p:nvGraphicFramePr>
        <p:xfrm>
          <a:off x="1116013" y="2924175"/>
          <a:ext cx="23225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2" name="Equation" r:id="rId13" imgW="2298700" imgH="685800" progId="Equation.DSMT4">
                  <p:embed/>
                </p:oleObj>
              </mc:Choice>
              <mc:Fallback>
                <p:oleObj name="Equation" r:id="rId13" imgW="229870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24175"/>
                        <a:ext cx="23225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8702CB-6DCE-4C2A-8160-E3CC59899506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483" name="Object 2"/>
          <p:cNvGraphicFramePr>
            <a:graphicFrameLocks noChangeAspect="1"/>
          </p:cNvGraphicFramePr>
          <p:nvPr/>
        </p:nvGraphicFramePr>
        <p:xfrm>
          <a:off x="630238" y="476250"/>
          <a:ext cx="23225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" name="Equation" r:id="rId3" imgW="2298700" imgH="660400" progId="Equation.DSMT4">
                  <p:embed/>
                </p:oleObj>
              </mc:Choice>
              <mc:Fallback>
                <p:oleObj name="Equation" r:id="rId3" imgW="2298700" imgH="660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476250"/>
                        <a:ext cx="232251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3"/>
          <p:cNvGraphicFramePr>
            <a:graphicFrameLocks noChangeAspect="1"/>
          </p:cNvGraphicFramePr>
          <p:nvPr/>
        </p:nvGraphicFramePr>
        <p:xfrm>
          <a:off x="611188" y="1412875"/>
          <a:ext cx="68516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" name="Equation" r:id="rId5" imgW="6781800" imgH="660400" progId="Equation.DSMT4">
                  <p:embed/>
                </p:oleObj>
              </mc:Choice>
              <mc:Fallback>
                <p:oleObj name="Equation" r:id="rId5" imgW="6781800" imgH="660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12875"/>
                        <a:ext cx="68516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611188" y="2420938"/>
          <a:ext cx="47355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2" name="Equation" r:id="rId7" imgW="4686300" imgH="723900" progId="Equation.DSMT4">
                  <p:embed/>
                </p:oleObj>
              </mc:Choice>
              <mc:Fallback>
                <p:oleObj name="Equation" r:id="rId7" imgW="4686300" imgH="723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20938"/>
                        <a:ext cx="47355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5"/>
          <p:cNvGraphicFramePr>
            <a:graphicFrameLocks noChangeAspect="1"/>
          </p:cNvGraphicFramePr>
          <p:nvPr/>
        </p:nvGraphicFramePr>
        <p:xfrm>
          <a:off x="684213" y="3789363"/>
          <a:ext cx="18605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3" name="Equation" r:id="rId9" imgW="1841500" imgH="508000" progId="Equation.DSMT4">
                  <p:embed/>
                </p:oleObj>
              </mc:Choice>
              <mc:Fallback>
                <p:oleObj name="Equation" r:id="rId9" imgW="18415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89363"/>
                        <a:ext cx="18605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2916238" y="3860800"/>
            <a:ext cx="5472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可以藉由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normalization,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讓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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(0) = 1)</a:t>
            </a:r>
          </a:p>
        </p:txBody>
      </p:sp>
      <p:graphicFrame>
        <p:nvGraphicFramePr>
          <p:cNvPr id="20488" name="Object 7"/>
          <p:cNvGraphicFramePr>
            <a:graphicFrameLocks noChangeAspect="1"/>
          </p:cNvGraphicFramePr>
          <p:nvPr/>
        </p:nvGraphicFramePr>
        <p:xfrm>
          <a:off x="774700" y="4868863"/>
          <a:ext cx="19891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4" name="Equation" r:id="rId11" imgW="1968500" imgH="723900" progId="Equation.DSMT4">
                  <p:embed/>
                </p:oleObj>
              </mc:Choice>
              <mc:Fallback>
                <p:oleObj name="Equation" r:id="rId11" imgW="1968500" imgH="723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4868863"/>
                        <a:ext cx="1989138" cy="723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3059113" y="4941888"/>
            <a:ext cx="453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若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決定了，則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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可以被算出來</a:t>
            </a:r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 flipH="1" flipV="1">
            <a:off x="2555875" y="5589588"/>
            <a:ext cx="360363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2843213" y="5876925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constraint 1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4716463" y="5589588"/>
            <a:ext cx="3816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被稱作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generating function </a:t>
            </a:r>
          </a:p>
        </p:txBody>
      </p:sp>
      <p:sp>
        <p:nvSpPr>
          <p:cNvPr id="20493" name="文字方塊 12"/>
          <p:cNvSpPr txBox="1">
            <a:spLocks noChangeArrowheads="1"/>
          </p:cNvSpPr>
          <p:nvPr/>
        </p:nvSpPr>
        <p:spPr bwMode="auto">
          <a:xfrm>
            <a:off x="2195513" y="3386138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連乘</a:t>
            </a:r>
          </a:p>
        </p:txBody>
      </p:sp>
      <p:cxnSp>
        <p:nvCxnSpPr>
          <p:cNvPr id="20494" name="直線單箭頭接點 15"/>
          <p:cNvCxnSpPr>
            <a:cxnSpLocks noChangeShapeType="1"/>
          </p:cNvCxnSpPr>
          <p:nvPr/>
        </p:nvCxnSpPr>
        <p:spPr bwMode="auto">
          <a:xfrm flipV="1">
            <a:off x="2484438" y="3141663"/>
            <a:ext cx="0" cy="287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070426-6EBA-4841-B9B7-524188551AC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172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同理</a:t>
            </a:r>
          </a:p>
        </p:txBody>
      </p:sp>
      <p:graphicFrame>
        <p:nvGraphicFramePr>
          <p:cNvPr id="2150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319465"/>
              </p:ext>
            </p:extLst>
          </p:nvPr>
        </p:nvGraphicFramePr>
        <p:xfrm>
          <a:off x="617958" y="790817"/>
          <a:ext cx="2359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8" name="Equation" r:id="rId3" imgW="2336800" imgH="533400" progId="Equation.DSMT4">
                  <p:embed/>
                </p:oleObj>
              </mc:Choice>
              <mc:Fallback>
                <p:oleObj name="Equation" r:id="rId3" imgW="2336800" imgH="533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958" y="790817"/>
                        <a:ext cx="23590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378000"/>
              </p:ext>
            </p:extLst>
          </p:nvPr>
        </p:nvGraphicFramePr>
        <p:xfrm>
          <a:off x="659606" y="2023587"/>
          <a:ext cx="2374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9" name="Equation" r:id="rId5" imgW="2349500" imgH="660400" progId="Equation.DSMT4">
                  <p:embed/>
                </p:oleObj>
              </mc:Choice>
              <mc:Fallback>
                <p:oleObj name="Equation" r:id="rId5" imgW="2349500" imgH="660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06" y="2023587"/>
                        <a:ext cx="2374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87442"/>
              </p:ext>
            </p:extLst>
          </p:nvPr>
        </p:nvGraphicFramePr>
        <p:xfrm>
          <a:off x="3831478" y="646186"/>
          <a:ext cx="26558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0" name="Equation" r:id="rId7" imgW="2628900" imgH="508000" progId="Equation.DSMT4">
                  <p:embed/>
                </p:oleObj>
              </mc:Choice>
              <mc:Fallback>
                <p:oleObj name="Equation" r:id="rId7" imgW="26289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478" y="646186"/>
                        <a:ext cx="26558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639960"/>
              </p:ext>
            </p:extLst>
          </p:nvPr>
        </p:nvGraphicFramePr>
        <p:xfrm>
          <a:off x="3971131" y="2095024"/>
          <a:ext cx="21701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1" name="Equation" r:id="rId9" imgW="2145369" imgH="545863" progId="Equation.DSMT4">
                  <p:embed/>
                </p:oleObj>
              </mc:Choice>
              <mc:Fallback>
                <p:oleObj name="Equation" r:id="rId9" imgW="2145369" imgH="54586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131" y="2095024"/>
                        <a:ext cx="21701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65204"/>
              </p:ext>
            </p:extLst>
          </p:nvPr>
        </p:nvGraphicFramePr>
        <p:xfrm>
          <a:off x="659606" y="3103087"/>
          <a:ext cx="277336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2" name="Equation" r:id="rId11" imgW="2743200" imgH="723900" progId="Equation.DSMT4">
                  <p:embed/>
                </p:oleObj>
              </mc:Choice>
              <mc:Fallback>
                <p:oleObj name="Equation" r:id="rId11" imgW="2743200" imgH="723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06" y="3103087"/>
                        <a:ext cx="2773362" cy="723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4258468" y="3823812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constraint 2</a:t>
            </a:r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 flipH="1" flipV="1">
            <a:off x="3467893" y="3607912"/>
            <a:ext cx="790575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468313" y="4149725"/>
            <a:ext cx="4391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另外，由於 </a:t>
            </a:r>
          </a:p>
        </p:txBody>
      </p:sp>
      <p:graphicFrame>
        <p:nvGraphicFramePr>
          <p:cNvPr id="21516" name="Object 11"/>
          <p:cNvGraphicFramePr>
            <a:graphicFrameLocks noChangeAspect="1"/>
          </p:cNvGraphicFramePr>
          <p:nvPr/>
        </p:nvGraphicFramePr>
        <p:xfrm>
          <a:off x="990600" y="4581525"/>
          <a:ext cx="2324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3" name="Equation" r:id="rId13" imgW="2298700" imgH="660400" progId="Equation.DSMT4">
                  <p:embed/>
                </p:oleObj>
              </mc:Choice>
              <mc:Fallback>
                <p:oleObj name="Equation" r:id="rId13" imgW="2298700" imgH="660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81525"/>
                        <a:ext cx="2324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2"/>
          <p:cNvGraphicFramePr>
            <a:graphicFrameLocks noChangeAspect="1"/>
          </p:cNvGraphicFramePr>
          <p:nvPr/>
        </p:nvGraphicFramePr>
        <p:xfrm>
          <a:off x="4092575" y="4652963"/>
          <a:ext cx="1952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4" name="Equation" r:id="rId15" imgW="1930400" imgH="381000" progId="Equation.DSMT4">
                  <p:embed/>
                </p:oleObj>
              </mc:Choice>
              <mc:Fallback>
                <p:oleObj name="Equation" r:id="rId15" imgW="1930400" imgH="381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4652963"/>
                        <a:ext cx="19526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6443663" y="4581525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0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代入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graphicFrame>
        <p:nvGraphicFramePr>
          <p:cNvPr id="21519" name="Object 14"/>
          <p:cNvGraphicFramePr>
            <a:graphicFrameLocks noChangeAspect="1"/>
          </p:cNvGraphicFramePr>
          <p:nvPr/>
        </p:nvGraphicFramePr>
        <p:xfrm>
          <a:off x="4086225" y="5373688"/>
          <a:ext cx="912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5" name="Equation" r:id="rId17" imgW="901309" imgH="380835" progId="Equation.DSMT4">
                  <p:embed/>
                </p:oleObj>
              </mc:Choice>
              <mc:Fallback>
                <p:oleObj name="Equation" r:id="rId17" imgW="901309" imgH="38083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225" y="5373688"/>
                        <a:ext cx="912813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Text Box 15"/>
          <p:cNvSpPr txBox="1">
            <a:spLocks noChangeArrowheads="1"/>
          </p:cNvSpPr>
          <p:nvPr/>
        </p:nvSpPr>
        <p:spPr bwMode="auto">
          <a:xfrm>
            <a:off x="5867400" y="5876925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constraint 3</a:t>
            </a:r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 flipH="1" flipV="1">
            <a:off x="5076825" y="5661025"/>
            <a:ext cx="790575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5364163" y="5373688"/>
            <a:ext cx="1441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必需滿足</a:t>
            </a: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647431"/>
              </p:ext>
            </p:extLst>
          </p:nvPr>
        </p:nvGraphicFramePr>
        <p:xfrm>
          <a:off x="584200" y="1422400"/>
          <a:ext cx="25257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6" name="Equation" r:id="rId19" imgW="2501640" imgH="533160" progId="Equation.DSMT4">
                  <p:embed/>
                </p:oleObj>
              </mc:Choice>
              <mc:Fallback>
                <p:oleObj name="Equation" r:id="rId19" imgW="2501640" imgH="533160" progId="Equation.DSMT4">
                  <p:embed/>
                  <p:pic>
                    <p:nvPicPr>
                      <p:cNvPr id="2150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422400"/>
                        <a:ext cx="25257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DA0C48-A29E-454A-A2FB-62DE803628E4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7704137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984250" indent="-984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13-F  Real Coefficient Constraints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827088" y="5013325"/>
            <a:ext cx="7632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Note: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If these constraints are satisfied,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 dirty="0" err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i="1" baseline="-25000" dirty="0" err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 dirty="0" err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i="1" baseline="-25000" dirty="0" err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on page 387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are also real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1585913" y="2205038"/>
          <a:ext cx="1746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0" name="Equation" r:id="rId3" imgW="1714500" imgH="381000" progId="Equation.DSMT4">
                  <p:embed/>
                </p:oleObj>
              </mc:Choice>
              <mc:Fallback>
                <p:oleObj name="Equation" r:id="rId3" imgW="17145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2205038"/>
                        <a:ext cx="1746250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898525" y="3644900"/>
            <a:ext cx="6408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then 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(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= *(− 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),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(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= *(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),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and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are real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827088" y="1196975"/>
            <a:ext cx="1943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Since</a:t>
            </a:r>
          </a:p>
        </p:txBody>
      </p:sp>
      <p:graphicFrame>
        <p:nvGraphicFramePr>
          <p:cNvPr id="22536" name="Object 7"/>
          <p:cNvGraphicFramePr>
            <a:graphicFrameLocks noChangeAspect="1"/>
          </p:cNvGraphicFramePr>
          <p:nvPr/>
        </p:nvGraphicFramePr>
        <p:xfrm>
          <a:off x="4427538" y="1052513"/>
          <a:ext cx="277336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1" name="Equation" r:id="rId5" imgW="2743200" imgH="723900" progId="Equation.DSMT4">
                  <p:embed/>
                </p:oleObj>
              </mc:Choice>
              <mc:Fallback>
                <p:oleObj name="Equation" r:id="rId5" imgW="2743200" imgH="723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052513"/>
                        <a:ext cx="277336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8"/>
          <p:cNvGraphicFramePr>
            <a:graphicFrameLocks noChangeAspect="1"/>
          </p:cNvGraphicFramePr>
          <p:nvPr/>
        </p:nvGraphicFramePr>
        <p:xfrm>
          <a:off x="1835150" y="1052513"/>
          <a:ext cx="19907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2" name="Equation" r:id="rId7" imgW="1968500" imgH="723900" progId="Equation.DSMT4">
                  <p:embed/>
                </p:oleObj>
              </mc:Choice>
              <mc:Fallback>
                <p:oleObj name="Equation" r:id="rId7" imgW="1968500" imgH="723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052513"/>
                        <a:ext cx="19907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971550" y="2133600"/>
            <a:ext cx="6624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                                                                       are satisfied,</a:t>
            </a:r>
          </a:p>
        </p:txBody>
      </p:sp>
      <p:graphicFrame>
        <p:nvGraphicFramePr>
          <p:cNvPr id="22539" name="Object 10"/>
          <p:cNvGraphicFramePr>
            <a:graphicFrameLocks noChangeAspect="1"/>
          </p:cNvGraphicFramePr>
          <p:nvPr/>
        </p:nvGraphicFramePr>
        <p:xfrm>
          <a:off x="3741738" y="2205038"/>
          <a:ext cx="18240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3" name="Equation" r:id="rId9" imgW="1790700" imgH="381000" progId="Equation.DSMT4">
                  <p:embed/>
                </p:oleObj>
              </mc:Choice>
              <mc:Fallback>
                <p:oleObj name="Equation" r:id="rId9" imgW="1790700" imgH="38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2205038"/>
                        <a:ext cx="1824037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Line 11"/>
          <p:cNvSpPr>
            <a:spLocks noChangeShapeType="1"/>
          </p:cNvSpPr>
          <p:nvPr/>
        </p:nvSpPr>
        <p:spPr bwMode="auto">
          <a:xfrm flipH="1" flipV="1">
            <a:off x="2627313" y="2636838"/>
            <a:ext cx="431800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41" name="Text Box 12"/>
          <p:cNvSpPr txBox="1">
            <a:spLocks noChangeArrowheads="1"/>
          </p:cNvSpPr>
          <p:nvPr/>
        </p:nvSpPr>
        <p:spPr bwMode="auto">
          <a:xfrm>
            <a:off x="2266950" y="3141663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constraint 4</a:t>
            </a:r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 flipH="1" flipV="1">
            <a:off x="4498975" y="2565400"/>
            <a:ext cx="431800" cy="5762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43" name="Text Box 14"/>
          <p:cNvSpPr txBox="1">
            <a:spLocks noChangeArrowheads="1"/>
          </p:cNvSpPr>
          <p:nvPr/>
        </p:nvSpPr>
        <p:spPr bwMode="auto">
          <a:xfrm>
            <a:off x="4067175" y="3141663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constraint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36EB47-0FC5-4384-8E24-C36ACFD6CF4D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323850" y="333375"/>
            <a:ext cx="8135938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13-B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</a:rPr>
              <a:t>Inverse Wavelet Transform </a:t>
            </a:r>
            <a:endParaRPr lang="en-US" altLang="zh-TW" sz="2400" b="1">
              <a:latin typeface="Times New Roman" panose="02020603050405020304" pitchFamily="18" charset="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1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40142"/>
              </p:ext>
            </p:extLst>
          </p:nvPr>
        </p:nvGraphicFramePr>
        <p:xfrm>
          <a:off x="793750" y="1125538"/>
          <a:ext cx="40481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3" imgW="4051080" imgH="685800" progId="Equation.DSMT4">
                  <p:embed/>
                </p:oleObj>
              </mc:Choice>
              <mc:Fallback>
                <p:oleObj name="Equation" r:id="rId3" imgW="4051080" imgH="685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1125538"/>
                        <a:ext cx="40481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12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07100670"/>
              </p:ext>
            </p:extLst>
          </p:nvPr>
        </p:nvGraphicFramePr>
        <p:xfrm>
          <a:off x="1835696" y="3767134"/>
          <a:ext cx="42386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5" imgW="4520880" imgH="685800" progId="Equation.DSMT4">
                  <p:embed/>
                </p:oleObj>
              </mc:Choice>
              <mc:Fallback>
                <p:oleObj name="Equation" r:id="rId5" imgW="4520880" imgH="685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767134"/>
                        <a:ext cx="423862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13"/>
          <p:cNvSpPr txBox="1">
            <a:spLocks noChangeArrowheads="1"/>
          </p:cNvSpPr>
          <p:nvPr/>
        </p:nvSpPr>
        <p:spPr bwMode="auto">
          <a:xfrm>
            <a:off x="612160" y="4654221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i.e.,</a:t>
            </a:r>
          </a:p>
        </p:txBody>
      </p:sp>
      <p:sp>
        <p:nvSpPr>
          <p:cNvPr id="5131" name="Text Box 13"/>
          <p:cNvSpPr txBox="1">
            <a:spLocks noChangeArrowheads="1"/>
          </p:cNvSpPr>
          <p:nvPr/>
        </p:nvSpPr>
        <p:spPr bwMode="auto">
          <a:xfrm>
            <a:off x="1331640" y="5257379"/>
            <a:ext cx="353563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should be satisfied. </a:t>
            </a: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387877"/>
              </p:ext>
            </p:extLst>
          </p:nvPr>
        </p:nvGraphicFramePr>
        <p:xfrm>
          <a:off x="708025" y="2187575"/>
          <a:ext cx="5684838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Equation" r:id="rId7" imgW="5689440" imgH="1447560" progId="Equation.DSMT4">
                  <p:embed/>
                </p:oleObj>
              </mc:Choice>
              <mc:Fallback>
                <p:oleObj name="Equation" r:id="rId7" imgW="5689440" imgH="1447560" progId="Equation.DSMT4">
                  <p:embed/>
                  <p:pic>
                    <p:nvPicPr>
                      <p:cNvPr id="51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2187575"/>
                        <a:ext cx="5684838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05326"/>
              </p:ext>
            </p:extLst>
          </p:nvPr>
        </p:nvGraphicFramePr>
        <p:xfrm>
          <a:off x="1331640" y="4654221"/>
          <a:ext cx="55245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Equation" r:id="rId9" imgW="5524500" imgH="495300" progId="Equation.DSMT4">
                  <p:embed/>
                </p:oleObj>
              </mc:Choice>
              <mc:Fallback>
                <p:oleObj name="Equation" r:id="rId9" imgW="5524500" imgH="495300" progId="Equation.DSMT4">
                  <p:embed/>
                  <p:pic>
                    <p:nvPicPr>
                      <p:cNvPr id="614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654221"/>
                        <a:ext cx="5524500" cy="4937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FF"/>
                        </a:solidFill>
                        <a:prstDash val="dash"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12160" y="3926366"/>
            <a:ext cx="151216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Constraint: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8CBDFB-DF5A-4DCD-AB3B-A179CE1260E8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765492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984250" indent="-984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13-G  Vanish Moment Constraint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4213" y="981075"/>
            <a:ext cx="439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If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has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p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vanishing moments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228849"/>
              </p:ext>
            </p:extLst>
          </p:nvPr>
        </p:nvGraphicFramePr>
        <p:xfrm>
          <a:off x="1619250" y="1557338"/>
          <a:ext cx="14589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7" name="Equation" r:id="rId3" imgW="1459866" imgH="431613" progId="Equation.DSMT4">
                  <p:embed/>
                </p:oleObj>
              </mc:Choice>
              <mc:Fallback>
                <p:oleObj name="Equation" r:id="rId3" imgW="1459866" imgH="4316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557338"/>
                        <a:ext cx="14589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3708400" y="1557338"/>
            <a:ext cx="345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0, 1, 2, …,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−1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684213" y="2420938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Since</a:t>
            </a:r>
          </a:p>
        </p:txBody>
      </p:sp>
      <p:graphicFrame>
        <p:nvGraphicFramePr>
          <p:cNvPr id="2356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453744"/>
              </p:ext>
            </p:extLst>
          </p:nvPr>
        </p:nvGraphicFramePr>
        <p:xfrm>
          <a:off x="1587500" y="2278063"/>
          <a:ext cx="329723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8" name="Equation" r:id="rId5" imgW="3301920" imgH="723600" progId="Equation.DSMT4">
                  <p:embed/>
                </p:oleObj>
              </mc:Choice>
              <mc:Fallback>
                <p:oleObj name="Equation" r:id="rId5" imgW="3301920" imgH="723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278063"/>
                        <a:ext cx="3297238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82953"/>
              </p:ext>
            </p:extLst>
          </p:nvPr>
        </p:nvGraphicFramePr>
        <p:xfrm>
          <a:off x="3629025" y="3645024"/>
          <a:ext cx="25114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9" name="Equation" r:id="rId7" imgW="2514600" imgH="787320" progId="Equation.DSMT4">
                  <p:embed/>
                </p:oleObj>
              </mc:Choice>
              <mc:Fallback>
                <p:oleObj name="Equation" r:id="rId7" imgW="2514600" imgH="787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3645024"/>
                        <a:ext cx="25114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848089"/>
              </p:ext>
            </p:extLst>
          </p:nvPr>
        </p:nvGraphicFramePr>
        <p:xfrm>
          <a:off x="1147047" y="3821236"/>
          <a:ext cx="14589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0" name="Equation" r:id="rId9" imgW="1459866" imgH="431613" progId="Equation.DSMT4">
                  <p:embed/>
                </p:oleObj>
              </mc:Choice>
              <mc:Fallback>
                <p:oleObj name="Equation" r:id="rId9" imgW="1459866" imgH="431613" progId="Equation.DSMT4">
                  <p:embed/>
                  <p:pic>
                    <p:nvPicPr>
                      <p:cNvPr id="2355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047" y="3821236"/>
                        <a:ext cx="14589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向右箭號 1"/>
          <p:cNvSpPr/>
          <p:nvPr/>
        </p:nvSpPr>
        <p:spPr>
          <a:xfrm>
            <a:off x="2811812" y="3897313"/>
            <a:ext cx="611361" cy="138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827465"/>
              </p:ext>
            </p:extLst>
          </p:nvPr>
        </p:nvGraphicFramePr>
        <p:xfrm>
          <a:off x="1547813" y="3121991"/>
          <a:ext cx="16748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1" name="Equation" r:id="rId10" imgW="1676160" imgH="431640" progId="Equation.DSMT4">
                  <p:embed/>
                </p:oleObj>
              </mc:Choice>
              <mc:Fallback>
                <p:oleObj name="Equation" r:id="rId10" imgW="1676160" imgH="431640" progId="Equation.DSMT4">
                  <p:embed/>
                  <p:pic>
                    <p:nvPicPr>
                      <p:cNvPr id="2355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121991"/>
                        <a:ext cx="16748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432175" y="3127558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if</a:t>
            </a: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845439"/>
              </p:ext>
            </p:extLst>
          </p:nvPr>
        </p:nvGraphicFramePr>
        <p:xfrm>
          <a:off x="3837606" y="3170421"/>
          <a:ext cx="18669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2" name="Equation" r:id="rId12" imgW="1866600" imgH="355320" progId="Equation.DSMT4">
                  <p:embed/>
                </p:oleObj>
              </mc:Choice>
              <mc:Fallback>
                <p:oleObj name="Equation" r:id="rId12" imgW="1866600" imgH="355320" progId="Equation.DSMT4">
                  <p:embed/>
                  <p:pic>
                    <p:nvPicPr>
                      <p:cNvPr id="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7606" y="3170421"/>
                        <a:ext cx="18669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F8F43D-3DFE-48E2-B574-EE9DF90C32D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579" name="Object 2"/>
          <p:cNvGraphicFramePr>
            <a:graphicFrameLocks noChangeAspect="1"/>
          </p:cNvGraphicFramePr>
          <p:nvPr/>
        </p:nvGraphicFramePr>
        <p:xfrm>
          <a:off x="1979613" y="333375"/>
          <a:ext cx="1892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" name="Equation" r:id="rId3" imgW="1892300" imgH="762000" progId="Equation.DSMT4">
                  <p:embed/>
                </p:oleObj>
              </mc:Choice>
              <mc:Fallback>
                <p:oleObj name="Equation" r:id="rId3" imgW="1892300" imgH="762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33375"/>
                        <a:ext cx="18923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395288" y="549275"/>
            <a:ext cx="201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Therefore, 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468313" y="1196975"/>
            <a:ext cx="4103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Taking the conjugation on both sides, </a:t>
            </a:r>
          </a:p>
        </p:txBody>
      </p:sp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4643438" y="1052513"/>
          <a:ext cx="1803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" name="Equation" r:id="rId5" imgW="1803400" imgH="762000" progId="Equation.DSMT4">
                  <p:embed/>
                </p:oleObj>
              </mc:Choice>
              <mc:Fallback>
                <p:oleObj name="Equation" r:id="rId5" imgW="1803400" imgH="762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052513"/>
                        <a:ext cx="1803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468313" y="2060575"/>
            <a:ext cx="11525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Since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</a:t>
            </a:r>
          </a:p>
        </p:txBody>
      </p:sp>
      <p:graphicFrame>
        <p:nvGraphicFramePr>
          <p:cNvPr id="24584" name="Object 7"/>
          <p:cNvGraphicFramePr>
            <a:graphicFrameLocks noChangeAspect="1"/>
          </p:cNvGraphicFramePr>
          <p:nvPr/>
        </p:nvGraphicFramePr>
        <p:xfrm>
          <a:off x="1331913" y="1916113"/>
          <a:ext cx="277336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2" name="Equation" r:id="rId7" imgW="2743200" imgH="723900" progId="Equation.DSMT4">
                  <p:embed/>
                </p:oleObj>
              </mc:Choice>
              <mc:Fallback>
                <p:oleObj name="Equation" r:id="rId7" imgW="2743200" imgH="723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16113"/>
                        <a:ext cx="277336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8"/>
          <p:cNvGraphicFramePr>
            <a:graphicFrameLocks noChangeAspect="1"/>
          </p:cNvGraphicFramePr>
          <p:nvPr/>
        </p:nvGraphicFramePr>
        <p:xfrm>
          <a:off x="1096963" y="2781300"/>
          <a:ext cx="1816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3" name="Equation" r:id="rId9" imgW="1816100" imgH="762000" progId="Equation.DSMT4">
                  <p:embed/>
                </p:oleObj>
              </mc:Choice>
              <mc:Fallback>
                <p:oleObj name="Equation" r:id="rId9" imgW="1816100" imgH="762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2781300"/>
                        <a:ext cx="1816100" cy="762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3132138" y="2924175"/>
            <a:ext cx="4464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0, 1, 2, …,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−1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is satisfied, </a:t>
            </a:r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539750" y="4652963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then</a:t>
            </a:r>
          </a:p>
        </p:txBody>
      </p:sp>
      <p:graphicFrame>
        <p:nvGraphicFramePr>
          <p:cNvPr id="24588" name="Object 11"/>
          <p:cNvGraphicFramePr>
            <a:graphicFrameLocks noChangeAspect="1"/>
          </p:cNvGraphicFramePr>
          <p:nvPr/>
        </p:nvGraphicFramePr>
        <p:xfrm>
          <a:off x="1258888" y="4508500"/>
          <a:ext cx="1803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4" name="Equation" r:id="rId11" imgW="1803400" imgH="762000" progId="Equation.DSMT4">
                  <p:embed/>
                </p:oleObj>
              </mc:Choice>
              <mc:Fallback>
                <p:oleObj name="Equation" r:id="rId11" imgW="1803400" imgH="762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508500"/>
                        <a:ext cx="1803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3276600" y="4652963"/>
            <a:ext cx="4608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0, 1, 2, …,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−1 are satisfied </a:t>
            </a:r>
          </a:p>
        </p:txBody>
      </p:sp>
      <p:sp>
        <p:nvSpPr>
          <p:cNvPr id="24590" name="Text Box 13"/>
          <p:cNvSpPr txBox="1">
            <a:spLocks noChangeArrowheads="1"/>
          </p:cNvSpPr>
          <p:nvPr/>
        </p:nvSpPr>
        <p:spPr bwMode="auto">
          <a:xfrm>
            <a:off x="539750" y="5445125"/>
            <a:ext cx="6192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and the wavelet function has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p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vanishing moments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 flipH="1" flipV="1">
            <a:off x="2916238" y="3429000"/>
            <a:ext cx="504825" cy="287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2" name="Text Box 15"/>
          <p:cNvSpPr txBox="1">
            <a:spLocks noChangeArrowheads="1"/>
          </p:cNvSpPr>
          <p:nvPr/>
        </p:nvSpPr>
        <p:spPr bwMode="auto">
          <a:xfrm>
            <a:off x="3276600" y="3644900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constraint 6</a:t>
            </a:r>
          </a:p>
        </p:txBody>
      </p:sp>
      <p:sp>
        <p:nvSpPr>
          <p:cNvPr id="24593" name="Text Box 5"/>
          <p:cNvSpPr txBox="1">
            <a:spLocks noChangeArrowheads="1"/>
          </p:cNvSpPr>
          <p:nvPr/>
        </p:nvSpPr>
        <p:spPr bwMode="auto">
          <a:xfrm>
            <a:off x="4429125" y="477838"/>
            <a:ext cx="345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0, 1, 2, …,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−1</a:t>
            </a:r>
          </a:p>
        </p:txBody>
      </p:sp>
      <p:sp>
        <p:nvSpPr>
          <p:cNvPr id="24594" name="Text Box 5"/>
          <p:cNvSpPr txBox="1">
            <a:spLocks noChangeArrowheads="1"/>
          </p:cNvSpPr>
          <p:nvPr/>
        </p:nvSpPr>
        <p:spPr bwMode="auto">
          <a:xfrm>
            <a:off x="6446838" y="1516063"/>
            <a:ext cx="255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0, 1, 2, …,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C3F7C8-9E86-4955-B0D7-458B8DC02AB6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6327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714375" indent="-7143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13-H  Orthogonality Constraints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4140200" y="2205038"/>
            <a:ext cx="3529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): wavelet function 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684213" y="1052513"/>
            <a:ext cx="6335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orthogonality constraint:  </a:t>
            </a:r>
          </a:p>
        </p:txBody>
      </p:sp>
      <p:graphicFrame>
        <p:nvGraphicFramePr>
          <p:cNvPr id="25606" name="Object 5"/>
          <p:cNvGraphicFramePr>
            <a:graphicFrameLocks noChangeAspect="1"/>
          </p:cNvGraphicFramePr>
          <p:nvPr/>
        </p:nvGraphicFramePr>
        <p:xfrm>
          <a:off x="1476375" y="1557338"/>
          <a:ext cx="55245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2" name="Equation" r:id="rId3" imgW="5524500" imgH="495300" progId="Equation.DSMT4">
                  <p:embed/>
                </p:oleObj>
              </mc:Choice>
              <mc:Fallback>
                <p:oleObj name="Equation" r:id="rId3" imgW="55245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557338"/>
                        <a:ext cx="5524500" cy="493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3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684213" y="2708275"/>
            <a:ext cx="5040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the above equality is satisfied, </a:t>
            </a:r>
          </a:p>
        </p:txBody>
      </p:sp>
      <p:graphicFrame>
        <p:nvGraphicFramePr>
          <p:cNvPr id="25608" name="Object 7"/>
          <p:cNvGraphicFramePr>
            <a:graphicFrameLocks noChangeAspect="1"/>
          </p:cNvGraphicFramePr>
          <p:nvPr/>
        </p:nvGraphicFramePr>
        <p:xfrm>
          <a:off x="1981200" y="3571875"/>
          <a:ext cx="38131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3" name="Equation" r:id="rId5" imgW="3644900" imgH="495300" progId="Equation.DSMT4">
                  <p:embed/>
                </p:oleObj>
              </mc:Choice>
              <mc:Fallback>
                <p:oleObj name="Equation" r:id="rId5" imgW="36449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71875"/>
                        <a:ext cx="38131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1042988" y="3140075"/>
            <a:ext cx="4176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forward  wavelet transform:</a:t>
            </a:r>
          </a:p>
        </p:txBody>
      </p:sp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1042988" y="4148138"/>
            <a:ext cx="3960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inverse wavelet transform:</a:t>
            </a:r>
          </a:p>
        </p:txBody>
      </p:sp>
      <p:graphicFrame>
        <p:nvGraphicFramePr>
          <p:cNvPr id="25611" name="Object 10"/>
          <p:cNvGraphicFramePr>
            <a:graphicFrameLocks noChangeAspect="1"/>
          </p:cNvGraphicFramePr>
          <p:nvPr/>
        </p:nvGraphicFramePr>
        <p:xfrm>
          <a:off x="2052638" y="4579938"/>
          <a:ext cx="47402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" name="Equation" r:id="rId7" imgW="4521200" imgH="685800" progId="Equation.DSMT4">
                  <p:embed/>
                </p:oleObj>
              </mc:Choice>
              <mc:Fallback>
                <p:oleObj name="Equation" r:id="rId7" imgW="4521200" imgH="685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4579938"/>
                        <a:ext cx="474027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5435600" y="5300663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mean of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</a:p>
        </p:txBody>
      </p:sp>
      <p:sp>
        <p:nvSpPr>
          <p:cNvPr id="25613" name="Text Box 12"/>
          <p:cNvSpPr txBox="1">
            <a:spLocks noChangeArrowheads="1"/>
          </p:cNvSpPr>
          <p:nvPr/>
        </p:nvSpPr>
        <p:spPr bwMode="auto">
          <a:xfrm>
            <a:off x="1908175" y="5300663"/>
            <a:ext cx="410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(much easier for inverse)</a:t>
            </a:r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900113" y="5805488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證明於後頁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AA0550-B90D-40E4-BD69-17F4E43C8A78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50825" y="693738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576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and </a:t>
            </a: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1042988" y="1341438"/>
          <a:ext cx="56007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3" name="Equation" r:id="rId3" imgW="5600700" imgH="495300" progId="Equation.DSMT4">
                  <p:embed/>
                </p:oleObj>
              </mc:Choice>
              <mc:Fallback>
                <p:oleObj name="Equation" r:id="rId3" imgW="56007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341438"/>
                        <a:ext cx="56007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250825" y="2060575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then </a:t>
            </a:r>
          </a:p>
        </p:txBody>
      </p:sp>
      <p:graphicFrame>
        <p:nvGraphicFramePr>
          <p:cNvPr id="26631" name="Object 6"/>
          <p:cNvGraphicFramePr>
            <a:graphicFrameLocks noChangeAspect="1"/>
          </p:cNvGraphicFramePr>
          <p:nvPr/>
        </p:nvGraphicFramePr>
        <p:xfrm>
          <a:off x="900113" y="549275"/>
          <a:ext cx="474027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4" name="Equation" r:id="rId5" imgW="4521200" imgH="685800" progId="Equation.DSMT4">
                  <p:embed/>
                </p:oleObj>
              </mc:Choice>
              <mc:Fallback>
                <p:oleObj name="Equation" r:id="rId5" imgW="452120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9275"/>
                        <a:ext cx="474027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7"/>
          <p:cNvGraphicFramePr>
            <a:graphicFrameLocks noChangeAspect="1"/>
          </p:cNvGraphicFramePr>
          <p:nvPr/>
        </p:nvGraphicFramePr>
        <p:xfrm>
          <a:off x="1116013" y="2060575"/>
          <a:ext cx="2590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5" name="Equation" r:id="rId7" imgW="2476500" imgH="495300" progId="Equation.DSMT4">
                  <p:embed/>
                </p:oleObj>
              </mc:Choice>
              <mc:Fallback>
                <p:oleObj name="Equation" r:id="rId7" imgW="24765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60575"/>
                        <a:ext cx="25908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8"/>
          <p:cNvGraphicFramePr>
            <a:graphicFrameLocks noChangeAspect="1"/>
          </p:cNvGraphicFramePr>
          <p:nvPr/>
        </p:nvGraphicFramePr>
        <p:xfrm>
          <a:off x="323850" y="2709863"/>
          <a:ext cx="69611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6" name="Equation" r:id="rId9" imgW="6654800" imgH="787400" progId="Equation.DSMT4">
                  <p:embed/>
                </p:oleObj>
              </mc:Choice>
              <mc:Fallback>
                <p:oleObj name="Equation" r:id="rId9" imgW="6654800" imgH="787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709863"/>
                        <a:ext cx="696118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9"/>
          <p:cNvGraphicFramePr>
            <a:graphicFrameLocks noChangeAspect="1"/>
          </p:cNvGraphicFramePr>
          <p:nvPr/>
        </p:nvGraphicFramePr>
        <p:xfrm>
          <a:off x="323850" y="3644900"/>
          <a:ext cx="86296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7" name="Equation" r:id="rId11" imgW="8420100" imgH="711200" progId="Equation.DSMT4">
                  <p:embed/>
                </p:oleObj>
              </mc:Choice>
              <mc:Fallback>
                <p:oleObj name="Equation" r:id="rId11" imgW="8420100" imgH="71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644900"/>
                        <a:ext cx="86296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0"/>
          <p:cNvGraphicFramePr>
            <a:graphicFrameLocks noChangeAspect="1"/>
          </p:cNvGraphicFramePr>
          <p:nvPr/>
        </p:nvGraphicFramePr>
        <p:xfrm>
          <a:off x="395288" y="4294188"/>
          <a:ext cx="47688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8" name="Equation" r:id="rId13" imgW="4559300" imgH="1143000" progId="Equation.DSMT4">
                  <p:embed/>
                </p:oleObj>
              </mc:Choice>
              <mc:Fallback>
                <p:oleObj name="Equation" r:id="rId13" imgW="4559300" imgH="1143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94188"/>
                        <a:ext cx="476885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Line 16"/>
          <p:cNvSpPr>
            <a:spLocks noChangeShapeType="1"/>
          </p:cNvSpPr>
          <p:nvPr/>
        </p:nvSpPr>
        <p:spPr bwMode="auto">
          <a:xfrm flipH="1" flipV="1">
            <a:off x="684213" y="4725988"/>
            <a:ext cx="215900" cy="287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7" name="Line 17"/>
          <p:cNvSpPr>
            <a:spLocks noChangeShapeType="1"/>
          </p:cNvSpPr>
          <p:nvPr/>
        </p:nvSpPr>
        <p:spPr bwMode="auto">
          <a:xfrm>
            <a:off x="900113" y="5013325"/>
            <a:ext cx="1511300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8" name="Text Box 18"/>
          <p:cNvSpPr txBox="1">
            <a:spLocks noChangeArrowheads="1"/>
          </p:cNvSpPr>
          <p:nvPr/>
        </p:nvSpPr>
        <p:spPr bwMode="auto">
          <a:xfrm>
            <a:off x="2339975" y="558958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due to</a:t>
            </a:r>
          </a:p>
        </p:txBody>
      </p:sp>
      <p:graphicFrame>
        <p:nvGraphicFramePr>
          <p:cNvPr id="26639" name="Object 10"/>
          <p:cNvGraphicFramePr>
            <a:graphicFrameLocks noChangeAspect="1"/>
          </p:cNvGraphicFramePr>
          <p:nvPr/>
        </p:nvGraphicFramePr>
        <p:xfrm>
          <a:off x="3203575" y="5589588"/>
          <a:ext cx="14319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9" name="Equation" r:id="rId15" imgW="1396394" imgH="495085" progId="Equation.DSMT4">
                  <p:embed/>
                </p:oleObj>
              </mc:Choice>
              <mc:Fallback>
                <p:oleObj name="Equation" r:id="rId15" imgW="1396394" imgH="49508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589588"/>
                        <a:ext cx="14319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F26154-4C31-45B3-8D3E-7DA3BD474D81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Text Box 11"/>
          <p:cNvSpPr txBox="1">
            <a:spLocks noChangeArrowheads="1"/>
          </p:cNvSpPr>
          <p:nvPr/>
        </p:nvSpPr>
        <p:spPr bwMode="auto">
          <a:xfrm>
            <a:off x="682625" y="909638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Therefore, </a:t>
            </a:r>
          </a:p>
        </p:txBody>
      </p:sp>
      <p:graphicFrame>
        <p:nvGraphicFramePr>
          <p:cNvPr id="27652" name="Object 12"/>
          <p:cNvGraphicFramePr>
            <a:graphicFrameLocks noChangeAspect="1"/>
          </p:cNvGraphicFramePr>
          <p:nvPr/>
        </p:nvGraphicFramePr>
        <p:xfrm>
          <a:off x="1979613" y="836613"/>
          <a:ext cx="2590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name="Equation" r:id="rId3" imgW="2476500" imgH="495300" progId="Equation.DSMT4">
                  <p:embed/>
                </p:oleObj>
              </mc:Choice>
              <mc:Fallback>
                <p:oleObj name="Equation" r:id="rId3" imgW="2476500" imgH="495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836613"/>
                        <a:ext cx="25908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13"/>
          <p:cNvSpPr txBox="1">
            <a:spLocks noChangeArrowheads="1"/>
          </p:cNvSpPr>
          <p:nvPr/>
        </p:nvSpPr>
        <p:spPr bwMode="auto">
          <a:xfrm>
            <a:off x="4643438" y="909638"/>
            <a:ext cx="3529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is the inverse operation of </a:t>
            </a:r>
          </a:p>
        </p:txBody>
      </p:sp>
      <p:graphicFrame>
        <p:nvGraphicFramePr>
          <p:cNvPr id="27654" name="Object 14"/>
          <p:cNvGraphicFramePr>
            <a:graphicFrameLocks noChangeAspect="1"/>
          </p:cNvGraphicFramePr>
          <p:nvPr/>
        </p:nvGraphicFramePr>
        <p:xfrm>
          <a:off x="2124075" y="1412875"/>
          <a:ext cx="402113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5" name="Equation" r:id="rId5" imgW="3835400" imgH="685800" progId="Equation.DSMT4">
                  <p:embed/>
                </p:oleObj>
              </mc:Choice>
              <mc:Fallback>
                <p:oleObj name="Equation" r:id="rId5" imgW="3835400" imgH="685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412875"/>
                        <a:ext cx="4021138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20"/>
          <p:cNvSpPr txBox="1">
            <a:spLocks noChangeArrowheads="1"/>
          </p:cNvSpPr>
          <p:nvPr/>
        </p:nvSpPr>
        <p:spPr bwMode="auto">
          <a:xfrm>
            <a:off x="7380288" y="1557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#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6AD290-CA50-4FBA-A57E-F484D6DD576F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675" name="Object 2"/>
          <p:cNvGraphicFramePr>
            <a:graphicFrameLocks noChangeAspect="1"/>
          </p:cNvGraphicFramePr>
          <p:nvPr/>
        </p:nvGraphicFramePr>
        <p:xfrm>
          <a:off x="1116013" y="908050"/>
          <a:ext cx="54864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3" name="Equation" r:id="rId3" imgW="5486400" imgH="495300" progId="Equation.DSMT4">
                  <p:embed/>
                </p:oleObj>
              </mc:Choice>
              <mc:Fallback>
                <p:oleObj name="Equation" r:id="rId3" imgW="5486400" imgH="495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908050"/>
                        <a:ext cx="5486400" cy="4937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3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3"/>
          <p:cNvGraphicFramePr>
            <a:graphicFrameLocks noChangeAspect="1"/>
          </p:cNvGraphicFramePr>
          <p:nvPr/>
        </p:nvGraphicFramePr>
        <p:xfrm>
          <a:off x="1187450" y="2133600"/>
          <a:ext cx="3556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4" name="Equation" r:id="rId5" imgW="3556000" imgH="495300" progId="Equation.DSMT4">
                  <p:embed/>
                </p:oleObj>
              </mc:Choice>
              <mc:Fallback>
                <p:oleObj name="Equation" r:id="rId5" imgW="35560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33600"/>
                        <a:ext cx="3556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468313" y="2133600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 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900113" y="2854325"/>
            <a:ext cx="5257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這個條件若滿足，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對所有的 </a:t>
            </a:r>
            <a:r>
              <a:rPr lang="en-US" altLang="zh-TW" sz="2000" i="1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皆成立</a:t>
            </a:r>
          </a:p>
        </p:txBody>
      </p:sp>
      <p:graphicFrame>
        <p:nvGraphicFramePr>
          <p:cNvPr id="28679" name="Object 6"/>
          <p:cNvGraphicFramePr>
            <a:graphicFrameLocks noChangeAspect="1"/>
          </p:cNvGraphicFramePr>
          <p:nvPr/>
        </p:nvGraphicFramePr>
        <p:xfrm>
          <a:off x="3163888" y="2781300"/>
          <a:ext cx="43815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5" name="Equation" r:id="rId7" imgW="4381500" imgH="495300" progId="Equation.DSMT4">
                  <p:embed/>
                </p:oleObj>
              </mc:Choice>
              <mc:Fallback>
                <p:oleObj name="Equation" r:id="rId7" imgW="4381500" imgH="495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2781300"/>
                        <a:ext cx="43815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468313" y="404813"/>
            <a:ext cx="2376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※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要滿足</a:t>
            </a:r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539750" y="1557338"/>
            <a:ext cx="3960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之前，需要滿足以下三個條件</a:t>
            </a:r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468313" y="4005263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 </a:t>
            </a:r>
          </a:p>
        </p:txBody>
      </p:sp>
      <p:graphicFrame>
        <p:nvGraphicFramePr>
          <p:cNvPr id="28683" name="Object 10"/>
          <p:cNvGraphicFramePr>
            <a:graphicFrameLocks noChangeAspect="1"/>
          </p:cNvGraphicFramePr>
          <p:nvPr/>
        </p:nvGraphicFramePr>
        <p:xfrm>
          <a:off x="1095375" y="4005263"/>
          <a:ext cx="34544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6" name="Equation" r:id="rId9" imgW="3454400" imgH="495300" progId="Equation.DSMT4">
                  <p:embed/>
                </p:oleObj>
              </mc:Choice>
              <mc:Fallback>
                <p:oleObj name="Equation" r:id="rId9" imgW="3454400" imgH="495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4005263"/>
                        <a:ext cx="34544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828675" y="4654550"/>
            <a:ext cx="6911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嚴格來說，這並不是必要條件，但是可以簡化 第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(3)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個條件的計算         </a:t>
            </a:r>
          </a:p>
        </p:txBody>
      </p:sp>
      <p:sp>
        <p:nvSpPr>
          <p:cNvPr id="28685" name="Text Box 12"/>
          <p:cNvSpPr txBox="1">
            <a:spLocks noChangeArrowheads="1"/>
          </p:cNvSpPr>
          <p:nvPr/>
        </p:nvSpPr>
        <p:spPr bwMode="auto">
          <a:xfrm>
            <a:off x="5003800" y="4076700"/>
            <a:ext cx="338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scaling function</a:t>
            </a:r>
          </a:p>
        </p:txBody>
      </p:sp>
      <p:sp>
        <p:nvSpPr>
          <p:cNvPr id="28686" name="Text Box 12"/>
          <p:cNvSpPr txBox="1">
            <a:spLocks noChangeArrowheads="1"/>
          </p:cNvSpPr>
          <p:nvPr/>
        </p:nvSpPr>
        <p:spPr bwMode="auto">
          <a:xfrm>
            <a:off x="5003800" y="2193925"/>
            <a:ext cx="338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mother wavelet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77727D-0A57-41B6-904C-DBBBDA2DA37A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323850" y="549275"/>
            <a:ext cx="1150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(3) </a:t>
            </a:r>
          </a:p>
        </p:txBody>
      </p:sp>
      <p:graphicFrame>
        <p:nvGraphicFramePr>
          <p:cNvPr id="29700" name="Object 3"/>
          <p:cNvGraphicFramePr>
            <a:graphicFrameLocks noChangeAspect="1"/>
          </p:cNvGraphicFramePr>
          <p:nvPr/>
        </p:nvGraphicFramePr>
        <p:xfrm>
          <a:off x="900113" y="549275"/>
          <a:ext cx="30861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8" name="Equation" r:id="rId3" imgW="3086100" imgH="495300" progId="Equation.DSMT4">
                  <p:embed/>
                </p:oleObj>
              </mc:Choice>
              <mc:Fallback>
                <p:oleObj name="Equation" r:id="rId3" imgW="30861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9275"/>
                        <a:ext cx="30861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4427538" y="549275"/>
            <a:ext cx="3744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any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if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&gt; 0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684213" y="1196975"/>
            <a:ext cx="5040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若 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 </a:t>
            </a:r>
            <a:r>
              <a:rPr lang="zh-TW" altLang="en-US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和 </a:t>
            </a: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(3) </a:t>
            </a:r>
            <a:r>
              <a:rPr lang="zh-TW" altLang="en-US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的條件滿足，則</a:t>
            </a:r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2187575" y="2852738"/>
          <a:ext cx="2133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9" name="Equation" r:id="rId5" imgW="2133600" imgH="355600" progId="Equation.DSMT4">
                  <p:embed/>
                </p:oleObj>
              </mc:Choice>
              <mc:Fallback>
                <p:oleObj name="Equation" r:id="rId5" imgW="2133600" imgH="355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2852738"/>
                        <a:ext cx="2133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1258888" y="1700213"/>
          <a:ext cx="54864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0" name="Equation" r:id="rId7" imgW="5486400" imgH="495300" progId="Equation.DSMT4">
                  <p:embed/>
                </p:oleObj>
              </mc:Choice>
              <mc:Fallback>
                <p:oleObj name="Equation" r:id="rId7" imgW="5486400" imgH="495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00213"/>
                        <a:ext cx="5486400" cy="493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3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84213" y="2276475"/>
            <a:ext cx="5040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也將滿足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39750" y="2781300"/>
            <a:ext cx="151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(Proof):  Set</a:t>
            </a:r>
          </a:p>
        </p:txBody>
      </p:sp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1371600" y="3357563"/>
          <a:ext cx="65405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1" name="Equation" r:id="rId9" imgW="6540500" imgH="495300" progId="Equation.DSMT4">
                  <p:embed/>
                </p:oleObj>
              </mc:Choice>
              <mc:Fallback>
                <p:oleObj name="Equation" r:id="rId9" imgW="6540500" imgH="495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357563"/>
                        <a:ext cx="65405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1116013" y="4005263"/>
            <a:ext cx="273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(3) is satisfied, </a:t>
            </a:r>
          </a:p>
        </p:txBody>
      </p:sp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1476375" y="4437063"/>
          <a:ext cx="36195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2" name="Equation" r:id="rId11" imgW="3619500" imgH="495300" progId="Equation.DSMT4">
                  <p:embed/>
                </p:oleObj>
              </mc:Choice>
              <mc:Fallback>
                <p:oleObj name="Equation" r:id="rId11" imgW="3619500" imgH="495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437063"/>
                        <a:ext cx="36195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219700" y="4437063"/>
            <a:ext cx="216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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1116013" y="5013325"/>
            <a:ext cx="626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 the case where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if (1) is satisfied, then </a:t>
            </a:r>
          </a:p>
        </p:txBody>
      </p:sp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1403350" y="5516563"/>
          <a:ext cx="71501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3" name="Equation" r:id="rId13" imgW="7150100" imgH="495300" progId="Equation.DSMT4">
                  <p:embed/>
                </p:oleObj>
              </mc:Choice>
              <mc:Fallback>
                <p:oleObj name="Equation" r:id="rId13" imgW="7150100" imgH="495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516563"/>
                        <a:ext cx="71501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3" name="Text Box 18"/>
          <p:cNvSpPr txBox="1">
            <a:spLocks noChangeArrowheads="1"/>
          </p:cNvSpPr>
          <p:nvPr/>
        </p:nvSpPr>
        <p:spPr bwMode="auto">
          <a:xfrm>
            <a:off x="7235825" y="60213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#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8671F7-7C65-4782-9A74-87767418AC7D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23" name="Object 2"/>
          <p:cNvGraphicFramePr>
            <a:graphicFrameLocks noChangeAspect="1"/>
          </p:cNvGraphicFramePr>
          <p:nvPr/>
        </p:nvGraphicFramePr>
        <p:xfrm>
          <a:off x="827088" y="981075"/>
          <a:ext cx="35687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9" name="Equation" r:id="rId3" imgW="3568700" imgH="1092200" progId="Equation.DSMT4">
                  <p:embed/>
                </p:oleObj>
              </mc:Choice>
              <mc:Fallback>
                <p:oleObj name="Equation" r:id="rId3" imgW="3568700" imgH="1092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981075"/>
                        <a:ext cx="35687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512689"/>
              </p:ext>
            </p:extLst>
          </p:nvPr>
        </p:nvGraphicFramePr>
        <p:xfrm>
          <a:off x="731838" y="2924175"/>
          <a:ext cx="47752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0" name="Equation" r:id="rId5" imgW="4775040" imgH="723600" progId="Equation.DSMT4">
                  <p:embed/>
                </p:oleObj>
              </mc:Choice>
              <mc:Fallback>
                <p:oleObj name="Equation" r:id="rId5" imgW="4775040" imgH="723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2924175"/>
                        <a:ext cx="47752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888787"/>
              </p:ext>
            </p:extLst>
          </p:nvPr>
        </p:nvGraphicFramePr>
        <p:xfrm>
          <a:off x="750888" y="3716338"/>
          <a:ext cx="47625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1" name="Equation" r:id="rId7" imgW="4762440" imgH="723600" progId="Equation.DSMT4">
                  <p:embed/>
                </p:oleObj>
              </mc:Choice>
              <mc:Fallback>
                <p:oleObj name="Equation" r:id="rId7" imgW="4762440" imgH="723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3716338"/>
                        <a:ext cx="47625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5148263" y="981075"/>
            <a:ext cx="2233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Parseval’s theorem</a:t>
            </a:r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 flipH="1">
            <a:off x="4356100" y="1196975"/>
            <a:ext cx="793750" cy="433388"/>
          </a:xfrm>
          <a:prstGeom prst="line">
            <a:avLst/>
          </a:prstGeom>
          <a:noFill/>
          <a:ln w="9525">
            <a:solidFill>
              <a:srgbClr val="9966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0728" name="Object 7"/>
          <p:cNvGraphicFramePr>
            <a:graphicFrameLocks noChangeAspect="1"/>
          </p:cNvGraphicFramePr>
          <p:nvPr/>
        </p:nvGraphicFramePr>
        <p:xfrm>
          <a:off x="4932363" y="1341438"/>
          <a:ext cx="37846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2" name="Equation" r:id="rId9" imgW="3784600" imgH="508000" progId="Equation.DSMT4">
                  <p:embed/>
                </p:oleObj>
              </mc:Choice>
              <mc:Fallback>
                <p:oleObj name="Equation" r:id="rId9" imgW="37846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341438"/>
                        <a:ext cx="37846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584081"/>
              </p:ext>
            </p:extLst>
          </p:nvPr>
        </p:nvGraphicFramePr>
        <p:xfrm>
          <a:off x="855663" y="4868863"/>
          <a:ext cx="5003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3" name="Equation" r:id="rId11" imgW="5003640" imgH="723600" progId="Equation.DSMT4">
                  <p:embed/>
                </p:oleObj>
              </mc:Choice>
              <mc:Fallback>
                <p:oleObj name="Equation" r:id="rId11" imgW="5003640" imgH="723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4868863"/>
                        <a:ext cx="50038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 Box 9"/>
          <p:cNvSpPr txBox="1">
            <a:spLocks noChangeArrowheads="1"/>
          </p:cNvSpPr>
          <p:nvPr/>
        </p:nvSpPr>
        <p:spPr bwMode="auto">
          <a:xfrm>
            <a:off x="468313" y="4437063"/>
            <a:ext cx="216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Therefore,</a:t>
            </a:r>
          </a:p>
        </p:txBody>
      </p:sp>
      <p:sp>
        <p:nvSpPr>
          <p:cNvPr id="30731" name="Text Box 10"/>
          <p:cNvSpPr txBox="1">
            <a:spLocks noChangeArrowheads="1"/>
          </p:cNvSpPr>
          <p:nvPr/>
        </p:nvSpPr>
        <p:spPr bwMode="auto">
          <a:xfrm>
            <a:off x="323850" y="333375"/>
            <a:ext cx="5761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 </a:t>
            </a:r>
            <a:r>
              <a:rPr lang="zh-TW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由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Page 400 </a:t>
            </a:r>
            <a:r>
              <a:rPr lang="zh-TW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的條件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</a:p>
        </p:txBody>
      </p:sp>
      <p:graphicFrame>
        <p:nvGraphicFramePr>
          <p:cNvPr id="3073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226155"/>
              </p:ext>
            </p:extLst>
          </p:nvPr>
        </p:nvGraphicFramePr>
        <p:xfrm>
          <a:off x="868363" y="5732463"/>
          <a:ext cx="2146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4" name="Equation" r:id="rId13" imgW="2145960" imgH="723600" progId="Equation.DSMT4">
                  <p:embed/>
                </p:oleObj>
              </mc:Choice>
              <mc:Fallback>
                <p:oleObj name="Equation" r:id="rId13" imgW="2145960" imgH="723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5732463"/>
                        <a:ext cx="2146300" cy="723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Text Box 12"/>
          <p:cNvSpPr txBox="1">
            <a:spLocks noChangeArrowheads="1"/>
          </p:cNvSpPr>
          <p:nvPr/>
        </p:nvSpPr>
        <p:spPr bwMode="auto">
          <a:xfrm>
            <a:off x="3348038" y="5876925"/>
            <a:ext cx="3025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all 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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should be satisfied </a:t>
            </a:r>
            <a:endParaRPr lang="en-US" altLang="zh-TW" sz="2000" i="1" dirty="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30734" name="Object 8"/>
          <p:cNvGraphicFramePr>
            <a:graphicFrameLocks noChangeAspect="1"/>
          </p:cNvGraphicFramePr>
          <p:nvPr/>
        </p:nvGraphicFramePr>
        <p:xfrm>
          <a:off x="827088" y="2276475"/>
          <a:ext cx="31623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5" name="Equation" r:id="rId15" imgW="3162300" imgH="508000" progId="Equation.DSMT4">
                  <p:embed/>
                </p:oleObj>
              </mc:Choice>
              <mc:Fallback>
                <p:oleObj name="Equation" r:id="rId15" imgW="3162300" imgH="50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76475"/>
                        <a:ext cx="31623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479054"/>
              </p:ext>
            </p:extLst>
          </p:nvPr>
        </p:nvGraphicFramePr>
        <p:xfrm>
          <a:off x="6046788" y="3429000"/>
          <a:ext cx="2603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6" name="Equation" r:id="rId17" imgW="2603160" imgH="304560" progId="Equation.DSMT4">
                  <p:embed/>
                </p:oleObj>
              </mc:Choice>
              <mc:Fallback>
                <p:oleObj name="Equation" r:id="rId17" imgW="2603160" imgH="3045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788" y="3429000"/>
                        <a:ext cx="2603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6372225" y="3860800"/>
            <a:ext cx="1871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is an integer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D0DB1C-8F19-48AF-8731-AC9ACB5FC58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747" name="Object 2"/>
          <p:cNvGraphicFramePr>
            <a:graphicFrameLocks noChangeAspect="1"/>
          </p:cNvGraphicFramePr>
          <p:nvPr/>
        </p:nvGraphicFramePr>
        <p:xfrm>
          <a:off x="900113" y="836613"/>
          <a:ext cx="34544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Equation" r:id="rId3" imgW="3454400" imgH="495300" progId="Equation.DSMT4">
                  <p:embed/>
                </p:oleObj>
              </mc:Choice>
              <mc:Fallback>
                <p:oleObj name="Equation" r:id="rId3" imgW="3454400" imgH="495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836613"/>
                        <a:ext cx="34544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3"/>
          <p:cNvGraphicFramePr>
            <a:graphicFrameLocks noChangeAspect="1"/>
          </p:cNvGraphicFramePr>
          <p:nvPr/>
        </p:nvGraphicFramePr>
        <p:xfrm>
          <a:off x="1331913" y="2133600"/>
          <a:ext cx="2070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Equation" r:id="rId5" imgW="2070100" imgH="723900" progId="Equation.DSMT4">
                  <p:embed/>
                </p:oleObj>
              </mc:Choice>
              <mc:Fallback>
                <p:oleObj name="Equation" r:id="rId5" imgW="2070100" imgH="723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133600"/>
                        <a:ext cx="2070100" cy="723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572000" y="908050"/>
            <a:ext cx="338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scaling function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23850" y="333375"/>
            <a:ext cx="5761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 </a:t>
            </a:r>
            <a:r>
              <a:rPr lang="zh-TW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同理，由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Page 400 </a:t>
            </a:r>
            <a:r>
              <a:rPr lang="zh-TW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的條件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195513" y="13414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2124075" y="1484313"/>
            <a:ext cx="3671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推導過程類似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page 402</a:t>
            </a:r>
          </a:p>
        </p:txBody>
      </p:sp>
      <p:sp>
        <p:nvSpPr>
          <p:cNvPr id="31753" name="Text Box 12"/>
          <p:cNvSpPr txBox="1">
            <a:spLocks noChangeArrowheads="1"/>
          </p:cNvSpPr>
          <p:nvPr/>
        </p:nvSpPr>
        <p:spPr bwMode="auto">
          <a:xfrm>
            <a:off x="3708400" y="2205038"/>
            <a:ext cx="3025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all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should be satisfied </a:t>
            </a:r>
            <a:endParaRPr lang="en-US" altLang="zh-TW" sz="2000" i="1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A81E9C-728C-442E-B68D-6197EC2598AE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95288" y="620713"/>
            <a:ext cx="244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衍生的條件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：將</a:t>
            </a:r>
          </a:p>
        </p:txBody>
      </p:sp>
      <p:graphicFrame>
        <p:nvGraphicFramePr>
          <p:cNvPr id="32772" name="Object 3"/>
          <p:cNvGraphicFramePr>
            <a:graphicFrameLocks noChangeAspect="1"/>
          </p:cNvGraphicFramePr>
          <p:nvPr/>
        </p:nvGraphicFramePr>
        <p:xfrm>
          <a:off x="611188" y="1412875"/>
          <a:ext cx="3327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5" name="Equation" r:id="rId3" imgW="3327400" imgH="723900" progId="Equation.DSMT4">
                  <p:embed/>
                </p:oleObj>
              </mc:Choice>
              <mc:Fallback>
                <p:oleObj name="Equation" r:id="rId3" imgW="3327400" imgH="723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12875"/>
                        <a:ext cx="3327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2484438" y="549275"/>
          <a:ext cx="23780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6" name="Equation" r:id="rId5" imgW="2349500" imgH="660400" progId="Equation.DSMT4">
                  <p:embed/>
                </p:oleObj>
              </mc:Choice>
              <mc:Fallback>
                <p:oleObj name="Equation" r:id="rId5" imgW="2349500" imgH="660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49275"/>
                        <a:ext cx="23780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5"/>
          <p:cNvGraphicFramePr>
            <a:graphicFrameLocks noChangeAspect="1"/>
          </p:cNvGraphicFramePr>
          <p:nvPr/>
        </p:nvGraphicFramePr>
        <p:xfrm>
          <a:off x="573088" y="2278063"/>
          <a:ext cx="7010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7" name="Equation" r:id="rId7" imgW="7010400" imgH="723900" progId="Equation.DSMT4">
                  <p:embed/>
                </p:oleObj>
              </mc:Choice>
              <mc:Fallback>
                <p:oleObj name="Equation" r:id="rId7" imgW="7010400" imgH="723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2278063"/>
                        <a:ext cx="7010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382588" y="3213100"/>
            <a:ext cx="7920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因為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是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discrete sequence,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是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discrete-time Fourier transform </a:t>
            </a:r>
          </a:p>
        </p:txBody>
      </p:sp>
      <p:graphicFrame>
        <p:nvGraphicFramePr>
          <p:cNvPr id="32776" name="Object 7"/>
          <p:cNvGraphicFramePr>
            <a:graphicFrameLocks noChangeAspect="1"/>
          </p:cNvGraphicFramePr>
          <p:nvPr/>
        </p:nvGraphicFramePr>
        <p:xfrm>
          <a:off x="814388" y="3860800"/>
          <a:ext cx="3810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8" name="Equation" r:id="rId9" imgW="3810000" imgH="355600" progId="Equation.DSMT4">
                  <p:embed/>
                </p:oleObj>
              </mc:Choice>
              <mc:Fallback>
                <p:oleObj name="Equation" r:id="rId9" imgW="3810000" imgH="355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3860800"/>
                        <a:ext cx="3810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8"/>
          <p:cNvGraphicFramePr>
            <a:graphicFrameLocks noChangeAspect="1"/>
          </p:cNvGraphicFramePr>
          <p:nvPr/>
        </p:nvGraphicFramePr>
        <p:xfrm>
          <a:off x="814388" y="4510088"/>
          <a:ext cx="6870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9" name="Equation" r:id="rId11" imgW="6870700" imgH="723900" progId="Equation.DSMT4">
                  <p:embed/>
                </p:oleObj>
              </mc:Choice>
              <mc:Fallback>
                <p:oleObj name="Equation" r:id="rId11" imgW="6870700" imgH="723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4510088"/>
                        <a:ext cx="6870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1"/>
          <p:cNvGraphicFramePr>
            <a:graphicFrameLocks noChangeAspect="1"/>
          </p:cNvGraphicFramePr>
          <p:nvPr/>
        </p:nvGraphicFramePr>
        <p:xfrm>
          <a:off x="5867400" y="476250"/>
          <a:ext cx="2082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0" name="Equation" r:id="rId13" imgW="2082800" imgH="723900" progId="Equation.DSMT4">
                  <p:embed/>
                </p:oleObj>
              </mc:Choice>
              <mc:Fallback>
                <p:oleObj name="Equation" r:id="rId13" imgW="2082800" imgH="723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76250"/>
                        <a:ext cx="2082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5003800" y="620713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代入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6156325" y="1196975"/>
            <a:ext cx="1655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(page 402)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9587CA-8BBD-4DC2-ADE9-391528DBA5E1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13752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13-C  Haar Wavelet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84213" y="1052513"/>
            <a:ext cx="3095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 mother wavelet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(wavelet function) </a:t>
            </a:r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684213" y="2708275"/>
            <a:ext cx="2951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971550" y="19891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971550" y="198913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>
            <a:off x="1908175" y="1989138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>
            <a:off x="1908175" y="3357563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 flipV="1">
            <a:off x="2843213" y="27082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7" name="Text Box 18"/>
          <p:cNvSpPr txBox="1">
            <a:spLocks noChangeArrowheads="1"/>
          </p:cNvSpPr>
          <p:nvPr/>
        </p:nvSpPr>
        <p:spPr bwMode="auto">
          <a:xfrm>
            <a:off x="900113" y="2636838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=0 </a:t>
            </a:r>
          </a:p>
        </p:txBody>
      </p:sp>
      <p:sp>
        <p:nvSpPr>
          <p:cNvPr id="7188" name="Text Box 19"/>
          <p:cNvSpPr txBox="1">
            <a:spLocks noChangeArrowheads="1"/>
          </p:cNvSpPr>
          <p:nvPr/>
        </p:nvSpPr>
        <p:spPr bwMode="auto">
          <a:xfrm>
            <a:off x="2843213" y="2636838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=1</a:t>
            </a:r>
          </a:p>
        </p:txBody>
      </p:sp>
      <p:sp>
        <p:nvSpPr>
          <p:cNvPr id="7189" name="Text Box 20"/>
          <p:cNvSpPr txBox="1">
            <a:spLocks noChangeArrowheads="1"/>
          </p:cNvSpPr>
          <p:nvPr/>
        </p:nvSpPr>
        <p:spPr bwMode="auto">
          <a:xfrm>
            <a:off x="1570038" y="2636838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= 0.5 </a:t>
            </a:r>
          </a:p>
        </p:txBody>
      </p:sp>
      <p:sp>
        <p:nvSpPr>
          <p:cNvPr id="7191" name="Line 22"/>
          <p:cNvSpPr>
            <a:spLocks noChangeShapeType="1"/>
          </p:cNvSpPr>
          <p:nvPr/>
        </p:nvSpPr>
        <p:spPr bwMode="auto">
          <a:xfrm>
            <a:off x="4930899" y="2651125"/>
            <a:ext cx="2951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2" name="Line 23"/>
          <p:cNvSpPr>
            <a:spLocks noChangeShapeType="1"/>
          </p:cNvSpPr>
          <p:nvPr/>
        </p:nvSpPr>
        <p:spPr bwMode="auto">
          <a:xfrm>
            <a:off x="5219824" y="193198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3" name="Line 24"/>
          <p:cNvSpPr>
            <a:spLocks noChangeShapeType="1"/>
          </p:cNvSpPr>
          <p:nvPr/>
        </p:nvSpPr>
        <p:spPr bwMode="auto">
          <a:xfrm>
            <a:off x="5219824" y="1931988"/>
            <a:ext cx="477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4" name="Line 25"/>
          <p:cNvSpPr>
            <a:spLocks noChangeShapeType="1"/>
          </p:cNvSpPr>
          <p:nvPr/>
        </p:nvSpPr>
        <p:spPr bwMode="auto">
          <a:xfrm flipH="1">
            <a:off x="5672261" y="1919288"/>
            <a:ext cx="6350" cy="140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5" name="Line 26"/>
          <p:cNvSpPr>
            <a:spLocks noChangeShapeType="1"/>
          </p:cNvSpPr>
          <p:nvPr/>
        </p:nvSpPr>
        <p:spPr bwMode="auto">
          <a:xfrm flipH="1">
            <a:off x="6154861" y="26511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6" name="Line 27"/>
          <p:cNvSpPr>
            <a:spLocks noChangeShapeType="1"/>
          </p:cNvSpPr>
          <p:nvPr/>
        </p:nvSpPr>
        <p:spPr bwMode="auto">
          <a:xfrm>
            <a:off x="5689724" y="3338513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7" name="Rectangle 28"/>
          <p:cNvSpPr>
            <a:spLocks noChangeArrowheads="1"/>
          </p:cNvSpPr>
          <p:nvPr/>
        </p:nvSpPr>
        <p:spPr bwMode="auto">
          <a:xfrm>
            <a:off x="4788024" y="1357313"/>
            <a:ext cx="72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4B1805-182F-4BFE-8683-958BFDD75EAE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3795" name="Object 2"/>
          <p:cNvGraphicFramePr>
            <a:graphicFrameLocks noChangeAspect="1"/>
          </p:cNvGraphicFramePr>
          <p:nvPr/>
        </p:nvGraphicFramePr>
        <p:xfrm>
          <a:off x="4217988" y="1412875"/>
          <a:ext cx="2070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0" name="Equation" r:id="rId3" imgW="2070100" imgH="723900" progId="Equation.DSMT4">
                  <p:embed/>
                </p:oleObj>
              </mc:Choice>
              <mc:Fallback>
                <p:oleObj name="Equation" r:id="rId3" imgW="2070100" imgH="723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1412875"/>
                        <a:ext cx="2070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3203575" y="15573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因為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443663" y="1557338"/>
            <a:ext cx="1944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all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</a:p>
        </p:txBody>
      </p:sp>
      <p:graphicFrame>
        <p:nvGraphicFramePr>
          <p:cNvPr id="33798" name="Object 5"/>
          <p:cNvGraphicFramePr>
            <a:graphicFrameLocks noChangeAspect="1"/>
          </p:cNvGraphicFramePr>
          <p:nvPr/>
        </p:nvGraphicFramePr>
        <p:xfrm>
          <a:off x="646113" y="2636838"/>
          <a:ext cx="29337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1" name="Equation" r:id="rId5" imgW="2933700" imgH="635000" progId="Equation.DSMT4">
                  <p:embed/>
                </p:oleObj>
              </mc:Choice>
              <mc:Fallback>
                <p:oleObj name="Equation" r:id="rId5" imgW="2933700" imgH="63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2636838"/>
                        <a:ext cx="29337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6"/>
          <p:cNvGraphicFramePr>
            <a:graphicFrameLocks noChangeAspect="1"/>
          </p:cNvGraphicFramePr>
          <p:nvPr/>
        </p:nvGraphicFramePr>
        <p:xfrm>
          <a:off x="717550" y="3500438"/>
          <a:ext cx="2768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2" name="Equation" r:id="rId7" imgW="2768600" imgH="533400" progId="Equation.DSMT4">
                  <p:embed/>
                </p:oleObj>
              </mc:Choice>
              <mc:Fallback>
                <p:oleObj name="Equation" r:id="rId7" imgW="2768600" imgH="533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3500438"/>
                        <a:ext cx="2768600" cy="533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4427538" y="2133600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(page 402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的條件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779838" y="4292600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constraint 7</a:t>
            </a: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 flipH="1" flipV="1">
            <a:off x="3492500" y="3860800"/>
            <a:ext cx="64770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3803" name="Object 8"/>
          <p:cNvGraphicFramePr>
            <a:graphicFrameLocks noChangeAspect="1"/>
          </p:cNvGraphicFramePr>
          <p:nvPr/>
        </p:nvGraphicFramePr>
        <p:xfrm>
          <a:off x="539750" y="549275"/>
          <a:ext cx="6870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3" name="Equation" r:id="rId9" imgW="6870700" imgH="723900" progId="Equation.DSMT4">
                  <p:embed/>
                </p:oleObj>
              </mc:Choice>
              <mc:Fallback>
                <p:oleObj name="Equation" r:id="rId9" imgW="6870700" imgH="723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49275"/>
                        <a:ext cx="6870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5297A9-385B-4E7B-BFB6-8EAE114F6E1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4819" name="Object 4"/>
          <p:cNvGraphicFramePr>
            <a:graphicFrameLocks noChangeAspect="1"/>
          </p:cNvGraphicFramePr>
          <p:nvPr/>
        </p:nvGraphicFramePr>
        <p:xfrm>
          <a:off x="611188" y="2205038"/>
          <a:ext cx="2692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5" name="Equation" r:id="rId3" imgW="2692400" imgH="533400" progId="Equation.DSMT4">
                  <p:embed/>
                </p:oleObj>
              </mc:Choice>
              <mc:Fallback>
                <p:oleObj name="Equation" r:id="rId3" imgW="26924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05038"/>
                        <a:ext cx="2692400" cy="533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11"/>
          <p:cNvSpPr txBox="1">
            <a:spLocks noChangeArrowheads="1"/>
          </p:cNvSpPr>
          <p:nvPr/>
        </p:nvSpPr>
        <p:spPr bwMode="auto">
          <a:xfrm>
            <a:off x="3309938" y="3141663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constraint 8</a:t>
            </a:r>
          </a:p>
        </p:txBody>
      </p:sp>
      <p:sp>
        <p:nvSpPr>
          <p:cNvPr id="34821" name="Line 12"/>
          <p:cNvSpPr>
            <a:spLocks noChangeShapeType="1"/>
          </p:cNvSpPr>
          <p:nvPr/>
        </p:nvSpPr>
        <p:spPr bwMode="auto">
          <a:xfrm flipH="1" flipV="1">
            <a:off x="3022600" y="2781300"/>
            <a:ext cx="574675" cy="5032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2" name="Text Box 9"/>
          <p:cNvSpPr txBox="1">
            <a:spLocks noChangeArrowheads="1"/>
          </p:cNvSpPr>
          <p:nvPr/>
        </p:nvSpPr>
        <p:spPr bwMode="auto">
          <a:xfrm>
            <a:off x="468313" y="476250"/>
            <a:ext cx="3527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同理，將</a:t>
            </a:r>
          </a:p>
        </p:txBody>
      </p:sp>
      <p:graphicFrame>
        <p:nvGraphicFramePr>
          <p:cNvPr id="34823" name="Object 3"/>
          <p:cNvGraphicFramePr>
            <a:graphicFrameLocks noChangeAspect="1"/>
          </p:cNvGraphicFramePr>
          <p:nvPr/>
        </p:nvGraphicFramePr>
        <p:xfrm>
          <a:off x="1789113" y="404813"/>
          <a:ext cx="23272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6" name="Equation" r:id="rId5" imgW="2298700" imgH="660400" progId="Equation.DSMT4">
                  <p:embed/>
                </p:oleObj>
              </mc:Choice>
              <mc:Fallback>
                <p:oleObj name="Equation" r:id="rId5" imgW="2298700" imgH="660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404813"/>
                        <a:ext cx="23272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 Box 11"/>
          <p:cNvSpPr txBox="1">
            <a:spLocks noChangeArrowheads="1"/>
          </p:cNvSpPr>
          <p:nvPr/>
        </p:nvSpPr>
        <p:spPr bwMode="auto">
          <a:xfrm>
            <a:off x="4284663" y="476250"/>
            <a:ext cx="1366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代入</a:t>
            </a:r>
          </a:p>
        </p:txBody>
      </p:sp>
      <p:graphicFrame>
        <p:nvGraphicFramePr>
          <p:cNvPr id="34825" name="Object 3"/>
          <p:cNvGraphicFramePr>
            <a:graphicFrameLocks noChangeAspect="1"/>
          </p:cNvGraphicFramePr>
          <p:nvPr/>
        </p:nvGraphicFramePr>
        <p:xfrm>
          <a:off x="5148263" y="333375"/>
          <a:ext cx="2070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7" name="Equation" r:id="rId7" imgW="2070100" imgH="723900" progId="Equation.DSMT4">
                  <p:embed/>
                </p:oleObj>
              </mc:Choice>
              <mc:Fallback>
                <p:oleObj name="Equation" r:id="rId7" imgW="2070100" imgH="723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33375"/>
                        <a:ext cx="2070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Text Box 7"/>
          <p:cNvSpPr txBox="1">
            <a:spLocks noChangeArrowheads="1"/>
          </p:cNvSpPr>
          <p:nvPr/>
        </p:nvSpPr>
        <p:spPr bwMode="auto">
          <a:xfrm>
            <a:off x="5435600" y="981075"/>
            <a:ext cx="13684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(page 402)</a:t>
            </a:r>
          </a:p>
        </p:txBody>
      </p:sp>
      <p:sp>
        <p:nvSpPr>
          <p:cNvPr id="34827" name="Text Box 14"/>
          <p:cNvSpPr txBox="1">
            <a:spLocks noChangeArrowheads="1"/>
          </p:cNvSpPr>
          <p:nvPr/>
        </p:nvSpPr>
        <p:spPr bwMode="auto">
          <a:xfrm>
            <a:off x="539750" y="1484313"/>
            <a:ext cx="1871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經過運算可得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AB3B6B-4DA2-47A1-9B4A-5AFA22BFE1A7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5843" name="Object 2"/>
          <p:cNvGraphicFramePr>
            <a:graphicFrameLocks noChangeAspect="1"/>
          </p:cNvGraphicFramePr>
          <p:nvPr/>
        </p:nvGraphicFramePr>
        <p:xfrm>
          <a:off x="611188" y="1341438"/>
          <a:ext cx="12192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3" name="Equation" r:id="rId3" imgW="1218671" imgH="406224" progId="Equation.DSMT4">
                  <p:embed/>
                </p:oleObj>
              </mc:Choice>
              <mc:Fallback>
                <p:oleObj name="Equation" r:id="rId3" imgW="1218671" imgH="40622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341438"/>
                        <a:ext cx="12192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979613" y="1341438"/>
            <a:ext cx="496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是                       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linear combination</a:t>
            </a:r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/>
        </p:nvGraphicFramePr>
        <p:xfrm>
          <a:off x="2373313" y="1341438"/>
          <a:ext cx="13843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4" name="Equation" r:id="rId5" imgW="1383699" imgH="406224" progId="Equation.DSMT4">
                  <p:embed/>
                </p:oleObj>
              </mc:Choice>
              <mc:Fallback>
                <p:oleObj name="Equation" r:id="rId5" imgW="1383699" imgH="40622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1341438"/>
                        <a:ext cx="13843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5"/>
          <p:cNvGraphicFramePr>
            <a:graphicFrameLocks noChangeAspect="1"/>
          </p:cNvGraphicFramePr>
          <p:nvPr/>
        </p:nvGraphicFramePr>
        <p:xfrm>
          <a:off x="6516688" y="1989138"/>
          <a:ext cx="2362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5" name="Equation" r:id="rId7" imgW="2336800" imgH="533400" progId="Equation.DSMT4">
                  <p:embed/>
                </p:oleObj>
              </mc:Choice>
              <mc:Fallback>
                <p:oleObj name="Equation" r:id="rId7" imgW="2336800" imgH="533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989138"/>
                        <a:ext cx="2362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6"/>
          <p:cNvGraphicFramePr>
            <a:graphicFrameLocks noChangeAspect="1"/>
          </p:cNvGraphicFramePr>
          <p:nvPr/>
        </p:nvGraphicFramePr>
        <p:xfrm>
          <a:off x="6462713" y="1341438"/>
          <a:ext cx="23606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6" name="Equation" r:id="rId9" imgW="2336800" imgH="533400" progId="Equation.DSMT4">
                  <p:embed/>
                </p:oleObj>
              </mc:Choice>
              <mc:Fallback>
                <p:oleObj name="Equation" r:id="rId9" imgW="2336800" imgH="533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713" y="1341438"/>
                        <a:ext cx="23606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7"/>
          <p:cNvGraphicFramePr>
            <a:graphicFrameLocks noChangeAspect="1"/>
          </p:cNvGraphicFramePr>
          <p:nvPr/>
        </p:nvGraphicFramePr>
        <p:xfrm>
          <a:off x="573088" y="1917700"/>
          <a:ext cx="1384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7" name="Equation" r:id="rId11" imgW="1383699" imgH="406224" progId="Equation.DSMT4">
                  <p:embed/>
                </p:oleObj>
              </mc:Choice>
              <mc:Fallback>
                <p:oleObj name="Equation" r:id="rId11" imgW="1383699" imgH="40622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1917700"/>
                        <a:ext cx="1384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1979613" y="1917700"/>
            <a:ext cx="496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是                       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linear combination</a:t>
            </a:r>
          </a:p>
        </p:txBody>
      </p:sp>
      <p:graphicFrame>
        <p:nvGraphicFramePr>
          <p:cNvPr id="35850" name="Object 9"/>
          <p:cNvGraphicFramePr>
            <a:graphicFrameLocks noChangeAspect="1"/>
          </p:cNvGraphicFramePr>
          <p:nvPr/>
        </p:nvGraphicFramePr>
        <p:xfrm>
          <a:off x="2347913" y="1917700"/>
          <a:ext cx="1435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8" name="Equation" r:id="rId13" imgW="1434477" imgH="406224" progId="Equation.DSMT4">
                  <p:embed/>
                </p:oleObj>
              </mc:Choice>
              <mc:Fallback>
                <p:oleObj name="Equation" r:id="rId13" imgW="1434477" imgH="40622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1917700"/>
                        <a:ext cx="14351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0"/>
          <p:cNvGraphicFramePr>
            <a:graphicFrameLocks noChangeAspect="1"/>
          </p:cNvGraphicFramePr>
          <p:nvPr/>
        </p:nvGraphicFramePr>
        <p:xfrm>
          <a:off x="495300" y="2565400"/>
          <a:ext cx="1435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9" name="Equation" r:id="rId15" imgW="1434477" imgH="406224" progId="Equation.DSMT4">
                  <p:embed/>
                </p:oleObj>
              </mc:Choice>
              <mc:Fallback>
                <p:oleObj name="Equation" r:id="rId15" imgW="1434477" imgH="40622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2565400"/>
                        <a:ext cx="14351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1979613" y="2565400"/>
            <a:ext cx="496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是                       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linear combination</a:t>
            </a:r>
          </a:p>
        </p:txBody>
      </p:sp>
      <p:graphicFrame>
        <p:nvGraphicFramePr>
          <p:cNvPr id="35853" name="Object 12"/>
          <p:cNvGraphicFramePr>
            <a:graphicFrameLocks noChangeAspect="1"/>
          </p:cNvGraphicFramePr>
          <p:nvPr/>
        </p:nvGraphicFramePr>
        <p:xfrm>
          <a:off x="2295525" y="2565400"/>
          <a:ext cx="1422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0" name="Equation" r:id="rId17" imgW="1422400" imgH="406400" progId="Equation.DSMT4">
                  <p:embed/>
                </p:oleObj>
              </mc:Choice>
              <mc:Fallback>
                <p:oleObj name="Equation" r:id="rId17" imgW="1422400" imgH="406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2565400"/>
                        <a:ext cx="1422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Text Box 13"/>
          <p:cNvSpPr txBox="1">
            <a:spLocks noChangeArrowheads="1"/>
          </p:cNvSpPr>
          <p:nvPr/>
        </p:nvSpPr>
        <p:spPr bwMode="auto">
          <a:xfrm>
            <a:off x="2195513" y="3070225"/>
            <a:ext cx="28733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</p:txBody>
      </p:sp>
      <p:graphicFrame>
        <p:nvGraphicFramePr>
          <p:cNvPr id="35855" name="Object 14"/>
          <p:cNvGraphicFramePr>
            <a:graphicFrameLocks noChangeAspect="1"/>
          </p:cNvGraphicFramePr>
          <p:nvPr/>
        </p:nvGraphicFramePr>
        <p:xfrm>
          <a:off x="490538" y="4006850"/>
          <a:ext cx="1384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1" name="Equation" r:id="rId19" imgW="1383699" imgH="406224" progId="Equation.DSMT4">
                  <p:embed/>
                </p:oleObj>
              </mc:Choice>
              <mc:Fallback>
                <p:oleObj name="Equation" r:id="rId19" imgW="1383699" imgH="406224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4006850"/>
                        <a:ext cx="1384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Text Box 15"/>
          <p:cNvSpPr txBox="1">
            <a:spLocks noChangeArrowheads="1"/>
          </p:cNvSpPr>
          <p:nvPr/>
        </p:nvSpPr>
        <p:spPr bwMode="auto">
          <a:xfrm>
            <a:off x="1979613" y="4006850"/>
            <a:ext cx="496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是                       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linear combination</a:t>
            </a:r>
          </a:p>
        </p:txBody>
      </p:sp>
      <p:graphicFrame>
        <p:nvGraphicFramePr>
          <p:cNvPr id="35857" name="Object 16"/>
          <p:cNvGraphicFramePr>
            <a:graphicFrameLocks noChangeAspect="1"/>
          </p:cNvGraphicFramePr>
          <p:nvPr/>
        </p:nvGraphicFramePr>
        <p:xfrm>
          <a:off x="2511425" y="4006850"/>
          <a:ext cx="927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2" name="Equation" r:id="rId21" imgW="926698" imgH="355446" progId="Equation.DSMT4">
                  <p:embed/>
                </p:oleObj>
              </mc:Choice>
              <mc:Fallback>
                <p:oleObj name="Equation" r:id="rId21" imgW="926698" imgH="355446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4006850"/>
                        <a:ext cx="927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17"/>
          <p:cNvGraphicFramePr>
            <a:graphicFrameLocks noChangeAspect="1"/>
          </p:cNvGraphicFramePr>
          <p:nvPr/>
        </p:nvGraphicFramePr>
        <p:xfrm>
          <a:off x="611188" y="5229225"/>
          <a:ext cx="1219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3" name="Equation" r:id="rId23" imgW="1218671" imgH="406224" progId="Equation.DSMT4">
                  <p:embed/>
                </p:oleObj>
              </mc:Choice>
              <mc:Fallback>
                <p:oleObj name="Equation" r:id="rId23" imgW="1218671" imgH="406224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229225"/>
                        <a:ext cx="12192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9" name="Text Box 18"/>
          <p:cNvSpPr txBox="1">
            <a:spLocks noChangeArrowheads="1"/>
          </p:cNvSpPr>
          <p:nvPr/>
        </p:nvSpPr>
        <p:spPr bwMode="auto">
          <a:xfrm>
            <a:off x="2051050" y="5229225"/>
            <a:ext cx="6049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必定可以表示成                       的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linear combination</a:t>
            </a:r>
          </a:p>
        </p:txBody>
      </p:sp>
      <p:graphicFrame>
        <p:nvGraphicFramePr>
          <p:cNvPr id="35860" name="Object 19"/>
          <p:cNvGraphicFramePr>
            <a:graphicFrameLocks noChangeAspect="1"/>
          </p:cNvGraphicFramePr>
          <p:nvPr/>
        </p:nvGraphicFramePr>
        <p:xfrm>
          <a:off x="4211638" y="5257800"/>
          <a:ext cx="927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4" name="Equation" r:id="rId25" imgW="926698" imgH="355446" progId="Equation.DSMT4">
                  <p:embed/>
                </p:oleObj>
              </mc:Choice>
              <mc:Fallback>
                <p:oleObj name="Equation" r:id="rId25" imgW="926698" imgH="355446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257800"/>
                        <a:ext cx="927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1" name="Rectangle 20"/>
          <p:cNvSpPr>
            <a:spLocks noChangeArrowheads="1"/>
          </p:cNvSpPr>
          <p:nvPr/>
        </p:nvSpPr>
        <p:spPr bwMode="auto">
          <a:xfrm>
            <a:off x="468313" y="5157788"/>
            <a:ext cx="7416800" cy="649287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862" name="Text Box 21"/>
          <p:cNvSpPr txBox="1">
            <a:spLocks noChangeArrowheads="1"/>
          </p:cNvSpPr>
          <p:nvPr/>
        </p:nvSpPr>
        <p:spPr bwMode="auto">
          <a:xfrm>
            <a:off x="468313" y="836613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由於</a:t>
            </a:r>
          </a:p>
        </p:txBody>
      </p:sp>
      <p:sp>
        <p:nvSpPr>
          <p:cNvPr id="35863" name="Text Box 22"/>
          <p:cNvSpPr txBox="1">
            <a:spLocks noChangeArrowheads="1"/>
          </p:cNvSpPr>
          <p:nvPr/>
        </p:nvSpPr>
        <p:spPr bwMode="auto">
          <a:xfrm>
            <a:off x="468313" y="4652963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所以</a:t>
            </a:r>
          </a:p>
        </p:txBody>
      </p:sp>
      <p:sp>
        <p:nvSpPr>
          <p:cNvPr id="35864" name="Text Box 23"/>
          <p:cNvSpPr txBox="1">
            <a:spLocks noChangeArrowheads="1"/>
          </p:cNvSpPr>
          <p:nvPr/>
        </p:nvSpPr>
        <p:spPr bwMode="auto">
          <a:xfrm>
            <a:off x="323850" y="333375"/>
            <a:ext cx="5761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Page 401 </a:t>
            </a:r>
            <a:r>
              <a:rPr lang="zh-TW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條件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(3) </a:t>
            </a:r>
            <a:r>
              <a:rPr lang="zh-TW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的處理</a:t>
            </a:r>
          </a:p>
        </p:txBody>
      </p:sp>
      <p:graphicFrame>
        <p:nvGraphicFramePr>
          <p:cNvPr id="35865" name="Object 14"/>
          <p:cNvGraphicFramePr>
            <a:graphicFrameLocks noChangeAspect="1"/>
          </p:cNvGraphicFramePr>
          <p:nvPr/>
        </p:nvGraphicFramePr>
        <p:xfrm>
          <a:off x="539750" y="6021388"/>
          <a:ext cx="29210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5" name="Equation" r:id="rId27" imgW="2921000" imgH="584200" progId="Equation.DSMT4">
                  <p:embed/>
                </p:oleObj>
              </mc:Choice>
              <mc:Fallback>
                <p:oleObj name="Equation" r:id="rId27" imgW="2921000" imgH="584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021388"/>
                        <a:ext cx="29210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2ABB31-5CE2-4FF7-AF2F-540F367CE00A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6867" name="Object 2"/>
          <p:cNvGraphicFramePr>
            <a:graphicFrameLocks noChangeAspect="1"/>
          </p:cNvGraphicFramePr>
          <p:nvPr/>
        </p:nvGraphicFramePr>
        <p:xfrm>
          <a:off x="855663" y="404813"/>
          <a:ext cx="29210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4" name="Equation" r:id="rId3" imgW="2921000" imgH="584200" progId="Equation.DSMT4">
                  <p:embed/>
                </p:oleObj>
              </mc:Choice>
              <mc:Fallback>
                <p:oleObj name="Equation" r:id="rId3" imgW="2921000" imgH="584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404813"/>
                        <a:ext cx="29210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395288" y="1268413"/>
            <a:ext cx="3600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所以，若</a:t>
            </a:r>
          </a:p>
        </p:txBody>
      </p:sp>
      <p:graphicFrame>
        <p:nvGraphicFramePr>
          <p:cNvPr id="36869" name="Object 4"/>
          <p:cNvGraphicFramePr>
            <a:graphicFrameLocks noChangeAspect="1"/>
          </p:cNvGraphicFramePr>
          <p:nvPr/>
        </p:nvGraphicFramePr>
        <p:xfrm>
          <a:off x="1692275" y="1196975"/>
          <a:ext cx="28067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5" name="Equation" r:id="rId5" imgW="2806700" imgH="495300" progId="Equation.DSMT4">
                  <p:embed/>
                </p:oleObj>
              </mc:Choice>
              <mc:Fallback>
                <p:oleObj name="Equation" r:id="rId5" imgW="28067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196975"/>
                        <a:ext cx="28067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4643438" y="1268413"/>
            <a:ext cx="3744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any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可以滿足</a:t>
            </a:r>
          </a:p>
        </p:txBody>
      </p:sp>
      <p:graphicFrame>
        <p:nvGraphicFramePr>
          <p:cNvPr id="36871" name="Object 6"/>
          <p:cNvGraphicFramePr>
            <a:graphicFrameLocks noChangeAspect="1"/>
          </p:cNvGraphicFramePr>
          <p:nvPr/>
        </p:nvGraphicFramePr>
        <p:xfrm>
          <a:off x="1763713" y="1916113"/>
          <a:ext cx="30861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6" name="Equation" r:id="rId7" imgW="3086100" imgH="495300" progId="Equation.DSMT4">
                  <p:embed/>
                </p:oleObj>
              </mc:Choice>
              <mc:Fallback>
                <p:oleObj name="Equation" r:id="rId7" imgW="3086100" imgH="495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916113"/>
                        <a:ext cx="30861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1187450" y="19891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則</a:t>
            </a:r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4859338" y="1989138"/>
            <a:ext cx="3744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any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必定能夠成立</a:t>
            </a: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8313" y="2636838"/>
            <a:ext cx="4391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Page 401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條件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(3)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可改寫成 </a:t>
            </a:r>
          </a:p>
        </p:txBody>
      </p:sp>
      <p:graphicFrame>
        <p:nvGraphicFramePr>
          <p:cNvPr id="36875" name="Object 10"/>
          <p:cNvGraphicFramePr>
            <a:graphicFrameLocks noChangeAspect="1"/>
          </p:cNvGraphicFramePr>
          <p:nvPr/>
        </p:nvGraphicFramePr>
        <p:xfrm>
          <a:off x="1835150" y="3284538"/>
          <a:ext cx="28067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7" name="Equation" r:id="rId9" imgW="2806700" imgH="495300" progId="Equation.DSMT4">
                  <p:embed/>
                </p:oleObj>
              </mc:Choice>
              <mc:Fallback>
                <p:oleObj name="Equation" r:id="rId9" imgW="2806700" imgH="495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284538"/>
                        <a:ext cx="2806700" cy="493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3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356100" y="4149725"/>
            <a:ext cx="3744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將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−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變成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  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  </a:t>
            </a:r>
          </a:p>
        </p:txBody>
      </p:sp>
      <p:graphicFrame>
        <p:nvGraphicFramePr>
          <p:cNvPr id="36877" name="Object 12"/>
          <p:cNvGraphicFramePr>
            <a:graphicFrameLocks noChangeAspect="1"/>
          </p:cNvGraphicFramePr>
          <p:nvPr/>
        </p:nvGraphicFramePr>
        <p:xfrm>
          <a:off x="1835150" y="4149725"/>
          <a:ext cx="22733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8" name="Equation" r:id="rId10" imgW="2273300" imgH="495300" progId="Equation.DSMT4">
                  <p:embed/>
                </p:oleObj>
              </mc:Choice>
              <mc:Fallback>
                <p:oleObj name="Equation" r:id="rId10" imgW="2273300" imgH="495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149725"/>
                        <a:ext cx="22733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3"/>
          <p:cNvGraphicFramePr>
            <a:graphicFrameLocks noChangeAspect="1"/>
          </p:cNvGraphicFramePr>
          <p:nvPr/>
        </p:nvGraphicFramePr>
        <p:xfrm>
          <a:off x="1763713" y="4941888"/>
          <a:ext cx="29972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9" name="Equation" r:id="rId12" imgW="2997200" imgH="495300" progId="Equation.DSMT4">
                  <p:embed/>
                </p:oleObj>
              </mc:Choice>
              <mc:Fallback>
                <p:oleObj name="Equation" r:id="rId12" imgW="2997200" imgH="495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941888"/>
                        <a:ext cx="29972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4859338" y="5013325"/>
            <a:ext cx="2979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(from Parseval’s theorem)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AE3B03-84A9-41FA-9A05-B27AA0037296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7891" name="Object 2"/>
          <p:cNvGraphicFramePr>
            <a:graphicFrameLocks noChangeAspect="1"/>
          </p:cNvGraphicFramePr>
          <p:nvPr/>
        </p:nvGraphicFramePr>
        <p:xfrm>
          <a:off x="1600200" y="1052513"/>
          <a:ext cx="23764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3" name="Equation" r:id="rId3" imgW="2349500" imgH="660400" progId="Equation.DSMT4">
                  <p:embed/>
                </p:oleObj>
              </mc:Choice>
              <mc:Fallback>
                <p:oleObj name="Equation" r:id="rId3" imgW="2349500" imgH="660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52513"/>
                        <a:ext cx="23764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3"/>
          <p:cNvGraphicFramePr>
            <a:graphicFrameLocks noChangeAspect="1"/>
          </p:cNvGraphicFramePr>
          <p:nvPr/>
        </p:nvGraphicFramePr>
        <p:xfrm>
          <a:off x="4356100" y="1052513"/>
          <a:ext cx="23256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4" name="Equation" r:id="rId5" imgW="2298700" imgH="660400" progId="Equation.DSMT4">
                  <p:embed/>
                </p:oleObj>
              </mc:Choice>
              <mc:Fallback>
                <p:oleObj name="Equation" r:id="rId5" imgW="2298700" imgH="660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052513"/>
                        <a:ext cx="23256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4"/>
          <p:cNvGraphicFramePr>
            <a:graphicFrameLocks noChangeAspect="1"/>
          </p:cNvGraphicFramePr>
          <p:nvPr/>
        </p:nvGraphicFramePr>
        <p:xfrm>
          <a:off x="755650" y="333375"/>
          <a:ext cx="2997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5" name="Equation" r:id="rId7" imgW="2997200" imgH="495300" progId="Equation.DSMT4">
                  <p:embed/>
                </p:oleObj>
              </mc:Choice>
              <mc:Fallback>
                <p:oleObj name="Equation" r:id="rId7" imgW="29972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3375"/>
                        <a:ext cx="29972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5"/>
          <p:cNvGraphicFramePr>
            <a:graphicFrameLocks noChangeAspect="1"/>
          </p:cNvGraphicFramePr>
          <p:nvPr/>
        </p:nvGraphicFramePr>
        <p:xfrm>
          <a:off x="900113" y="1893888"/>
          <a:ext cx="40513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6" name="Equation" r:id="rId9" imgW="4051300" imgH="711200" progId="Equation.DSMT4">
                  <p:embed/>
                </p:oleObj>
              </mc:Choice>
              <mc:Fallback>
                <p:oleObj name="Equation" r:id="rId9" imgW="4051300" imgH="71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893888"/>
                        <a:ext cx="405130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6"/>
          <p:cNvGraphicFramePr>
            <a:graphicFrameLocks noChangeAspect="1"/>
          </p:cNvGraphicFramePr>
          <p:nvPr/>
        </p:nvGraphicFramePr>
        <p:xfrm>
          <a:off x="827088" y="2830513"/>
          <a:ext cx="585470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7" name="Equation" r:id="rId11" imgW="5854700" imgH="749300" progId="Equation.DSMT4">
                  <p:embed/>
                </p:oleObj>
              </mc:Choice>
              <mc:Fallback>
                <p:oleObj name="Equation" r:id="rId11" imgW="5854700" imgH="749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830513"/>
                        <a:ext cx="5854700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7"/>
          <p:cNvGraphicFramePr>
            <a:graphicFrameLocks noChangeAspect="1"/>
          </p:cNvGraphicFramePr>
          <p:nvPr/>
        </p:nvGraphicFramePr>
        <p:xfrm>
          <a:off x="827088" y="4365625"/>
          <a:ext cx="671830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8" name="Equation" r:id="rId13" imgW="6718300" imgH="1574800" progId="Equation.DSMT4">
                  <p:embed/>
                </p:oleObj>
              </mc:Choice>
              <mc:Fallback>
                <p:oleObj name="Equation" r:id="rId13" imgW="6718300" imgH="1574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365625"/>
                        <a:ext cx="6718300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8"/>
          <p:cNvGraphicFramePr>
            <a:graphicFrameLocks noChangeAspect="1"/>
          </p:cNvGraphicFramePr>
          <p:nvPr/>
        </p:nvGraphicFramePr>
        <p:xfrm>
          <a:off x="4067175" y="3767138"/>
          <a:ext cx="1816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9" name="Equation" r:id="rId15" imgW="1816100" imgH="292100" progId="Equation.DSMT4">
                  <p:embed/>
                </p:oleObj>
              </mc:Choice>
              <mc:Fallback>
                <p:oleObj name="Equation" r:id="rId15" imgW="1816100" imgH="292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767138"/>
                        <a:ext cx="1816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Text Box 9"/>
          <p:cNvSpPr txBox="1">
            <a:spLocks noChangeArrowheads="1"/>
          </p:cNvSpPr>
          <p:nvPr/>
        </p:nvSpPr>
        <p:spPr bwMode="auto">
          <a:xfrm>
            <a:off x="6083300" y="3694113"/>
            <a:ext cx="24495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(since from page 408,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is an integer)</a:t>
            </a:r>
          </a:p>
        </p:txBody>
      </p:sp>
      <p:sp>
        <p:nvSpPr>
          <p:cNvPr id="37899" name="Text Box 10"/>
          <p:cNvSpPr txBox="1">
            <a:spLocks noChangeArrowheads="1"/>
          </p:cNvSpPr>
          <p:nvPr/>
        </p:nvSpPr>
        <p:spPr bwMode="auto">
          <a:xfrm>
            <a:off x="755650" y="1125538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Since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0617E9-47EA-49BF-B4F6-7AED9E176948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8915" name="Object 2"/>
          <p:cNvGraphicFramePr>
            <a:graphicFrameLocks noChangeAspect="1"/>
          </p:cNvGraphicFramePr>
          <p:nvPr/>
        </p:nvGraphicFramePr>
        <p:xfrm>
          <a:off x="1619250" y="908050"/>
          <a:ext cx="368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0" name="Equation" r:id="rId3" imgW="3683000" imgH="355600" progId="Equation.DSMT4">
                  <p:embed/>
                </p:oleObj>
              </mc:Choice>
              <mc:Fallback>
                <p:oleObj name="Equation" r:id="rId3" imgW="3683000" imgH="355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908050"/>
                        <a:ext cx="3683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3"/>
          <p:cNvGraphicFramePr>
            <a:graphicFrameLocks noChangeAspect="1"/>
          </p:cNvGraphicFramePr>
          <p:nvPr/>
        </p:nvGraphicFramePr>
        <p:xfrm>
          <a:off x="1619250" y="404813"/>
          <a:ext cx="3810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1" name="Equation" r:id="rId5" imgW="3810000" imgH="355600" progId="Equation.DSMT4">
                  <p:embed/>
                </p:oleObj>
              </mc:Choice>
              <mc:Fallback>
                <p:oleObj name="Equation" r:id="rId5" imgW="3810000" imgH="355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04813"/>
                        <a:ext cx="3810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684213" y="333375"/>
            <a:ext cx="935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Since</a:t>
            </a:r>
          </a:p>
        </p:txBody>
      </p:sp>
      <p:graphicFrame>
        <p:nvGraphicFramePr>
          <p:cNvPr id="38918" name="Object 5"/>
          <p:cNvGraphicFramePr>
            <a:graphicFrameLocks noChangeAspect="1"/>
          </p:cNvGraphicFramePr>
          <p:nvPr/>
        </p:nvGraphicFramePr>
        <p:xfrm>
          <a:off x="611188" y="1484313"/>
          <a:ext cx="5956300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2" name="Equation" r:id="rId7" imgW="5956300" imgH="1574800" progId="Equation.DSMT4">
                  <p:embed/>
                </p:oleObj>
              </mc:Choice>
              <mc:Fallback>
                <p:oleObj name="Equation" r:id="rId7" imgW="5956300" imgH="157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84313"/>
                        <a:ext cx="5956300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6"/>
          <p:cNvGraphicFramePr>
            <a:graphicFrameLocks noChangeAspect="1"/>
          </p:cNvGraphicFramePr>
          <p:nvPr/>
        </p:nvGraphicFramePr>
        <p:xfrm>
          <a:off x="3348038" y="3141663"/>
          <a:ext cx="2070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3" name="Equation" r:id="rId9" imgW="2070100" imgH="723900" progId="Equation.DSMT4">
                  <p:embed/>
                </p:oleObj>
              </mc:Choice>
              <mc:Fallback>
                <p:oleObj name="Equation" r:id="rId9" imgW="2070100" imgH="723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141663"/>
                        <a:ext cx="2070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611188" y="5013325"/>
          <a:ext cx="4089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4" name="Equation" r:id="rId11" imgW="4089400" imgH="533400" progId="Equation.DSMT4">
                  <p:embed/>
                </p:oleObj>
              </mc:Choice>
              <mc:Fallback>
                <p:oleObj name="Equation" r:id="rId11" imgW="4089400" imgH="533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13325"/>
                        <a:ext cx="4089400" cy="531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8"/>
          <p:cNvGraphicFramePr>
            <a:graphicFrameLocks noChangeAspect="1"/>
          </p:cNvGraphicFramePr>
          <p:nvPr/>
        </p:nvGraphicFramePr>
        <p:xfrm>
          <a:off x="611188" y="4003675"/>
          <a:ext cx="44069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5" name="Equation" r:id="rId13" imgW="4406900" imgH="635000" progId="Equation.DSMT4">
                  <p:embed/>
                </p:oleObj>
              </mc:Choice>
              <mc:Fallback>
                <p:oleObj name="Equation" r:id="rId13" imgW="4406900" imgH="635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03675"/>
                        <a:ext cx="44069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5580063" y="3284538"/>
            <a:ext cx="244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all </a:t>
            </a:r>
            <a:r>
              <a:rPr lang="en-US" altLang="zh-TW" sz="2000" i="1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 </a:t>
            </a:r>
            <a:r>
              <a:rPr lang="en-US" altLang="zh-TW" sz="2000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(page 402)</a:t>
            </a:r>
            <a:endParaRPr lang="en-US" altLang="zh-TW" sz="2000" i="1" dirty="0">
              <a:solidFill>
                <a:srgbClr val="6633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8923" name="Text Box 10"/>
          <p:cNvSpPr txBox="1">
            <a:spLocks noChangeArrowheads="1"/>
          </p:cNvSpPr>
          <p:nvPr/>
        </p:nvSpPr>
        <p:spPr bwMode="auto">
          <a:xfrm>
            <a:off x="5292725" y="5589588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constraint 9</a:t>
            </a:r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 flipH="1" flipV="1">
            <a:off x="4787900" y="5300663"/>
            <a:ext cx="64770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2555875" y="3284538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Since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46ED2F-FE04-4B8B-BD10-CF186DD8C18B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68313" y="836613"/>
            <a:ext cx="7127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整理： 設計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mother wavelet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和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scaling function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的九大條件</a:t>
            </a:r>
            <a:b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(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皆由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page 386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constraints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衍生而來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39940" name="Object 3"/>
          <p:cNvGraphicFramePr>
            <a:graphicFrameLocks noChangeAspect="1"/>
          </p:cNvGraphicFramePr>
          <p:nvPr/>
        </p:nvGraphicFramePr>
        <p:xfrm>
          <a:off x="1331913" y="1700213"/>
          <a:ext cx="19891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5" name="Equation" r:id="rId4" imgW="1968500" imgH="723900" progId="Equation.DSMT4">
                  <p:embed/>
                </p:oleObj>
              </mc:Choice>
              <mc:Fallback>
                <p:oleObj name="Equation" r:id="rId4" imgW="1968500" imgH="723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700213"/>
                        <a:ext cx="19891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684213" y="1773238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</a:p>
        </p:txBody>
      </p:sp>
      <p:graphicFrame>
        <p:nvGraphicFramePr>
          <p:cNvPr id="39942" name="Object 5"/>
          <p:cNvGraphicFramePr>
            <a:graphicFrameLocks noChangeAspect="1"/>
          </p:cNvGraphicFramePr>
          <p:nvPr/>
        </p:nvGraphicFramePr>
        <p:xfrm>
          <a:off x="1331913" y="2492375"/>
          <a:ext cx="277336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6" name="Equation" r:id="rId6" imgW="2743200" imgH="723900" progId="Equation.DSMT4">
                  <p:embed/>
                </p:oleObj>
              </mc:Choice>
              <mc:Fallback>
                <p:oleObj name="Equation" r:id="rId6" imgW="2743200" imgH="723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92375"/>
                        <a:ext cx="277336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684213" y="2565400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684213" y="371792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(4)</a:t>
            </a:r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684213" y="4221163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(5)</a:t>
            </a:r>
          </a:p>
        </p:txBody>
      </p:sp>
      <p:graphicFrame>
        <p:nvGraphicFramePr>
          <p:cNvPr id="39946" name="Object 9"/>
          <p:cNvGraphicFramePr>
            <a:graphicFrameLocks noChangeAspect="1"/>
          </p:cNvGraphicFramePr>
          <p:nvPr/>
        </p:nvGraphicFramePr>
        <p:xfrm>
          <a:off x="1331913" y="4292600"/>
          <a:ext cx="17145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7" name="Equation" r:id="rId8" imgW="1714500" imgH="368300" progId="Equation.DSMT4">
                  <p:embed/>
                </p:oleObj>
              </mc:Choice>
              <mc:Fallback>
                <p:oleObj name="Equation" r:id="rId8" imgW="1714500" imgH="368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92600"/>
                        <a:ext cx="17145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0"/>
          <p:cNvGraphicFramePr>
            <a:graphicFrameLocks noChangeAspect="1"/>
          </p:cNvGraphicFramePr>
          <p:nvPr/>
        </p:nvGraphicFramePr>
        <p:xfrm>
          <a:off x="1331913" y="3716338"/>
          <a:ext cx="17907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8" name="Equation" r:id="rId10" imgW="1790700" imgH="368300" progId="Equation.DSMT4">
                  <p:embed/>
                </p:oleObj>
              </mc:Choice>
              <mc:Fallback>
                <p:oleObj name="Equation" r:id="rId10" imgW="1790700" imgH="368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16338"/>
                        <a:ext cx="17907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Text Box 11"/>
          <p:cNvSpPr txBox="1">
            <a:spLocks noChangeArrowheads="1"/>
          </p:cNvSpPr>
          <p:nvPr/>
        </p:nvSpPr>
        <p:spPr bwMode="auto">
          <a:xfrm>
            <a:off x="4500563" y="1844675"/>
            <a:ext cx="403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fast algorithm , page 392 </a:t>
            </a:r>
          </a:p>
        </p:txBody>
      </p:sp>
      <p:sp>
        <p:nvSpPr>
          <p:cNvPr id="39949" name="Text Box 12"/>
          <p:cNvSpPr txBox="1">
            <a:spLocks noChangeArrowheads="1"/>
          </p:cNvSpPr>
          <p:nvPr/>
        </p:nvSpPr>
        <p:spPr bwMode="auto">
          <a:xfrm>
            <a:off x="4500563" y="2565400"/>
            <a:ext cx="3671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fast algorithm , page 393 </a:t>
            </a:r>
          </a:p>
        </p:txBody>
      </p:sp>
      <p:sp>
        <p:nvSpPr>
          <p:cNvPr id="39950" name="Text Box 13"/>
          <p:cNvSpPr txBox="1">
            <a:spLocks noChangeArrowheads="1"/>
          </p:cNvSpPr>
          <p:nvPr/>
        </p:nvSpPr>
        <p:spPr bwMode="auto">
          <a:xfrm>
            <a:off x="4500563" y="3716338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real , page 394 </a:t>
            </a:r>
          </a:p>
        </p:txBody>
      </p:sp>
      <p:sp>
        <p:nvSpPr>
          <p:cNvPr id="39951" name="Text Box 14"/>
          <p:cNvSpPr txBox="1">
            <a:spLocks noChangeArrowheads="1"/>
          </p:cNvSpPr>
          <p:nvPr/>
        </p:nvSpPr>
        <p:spPr bwMode="auto">
          <a:xfrm>
            <a:off x="4500563" y="4292600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real , page 393 </a:t>
            </a:r>
          </a:p>
        </p:txBody>
      </p:sp>
      <p:sp>
        <p:nvSpPr>
          <p:cNvPr id="39952" name="Text Box 15"/>
          <p:cNvSpPr txBox="1">
            <a:spLocks noChangeArrowheads="1"/>
          </p:cNvSpPr>
          <p:nvPr/>
        </p:nvSpPr>
        <p:spPr bwMode="auto">
          <a:xfrm>
            <a:off x="684213" y="314007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(3)</a:t>
            </a:r>
          </a:p>
        </p:txBody>
      </p:sp>
      <p:graphicFrame>
        <p:nvGraphicFramePr>
          <p:cNvPr id="39953" name="Object 16"/>
          <p:cNvGraphicFramePr>
            <a:graphicFrameLocks noChangeAspect="1"/>
          </p:cNvGraphicFramePr>
          <p:nvPr/>
        </p:nvGraphicFramePr>
        <p:xfrm>
          <a:off x="1331913" y="3211513"/>
          <a:ext cx="9017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9" name="Equation" r:id="rId12" imgW="901309" imgH="355446" progId="Equation.DSMT4">
                  <p:embed/>
                </p:oleObj>
              </mc:Choice>
              <mc:Fallback>
                <p:oleObj name="Equation" r:id="rId12" imgW="901309" imgH="355446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11513"/>
                        <a:ext cx="9017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4" name="Text Box 17"/>
          <p:cNvSpPr txBox="1">
            <a:spLocks noChangeArrowheads="1"/>
          </p:cNvSpPr>
          <p:nvPr/>
        </p:nvSpPr>
        <p:spPr bwMode="auto">
          <a:xfrm>
            <a:off x="4500563" y="3140075"/>
            <a:ext cx="3743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fast algorithm , page 393</a:t>
            </a:r>
          </a:p>
        </p:txBody>
      </p:sp>
      <p:sp>
        <p:nvSpPr>
          <p:cNvPr id="39955" name="Text Box 18"/>
          <p:cNvSpPr txBox="1">
            <a:spLocks noChangeArrowheads="1"/>
          </p:cNvSpPr>
          <p:nvPr/>
        </p:nvSpPr>
        <p:spPr bwMode="auto">
          <a:xfrm>
            <a:off x="468313" y="260350"/>
            <a:ext cx="777557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714375" indent="-7143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13-I  Nine Constraints</a:t>
            </a:r>
          </a:p>
        </p:txBody>
      </p:sp>
      <p:graphicFrame>
        <p:nvGraphicFramePr>
          <p:cNvPr id="39956" name="Object 19"/>
          <p:cNvGraphicFramePr>
            <a:graphicFrameLocks noChangeAspect="1"/>
          </p:cNvGraphicFramePr>
          <p:nvPr/>
        </p:nvGraphicFramePr>
        <p:xfrm>
          <a:off x="1312863" y="4941888"/>
          <a:ext cx="1816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0" name="Equation" r:id="rId14" imgW="1816100" imgH="762000" progId="Equation.DSMT4">
                  <p:embed/>
                </p:oleObj>
              </mc:Choice>
              <mc:Fallback>
                <p:oleObj name="Equation" r:id="rId14" imgW="1816100" imgH="762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4941888"/>
                        <a:ext cx="1816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7" name="Text Box 20"/>
          <p:cNvSpPr txBox="1">
            <a:spLocks noChangeArrowheads="1"/>
          </p:cNvSpPr>
          <p:nvPr/>
        </p:nvSpPr>
        <p:spPr bwMode="auto">
          <a:xfrm>
            <a:off x="684213" y="5084763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(6)</a:t>
            </a:r>
          </a:p>
        </p:txBody>
      </p:sp>
      <p:sp>
        <p:nvSpPr>
          <p:cNvPr id="39958" name="Text Box 21"/>
          <p:cNvSpPr txBox="1">
            <a:spLocks noChangeArrowheads="1"/>
          </p:cNvSpPr>
          <p:nvPr/>
        </p:nvSpPr>
        <p:spPr bwMode="auto">
          <a:xfrm>
            <a:off x="4572000" y="5084763"/>
            <a:ext cx="3744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vanish moments , page 396</a:t>
            </a:r>
          </a:p>
        </p:txBody>
      </p:sp>
      <p:sp>
        <p:nvSpPr>
          <p:cNvPr id="39959" name="Text Box 22"/>
          <p:cNvSpPr txBox="1">
            <a:spLocks noChangeArrowheads="1"/>
          </p:cNvSpPr>
          <p:nvPr/>
        </p:nvSpPr>
        <p:spPr bwMode="auto">
          <a:xfrm>
            <a:off x="2627313" y="5661025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0, 1, …,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848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32213" y="3265488"/>
              <a:ext cx="506412" cy="1560512"/>
            </p14:xfrm>
          </p:contentPart>
        </mc:Choice>
        <mc:Fallback xmlns="">
          <p:pic>
            <p:nvPicPr>
              <p:cNvPr id="35848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29694" y="3262968"/>
                <a:ext cx="511451" cy="156555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DDD251-4CEE-43AC-96E1-C0B8B802F91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611188" y="620713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(7)</a:t>
            </a:r>
          </a:p>
        </p:txBody>
      </p:sp>
      <p:graphicFrame>
        <p:nvGraphicFramePr>
          <p:cNvPr id="41988" name="Object 3"/>
          <p:cNvGraphicFramePr>
            <a:graphicFrameLocks noChangeAspect="1"/>
          </p:cNvGraphicFramePr>
          <p:nvPr/>
        </p:nvGraphicFramePr>
        <p:xfrm>
          <a:off x="1258888" y="1268413"/>
          <a:ext cx="2692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4" name="Equation" r:id="rId3" imgW="2692400" imgH="533400" progId="Equation.DSMT4">
                  <p:embed/>
                </p:oleObj>
              </mc:Choice>
              <mc:Fallback>
                <p:oleObj name="Equation" r:id="rId3" imgW="2692400" imgH="533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268413"/>
                        <a:ext cx="2692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611188" y="1341438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(8)</a:t>
            </a:r>
          </a:p>
        </p:txBody>
      </p:sp>
      <p:graphicFrame>
        <p:nvGraphicFramePr>
          <p:cNvPr id="41990" name="Object 5"/>
          <p:cNvGraphicFramePr>
            <a:graphicFrameLocks noChangeAspect="1"/>
          </p:cNvGraphicFramePr>
          <p:nvPr/>
        </p:nvGraphicFramePr>
        <p:xfrm>
          <a:off x="1258888" y="549275"/>
          <a:ext cx="2768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5" name="Equation" r:id="rId5" imgW="2768600" imgH="533400" progId="Equation.DSMT4">
                  <p:embed/>
                </p:oleObj>
              </mc:Choice>
              <mc:Fallback>
                <p:oleObj name="Equation" r:id="rId5" imgW="2768600" imgH="533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49275"/>
                        <a:ext cx="2768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611188" y="206057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(9)</a:t>
            </a:r>
          </a:p>
        </p:txBody>
      </p:sp>
      <p:graphicFrame>
        <p:nvGraphicFramePr>
          <p:cNvPr id="41992" name="Object 7"/>
          <p:cNvGraphicFramePr>
            <a:graphicFrameLocks noChangeAspect="1"/>
          </p:cNvGraphicFramePr>
          <p:nvPr/>
        </p:nvGraphicFramePr>
        <p:xfrm>
          <a:off x="1187450" y="1989138"/>
          <a:ext cx="40894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6" name="Equation" r:id="rId7" imgW="4089400" imgH="533400" progId="Equation.DSMT4">
                  <p:embed/>
                </p:oleObj>
              </mc:Choice>
              <mc:Fallback>
                <p:oleObj name="Equation" r:id="rId7" imgW="4089400" imgH="533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89138"/>
                        <a:ext cx="40894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4283075" y="620713"/>
            <a:ext cx="3457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orthogonal , page 405</a:t>
            </a:r>
          </a:p>
        </p:txBody>
      </p:sp>
      <p:sp>
        <p:nvSpPr>
          <p:cNvPr id="41994" name="Text Box 9"/>
          <p:cNvSpPr txBox="1">
            <a:spLocks noChangeArrowheads="1"/>
          </p:cNvSpPr>
          <p:nvPr/>
        </p:nvSpPr>
        <p:spPr bwMode="auto">
          <a:xfrm>
            <a:off x="4356100" y="1196975"/>
            <a:ext cx="4248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orthogonal , page 406 </a:t>
            </a: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364163" y="19891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orthogonal , page 410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870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86263" y="1835150"/>
              <a:ext cx="87312" cy="131763"/>
            </p14:xfrm>
          </p:contentPart>
        </mc:Choice>
        <mc:Fallback xmlns="">
          <p:pic>
            <p:nvPicPr>
              <p:cNvPr id="36870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83748" y="1832630"/>
                <a:ext cx="92342" cy="13680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903E7E-596A-4F1A-9ABA-075CC84EAC5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39750" y="836613"/>
            <a:ext cx="2592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Specially, if we set that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3012" name="Object 3"/>
          <p:cNvGraphicFramePr>
            <a:graphicFrameLocks noChangeAspect="1"/>
          </p:cNvGraphicFramePr>
          <p:nvPr/>
        </p:nvGraphicFramePr>
        <p:xfrm>
          <a:off x="1462088" y="1268413"/>
          <a:ext cx="29591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8" name="Equation" r:id="rId3" imgW="2959100" imgH="381000" progId="Equation.DSMT4">
                  <p:embed/>
                </p:oleObj>
              </mc:Choice>
              <mc:Fallback>
                <p:oleObj name="Equation" r:id="rId3" imgW="29591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1268413"/>
                        <a:ext cx="29591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4"/>
          <p:cNvGraphicFramePr>
            <a:graphicFrameLocks noChangeAspect="1"/>
          </p:cNvGraphicFramePr>
          <p:nvPr/>
        </p:nvGraphicFramePr>
        <p:xfrm>
          <a:off x="5219700" y="1268413"/>
          <a:ext cx="14351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9" name="Equation" r:id="rId5" imgW="1435100" imgH="368300" progId="Equation.DSMT4">
                  <p:embed/>
                </p:oleObj>
              </mc:Choice>
              <mc:Fallback>
                <p:oleObj name="Equation" r:id="rId5" imgW="1435100" imgH="368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268413"/>
                        <a:ext cx="14351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123574"/>
              </p:ext>
            </p:extLst>
          </p:nvPr>
        </p:nvGraphicFramePr>
        <p:xfrm>
          <a:off x="1785938" y="1997516"/>
          <a:ext cx="2692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0" name="Equation" r:id="rId7" imgW="2692400" imgH="533400" progId="Equation.DSMT4">
                  <p:embed/>
                </p:oleObj>
              </mc:Choice>
              <mc:Fallback>
                <p:oleObj name="Equation" r:id="rId7" imgW="2692400" imgH="533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1997516"/>
                        <a:ext cx="2692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539750" y="1621279"/>
            <a:ext cx="669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when the following constraints are satisfied: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30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810251"/>
              </p:ext>
            </p:extLst>
          </p:nvPr>
        </p:nvGraphicFramePr>
        <p:xfrm>
          <a:off x="1746250" y="3111941"/>
          <a:ext cx="5334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1" name="Equation" r:id="rId9" imgW="5334000" imgH="533400" progId="Equation.DSMT4">
                  <p:embed/>
                </p:oleObj>
              </mc:Choice>
              <mc:Fallback>
                <p:oleObj name="Equation" r:id="rId9" imgW="5334000" imgH="533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3111941"/>
                        <a:ext cx="5334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976481"/>
              </p:ext>
            </p:extLst>
          </p:nvPr>
        </p:nvGraphicFramePr>
        <p:xfrm>
          <a:off x="1676400" y="3761228"/>
          <a:ext cx="5727700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2" name="Equation" r:id="rId11" imgW="5727700" imgH="1727200" progId="Equation.DSMT4">
                  <p:embed/>
                </p:oleObj>
              </mc:Choice>
              <mc:Fallback>
                <p:oleObj name="Equation" r:id="rId11" imgW="5727700" imgH="172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61228"/>
                        <a:ext cx="5727700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Text Box 9"/>
          <p:cNvSpPr txBox="1">
            <a:spLocks noChangeArrowheads="1"/>
          </p:cNvSpPr>
          <p:nvPr/>
        </p:nvSpPr>
        <p:spPr bwMode="auto">
          <a:xfrm>
            <a:off x="4795838" y="6207566"/>
            <a:ext cx="3360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條件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(4), (7), (9) 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也將滿足</a:t>
            </a:r>
          </a:p>
        </p:txBody>
      </p:sp>
      <p:graphicFrame>
        <p:nvGraphicFramePr>
          <p:cNvPr id="430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550458"/>
              </p:ext>
            </p:extLst>
          </p:nvPr>
        </p:nvGraphicFramePr>
        <p:xfrm>
          <a:off x="1531938" y="5777353"/>
          <a:ext cx="64389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3" name="Equation" r:id="rId13" imgW="6438900" imgH="381000" progId="Equation.DSMT4">
                  <p:embed/>
                </p:oleObj>
              </mc:Choice>
              <mc:Fallback>
                <p:oleObj name="Equation" r:id="rId13" imgW="6438900" imgH="38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5777353"/>
                        <a:ext cx="64389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523875" y="3138576"/>
            <a:ext cx="6254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then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30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06598"/>
              </p:ext>
            </p:extLst>
          </p:nvPr>
        </p:nvGraphicFramePr>
        <p:xfrm>
          <a:off x="1857375" y="2608703"/>
          <a:ext cx="17145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4" name="Equation" r:id="rId15" imgW="1714500" imgH="368300" progId="Equation.DSMT4">
                  <p:embed/>
                </p:oleObj>
              </mc:Choice>
              <mc:Fallback>
                <p:oleObj name="Equation" r:id="rId15" imgW="1714500" imgH="368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608703"/>
                        <a:ext cx="17145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2" name="Rectangle 13"/>
          <p:cNvSpPr>
            <a:spLocks noChangeArrowheads="1"/>
          </p:cNvSpPr>
          <p:nvPr/>
        </p:nvSpPr>
        <p:spPr bwMode="auto">
          <a:xfrm>
            <a:off x="4914900" y="2537266"/>
            <a:ext cx="2212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條件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(5), (8)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滿足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323850" y="404813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條件的簡化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900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31200" y="196850"/>
              <a:ext cx="19050" cy="9525"/>
            </p14:xfrm>
          </p:contentPart>
        </mc:Choice>
        <mc:Fallback xmlns="">
          <p:pic>
            <p:nvPicPr>
              <p:cNvPr id="37900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21855" y="187325"/>
                <a:ext cx="37741" cy="2857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00209E-4AA9-48F4-8411-C18DDF71E72D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56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整理： 設計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mother wavelet </a:t>
            </a: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和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scaling function </a:t>
            </a: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的幾個要求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簡化版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graphicFrame>
        <p:nvGraphicFramePr>
          <p:cNvPr id="44036" name="Object 3"/>
          <p:cNvGraphicFramePr>
            <a:graphicFrameLocks noChangeAspect="1"/>
          </p:cNvGraphicFramePr>
          <p:nvPr/>
        </p:nvGraphicFramePr>
        <p:xfrm>
          <a:off x="1422400" y="908050"/>
          <a:ext cx="19891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0" name="Equation" r:id="rId3" imgW="1968500" imgH="723900" progId="Equation.DSMT4">
                  <p:embed/>
                </p:oleObj>
              </mc:Choice>
              <mc:Fallback>
                <p:oleObj name="Equation" r:id="rId3" imgW="1968500" imgH="723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908050"/>
                        <a:ext cx="198913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755650" y="981075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</a:p>
        </p:txBody>
      </p:sp>
      <p:graphicFrame>
        <p:nvGraphicFramePr>
          <p:cNvPr id="44038" name="Object 5"/>
          <p:cNvGraphicFramePr>
            <a:graphicFrameLocks noChangeAspect="1"/>
          </p:cNvGraphicFramePr>
          <p:nvPr/>
        </p:nvGraphicFramePr>
        <p:xfrm>
          <a:off x="1403350" y="1700213"/>
          <a:ext cx="27733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1" name="Equation" r:id="rId5" imgW="2743200" imgH="723900" progId="Equation.DSMT4">
                  <p:embed/>
                </p:oleObj>
              </mc:Choice>
              <mc:Fallback>
                <p:oleObj name="Equation" r:id="rId5" imgW="2743200" imgH="723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00213"/>
                        <a:ext cx="277336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755650" y="1773238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755650" y="4868863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(6)</a:t>
            </a:r>
          </a:p>
        </p:txBody>
      </p:sp>
      <p:sp>
        <p:nvSpPr>
          <p:cNvPr id="44041" name="Text Box 8"/>
          <p:cNvSpPr txBox="1">
            <a:spLocks noChangeArrowheads="1"/>
          </p:cNvSpPr>
          <p:nvPr/>
        </p:nvSpPr>
        <p:spPr bwMode="auto">
          <a:xfrm>
            <a:off x="755650" y="566102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(7)</a:t>
            </a:r>
          </a:p>
        </p:txBody>
      </p:sp>
      <p:graphicFrame>
        <p:nvGraphicFramePr>
          <p:cNvPr id="44042" name="Object 9"/>
          <p:cNvGraphicFramePr>
            <a:graphicFrameLocks noChangeAspect="1"/>
          </p:cNvGraphicFramePr>
          <p:nvPr/>
        </p:nvGraphicFramePr>
        <p:xfrm>
          <a:off x="1403350" y="4868863"/>
          <a:ext cx="2692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2" name="Equation" r:id="rId7" imgW="2692400" imgH="533400" progId="Equation.DSMT4">
                  <p:embed/>
                </p:oleObj>
              </mc:Choice>
              <mc:Fallback>
                <p:oleObj name="Equation" r:id="rId7" imgW="2692400" imgH="533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868863"/>
                        <a:ext cx="2692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5364163" y="1052513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fast algorithm</a:t>
            </a:r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5364163" y="17732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fast algorithm</a:t>
            </a:r>
          </a:p>
        </p:txBody>
      </p:sp>
      <p:sp>
        <p:nvSpPr>
          <p:cNvPr id="44045" name="Text Box 12"/>
          <p:cNvSpPr txBox="1">
            <a:spLocks noChangeArrowheads="1"/>
          </p:cNvSpPr>
          <p:nvPr/>
        </p:nvSpPr>
        <p:spPr bwMode="auto">
          <a:xfrm>
            <a:off x="5435600" y="4868863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orthogonal </a:t>
            </a:r>
          </a:p>
        </p:txBody>
      </p:sp>
      <p:graphicFrame>
        <p:nvGraphicFramePr>
          <p:cNvPr id="44046" name="Object 14"/>
          <p:cNvGraphicFramePr>
            <a:graphicFrameLocks noChangeAspect="1"/>
          </p:cNvGraphicFramePr>
          <p:nvPr/>
        </p:nvGraphicFramePr>
        <p:xfrm>
          <a:off x="1422400" y="2492375"/>
          <a:ext cx="9017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3" name="Equation" r:id="rId9" imgW="901309" imgH="355446" progId="Equation.DSMT4">
                  <p:embed/>
                </p:oleObj>
              </mc:Choice>
              <mc:Fallback>
                <p:oleObj name="Equation" r:id="rId9" imgW="901309" imgH="355446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492375"/>
                        <a:ext cx="9017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755650" y="2420938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(3)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5364163" y="2420938"/>
            <a:ext cx="3311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fast algorithm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755650" y="3068638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(4)</a:t>
            </a:r>
          </a:p>
        </p:txBody>
      </p:sp>
      <p:graphicFrame>
        <p:nvGraphicFramePr>
          <p:cNvPr id="44050" name="Object 18"/>
          <p:cNvGraphicFramePr>
            <a:graphicFrameLocks noChangeAspect="1"/>
          </p:cNvGraphicFramePr>
          <p:nvPr/>
        </p:nvGraphicFramePr>
        <p:xfrm>
          <a:off x="1403350" y="3141663"/>
          <a:ext cx="17145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4" name="Equation" r:id="rId11" imgW="1714500" imgH="368300" progId="Equation.DSMT4">
                  <p:embed/>
                </p:oleObj>
              </mc:Choice>
              <mc:Fallback>
                <p:oleObj name="Equation" r:id="rId11" imgW="1714500" imgH="3683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141663"/>
                        <a:ext cx="17145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5437188" y="3068638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real</a:t>
            </a:r>
          </a:p>
        </p:txBody>
      </p:sp>
      <p:graphicFrame>
        <p:nvGraphicFramePr>
          <p:cNvPr id="44052" name="Object 20"/>
          <p:cNvGraphicFramePr>
            <a:graphicFrameLocks noChangeAspect="1"/>
          </p:cNvGraphicFramePr>
          <p:nvPr/>
        </p:nvGraphicFramePr>
        <p:xfrm>
          <a:off x="1331913" y="3644900"/>
          <a:ext cx="1816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5" name="Equation" r:id="rId13" imgW="1816100" imgH="762000" progId="Equation.DSMT4">
                  <p:embed/>
                </p:oleObj>
              </mc:Choice>
              <mc:Fallback>
                <p:oleObj name="Equation" r:id="rId13" imgW="1816100" imgH="762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44900"/>
                        <a:ext cx="1816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755650" y="3789363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(5)</a:t>
            </a: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5435600" y="3716338"/>
            <a:ext cx="2449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vanish moments</a:t>
            </a: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3203575" y="4221163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0, 1, …,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-1</a:t>
            </a:r>
          </a:p>
        </p:txBody>
      </p:sp>
      <p:graphicFrame>
        <p:nvGraphicFramePr>
          <p:cNvPr id="44056" name="Object 8"/>
          <p:cNvGraphicFramePr>
            <a:graphicFrameLocks noChangeAspect="1"/>
          </p:cNvGraphicFramePr>
          <p:nvPr/>
        </p:nvGraphicFramePr>
        <p:xfrm>
          <a:off x="1331913" y="5661025"/>
          <a:ext cx="29591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6" name="Equation" r:id="rId15" imgW="2959100" imgH="381000" progId="Equation.DSMT4">
                  <p:embed/>
                </p:oleObj>
              </mc:Choice>
              <mc:Fallback>
                <p:oleObj name="Equation" r:id="rId15" imgW="2959100" imgH="38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661025"/>
                        <a:ext cx="29591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36EB47-0FC5-4384-8E24-C36ACFD6CF4D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49743"/>
              </p:ext>
            </p:extLst>
          </p:nvPr>
        </p:nvGraphicFramePr>
        <p:xfrm>
          <a:off x="1574646" y="1015755"/>
          <a:ext cx="55245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Equation" r:id="rId3" imgW="5524200" imgH="495000" progId="Equation.DSMT4">
                  <p:embed/>
                </p:oleObj>
              </mc:Choice>
              <mc:Fallback>
                <p:oleObj name="Equation" r:id="rId3" imgW="5524200" imgH="495000" progId="Equation.DSMT4">
                  <p:embed/>
                  <p:pic>
                    <p:nvPicPr>
                      <p:cNvPr id="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646" y="1015755"/>
                        <a:ext cx="5524500" cy="4937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FF"/>
                        </a:solidFill>
                        <a:prstDash val="dash"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83568" y="339725"/>
            <a:ext cx="353563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The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Haar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wavelet satisfies </a:t>
            </a:r>
          </a:p>
        </p:txBody>
      </p:sp>
    </p:spTree>
    <p:extLst>
      <p:ext uri="{BB962C8B-B14F-4D97-AF65-F5344CB8AC3E}">
        <p14:creationId xmlns:p14="http://schemas.microsoft.com/office/powerpoint/2010/main" val="48655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6F79B0-8A79-46C2-9B62-75E7D693FC49}" type="slidenum">
              <a:rPr lang="en-US" altLang="zh-TW" sz="2000" smtClean="0">
                <a:solidFill>
                  <a:srgbClr val="3366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415</a:t>
            </a:fld>
            <a:endParaRPr lang="en-US" altLang="zh-TW" sz="20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95288" y="1052513"/>
            <a:ext cx="83534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設計時，只要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(0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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 1/4) </a:t>
            </a: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決定了，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mother wavelet </a:t>
            </a: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scaling function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皆可決定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395288" y="1052513"/>
            <a:ext cx="8137525" cy="8636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80645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714375" indent="-7143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13-J  Design Process</a:t>
            </a:r>
            <a:endParaRPr lang="en-US" altLang="zh-TW" sz="2400" b="1" u="sng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323850" y="2852738"/>
            <a:ext cx="504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Design Process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設計流程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): </a:t>
            </a:r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395288" y="3500438"/>
            <a:ext cx="6192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(Step 1):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給定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(0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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 1/4)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，滿足以下的條件</a:t>
            </a:r>
          </a:p>
        </p:txBody>
      </p:sp>
      <p:graphicFrame>
        <p:nvGraphicFramePr>
          <p:cNvPr id="45064" name="Object 7"/>
          <p:cNvGraphicFramePr>
            <a:graphicFrameLocks noChangeAspect="1"/>
          </p:cNvGraphicFramePr>
          <p:nvPr/>
        </p:nvGraphicFramePr>
        <p:xfrm>
          <a:off x="1927225" y="4148138"/>
          <a:ext cx="9017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9" name="Equation" r:id="rId3" imgW="901309" imgH="355446" progId="Equation.DSMT4">
                  <p:embed/>
                </p:oleObj>
              </mc:Choice>
              <mc:Fallback>
                <p:oleObj name="Equation" r:id="rId3" imgW="901309" imgH="35544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4148138"/>
                        <a:ext cx="9017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8"/>
          <p:cNvSpPr txBox="1">
            <a:spLocks noChangeArrowheads="1"/>
          </p:cNvSpPr>
          <p:nvPr/>
        </p:nvSpPr>
        <p:spPr bwMode="auto">
          <a:xfrm>
            <a:off x="1331913" y="4076700"/>
            <a:ext cx="433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(a)</a:t>
            </a:r>
          </a:p>
        </p:txBody>
      </p:sp>
      <p:sp>
        <p:nvSpPr>
          <p:cNvPr id="45066" name="Text Box 9"/>
          <p:cNvSpPr txBox="1">
            <a:spLocks noChangeArrowheads="1"/>
          </p:cNvSpPr>
          <p:nvPr/>
        </p:nvSpPr>
        <p:spPr bwMode="auto">
          <a:xfrm>
            <a:off x="1331913" y="4652963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(b)</a:t>
            </a:r>
          </a:p>
        </p:txBody>
      </p:sp>
      <p:graphicFrame>
        <p:nvGraphicFramePr>
          <p:cNvPr id="45067" name="Object 10"/>
          <p:cNvGraphicFramePr>
            <a:graphicFrameLocks noChangeAspect="1"/>
          </p:cNvGraphicFramePr>
          <p:nvPr/>
        </p:nvGraphicFramePr>
        <p:xfrm>
          <a:off x="1973263" y="4470400"/>
          <a:ext cx="1790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0" name="Equation" r:id="rId5" imgW="1790700" imgH="838200" progId="Equation.DSMT4">
                  <p:embed/>
                </p:oleObj>
              </mc:Choice>
              <mc:Fallback>
                <p:oleObj name="Equation" r:id="rId5" imgW="1790700" imgH="838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4470400"/>
                        <a:ext cx="1790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Text Box 11"/>
          <p:cNvSpPr txBox="1">
            <a:spLocks noChangeArrowheads="1"/>
          </p:cNvSpPr>
          <p:nvPr/>
        </p:nvSpPr>
        <p:spPr bwMode="auto">
          <a:xfrm>
            <a:off x="4427538" y="4652963"/>
            <a:ext cx="2592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0, 1, 2, …,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-1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1979613" y="2060575"/>
            <a:ext cx="3816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被稱作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generating function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94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37163" y="2754313"/>
              <a:ext cx="4633912" cy="3859212"/>
            </p14:xfrm>
          </p:contentPart>
        </mc:Choice>
        <mc:Fallback xmlns="">
          <p:pic>
            <p:nvPicPr>
              <p:cNvPr id="3994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33203" y="2751793"/>
                <a:ext cx="4640392" cy="386425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7056E1-58A4-4955-A3F1-CC8902036BC0}" type="slidenum">
              <a:rPr lang="en-US" altLang="zh-TW" sz="2000" smtClean="0">
                <a:solidFill>
                  <a:srgbClr val="3366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416</a:t>
            </a:fld>
            <a:endParaRPr lang="en-US" altLang="zh-TW" sz="20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6083" name="Object 2"/>
          <p:cNvGraphicFramePr>
            <a:graphicFrameLocks noChangeAspect="1"/>
          </p:cNvGraphicFramePr>
          <p:nvPr/>
        </p:nvGraphicFramePr>
        <p:xfrm>
          <a:off x="1873250" y="1412875"/>
          <a:ext cx="2692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2" name="Equation" r:id="rId3" imgW="2692400" imgH="533400" progId="Equation.DSMT4">
                  <p:embed/>
                </p:oleObj>
              </mc:Choice>
              <mc:Fallback>
                <p:oleObj name="Equation" r:id="rId3" imgW="26924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1412875"/>
                        <a:ext cx="2692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541338" y="549275"/>
            <a:ext cx="1654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(Step 2)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由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4787900" y="549275"/>
            <a:ext cx="316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決定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(3/4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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&lt; 1) </a:t>
            </a:r>
          </a:p>
        </p:txBody>
      </p:sp>
      <p:graphicFrame>
        <p:nvGraphicFramePr>
          <p:cNvPr id="46086" name="Object 5"/>
          <p:cNvGraphicFramePr>
            <a:graphicFrameLocks noChangeAspect="1"/>
          </p:cNvGraphicFramePr>
          <p:nvPr/>
        </p:nvGraphicFramePr>
        <p:xfrm>
          <a:off x="1873250" y="620713"/>
          <a:ext cx="17145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3" name="Equation" r:id="rId5" imgW="1714500" imgH="368300" progId="Equation.DSMT4">
                  <p:embed/>
                </p:oleObj>
              </mc:Choice>
              <mc:Fallback>
                <p:oleObj name="Equation" r:id="rId5" imgW="1714500" imgH="368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620713"/>
                        <a:ext cx="17145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4787900" y="1484313"/>
            <a:ext cx="316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決定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(1/4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&lt;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&lt; 3/4) 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003800" y="2781300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決定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1854200" y="3430588"/>
          <a:ext cx="19891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4" name="Equation" r:id="rId7" imgW="1968500" imgH="723900" progId="Equation.DSMT4">
                  <p:embed/>
                </p:oleObj>
              </mc:Choice>
              <mc:Fallback>
                <p:oleObj name="Equation" r:id="rId7" imgW="1968500" imgH="723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430588"/>
                        <a:ext cx="198913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1835150" y="4222750"/>
          <a:ext cx="27733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5" name="Equation" r:id="rId9" imgW="2743200" imgH="723900" progId="Equation.DSMT4">
                  <p:embed/>
                </p:oleObj>
              </mc:Choice>
              <mc:Fallback>
                <p:oleObj name="Equation" r:id="rId9" imgW="2743200" imgH="723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222750"/>
                        <a:ext cx="277336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4932363" y="4365625"/>
            <a:ext cx="316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決定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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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541338" y="1412875"/>
            <a:ext cx="1366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(Step 3)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由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539750" y="2781300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(Step 4)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由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539750" y="3575050"/>
            <a:ext cx="151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(Step 5)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由</a:t>
            </a:r>
          </a:p>
        </p:txBody>
      </p:sp>
      <p:graphicFrame>
        <p:nvGraphicFramePr>
          <p:cNvPr id="46095" name="Object 3"/>
          <p:cNvGraphicFramePr>
            <a:graphicFrameLocks noChangeAspect="1"/>
          </p:cNvGraphicFramePr>
          <p:nvPr/>
        </p:nvGraphicFramePr>
        <p:xfrm>
          <a:off x="1835150" y="2781300"/>
          <a:ext cx="29591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6" name="Equation" r:id="rId11" imgW="2959100" imgH="381000" progId="Equation.DSMT4">
                  <p:embed/>
                </p:oleObj>
              </mc:Choice>
              <mc:Fallback>
                <p:oleObj name="Equation" r:id="rId11" imgW="29591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81300"/>
                        <a:ext cx="29591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6" name="Text Box 17"/>
          <p:cNvSpPr txBox="1">
            <a:spLocks noChangeArrowheads="1"/>
          </p:cNvSpPr>
          <p:nvPr/>
        </p:nvSpPr>
        <p:spPr bwMode="auto">
          <a:xfrm>
            <a:off x="1403350" y="2060575"/>
            <a:ext cx="5183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再根據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+1)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，決定所有的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值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FDF5A4-9551-4D72-9904-430042A4995F}" type="slidenum">
              <a:rPr lang="en-US" altLang="zh-TW" sz="2000" smtClean="0">
                <a:solidFill>
                  <a:srgbClr val="3366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417</a:t>
            </a:fld>
            <a:endParaRPr lang="en-US" altLang="zh-TW" sz="20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710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540234"/>
              </p:ext>
            </p:extLst>
          </p:nvPr>
        </p:nvGraphicFramePr>
        <p:xfrm>
          <a:off x="1619672" y="3378200"/>
          <a:ext cx="2743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4" name="Equation" r:id="rId3" imgW="2743200" imgH="431800" progId="Equation.DSMT4">
                  <p:embed/>
                </p:oleObj>
              </mc:Choice>
              <mc:Fallback>
                <p:oleObj name="Equation" r:id="rId3" imgW="27432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378200"/>
                        <a:ext cx="27432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44411"/>
              </p:ext>
            </p:extLst>
          </p:nvPr>
        </p:nvGraphicFramePr>
        <p:xfrm>
          <a:off x="5016922" y="3449637"/>
          <a:ext cx="20447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5" name="Equation" r:id="rId5" imgW="2044700" imgH="381000" progId="Equation.DSMT4">
                  <p:embed/>
                </p:oleObj>
              </mc:Choice>
              <mc:Fallback>
                <p:oleObj name="Equation" r:id="rId5" imgW="20447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922" y="3449637"/>
                        <a:ext cx="20447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5256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註：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1)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當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1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的兩個條件滿足，由於</a:t>
            </a:r>
          </a:p>
        </p:txBody>
      </p:sp>
      <p:graphicFrame>
        <p:nvGraphicFramePr>
          <p:cNvPr id="47110" name="Object 5"/>
          <p:cNvGraphicFramePr>
            <a:graphicFrameLocks noChangeAspect="1"/>
          </p:cNvGraphicFramePr>
          <p:nvPr/>
        </p:nvGraphicFramePr>
        <p:xfrm>
          <a:off x="5010150" y="549275"/>
          <a:ext cx="292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6" name="Equation" r:id="rId7" imgW="2921000" imgH="381000" progId="Equation.DSMT4">
                  <p:embed/>
                </p:oleObj>
              </mc:Choice>
              <mc:Fallback>
                <p:oleObj name="Equation" r:id="rId7" imgW="29210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549275"/>
                        <a:ext cx="292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6"/>
          <p:cNvGraphicFramePr>
            <a:graphicFrameLocks noChangeAspect="1"/>
          </p:cNvGraphicFramePr>
          <p:nvPr/>
        </p:nvGraphicFramePr>
        <p:xfrm>
          <a:off x="1763713" y="981075"/>
          <a:ext cx="1892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7" name="Equation" r:id="rId9" imgW="1892300" imgH="762000" progId="Equation.DSMT4">
                  <p:embed/>
                </p:oleObj>
              </mc:Choice>
              <mc:Fallback>
                <p:oleObj name="Equation" r:id="rId9" imgW="1892300" imgH="762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981075"/>
                        <a:ext cx="18923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3851275" y="1196975"/>
            <a:ext cx="280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0, 1, 2, …,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-1</a:t>
            </a:r>
          </a:p>
        </p:txBody>
      </p:sp>
      <p:sp>
        <p:nvSpPr>
          <p:cNvPr id="47113" name="Text Box 8"/>
          <p:cNvSpPr txBox="1">
            <a:spLocks noChangeArrowheads="1"/>
          </p:cNvSpPr>
          <p:nvPr/>
        </p:nvSpPr>
        <p:spPr bwMode="auto">
          <a:xfrm>
            <a:off x="1258888" y="1916113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又由於</a:t>
            </a:r>
          </a:p>
        </p:txBody>
      </p:sp>
      <p:graphicFrame>
        <p:nvGraphicFramePr>
          <p:cNvPr id="47114" name="Object 9"/>
          <p:cNvGraphicFramePr>
            <a:graphicFrameLocks noChangeAspect="1"/>
          </p:cNvGraphicFramePr>
          <p:nvPr/>
        </p:nvGraphicFramePr>
        <p:xfrm>
          <a:off x="2327275" y="1916113"/>
          <a:ext cx="29591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8" name="Equation" r:id="rId11" imgW="2959100" imgH="381000" progId="Equation.DSMT4">
                  <p:embed/>
                </p:oleObj>
              </mc:Choice>
              <mc:Fallback>
                <p:oleObj name="Equation" r:id="rId11" imgW="2959100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1916113"/>
                        <a:ext cx="29591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0"/>
          <p:cNvGraphicFramePr>
            <a:graphicFrameLocks noChangeAspect="1"/>
          </p:cNvGraphicFramePr>
          <p:nvPr/>
        </p:nvGraphicFramePr>
        <p:xfrm>
          <a:off x="1763713" y="2420938"/>
          <a:ext cx="1816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9" name="Equation" r:id="rId13" imgW="1816100" imgH="762000" progId="Equation.DSMT4">
                  <p:embed/>
                </p:oleObj>
              </mc:Choice>
              <mc:Fallback>
                <p:oleObj name="Equation" r:id="rId13" imgW="1816100" imgH="762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420938"/>
                        <a:ext cx="1816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Text Box 11"/>
          <p:cNvSpPr txBox="1">
            <a:spLocks noChangeArrowheads="1"/>
          </p:cNvSpPr>
          <p:nvPr/>
        </p:nvSpPr>
        <p:spPr bwMode="auto">
          <a:xfrm>
            <a:off x="4067175" y="2565400"/>
            <a:ext cx="280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0, 1, 2, …,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-1</a:t>
            </a:r>
          </a:p>
        </p:txBody>
      </p:sp>
      <p:sp>
        <p:nvSpPr>
          <p:cNvPr id="47117" name="Rectangle 12"/>
          <p:cNvSpPr>
            <a:spLocks noChangeArrowheads="1"/>
          </p:cNvSpPr>
          <p:nvPr/>
        </p:nvSpPr>
        <p:spPr bwMode="auto">
          <a:xfrm>
            <a:off x="895772" y="3378200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2)</a:t>
            </a:r>
          </a:p>
        </p:txBody>
      </p:sp>
      <p:sp>
        <p:nvSpPr>
          <p:cNvPr id="47118" name="Rectangle 13"/>
          <p:cNvSpPr>
            <a:spLocks noChangeArrowheads="1"/>
          </p:cNvSpPr>
          <p:nvPr/>
        </p:nvSpPr>
        <p:spPr bwMode="auto">
          <a:xfrm>
            <a:off x="1449810" y="4097337"/>
            <a:ext cx="568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所以當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(0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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 1/4)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給定，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|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)|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有唯一解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860909" y="4742859"/>
            <a:ext cx="500723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3)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對於離散信號而言，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G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f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) =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G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f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+1)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    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有意義的頻率範圍為 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-1/2 &lt;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f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 &lt; 1/2 </a:t>
            </a:r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096536"/>
              </p:ext>
            </p:extLst>
          </p:nvPr>
        </p:nvGraphicFramePr>
        <p:xfrm>
          <a:off x="5868144" y="4858584"/>
          <a:ext cx="21685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0" name="Equation" r:id="rId15" imgW="2145960" imgH="545760" progId="Equation.DSMT4">
                  <p:embed/>
                </p:oleObj>
              </mc:Choice>
              <mc:Fallback>
                <p:oleObj name="Equation" r:id="rId15" imgW="2145960" imgH="545760" progId="Equation.DSMT4">
                  <p:embed/>
                  <p:pic>
                    <p:nvPicPr>
                      <p:cNvPr id="1946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858584"/>
                        <a:ext cx="21685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327524-1DD1-4F85-BDF2-3677DB8EF38A}" type="slidenum">
              <a:rPr lang="en-US" altLang="zh-TW" sz="2000" smtClean="0">
                <a:solidFill>
                  <a:srgbClr val="3366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418</a:t>
            </a:fld>
            <a:endParaRPr lang="en-US" altLang="zh-TW" sz="20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468313" y="655638"/>
            <a:ext cx="8424862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714375" indent="-7143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13-K  Several Continuous Wavelets with Discrete Coefficients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611188" y="1484313"/>
            <a:ext cx="2735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(1) Haar Wavelet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900113" y="4149725"/>
            <a:ext cx="273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[0] = 1/2,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[1] = 1/2</a:t>
            </a:r>
          </a:p>
        </p:txBody>
      </p:sp>
      <p:graphicFrame>
        <p:nvGraphicFramePr>
          <p:cNvPr id="48134" name="Object 5"/>
          <p:cNvGraphicFramePr>
            <a:graphicFrameLocks noChangeAspect="1"/>
          </p:cNvGraphicFramePr>
          <p:nvPr/>
        </p:nvGraphicFramePr>
        <p:xfrm>
          <a:off x="3924300" y="4222750"/>
          <a:ext cx="29845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3" name="Equation" r:id="rId3" imgW="2984500" imgH="381000" progId="Equation.DSMT4">
                  <p:embed/>
                </p:oleObj>
              </mc:Choice>
              <mc:Fallback>
                <p:oleObj name="Equation" r:id="rId3" imgW="29845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222750"/>
                        <a:ext cx="29845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6"/>
          <p:cNvGraphicFramePr>
            <a:graphicFrameLocks noChangeAspect="1"/>
          </p:cNvGraphicFramePr>
          <p:nvPr/>
        </p:nvGraphicFramePr>
        <p:xfrm>
          <a:off x="3995738" y="5013325"/>
          <a:ext cx="30226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4" name="Equation" r:id="rId5" imgW="3022600" imgH="381000" progId="Equation.DSMT4">
                  <p:embed/>
                </p:oleObj>
              </mc:Choice>
              <mc:Fallback>
                <p:oleObj name="Equation" r:id="rId5" imgW="30226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013325"/>
                        <a:ext cx="30226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971550" y="4941888"/>
            <a:ext cx="295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[0] = 1/2,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[1] =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1/2</a:t>
            </a:r>
          </a:p>
        </p:txBody>
      </p:sp>
      <p:sp>
        <p:nvSpPr>
          <p:cNvPr id="48137" name="Text Box 4"/>
          <p:cNvSpPr txBox="1">
            <a:spLocks noChangeArrowheads="1"/>
          </p:cNvSpPr>
          <p:nvPr/>
        </p:nvSpPr>
        <p:spPr bwMode="auto">
          <a:xfrm>
            <a:off x="1042988" y="2060575"/>
            <a:ext cx="273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[0] = 1,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[1] = 1</a:t>
            </a:r>
          </a:p>
        </p:txBody>
      </p:sp>
      <p:graphicFrame>
        <p:nvGraphicFramePr>
          <p:cNvPr id="48138" name="Object 9"/>
          <p:cNvGraphicFramePr>
            <a:graphicFrameLocks noChangeAspect="1"/>
          </p:cNvGraphicFramePr>
          <p:nvPr/>
        </p:nvGraphicFramePr>
        <p:xfrm>
          <a:off x="3995738" y="2133600"/>
          <a:ext cx="25273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5" name="Equation" r:id="rId7" imgW="2527300" imgH="355600" progId="Equation.DSMT4">
                  <p:embed/>
                </p:oleObj>
              </mc:Choice>
              <mc:Fallback>
                <p:oleObj name="Equation" r:id="rId7" imgW="2527300" imgH="355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133600"/>
                        <a:ext cx="25273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0"/>
          <p:cNvGraphicFramePr>
            <a:graphicFrameLocks noChangeAspect="1"/>
          </p:cNvGraphicFramePr>
          <p:nvPr/>
        </p:nvGraphicFramePr>
        <p:xfrm>
          <a:off x="3995738" y="2924175"/>
          <a:ext cx="25654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6" name="Equation" r:id="rId9" imgW="2565400" imgH="355600" progId="Equation.DSMT4">
                  <p:embed/>
                </p:oleObj>
              </mc:Choice>
              <mc:Fallback>
                <p:oleObj name="Equation" r:id="rId9" imgW="2565400" imgH="355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924175"/>
                        <a:ext cx="25654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0" name="Text Box 7"/>
          <p:cNvSpPr txBox="1">
            <a:spLocks noChangeArrowheads="1"/>
          </p:cNvSpPr>
          <p:nvPr/>
        </p:nvSpPr>
        <p:spPr bwMode="auto">
          <a:xfrm>
            <a:off x="971550" y="2852738"/>
            <a:ext cx="295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[0] = 1,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[1] =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</a:p>
        </p:txBody>
      </p:sp>
      <p:sp>
        <p:nvSpPr>
          <p:cNvPr id="48141" name="文字方塊 14"/>
          <p:cNvSpPr txBox="1">
            <a:spLocks noChangeArrowheads="1"/>
          </p:cNvSpPr>
          <p:nvPr/>
        </p:nvSpPr>
        <p:spPr bwMode="auto">
          <a:xfrm>
            <a:off x="827088" y="3500438"/>
            <a:ext cx="865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或</a:t>
            </a:r>
          </a:p>
        </p:txBody>
      </p:sp>
      <p:sp>
        <p:nvSpPr>
          <p:cNvPr id="48142" name="文字方塊 13"/>
          <p:cNvSpPr txBox="1">
            <a:spLocks noChangeArrowheads="1"/>
          </p:cNvSpPr>
          <p:nvPr/>
        </p:nvSpPr>
        <p:spPr bwMode="auto">
          <a:xfrm>
            <a:off x="5724525" y="5661025"/>
            <a:ext cx="2087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vanish moment = ?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3018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21850" y="4113213"/>
              <a:ext cx="53975" cy="52387"/>
            </p14:xfrm>
          </p:contentPart>
        </mc:Choice>
        <mc:Fallback xmlns="">
          <p:pic>
            <p:nvPicPr>
              <p:cNvPr id="43018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19331" y="4110701"/>
                <a:ext cx="59013" cy="57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3023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32950" y="5970588"/>
              <a:ext cx="1588" cy="1587"/>
            </p14:xfrm>
          </p:contentPart>
        </mc:Choice>
        <mc:Fallback xmlns="">
          <p:pic>
            <p:nvPicPr>
              <p:cNvPr id="43023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21834" y="5959479"/>
                <a:ext cx="23820" cy="23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3024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15538" y="6469063"/>
              <a:ext cx="1587" cy="1587"/>
            </p14:xfrm>
          </p:contentPart>
        </mc:Choice>
        <mc:Fallback xmlns="">
          <p:pic>
            <p:nvPicPr>
              <p:cNvPr id="43024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004429" y="6457954"/>
                <a:ext cx="23805" cy="23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025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77400" y="4078288"/>
              <a:ext cx="95250" cy="22225"/>
            </p14:xfrm>
          </p:contentPart>
        </mc:Choice>
        <mc:Fallback xmlns="">
          <p:pic>
            <p:nvPicPr>
              <p:cNvPr id="43025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674884" y="4075779"/>
                <a:ext cx="100282" cy="2724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D1B45C-3C0B-4477-9458-E7B6A392460C}" type="slidenum">
              <a:rPr lang="en-US" altLang="zh-TW" sz="2000" smtClean="0">
                <a:solidFill>
                  <a:srgbClr val="3366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419</a:t>
            </a:fld>
            <a:endParaRPr lang="en-US" altLang="zh-TW" sz="20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2735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(2) Sinc Wavelet</a:t>
            </a:r>
          </a:p>
        </p:txBody>
      </p:sp>
      <p:graphicFrame>
        <p:nvGraphicFramePr>
          <p:cNvPr id="49156" name="Object 3"/>
          <p:cNvGraphicFramePr>
            <a:graphicFrameLocks noChangeAspect="1"/>
          </p:cNvGraphicFramePr>
          <p:nvPr/>
        </p:nvGraphicFramePr>
        <p:xfrm>
          <a:off x="990600" y="1125538"/>
          <a:ext cx="9652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3" name="Equation" r:id="rId3" imgW="964781" imgH="355446" progId="Equation.DSMT4">
                  <p:embed/>
                </p:oleObj>
              </mc:Choice>
              <mc:Fallback>
                <p:oleObj name="Equation" r:id="rId3" imgW="964781" imgH="35544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25538"/>
                        <a:ext cx="9652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2051050" y="1125538"/>
            <a:ext cx="3097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2268538" y="1052513"/>
            <a:ext cx="2376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|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|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 1/4</a:t>
            </a:r>
          </a:p>
        </p:txBody>
      </p:sp>
      <p:graphicFrame>
        <p:nvGraphicFramePr>
          <p:cNvPr id="49159" name="Object 6"/>
          <p:cNvGraphicFramePr>
            <a:graphicFrameLocks noChangeAspect="1"/>
          </p:cNvGraphicFramePr>
          <p:nvPr/>
        </p:nvGraphicFramePr>
        <p:xfrm>
          <a:off x="990600" y="1628775"/>
          <a:ext cx="10033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4" name="Equation" r:id="rId5" imgW="1002865" imgH="355446" progId="Equation.DSMT4">
                  <p:embed/>
                </p:oleObj>
              </mc:Choice>
              <mc:Fallback>
                <p:oleObj name="Equation" r:id="rId5" imgW="1002865" imgH="3554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28775"/>
                        <a:ext cx="10033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2339975" y="1557338"/>
            <a:ext cx="2376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otherwise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468313" y="2565400"/>
            <a:ext cx="27352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(3) 4-point Daubechies Wavelet</a:t>
            </a:r>
          </a:p>
        </p:txBody>
      </p:sp>
      <p:graphicFrame>
        <p:nvGraphicFramePr>
          <p:cNvPr id="49162" name="Object 9"/>
          <p:cNvGraphicFramePr>
            <a:graphicFrameLocks noChangeAspect="1"/>
          </p:cNvGraphicFramePr>
          <p:nvPr/>
        </p:nvGraphicFramePr>
        <p:xfrm>
          <a:off x="1258888" y="3357563"/>
          <a:ext cx="39814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5" name="Equation" r:id="rId7" imgW="3670300" imgH="787400" progId="Equation.DSMT4">
                  <p:embed/>
                </p:oleObj>
              </mc:Choice>
              <mc:Fallback>
                <p:oleObj name="Equation" r:id="rId7" imgW="3670300" imgH="787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57563"/>
                        <a:ext cx="39814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文字方塊 10"/>
          <p:cNvSpPr txBox="1">
            <a:spLocks noChangeArrowheads="1"/>
          </p:cNvSpPr>
          <p:nvPr/>
        </p:nvSpPr>
        <p:spPr bwMode="auto">
          <a:xfrm>
            <a:off x="1187450" y="5373688"/>
            <a:ext cx="5688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vanish moment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VS  </a:t>
            </a: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the number of coefficients</a:t>
            </a:r>
            <a:endParaRPr lang="zh-TW" altLang="en-US" sz="2000" u="sng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9164" name="文字方塊 12"/>
          <p:cNvSpPr txBox="1">
            <a:spLocks noChangeArrowheads="1"/>
          </p:cNvSpPr>
          <p:nvPr/>
        </p:nvSpPr>
        <p:spPr bwMode="auto">
          <a:xfrm>
            <a:off x="5724525" y="1916113"/>
            <a:ext cx="2087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vanish moment = ?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9165" name="文字方塊 13"/>
          <p:cNvSpPr txBox="1">
            <a:spLocks noChangeArrowheads="1"/>
          </p:cNvSpPr>
          <p:nvPr/>
        </p:nvSpPr>
        <p:spPr bwMode="auto">
          <a:xfrm>
            <a:off x="5724525" y="4797425"/>
            <a:ext cx="2087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vanish moment = ?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67470F-E5EF-4ED7-9826-1BCE3AC51945}" type="slidenum">
              <a:rPr lang="en-US" altLang="zh-TW" sz="2000" smtClean="0">
                <a:solidFill>
                  <a:srgbClr val="3366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420</a:t>
            </a:fld>
            <a:endParaRPr lang="en-US" altLang="zh-TW" sz="20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755650" y="333375"/>
            <a:ext cx="76327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</a:rPr>
              <a:t>From: S. Qian and D. Chen, </a:t>
            </a:r>
            <a:r>
              <a:rPr lang="en-US" altLang="zh-TW" sz="1800" i="1" dirty="0">
                <a:latin typeface="Times New Roman" panose="02020603050405020304" pitchFamily="18" charset="0"/>
              </a:rPr>
              <a:t>Joint Time-Frequency Analysis: Methods and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i="1" dirty="0">
                <a:latin typeface="Times New Roman" panose="02020603050405020304" pitchFamily="18" charset="0"/>
              </a:rPr>
              <a:t>            Applications</a:t>
            </a:r>
            <a:r>
              <a:rPr lang="en-US" altLang="zh-TW" sz="1800" dirty="0">
                <a:latin typeface="Times New Roman" panose="02020603050405020304" pitchFamily="18" charset="0"/>
              </a:rPr>
              <a:t>, Prentice Hall, N.J., 1996.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</a:rPr>
              <a:t>          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0184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018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0186" name="Rectangle 9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0187" name="Picture 10" descr="ScannedImage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96975"/>
            <a:ext cx="6937375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506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98088" y="2657475"/>
              <a:ext cx="1587" cy="1588"/>
            </p14:xfrm>
          </p:contentPart>
        </mc:Choice>
        <mc:Fallback xmlns="">
          <p:pic>
            <p:nvPicPr>
              <p:cNvPr id="4506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6979" y="2646359"/>
                <a:ext cx="23805" cy="238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8628FD-5E90-4EAC-8AC2-088EA23F5639}" type="slidenum">
              <a:rPr lang="en-US" altLang="zh-TW" sz="2000" smtClean="0">
                <a:solidFill>
                  <a:srgbClr val="3366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421</a:t>
            </a:fld>
            <a:endParaRPr lang="en-US" altLang="zh-TW" sz="20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215900" y="350838"/>
            <a:ext cx="799147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714375" indent="-7143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13-L Continuous Wavelet with Discrete Coefficients </a:t>
            </a: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優缺點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611188" y="1773238"/>
            <a:ext cx="3673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(1) Fast algorithm for MRA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611188" y="2638425"/>
            <a:ext cx="4681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(2) Non-uniform frequency analysis </a:t>
            </a:r>
          </a:p>
        </p:txBody>
      </p:sp>
      <p:graphicFrame>
        <p:nvGraphicFramePr>
          <p:cNvPr id="51206" name="Object 5"/>
          <p:cNvGraphicFramePr>
            <a:graphicFrameLocks noChangeAspect="1"/>
          </p:cNvGraphicFramePr>
          <p:nvPr/>
        </p:nvGraphicFramePr>
        <p:xfrm>
          <a:off x="1403350" y="3286125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0" name="Equation" r:id="rId3" imgW="1155199" imgH="406224" progId="Equation.DSMT4">
                  <p:embed/>
                </p:oleObj>
              </mc:Choice>
              <mc:Fallback>
                <p:oleObj name="Equation" r:id="rId3" imgW="1155199" imgH="40622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86125"/>
                        <a:ext cx="115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Line 6"/>
          <p:cNvSpPr>
            <a:spLocks noChangeShapeType="1"/>
          </p:cNvSpPr>
          <p:nvPr/>
        </p:nvSpPr>
        <p:spPr bwMode="auto">
          <a:xfrm>
            <a:off x="2700338" y="350202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08" name="Text Box 7"/>
          <p:cNvSpPr txBox="1">
            <a:spLocks noChangeArrowheads="1"/>
          </p:cNvSpPr>
          <p:nvPr/>
        </p:nvSpPr>
        <p:spPr bwMode="auto">
          <a:xfrm>
            <a:off x="2843213" y="31416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FT</a:t>
            </a:r>
          </a:p>
        </p:txBody>
      </p:sp>
      <p:graphicFrame>
        <p:nvGraphicFramePr>
          <p:cNvPr id="51209" name="Object 8"/>
          <p:cNvGraphicFramePr>
            <a:graphicFrameLocks noChangeAspect="1"/>
          </p:cNvGraphicFramePr>
          <p:nvPr/>
        </p:nvGraphicFramePr>
        <p:xfrm>
          <a:off x="3995738" y="3213100"/>
          <a:ext cx="232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1" name="Equation" r:id="rId5" imgW="2324100" imgH="431800" progId="Equation.DSMT4">
                  <p:embed/>
                </p:oleObj>
              </mc:Choice>
              <mc:Fallback>
                <p:oleObj name="Equation" r:id="rId5" imgW="23241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213100"/>
                        <a:ext cx="232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Text Box 9"/>
          <p:cNvSpPr txBox="1">
            <a:spLocks noChangeArrowheads="1"/>
          </p:cNvSpPr>
          <p:nvPr/>
        </p:nvSpPr>
        <p:spPr bwMode="auto">
          <a:xfrm>
            <a:off x="684213" y="4005263"/>
            <a:ext cx="3673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(3) Orthogonal  </a:t>
            </a:r>
          </a:p>
        </p:txBody>
      </p:sp>
      <p:sp>
        <p:nvSpPr>
          <p:cNvPr id="51211" name="Text Box 10"/>
          <p:cNvSpPr txBox="1">
            <a:spLocks noChangeArrowheads="1"/>
          </p:cNvSpPr>
          <p:nvPr/>
        </p:nvSpPr>
        <p:spPr bwMode="auto">
          <a:xfrm>
            <a:off x="611188" y="1052513"/>
            <a:ext cx="3600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Advantages: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569D12-7900-4E95-BF5C-6FD4A6C038A9}" type="slidenum">
              <a:rPr lang="en-US" altLang="zh-TW" sz="2000" smtClean="0">
                <a:solidFill>
                  <a:srgbClr val="3366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422</a:t>
            </a:fld>
            <a:endParaRPr lang="en-US" altLang="zh-TW" sz="20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684213" y="1052513"/>
            <a:ext cx="4103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(a)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無限多項連乘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684213" y="1628775"/>
            <a:ext cx="4103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(b) problem of initial</a:t>
            </a:r>
          </a:p>
        </p:txBody>
      </p:sp>
      <p:graphicFrame>
        <p:nvGraphicFramePr>
          <p:cNvPr id="52229" name="Object 4"/>
          <p:cNvGraphicFramePr>
            <a:graphicFrameLocks noChangeAspect="1"/>
          </p:cNvGraphicFramePr>
          <p:nvPr/>
        </p:nvGraphicFramePr>
        <p:xfrm>
          <a:off x="1619250" y="2636838"/>
          <a:ext cx="14081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5" name="Equation" r:id="rId3" imgW="1346200" imgH="381000" progId="Equation.DSMT4">
                  <p:embed/>
                </p:oleObj>
              </mc:Choice>
              <mc:Fallback>
                <p:oleObj name="Equation" r:id="rId3" imgW="13462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636838"/>
                        <a:ext cx="14081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3276600" y="2636838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如何算</a:t>
            </a:r>
          </a:p>
        </p:txBody>
      </p:sp>
      <p:graphicFrame>
        <p:nvGraphicFramePr>
          <p:cNvPr id="52231" name="Object 6"/>
          <p:cNvGraphicFramePr>
            <a:graphicFrameLocks noChangeAspect="1"/>
          </p:cNvGraphicFramePr>
          <p:nvPr/>
        </p:nvGraphicFramePr>
        <p:xfrm>
          <a:off x="1619250" y="2060575"/>
          <a:ext cx="223043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6" name="Equation" r:id="rId5" imgW="2133600" imgH="330200" progId="Equation.DSMT4">
                  <p:embed/>
                </p:oleObj>
              </mc:Choice>
              <mc:Fallback>
                <p:oleObj name="Equation" r:id="rId5" imgW="2133600" imgH="330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060575"/>
                        <a:ext cx="2230438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Text Box 7"/>
          <p:cNvSpPr txBox="1">
            <a:spLocks noChangeArrowheads="1"/>
          </p:cNvSpPr>
          <p:nvPr/>
        </p:nvSpPr>
        <p:spPr bwMode="auto">
          <a:xfrm>
            <a:off x="3924300" y="1989138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皆由</a:t>
            </a:r>
          </a:p>
        </p:txBody>
      </p:sp>
      <p:graphicFrame>
        <p:nvGraphicFramePr>
          <p:cNvPr id="52233" name="Object 8"/>
          <p:cNvGraphicFramePr>
            <a:graphicFrameLocks noChangeAspect="1"/>
          </p:cNvGraphicFramePr>
          <p:nvPr/>
        </p:nvGraphicFramePr>
        <p:xfrm>
          <a:off x="4643438" y="2060575"/>
          <a:ext cx="12890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7" name="Equation" r:id="rId7" imgW="1231366" imgH="330057" progId="Equation.DSMT4">
                  <p:embed/>
                </p:oleObj>
              </mc:Choice>
              <mc:Fallback>
                <p:oleObj name="Equation" r:id="rId7" imgW="1231366" imgH="33005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060575"/>
                        <a:ext cx="12890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Text Box 9"/>
          <p:cNvSpPr txBox="1">
            <a:spLocks noChangeArrowheads="1"/>
          </p:cNvSpPr>
          <p:nvPr/>
        </p:nvSpPr>
        <p:spPr bwMode="auto">
          <a:xfrm>
            <a:off x="5940425" y="1989138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算出</a:t>
            </a:r>
          </a:p>
        </p:txBody>
      </p:sp>
      <p:sp>
        <p:nvSpPr>
          <p:cNvPr id="52235" name="Text Box 10"/>
          <p:cNvSpPr txBox="1">
            <a:spLocks noChangeArrowheads="1"/>
          </p:cNvSpPr>
          <p:nvPr/>
        </p:nvSpPr>
        <p:spPr bwMode="auto">
          <a:xfrm>
            <a:off x="611188" y="404813"/>
            <a:ext cx="3600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Disadvantages:</a:t>
            </a:r>
          </a:p>
        </p:txBody>
      </p:sp>
      <p:sp>
        <p:nvSpPr>
          <p:cNvPr id="52236" name="Text Box 11"/>
          <p:cNvSpPr txBox="1">
            <a:spLocks noChangeArrowheads="1"/>
          </p:cNvSpPr>
          <p:nvPr/>
        </p:nvSpPr>
        <p:spPr bwMode="auto">
          <a:xfrm>
            <a:off x="684213" y="3141663"/>
            <a:ext cx="4103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(c) </a:t>
            </a:r>
            <a:r>
              <a:rPr lang="zh-TW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難以保證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compact support </a:t>
            </a:r>
          </a:p>
        </p:txBody>
      </p:sp>
      <p:sp>
        <p:nvSpPr>
          <p:cNvPr id="52237" name="Text Box 12"/>
          <p:cNvSpPr txBox="1">
            <a:spLocks noChangeArrowheads="1"/>
          </p:cNvSpPr>
          <p:nvPr/>
        </p:nvSpPr>
        <p:spPr bwMode="auto">
          <a:xfrm>
            <a:off x="684213" y="3860800"/>
            <a:ext cx="4103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(d)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仍然太複雜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A344D3-3E66-444D-8759-1471A4CE9C35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611188" y="333375"/>
            <a:ext cx="7561262" cy="466725"/>
          </a:xfrm>
          <a:prstGeom prst="rect">
            <a:avLst/>
          </a:prstGeom>
          <a:noFill/>
          <a:ln w="9525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附錄十三  幾種常見的影像壓縮格式</a:t>
            </a: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539750" y="1196975"/>
            <a:ext cx="8135938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 JPEG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使用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discrete cosine transform (DCT)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和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8 blocks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             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是當前最常用的壓縮格式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副檔名為 *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.jpg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的圖檔都是用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JPEG 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             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來壓縮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              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可將圖檔資料量壓縮至原來的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1/8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對灰階影像而言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或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1/16 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              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對彩色影像而言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468313" y="3284538"/>
            <a:ext cx="81359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 JPEG2000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 </a:t>
            </a: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使用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discrete wavelet transform (DWT)</a:t>
            </a:r>
            <a:b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             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壓縮率是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JPEG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5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倍左右</a:t>
            </a:r>
          </a:p>
        </p:txBody>
      </p:sp>
      <p:sp>
        <p:nvSpPr>
          <p:cNvPr id="53254" name="Text Box 7"/>
          <p:cNvSpPr txBox="1">
            <a:spLocks noChangeArrowheads="1"/>
          </p:cNvSpPr>
          <p:nvPr/>
        </p:nvSpPr>
        <p:spPr bwMode="auto">
          <a:xfrm>
            <a:off x="468313" y="4149725"/>
            <a:ext cx="81359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(3) JPEG-LS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是一種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lossless compression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壓縮率較低，但是可以完全重建原來的影像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53255" name="Text Box 8"/>
          <p:cNvSpPr txBox="1">
            <a:spLocks noChangeArrowheads="1"/>
          </p:cNvSpPr>
          <p:nvPr/>
        </p:nvSpPr>
        <p:spPr bwMode="auto">
          <a:xfrm>
            <a:off x="468313" y="5732463"/>
            <a:ext cx="8135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(5) JBIG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針對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bi-level image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非黑即白的影像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設計的壓縮格式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53256" name="Text Box 7"/>
          <p:cNvSpPr txBox="1">
            <a:spLocks noChangeArrowheads="1"/>
          </p:cNvSpPr>
          <p:nvPr/>
        </p:nvSpPr>
        <p:spPr bwMode="auto">
          <a:xfrm>
            <a:off x="468313" y="5084763"/>
            <a:ext cx="81359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(4) JPEG2000-LS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是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JPEF2000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lossless compression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版本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971273-9998-4EEA-AC46-EC5CA9D48F3A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323850" y="549275"/>
            <a:ext cx="81359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(6) GIF: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使用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LZW (Lempel–Ziv–Welch) algorithm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類似字典的建構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適合卡通圖案和動畫製作，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lossless</a:t>
            </a:r>
          </a:p>
        </p:txBody>
      </p: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323850" y="1628775"/>
            <a:ext cx="81359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(7) PNG: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使用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LZ77 algorithm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類似字典的建構，並使用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sliding window)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lossless</a:t>
            </a:r>
          </a:p>
        </p:txBody>
      </p:sp>
      <p:sp>
        <p:nvSpPr>
          <p:cNvPr id="55301" name="Text Box 6"/>
          <p:cNvSpPr txBox="1">
            <a:spLocks noChangeArrowheads="1"/>
          </p:cNvSpPr>
          <p:nvPr/>
        </p:nvSpPr>
        <p:spPr bwMode="auto">
          <a:xfrm>
            <a:off x="323850" y="2781300"/>
            <a:ext cx="84978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(8) JPEG XR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又稱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HD Photo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): 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使用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Integer DCT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lossless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lossy compression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的情形下壓縮率可和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JPEG 2000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差不多</a:t>
            </a:r>
          </a:p>
        </p:txBody>
      </p:sp>
      <p:sp>
        <p:nvSpPr>
          <p:cNvPr id="55302" name="Text Box 7"/>
          <p:cNvSpPr txBox="1">
            <a:spLocks noChangeArrowheads="1"/>
          </p:cNvSpPr>
          <p:nvPr/>
        </p:nvSpPr>
        <p:spPr bwMode="auto">
          <a:xfrm>
            <a:off x="323850" y="3933825"/>
            <a:ext cx="8497888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(9) TIFF: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使用標籤，最初是為圖形的印刷和掃描而設計的，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lossless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9587CA-8BBD-4DC2-ADE9-391528DBA5E1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755576" y="385762"/>
            <a:ext cx="3095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 mother wavelet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(wavelet function) 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4427463" y="385762"/>
            <a:ext cx="287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scaling function </a:t>
            </a:r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755576" y="2041524"/>
            <a:ext cx="2951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1042913" y="1322387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1042913" y="132238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>
            <a:off x="1979538" y="1322387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>
            <a:off x="1979538" y="2690812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 flipV="1">
            <a:off x="2914576" y="2041524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>
            <a:off x="4356026" y="2041524"/>
            <a:ext cx="2735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1" name="Line 12"/>
          <p:cNvSpPr>
            <a:spLocks noChangeShapeType="1"/>
          </p:cNvSpPr>
          <p:nvPr/>
        </p:nvSpPr>
        <p:spPr bwMode="auto">
          <a:xfrm flipV="1">
            <a:off x="4787826" y="1322387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2" name="Line 13"/>
          <p:cNvSpPr>
            <a:spLocks noChangeShapeType="1"/>
          </p:cNvSpPr>
          <p:nvPr/>
        </p:nvSpPr>
        <p:spPr bwMode="auto">
          <a:xfrm flipV="1">
            <a:off x="4787826" y="1322387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3" name="Line 14"/>
          <p:cNvSpPr>
            <a:spLocks noChangeShapeType="1"/>
          </p:cNvSpPr>
          <p:nvPr/>
        </p:nvSpPr>
        <p:spPr bwMode="auto">
          <a:xfrm>
            <a:off x="6659488" y="1322387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4" name="Text Box 15"/>
          <p:cNvSpPr txBox="1">
            <a:spLocks noChangeArrowheads="1"/>
          </p:cNvSpPr>
          <p:nvPr/>
        </p:nvSpPr>
        <p:spPr bwMode="auto">
          <a:xfrm>
            <a:off x="6372151" y="1970087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= 1</a:t>
            </a:r>
          </a:p>
        </p:txBody>
      </p:sp>
      <p:sp>
        <p:nvSpPr>
          <p:cNvPr id="7185" name="Text Box 16"/>
          <p:cNvSpPr txBox="1">
            <a:spLocks noChangeArrowheads="1"/>
          </p:cNvSpPr>
          <p:nvPr/>
        </p:nvSpPr>
        <p:spPr bwMode="auto">
          <a:xfrm>
            <a:off x="4498901" y="2041524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= 0 </a:t>
            </a:r>
          </a:p>
        </p:txBody>
      </p:sp>
      <p:sp>
        <p:nvSpPr>
          <p:cNvPr id="7186" name="Text Box 17"/>
          <p:cNvSpPr txBox="1">
            <a:spLocks noChangeArrowheads="1"/>
          </p:cNvSpPr>
          <p:nvPr/>
        </p:nvSpPr>
        <p:spPr bwMode="auto">
          <a:xfrm>
            <a:off x="5651426" y="962024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</a:p>
        </p:txBody>
      </p:sp>
      <p:sp>
        <p:nvSpPr>
          <p:cNvPr id="7187" name="Text Box 18"/>
          <p:cNvSpPr txBox="1">
            <a:spLocks noChangeArrowheads="1"/>
          </p:cNvSpPr>
          <p:nvPr/>
        </p:nvSpPr>
        <p:spPr bwMode="auto">
          <a:xfrm>
            <a:off x="971476" y="1970087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=0 </a:t>
            </a:r>
          </a:p>
        </p:txBody>
      </p:sp>
      <p:sp>
        <p:nvSpPr>
          <p:cNvPr id="7188" name="Text Box 19"/>
          <p:cNvSpPr txBox="1">
            <a:spLocks noChangeArrowheads="1"/>
          </p:cNvSpPr>
          <p:nvPr/>
        </p:nvSpPr>
        <p:spPr bwMode="auto">
          <a:xfrm>
            <a:off x="2914576" y="1970087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=1</a:t>
            </a:r>
          </a:p>
        </p:txBody>
      </p:sp>
      <p:sp>
        <p:nvSpPr>
          <p:cNvPr id="7189" name="Text Box 20"/>
          <p:cNvSpPr txBox="1">
            <a:spLocks noChangeArrowheads="1"/>
          </p:cNvSpPr>
          <p:nvPr/>
        </p:nvSpPr>
        <p:spPr bwMode="auto">
          <a:xfrm>
            <a:off x="1641401" y="1970087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= 0.5 </a:t>
            </a:r>
          </a:p>
        </p:txBody>
      </p:sp>
      <p:sp>
        <p:nvSpPr>
          <p:cNvPr id="7190" name="Rectangle 21"/>
          <p:cNvSpPr>
            <a:spLocks noChangeArrowheads="1"/>
          </p:cNvSpPr>
          <p:nvPr/>
        </p:nvSpPr>
        <p:spPr bwMode="auto">
          <a:xfrm>
            <a:off x="4643363" y="2546349"/>
            <a:ext cx="338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      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+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</a:p>
        </p:txBody>
      </p:sp>
      <p:sp>
        <p:nvSpPr>
          <p:cNvPr id="7191" name="Line 22"/>
          <p:cNvSpPr>
            <a:spLocks noChangeShapeType="1"/>
          </p:cNvSpPr>
          <p:nvPr/>
        </p:nvSpPr>
        <p:spPr bwMode="auto">
          <a:xfrm>
            <a:off x="682551" y="3768724"/>
            <a:ext cx="2951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2" name="Line 23"/>
          <p:cNvSpPr>
            <a:spLocks noChangeShapeType="1"/>
          </p:cNvSpPr>
          <p:nvPr/>
        </p:nvSpPr>
        <p:spPr bwMode="auto">
          <a:xfrm>
            <a:off x="971476" y="3049587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3" name="Line 24"/>
          <p:cNvSpPr>
            <a:spLocks noChangeShapeType="1"/>
          </p:cNvSpPr>
          <p:nvPr/>
        </p:nvSpPr>
        <p:spPr bwMode="auto">
          <a:xfrm>
            <a:off x="971476" y="3049587"/>
            <a:ext cx="477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4" name="Line 25"/>
          <p:cNvSpPr>
            <a:spLocks noChangeShapeType="1"/>
          </p:cNvSpPr>
          <p:nvPr/>
        </p:nvSpPr>
        <p:spPr bwMode="auto">
          <a:xfrm flipH="1">
            <a:off x="1423913" y="3036887"/>
            <a:ext cx="6350" cy="140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5" name="Line 26"/>
          <p:cNvSpPr>
            <a:spLocks noChangeShapeType="1"/>
          </p:cNvSpPr>
          <p:nvPr/>
        </p:nvSpPr>
        <p:spPr bwMode="auto">
          <a:xfrm flipH="1">
            <a:off x="1906513" y="3768724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6" name="Line 27"/>
          <p:cNvSpPr>
            <a:spLocks noChangeShapeType="1"/>
          </p:cNvSpPr>
          <p:nvPr/>
        </p:nvSpPr>
        <p:spPr bwMode="auto">
          <a:xfrm>
            <a:off x="1441376" y="4456112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7" name="Rectangle 28"/>
          <p:cNvSpPr>
            <a:spLocks noChangeArrowheads="1"/>
          </p:cNvSpPr>
          <p:nvPr/>
        </p:nvSpPr>
        <p:spPr bwMode="auto">
          <a:xfrm>
            <a:off x="539676" y="2474912"/>
            <a:ext cx="72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7198" name="Line 29"/>
          <p:cNvSpPr>
            <a:spLocks noChangeShapeType="1"/>
          </p:cNvSpPr>
          <p:nvPr/>
        </p:nvSpPr>
        <p:spPr bwMode="auto">
          <a:xfrm>
            <a:off x="4427463" y="3770312"/>
            <a:ext cx="2735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9" name="Line 30"/>
          <p:cNvSpPr>
            <a:spLocks noChangeShapeType="1"/>
          </p:cNvSpPr>
          <p:nvPr/>
        </p:nvSpPr>
        <p:spPr bwMode="auto">
          <a:xfrm>
            <a:off x="4787826" y="3049587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00" name="Line 31"/>
          <p:cNvSpPr>
            <a:spLocks noChangeShapeType="1"/>
          </p:cNvSpPr>
          <p:nvPr/>
        </p:nvSpPr>
        <p:spPr bwMode="auto">
          <a:xfrm>
            <a:off x="4787826" y="304958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01" name="Line 32"/>
          <p:cNvSpPr>
            <a:spLocks noChangeShapeType="1"/>
          </p:cNvSpPr>
          <p:nvPr/>
        </p:nvSpPr>
        <p:spPr bwMode="auto">
          <a:xfrm>
            <a:off x="5722863" y="3049587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02" name="文字方塊 33"/>
          <p:cNvSpPr txBox="1">
            <a:spLocks noChangeArrowheads="1"/>
          </p:cNvSpPr>
          <p:nvPr/>
        </p:nvSpPr>
        <p:spPr bwMode="auto">
          <a:xfrm>
            <a:off x="4643363" y="3762374"/>
            <a:ext cx="2000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0	0.5</a:t>
            </a:r>
          </a:p>
        </p:txBody>
      </p:sp>
      <p:sp>
        <p:nvSpPr>
          <p:cNvPr id="7203" name="矩形 34"/>
          <p:cNvSpPr>
            <a:spLocks noChangeArrowheads="1"/>
          </p:cNvSpPr>
          <p:nvPr/>
        </p:nvSpPr>
        <p:spPr bwMode="auto">
          <a:xfrm>
            <a:off x="682551" y="4706937"/>
            <a:ext cx="2305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+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–1)             </a:t>
            </a:r>
            <a:endParaRPr lang="zh-TW" altLang="en-US" sz="2000" b="1" u="sng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204" name="矩形 36"/>
          <p:cNvSpPr>
            <a:spLocks noChangeArrowheads="1"/>
          </p:cNvSpPr>
          <p:nvPr/>
        </p:nvSpPr>
        <p:spPr bwMode="auto">
          <a:xfrm>
            <a:off x="682551" y="5210174"/>
            <a:ext cx="2305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–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–1)             </a:t>
            </a:r>
            <a:endParaRPr lang="zh-TW" altLang="en-US" sz="2000" b="1" u="sng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199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3C8A4D-BDF3-46CD-9603-DC16BF22CBBA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827088" y="476250"/>
            <a:ext cx="1239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−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932363" y="549275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−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>
            <a:off x="684213" y="1771650"/>
            <a:ext cx="2951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971550" y="1052513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971550" y="105251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1908175" y="1052513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>
            <a:off x="1908175" y="242093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 flipV="1">
            <a:off x="2843213" y="177165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4284663" y="1771650"/>
            <a:ext cx="2735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 flipV="1">
            <a:off x="4716463" y="1052513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 flipV="1">
            <a:off x="4716463" y="1052513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>
            <a:off x="6588125" y="1052513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684213" y="17018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=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en-US" altLang="zh-TW" sz="2000" i="1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2771775" y="1701800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=(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+1)2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en-US" altLang="zh-TW" sz="2000" i="1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1403350" y="1701800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=(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+.5)2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en-US" altLang="zh-TW" sz="2000" i="1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4284663" y="17018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=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en-US" altLang="zh-TW" sz="2000" i="1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8211" name="Text Box 18"/>
          <p:cNvSpPr txBox="1">
            <a:spLocks noChangeArrowheads="1"/>
          </p:cNvSpPr>
          <p:nvPr/>
        </p:nvSpPr>
        <p:spPr bwMode="auto">
          <a:xfrm>
            <a:off x="6011863" y="1701800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=(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+1)2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en-US" altLang="zh-TW" sz="2000" i="1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8212" name="Text Box 3"/>
          <p:cNvSpPr txBox="1">
            <a:spLocks noChangeArrowheads="1"/>
          </p:cNvSpPr>
          <p:nvPr/>
        </p:nvSpPr>
        <p:spPr bwMode="auto">
          <a:xfrm>
            <a:off x="611188" y="2944813"/>
            <a:ext cx="3313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Advantages of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Haar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wavelet </a:t>
            </a:r>
          </a:p>
        </p:txBody>
      </p:sp>
      <p:sp>
        <p:nvSpPr>
          <p:cNvPr id="8213" name="Text Box 4"/>
          <p:cNvSpPr txBox="1">
            <a:spLocks noChangeArrowheads="1"/>
          </p:cNvSpPr>
          <p:nvPr/>
        </p:nvSpPr>
        <p:spPr bwMode="auto">
          <a:xfrm>
            <a:off x="755650" y="3573463"/>
            <a:ext cx="8135938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(1) Simple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(2) Fast algorithm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(3) Orthogonal →reversible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(4) Compact, real, odd</a:t>
            </a:r>
          </a:p>
        </p:txBody>
      </p:sp>
      <p:sp>
        <p:nvSpPr>
          <p:cNvPr id="2" name="矩形 1"/>
          <p:cNvSpPr/>
          <p:nvPr/>
        </p:nvSpPr>
        <p:spPr>
          <a:xfrm>
            <a:off x="820881" y="5877272"/>
            <a:ext cx="20574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dirty="0"/>
              <a:t>Vanish moment = </a:t>
            </a: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467544" y="5417864"/>
            <a:ext cx="57249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Disa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dvantages of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Haar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wavelet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4ADA7B-AA1C-42EE-9CD2-D424CB03CF4B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323850" y="765175"/>
            <a:ext cx="8496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任何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function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都可以由 </a:t>
            </a:r>
            <a:r>
              <a:rPr lang="zh-TW" altLang="en-US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(4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(8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(16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 ………..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以及它們的位移所組成</a:t>
            </a:r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611188" y="371633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1" name="Freeform 4"/>
          <p:cNvSpPr>
            <a:spLocks/>
          </p:cNvSpPr>
          <p:nvPr/>
        </p:nvSpPr>
        <p:spPr bwMode="auto">
          <a:xfrm>
            <a:off x="684213" y="2565400"/>
            <a:ext cx="3009900" cy="938213"/>
          </a:xfrm>
          <a:custGeom>
            <a:avLst/>
            <a:gdLst>
              <a:gd name="T0" fmla="*/ 0 w 4490"/>
              <a:gd name="T1" fmla="*/ 2147483646 h 487"/>
              <a:gd name="T2" fmla="*/ 2147483646 w 4490"/>
              <a:gd name="T3" fmla="*/ 2147483646 h 487"/>
              <a:gd name="T4" fmla="*/ 2147483646 w 4490"/>
              <a:gd name="T5" fmla="*/ 2147483646 h 487"/>
              <a:gd name="T6" fmla="*/ 2147483646 w 4490"/>
              <a:gd name="T7" fmla="*/ 2147483646 h 487"/>
              <a:gd name="T8" fmla="*/ 2147483646 w 4490"/>
              <a:gd name="T9" fmla="*/ 2147483646 h 487"/>
              <a:gd name="T10" fmla="*/ 2147483646 w 4490"/>
              <a:gd name="T11" fmla="*/ 2147483646 h 487"/>
              <a:gd name="T12" fmla="*/ 2147483646 w 4490"/>
              <a:gd name="T13" fmla="*/ 2147483646 h 487"/>
              <a:gd name="T14" fmla="*/ 2147483646 w 4490"/>
              <a:gd name="T15" fmla="*/ 2147483646 h 487"/>
              <a:gd name="T16" fmla="*/ 2147483646 w 4490"/>
              <a:gd name="T17" fmla="*/ 2147483646 h 487"/>
              <a:gd name="T18" fmla="*/ 2147483646 w 4490"/>
              <a:gd name="T19" fmla="*/ 2147483646 h 487"/>
              <a:gd name="T20" fmla="*/ 2147483646 w 4490"/>
              <a:gd name="T21" fmla="*/ 2147483646 h 487"/>
              <a:gd name="T22" fmla="*/ 2147483646 w 4490"/>
              <a:gd name="T23" fmla="*/ 2147483646 h 487"/>
              <a:gd name="T24" fmla="*/ 2147483646 w 4490"/>
              <a:gd name="T25" fmla="*/ 2147483646 h 487"/>
              <a:gd name="T26" fmla="*/ 2147483646 w 4490"/>
              <a:gd name="T27" fmla="*/ 2147483646 h 487"/>
              <a:gd name="T28" fmla="*/ 2147483646 w 4490"/>
              <a:gd name="T29" fmla="*/ 2147483646 h 487"/>
              <a:gd name="T30" fmla="*/ 2147483646 w 4490"/>
              <a:gd name="T31" fmla="*/ 2147483646 h 487"/>
              <a:gd name="T32" fmla="*/ 2147483646 w 4490"/>
              <a:gd name="T33" fmla="*/ 2147483646 h 487"/>
              <a:gd name="T34" fmla="*/ 2147483646 w 4490"/>
              <a:gd name="T35" fmla="*/ 2147483646 h 487"/>
              <a:gd name="T36" fmla="*/ 2147483646 w 4490"/>
              <a:gd name="T37" fmla="*/ 2147483646 h 487"/>
              <a:gd name="T38" fmla="*/ 2147483646 w 4490"/>
              <a:gd name="T39" fmla="*/ 2147483646 h 487"/>
              <a:gd name="T40" fmla="*/ 2147483646 w 4490"/>
              <a:gd name="T41" fmla="*/ 2147483646 h 487"/>
              <a:gd name="T42" fmla="*/ 2147483646 w 4490"/>
              <a:gd name="T43" fmla="*/ 2147483646 h 487"/>
              <a:gd name="T44" fmla="*/ 2147483646 w 4490"/>
              <a:gd name="T45" fmla="*/ 2147483646 h 4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4490"/>
              <a:gd name="T70" fmla="*/ 0 h 487"/>
              <a:gd name="T71" fmla="*/ 4490 w 4490"/>
              <a:gd name="T72" fmla="*/ 487 h 487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4490" h="487">
                <a:moveTo>
                  <a:pt x="0" y="377"/>
                </a:moveTo>
                <a:cubicBezTo>
                  <a:pt x="52" y="372"/>
                  <a:pt x="103" y="366"/>
                  <a:pt x="155" y="362"/>
                </a:cubicBezTo>
                <a:cubicBezTo>
                  <a:pt x="212" y="358"/>
                  <a:pt x="268" y="359"/>
                  <a:pt x="325" y="355"/>
                </a:cubicBezTo>
                <a:cubicBezTo>
                  <a:pt x="357" y="352"/>
                  <a:pt x="392" y="331"/>
                  <a:pt x="421" y="318"/>
                </a:cubicBezTo>
                <a:cubicBezTo>
                  <a:pt x="464" y="299"/>
                  <a:pt x="511" y="291"/>
                  <a:pt x="554" y="273"/>
                </a:cubicBezTo>
                <a:cubicBezTo>
                  <a:pt x="685" y="218"/>
                  <a:pt x="797" y="72"/>
                  <a:pt x="938" y="45"/>
                </a:cubicBezTo>
                <a:cubicBezTo>
                  <a:pt x="987" y="20"/>
                  <a:pt x="1040" y="25"/>
                  <a:pt x="1093" y="15"/>
                </a:cubicBezTo>
                <a:cubicBezTo>
                  <a:pt x="1280" y="17"/>
                  <a:pt x="1611" y="0"/>
                  <a:pt x="1846" y="22"/>
                </a:cubicBezTo>
                <a:cubicBezTo>
                  <a:pt x="1902" y="81"/>
                  <a:pt x="1993" y="84"/>
                  <a:pt x="2068" y="111"/>
                </a:cubicBezTo>
                <a:cubicBezTo>
                  <a:pt x="2219" y="165"/>
                  <a:pt x="2369" y="229"/>
                  <a:pt x="2526" y="266"/>
                </a:cubicBezTo>
                <a:cubicBezTo>
                  <a:pt x="2552" y="301"/>
                  <a:pt x="2578" y="315"/>
                  <a:pt x="2614" y="333"/>
                </a:cubicBezTo>
                <a:cubicBezTo>
                  <a:pt x="2643" y="347"/>
                  <a:pt x="2656" y="372"/>
                  <a:pt x="2688" y="384"/>
                </a:cubicBezTo>
                <a:cubicBezTo>
                  <a:pt x="2762" y="411"/>
                  <a:pt x="2832" y="424"/>
                  <a:pt x="2910" y="436"/>
                </a:cubicBezTo>
                <a:cubicBezTo>
                  <a:pt x="2943" y="447"/>
                  <a:pt x="2963" y="469"/>
                  <a:pt x="2998" y="458"/>
                </a:cubicBezTo>
                <a:cubicBezTo>
                  <a:pt x="3088" y="487"/>
                  <a:pt x="3207" y="457"/>
                  <a:pt x="3294" y="451"/>
                </a:cubicBezTo>
                <a:cubicBezTo>
                  <a:pt x="3373" y="422"/>
                  <a:pt x="3447" y="387"/>
                  <a:pt x="3530" y="369"/>
                </a:cubicBezTo>
                <a:cubicBezTo>
                  <a:pt x="3603" y="323"/>
                  <a:pt x="3671" y="308"/>
                  <a:pt x="3751" y="281"/>
                </a:cubicBezTo>
                <a:cubicBezTo>
                  <a:pt x="3826" y="256"/>
                  <a:pt x="3888" y="218"/>
                  <a:pt x="3966" y="200"/>
                </a:cubicBezTo>
                <a:cubicBezTo>
                  <a:pt x="4007" y="179"/>
                  <a:pt x="4047" y="162"/>
                  <a:pt x="4091" y="148"/>
                </a:cubicBezTo>
                <a:cubicBezTo>
                  <a:pt x="4175" y="155"/>
                  <a:pt x="4246" y="180"/>
                  <a:pt x="4327" y="200"/>
                </a:cubicBezTo>
                <a:cubicBezTo>
                  <a:pt x="4359" y="208"/>
                  <a:pt x="4392" y="220"/>
                  <a:pt x="4423" y="229"/>
                </a:cubicBezTo>
                <a:cubicBezTo>
                  <a:pt x="4438" y="234"/>
                  <a:pt x="4468" y="244"/>
                  <a:pt x="4468" y="244"/>
                </a:cubicBezTo>
                <a:cubicBezTo>
                  <a:pt x="4475" y="249"/>
                  <a:pt x="4490" y="259"/>
                  <a:pt x="4490" y="25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2" name="Freeform 5"/>
          <p:cNvSpPr>
            <a:spLocks/>
          </p:cNvSpPr>
          <p:nvPr/>
        </p:nvSpPr>
        <p:spPr bwMode="auto">
          <a:xfrm>
            <a:off x="4572000" y="2636838"/>
            <a:ext cx="3009900" cy="938212"/>
          </a:xfrm>
          <a:custGeom>
            <a:avLst/>
            <a:gdLst>
              <a:gd name="T0" fmla="*/ 0 w 4490"/>
              <a:gd name="T1" fmla="*/ 2147483646 h 487"/>
              <a:gd name="T2" fmla="*/ 2147483646 w 4490"/>
              <a:gd name="T3" fmla="*/ 2147483646 h 487"/>
              <a:gd name="T4" fmla="*/ 2147483646 w 4490"/>
              <a:gd name="T5" fmla="*/ 2147483646 h 487"/>
              <a:gd name="T6" fmla="*/ 2147483646 w 4490"/>
              <a:gd name="T7" fmla="*/ 2147483646 h 487"/>
              <a:gd name="T8" fmla="*/ 2147483646 w 4490"/>
              <a:gd name="T9" fmla="*/ 2147483646 h 487"/>
              <a:gd name="T10" fmla="*/ 2147483646 w 4490"/>
              <a:gd name="T11" fmla="*/ 2147483646 h 487"/>
              <a:gd name="T12" fmla="*/ 2147483646 w 4490"/>
              <a:gd name="T13" fmla="*/ 2147483646 h 487"/>
              <a:gd name="T14" fmla="*/ 2147483646 w 4490"/>
              <a:gd name="T15" fmla="*/ 2147483646 h 487"/>
              <a:gd name="T16" fmla="*/ 2147483646 w 4490"/>
              <a:gd name="T17" fmla="*/ 2147483646 h 487"/>
              <a:gd name="T18" fmla="*/ 2147483646 w 4490"/>
              <a:gd name="T19" fmla="*/ 2147483646 h 487"/>
              <a:gd name="T20" fmla="*/ 2147483646 w 4490"/>
              <a:gd name="T21" fmla="*/ 2147483646 h 487"/>
              <a:gd name="T22" fmla="*/ 2147483646 w 4490"/>
              <a:gd name="T23" fmla="*/ 2147483646 h 487"/>
              <a:gd name="T24" fmla="*/ 2147483646 w 4490"/>
              <a:gd name="T25" fmla="*/ 2147483646 h 487"/>
              <a:gd name="T26" fmla="*/ 2147483646 w 4490"/>
              <a:gd name="T27" fmla="*/ 2147483646 h 487"/>
              <a:gd name="T28" fmla="*/ 2147483646 w 4490"/>
              <a:gd name="T29" fmla="*/ 2147483646 h 487"/>
              <a:gd name="T30" fmla="*/ 2147483646 w 4490"/>
              <a:gd name="T31" fmla="*/ 2147483646 h 487"/>
              <a:gd name="T32" fmla="*/ 2147483646 w 4490"/>
              <a:gd name="T33" fmla="*/ 2147483646 h 487"/>
              <a:gd name="T34" fmla="*/ 2147483646 w 4490"/>
              <a:gd name="T35" fmla="*/ 2147483646 h 487"/>
              <a:gd name="T36" fmla="*/ 2147483646 w 4490"/>
              <a:gd name="T37" fmla="*/ 2147483646 h 487"/>
              <a:gd name="T38" fmla="*/ 2147483646 w 4490"/>
              <a:gd name="T39" fmla="*/ 2147483646 h 487"/>
              <a:gd name="T40" fmla="*/ 2147483646 w 4490"/>
              <a:gd name="T41" fmla="*/ 2147483646 h 487"/>
              <a:gd name="T42" fmla="*/ 2147483646 w 4490"/>
              <a:gd name="T43" fmla="*/ 2147483646 h 487"/>
              <a:gd name="T44" fmla="*/ 2147483646 w 4490"/>
              <a:gd name="T45" fmla="*/ 2147483646 h 4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4490"/>
              <a:gd name="T70" fmla="*/ 0 h 487"/>
              <a:gd name="T71" fmla="*/ 4490 w 4490"/>
              <a:gd name="T72" fmla="*/ 487 h 487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4490" h="487">
                <a:moveTo>
                  <a:pt x="0" y="377"/>
                </a:moveTo>
                <a:cubicBezTo>
                  <a:pt x="52" y="372"/>
                  <a:pt x="103" y="366"/>
                  <a:pt x="155" y="362"/>
                </a:cubicBezTo>
                <a:cubicBezTo>
                  <a:pt x="212" y="358"/>
                  <a:pt x="268" y="359"/>
                  <a:pt x="325" y="355"/>
                </a:cubicBezTo>
                <a:cubicBezTo>
                  <a:pt x="357" y="352"/>
                  <a:pt x="392" y="331"/>
                  <a:pt x="421" y="318"/>
                </a:cubicBezTo>
                <a:cubicBezTo>
                  <a:pt x="464" y="299"/>
                  <a:pt x="511" y="291"/>
                  <a:pt x="554" y="273"/>
                </a:cubicBezTo>
                <a:cubicBezTo>
                  <a:pt x="685" y="218"/>
                  <a:pt x="797" y="72"/>
                  <a:pt x="938" y="45"/>
                </a:cubicBezTo>
                <a:cubicBezTo>
                  <a:pt x="987" y="20"/>
                  <a:pt x="1040" y="25"/>
                  <a:pt x="1093" y="15"/>
                </a:cubicBezTo>
                <a:cubicBezTo>
                  <a:pt x="1280" y="17"/>
                  <a:pt x="1611" y="0"/>
                  <a:pt x="1846" y="22"/>
                </a:cubicBezTo>
                <a:cubicBezTo>
                  <a:pt x="1902" y="81"/>
                  <a:pt x="1993" y="84"/>
                  <a:pt x="2068" y="111"/>
                </a:cubicBezTo>
                <a:cubicBezTo>
                  <a:pt x="2219" y="165"/>
                  <a:pt x="2369" y="229"/>
                  <a:pt x="2526" y="266"/>
                </a:cubicBezTo>
                <a:cubicBezTo>
                  <a:pt x="2552" y="301"/>
                  <a:pt x="2578" y="315"/>
                  <a:pt x="2614" y="333"/>
                </a:cubicBezTo>
                <a:cubicBezTo>
                  <a:pt x="2643" y="347"/>
                  <a:pt x="2656" y="372"/>
                  <a:pt x="2688" y="384"/>
                </a:cubicBezTo>
                <a:cubicBezTo>
                  <a:pt x="2762" y="411"/>
                  <a:pt x="2832" y="424"/>
                  <a:pt x="2910" y="436"/>
                </a:cubicBezTo>
                <a:cubicBezTo>
                  <a:pt x="2943" y="447"/>
                  <a:pt x="2963" y="469"/>
                  <a:pt x="2998" y="458"/>
                </a:cubicBezTo>
                <a:cubicBezTo>
                  <a:pt x="3088" y="487"/>
                  <a:pt x="3207" y="457"/>
                  <a:pt x="3294" y="451"/>
                </a:cubicBezTo>
                <a:cubicBezTo>
                  <a:pt x="3373" y="422"/>
                  <a:pt x="3447" y="387"/>
                  <a:pt x="3530" y="369"/>
                </a:cubicBezTo>
                <a:cubicBezTo>
                  <a:pt x="3603" y="323"/>
                  <a:pt x="3671" y="308"/>
                  <a:pt x="3751" y="281"/>
                </a:cubicBezTo>
                <a:cubicBezTo>
                  <a:pt x="3826" y="256"/>
                  <a:pt x="3888" y="218"/>
                  <a:pt x="3966" y="200"/>
                </a:cubicBezTo>
                <a:cubicBezTo>
                  <a:pt x="4007" y="179"/>
                  <a:pt x="4047" y="162"/>
                  <a:pt x="4091" y="148"/>
                </a:cubicBezTo>
                <a:cubicBezTo>
                  <a:pt x="4175" y="155"/>
                  <a:pt x="4246" y="180"/>
                  <a:pt x="4327" y="200"/>
                </a:cubicBezTo>
                <a:cubicBezTo>
                  <a:pt x="4359" y="208"/>
                  <a:pt x="4392" y="220"/>
                  <a:pt x="4423" y="229"/>
                </a:cubicBezTo>
                <a:cubicBezTo>
                  <a:pt x="4438" y="234"/>
                  <a:pt x="4468" y="244"/>
                  <a:pt x="4468" y="244"/>
                </a:cubicBezTo>
                <a:cubicBezTo>
                  <a:pt x="4475" y="249"/>
                  <a:pt x="4490" y="259"/>
                  <a:pt x="4490" y="25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4500563" y="371633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323850" y="260350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Properties </a:t>
            </a:r>
          </a:p>
        </p:txBody>
      </p:sp>
      <p:sp>
        <p:nvSpPr>
          <p:cNvPr id="9" name="矩形 8"/>
          <p:cNvSpPr/>
          <p:nvPr/>
        </p:nvSpPr>
        <p:spPr>
          <a:xfrm>
            <a:off x="1811338" y="2571750"/>
            <a:ext cx="46037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857375" y="2571750"/>
            <a:ext cx="46038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908175" y="2687638"/>
            <a:ext cx="46038" cy="1027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954213" y="2705100"/>
            <a:ext cx="46037" cy="10080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97075" y="2747963"/>
            <a:ext cx="46038" cy="9620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338388" y="3067050"/>
            <a:ext cx="46037" cy="647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2089150" y="3343275"/>
            <a:ext cx="34925" cy="365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184400" y="3348038"/>
            <a:ext cx="36513" cy="365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268538" y="3357563"/>
            <a:ext cx="36512" cy="365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234" name="Text Box 2"/>
          <p:cNvSpPr txBox="1">
            <a:spLocks noChangeArrowheads="1"/>
          </p:cNvSpPr>
          <p:nvPr/>
        </p:nvSpPr>
        <p:spPr bwMode="auto">
          <a:xfrm>
            <a:off x="323850" y="4652963"/>
            <a:ext cx="8496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任何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平均為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function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都可以由 </a:t>
            </a:r>
            <a:r>
              <a:rPr lang="zh-TW" altLang="en-US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(4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(8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(16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………..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所組成</a:t>
            </a:r>
          </a:p>
        </p:txBody>
      </p:sp>
      <p:sp>
        <p:nvSpPr>
          <p:cNvPr id="9235" name="Text Box 3"/>
          <p:cNvSpPr txBox="1">
            <a:spLocks noChangeArrowheads="1"/>
          </p:cNvSpPr>
          <p:nvPr/>
        </p:nvSpPr>
        <p:spPr bwMode="auto">
          <a:xfrm>
            <a:off x="323850" y="5445125"/>
            <a:ext cx="8496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換句話說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…….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任何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function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都可以由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constant,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(4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(8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(16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………..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所組成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ADCE13-DF20-4263-A97F-4F387C515A3B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250825" y="476250"/>
            <a:ext cx="849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(4)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不同寬度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也就是不同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wavelet / scaling functions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之間會有一個關係      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95288" y="1196975"/>
            <a:ext cx="2879725" cy="40640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+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− 1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466725" y="3141663"/>
            <a:ext cx="2879725" cy="40640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−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− 1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395288" y="1701800"/>
            <a:ext cx="467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− 2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+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− 2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− 1) 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466725" y="3860800"/>
            <a:ext cx="3889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−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− 2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−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− 1) </a:t>
            </a: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395288" y="2205038"/>
            <a:ext cx="583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 baseline="30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 baseline="30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30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+1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− 2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+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 baseline="30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30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+1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− 2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− 1) </a:t>
            </a: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538163" y="4437063"/>
            <a:ext cx="583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 baseline="30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 baseline="30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30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+1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− 2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−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i="1" baseline="30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baseline="30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+1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− 2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− 1)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33DEE8-472D-4DFD-B40B-6BAC6C756E7E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539750" y="1268413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若 </a:t>
            </a:r>
          </a:p>
        </p:txBody>
      </p:sp>
      <p:graphicFrame>
        <p:nvGraphicFramePr>
          <p:cNvPr id="12292" name="Object 3"/>
          <p:cNvGraphicFramePr>
            <a:graphicFrameLocks noChangeAspect="1"/>
          </p:cNvGraphicFramePr>
          <p:nvPr/>
        </p:nvGraphicFramePr>
        <p:xfrm>
          <a:off x="1069975" y="1196975"/>
          <a:ext cx="36925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Equation" r:id="rId3" imgW="3530600" imgH="495300" progId="Equation.DSMT4">
                  <p:embed/>
                </p:oleObj>
              </mc:Choice>
              <mc:Fallback>
                <p:oleObj name="Equation" r:id="rId3" imgW="35306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1196975"/>
                        <a:ext cx="36925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23850" y="549275"/>
            <a:ext cx="849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(5)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可以用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+1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coefficients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來算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coefficients </a:t>
            </a:r>
          </a:p>
        </p:txBody>
      </p:sp>
      <p:graphicFrame>
        <p:nvGraphicFramePr>
          <p:cNvPr id="12294" name="Object 5"/>
          <p:cNvGraphicFramePr>
            <a:graphicFrameLocks noChangeAspect="1"/>
          </p:cNvGraphicFramePr>
          <p:nvPr/>
        </p:nvGraphicFramePr>
        <p:xfrm>
          <a:off x="1023938" y="1733550"/>
          <a:ext cx="7307262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" name="Equation" r:id="rId5" imgW="6985000" imgH="1168400" progId="Equation.DSMT4">
                  <p:embed/>
                </p:oleObj>
              </mc:Choice>
              <mc:Fallback>
                <p:oleObj name="Equation" r:id="rId5" imgW="6985000" imgH="116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1733550"/>
                        <a:ext cx="7307262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6"/>
          <p:cNvGraphicFramePr>
            <a:graphicFrameLocks noChangeAspect="1"/>
          </p:cNvGraphicFramePr>
          <p:nvPr/>
        </p:nvGraphicFramePr>
        <p:xfrm>
          <a:off x="925513" y="3068638"/>
          <a:ext cx="37877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5" name="Equation" r:id="rId7" imgW="3619500" imgH="495300" progId="Equation.DSMT4">
                  <p:embed/>
                </p:oleObj>
              </mc:Choice>
              <mc:Fallback>
                <p:oleObj name="Equation" r:id="rId7" imgW="3619500" imgH="495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3068638"/>
                        <a:ext cx="37877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7"/>
          <p:cNvGraphicFramePr>
            <a:graphicFrameLocks noChangeAspect="1"/>
          </p:cNvGraphicFramePr>
          <p:nvPr/>
        </p:nvGraphicFramePr>
        <p:xfrm>
          <a:off x="952500" y="3860800"/>
          <a:ext cx="73469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" name="Equation" r:id="rId9" imgW="7023100" imgH="1168400" progId="Equation.DSMT4">
                  <p:embed/>
                </p:oleObj>
              </mc:Choice>
              <mc:Fallback>
                <p:oleObj name="Equation" r:id="rId9" imgW="7023100" imgH="1168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3860800"/>
                        <a:ext cx="73469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9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6890</TotalTime>
  <Words>2220</Words>
  <Application>Microsoft Office PowerPoint</Application>
  <PresentationFormat>如螢幕大小 (4:3)</PresentationFormat>
  <Paragraphs>389</Paragraphs>
  <Slides>49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7" baseType="lpstr">
      <vt:lpstr>新細明體</vt:lpstr>
      <vt:lpstr>標楷體</vt:lpstr>
      <vt:lpstr>Arial</vt:lpstr>
      <vt:lpstr>Symbol</vt:lpstr>
      <vt:lpstr>Times New Roman</vt:lpstr>
      <vt:lpstr>Wingdings</vt:lpstr>
      <vt:lpstr>19_預設簡報設計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Frequency Analysis and Wavelet Transforms  時頻分析與小波轉換 </dc:title>
  <dc:creator>DJJ</dc:creator>
  <cp:lastModifiedBy>User</cp:lastModifiedBy>
  <cp:revision>415</cp:revision>
  <dcterms:created xsi:type="dcterms:W3CDTF">2007-09-19T14:57:43Z</dcterms:created>
  <dcterms:modified xsi:type="dcterms:W3CDTF">2020-12-15T05:47:27Z</dcterms:modified>
</cp:coreProperties>
</file>