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25" saveSubsetFonts="1">
  <p:sldMasterIdLst>
    <p:sldMasterId id="2147483696" r:id="rId1"/>
  </p:sldMasterIdLst>
  <p:notesMasterIdLst>
    <p:notesMasterId r:id="rId59"/>
  </p:notesMasterIdLst>
  <p:sldIdLst>
    <p:sldId id="720" r:id="rId2"/>
    <p:sldId id="721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5" r:id="rId13"/>
    <p:sldId id="736" r:id="rId14"/>
    <p:sldId id="737" r:id="rId15"/>
    <p:sldId id="738" r:id="rId16"/>
    <p:sldId id="739" r:id="rId17"/>
    <p:sldId id="740" r:id="rId18"/>
    <p:sldId id="741" r:id="rId19"/>
    <p:sldId id="742" r:id="rId20"/>
    <p:sldId id="743" r:id="rId21"/>
    <p:sldId id="748" r:id="rId22"/>
    <p:sldId id="750" r:id="rId23"/>
    <p:sldId id="751" r:id="rId24"/>
    <p:sldId id="752" r:id="rId25"/>
    <p:sldId id="753" r:id="rId26"/>
    <p:sldId id="754" r:id="rId27"/>
    <p:sldId id="755" r:id="rId28"/>
    <p:sldId id="756" r:id="rId29"/>
    <p:sldId id="757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3" r:id="rId46"/>
    <p:sldId id="774" r:id="rId47"/>
    <p:sldId id="775" r:id="rId48"/>
    <p:sldId id="776" r:id="rId49"/>
    <p:sldId id="777" r:id="rId50"/>
    <p:sldId id="778" r:id="rId51"/>
    <p:sldId id="779" r:id="rId52"/>
    <p:sldId id="780" r:id="rId53"/>
    <p:sldId id="781" r:id="rId54"/>
    <p:sldId id="744" r:id="rId55"/>
    <p:sldId id="745" r:id="rId56"/>
    <p:sldId id="746" r:id="rId57"/>
    <p:sldId id="747" r:id="rId5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85" d="100"/>
          <a:sy n="85" d="100"/>
        </p:scale>
        <p:origin x="17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2.wmf"/><Relationship Id="rId5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68.wmf"/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3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3:54:18.5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0,'0'0'0,"0"0"0,0 0 0,0 0 0,0 0 0,0 0 0,0 0 0,0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4:02:33.6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0,'8'131'0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E48A6A6-7FDA-4A14-824B-7D6CA43E6A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CB82F74A-171F-4803-912D-049875C15FEA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441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CA3A2688-0713-4960-8E8A-3D29C912CF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6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C711AE6-A223-4128-B836-4DA437214F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8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4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616E1-BF1D-4C15-8884-CBE71442143A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425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50825" y="260350"/>
            <a:ext cx="85693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XIV. Discrete Wavelet Transform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410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discrete input to discrete output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84213" y="3789363"/>
            <a:ext cx="720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忽略了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scaling function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mother wavelet function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的分析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1042988" y="4221163"/>
            <a:ext cx="619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但是保留了階層式的架構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39750" y="1052513"/>
            <a:ext cx="80645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14.1 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概念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684213" y="2420938"/>
            <a:ext cx="8074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由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continuous wavelet transform with discrete coefficients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演變而來的，</a:t>
            </a:r>
            <a:b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比較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page 387)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但是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大幅簡化了其中的數學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68E2F-D14E-490F-A296-8AEC4037181F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434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0350"/>
            <a:ext cx="5618163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23850" y="5949950"/>
            <a:ext cx="8218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from R. C. Gonzalez and R. E. Woods,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Digital Image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Chap. 7,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edition, Prentice Hall, New Jersey, 2002.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9388" y="2420938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原圖：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E298B-0FFF-4510-8FCF-A99FFE092AEE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435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042988" y="1052513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保留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，捨棄其他部分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11188" y="549275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compression &amp; noise removing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11188" y="2492375"/>
            <a:ext cx="367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(directional) edge detection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187450" y="2924175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保留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419475" y="31416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捨棄其他部分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971550" y="342900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或保留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755650" y="4437063"/>
            <a:ext cx="66246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當中所包含的資訊較少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corner detection?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D0B69-2161-4305-B88D-129C343EDAF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14.4  Complexity of the DWT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734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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],   length(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length(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      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897063" y="4822825"/>
          <a:ext cx="39973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3822700" imgH="330200" progId="Equation.DSMT4">
                  <p:embed/>
                </p:oleObj>
              </mc:Choice>
              <mc:Fallback>
                <p:oleObj name="Equation" r:id="rId3" imgW="38227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4822825"/>
                        <a:ext cx="39973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11188" y="3933825"/>
            <a:ext cx="6840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Complexity of the 1-D DWT (without sectioned convolution)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827088" y="1916113"/>
          <a:ext cx="47831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5" imgW="4572000" imgH="406400" progId="Equation.DSMT4">
                  <p:embed/>
                </p:oleObj>
              </mc:Choice>
              <mc:Fallback>
                <p:oleObj name="Equation" r:id="rId5" imgW="45720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47831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Line 7"/>
          <p:cNvSpPr>
            <a:spLocks noChangeShapeType="1"/>
          </p:cNvSpPr>
          <p:nvPr/>
        </p:nvSpPr>
        <p:spPr bwMode="auto">
          <a:xfrm flipV="1">
            <a:off x="2627313" y="2349500"/>
            <a:ext cx="0" cy="287338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2124075" y="2349500"/>
            <a:ext cx="1439863" cy="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2051050" y="2636838"/>
            <a:ext cx="568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1)-point discrete Fourier transform (DFT)</a:t>
            </a:r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827088" y="2349500"/>
            <a:ext cx="1081087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V="1">
            <a:off x="1331913" y="2349500"/>
            <a:ext cx="0" cy="863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827088" y="3213100"/>
            <a:ext cx="597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1)-point inverse discrete Fourier transform (IDFT)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DA4DF-3016-44AF-9D7B-6039E823DAC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95288" y="476250"/>
            <a:ext cx="6696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(2)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當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&gt;&gt;&gt;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時</a:t>
            </a:r>
            <a:r>
              <a:rPr lang="zh-TW" altLang="en-US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，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 “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sectioned convolution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”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的技巧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1042988" y="2265363"/>
            <a:ext cx="5834062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39750" y="1125538"/>
            <a:ext cx="59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6390" name="Freeform 5"/>
          <p:cNvSpPr>
            <a:spLocks/>
          </p:cNvSpPr>
          <p:nvPr/>
        </p:nvSpPr>
        <p:spPr bwMode="auto">
          <a:xfrm>
            <a:off x="1470025" y="1484313"/>
            <a:ext cx="5189538" cy="804862"/>
          </a:xfrm>
          <a:custGeom>
            <a:avLst/>
            <a:gdLst>
              <a:gd name="T0" fmla="*/ 0 w 3133"/>
              <a:gd name="T1" fmla="*/ 2147483646 h 507"/>
              <a:gd name="T2" fmla="*/ 2147483646 w 3133"/>
              <a:gd name="T3" fmla="*/ 2147483646 h 507"/>
              <a:gd name="T4" fmla="*/ 2147483646 w 3133"/>
              <a:gd name="T5" fmla="*/ 2147483646 h 507"/>
              <a:gd name="T6" fmla="*/ 2147483646 w 3133"/>
              <a:gd name="T7" fmla="*/ 2147483646 h 507"/>
              <a:gd name="T8" fmla="*/ 2147483646 w 3133"/>
              <a:gd name="T9" fmla="*/ 2147483646 h 507"/>
              <a:gd name="T10" fmla="*/ 2147483646 w 3133"/>
              <a:gd name="T11" fmla="*/ 2147483646 h 507"/>
              <a:gd name="T12" fmla="*/ 2147483646 w 3133"/>
              <a:gd name="T13" fmla="*/ 2147483646 h 507"/>
              <a:gd name="T14" fmla="*/ 2147483646 w 3133"/>
              <a:gd name="T15" fmla="*/ 2147483646 h 507"/>
              <a:gd name="T16" fmla="*/ 2147483646 w 3133"/>
              <a:gd name="T17" fmla="*/ 2147483646 h 507"/>
              <a:gd name="T18" fmla="*/ 2147483646 w 3133"/>
              <a:gd name="T19" fmla="*/ 2147483646 h 507"/>
              <a:gd name="T20" fmla="*/ 2147483646 w 3133"/>
              <a:gd name="T21" fmla="*/ 2147483646 h 507"/>
              <a:gd name="T22" fmla="*/ 2147483646 w 3133"/>
              <a:gd name="T23" fmla="*/ 2147483646 h 507"/>
              <a:gd name="T24" fmla="*/ 2147483646 w 3133"/>
              <a:gd name="T25" fmla="*/ 2147483646 h 507"/>
              <a:gd name="T26" fmla="*/ 2147483646 w 3133"/>
              <a:gd name="T27" fmla="*/ 2147483646 h 507"/>
              <a:gd name="T28" fmla="*/ 2147483646 w 3133"/>
              <a:gd name="T29" fmla="*/ 2147483646 h 507"/>
              <a:gd name="T30" fmla="*/ 2147483646 w 3133"/>
              <a:gd name="T31" fmla="*/ 0 h 507"/>
              <a:gd name="T32" fmla="*/ 2147483646 w 3133"/>
              <a:gd name="T33" fmla="*/ 2147483646 h 507"/>
              <a:gd name="T34" fmla="*/ 2147483646 w 3133"/>
              <a:gd name="T35" fmla="*/ 2147483646 h 507"/>
              <a:gd name="T36" fmla="*/ 2147483646 w 3133"/>
              <a:gd name="T37" fmla="*/ 2147483646 h 507"/>
              <a:gd name="T38" fmla="*/ 2147483646 w 3133"/>
              <a:gd name="T39" fmla="*/ 2147483646 h 507"/>
              <a:gd name="T40" fmla="*/ 2147483646 w 3133"/>
              <a:gd name="T41" fmla="*/ 2147483646 h 507"/>
              <a:gd name="T42" fmla="*/ 2147483646 w 3133"/>
              <a:gd name="T43" fmla="*/ 2147483646 h 507"/>
              <a:gd name="T44" fmla="*/ 2147483646 w 3133"/>
              <a:gd name="T45" fmla="*/ 2147483646 h 507"/>
              <a:gd name="T46" fmla="*/ 2147483646 w 3133"/>
              <a:gd name="T47" fmla="*/ 2147483646 h 507"/>
              <a:gd name="T48" fmla="*/ 2147483646 w 3133"/>
              <a:gd name="T49" fmla="*/ 2147483646 h 507"/>
              <a:gd name="T50" fmla="*/ 2147483646 w 3133"/>
              <a:gd name="T51" fmla="*/ 2147483646 h 507"/>
              <a:gd name="T52" fmla="*/ 2147483646 w 3133"/>
              <a:gd name="T53" fmla="*/ 2147483646 h 507"/>
              <a:gd name="T54" fmla="*/ 2147483646 w 3133"/>
              <a:gd name="T55" fmla="*/ 2147483646 h 507"/>
              <a:gd name="T56" fmla="*/ 2147483646 w 3133"/>
              <a:gd name="T57" fmla="*/ 2147483646 h 507"/>
              <a:gd name="T58" fmla="*/ 2147483646 w 3133"/>
              <a:gd name="T59" fmla="*/ 2147483646 h 507"/>
              <a:gd name="T60" fmla="*/ 2147483646 w 3133"/>
              <a:gd name="T61" fmla="*/ 2147483646 h 507"/>
              <a:gd name="T62" fmla="*/ 2147483646 w 3133"/>
              <a:gd name="T63" fmla="*/ 2147483646 h 507"/>
              <a:gd name="T64" fmla="*/ 2147483646 w 3133"/>
              <a:gd name="T65" fmla="*/ 2147483646 h 507"/>
              <a:gd name="T66" fmla="*/ 2147483646 w 3133"/>
              <a:gd name="T67" fmla="*/ 2147483646 h 50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133"/>
              <a:gd name="T103" fmla="*/ 0 h 507"/>
              <a:gd name="T104" fmla="*/ 3133 w 3133"/>
              <a:gd name="T105" fmla="*/ 507 h 50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133" h="507">
                <a:moveTo>
                  <a:pt x="0" y="507"/>
                </a:moveTo>
                <a:cubicBezTo>
                  <a:pt x="30" y="461"/>
                  <a:pt x="98" y="415"/>
                  <a:pt x="144" y="384"/>
                </a:cubicBezTo>
                <a:cubicBezTo>
                  <a:pt x="162" y="355"/>
                  <a:pt x="176" y="360"/>
                  <a:pt x="205" y="343"/>
                </a:cubicBezTo>
                <a:cubicBezTo>
                  <a:pt x="246" y="319"/>
                  <a:pt x="240" y="322"/>
                  <a:pt x="267" y="295"/>
                </a:cubicBezTo>
                <a:cubicBezTo>
                  <a:pt x="278" y="262"/>
                  <a:pt x="314" y="258"/>
                  <a:pt x="343" y="240"/>
                </a:cubicBezTo>
                <a:cubicBezTo>
                  <a:pt x="375" y="220"/>
                  <a:pt x="423" y="169"/>
                  <a:pt x="459" y="158"/>
                </a:cubicBezTo>
                <a:cubicBezTo>
                  <a:pt x="466" y="153"/>
                  <a:pt x="474" y="150"/>
                  <a:pt x="480" y="144"/>
                </a:cubicBezTo>
                <a:cubicBezTo>
                  <a:pt x="486" y="138"/>
                  <a:pt x="487" y="128"/>
                  <a:pt x="493" y="123"/>
                </a:cubicBezTo>
                <a:cubicBezTo>
                  <a:pt x="506" y="112"/>
                  <a:pt x="521" y="105"/>
                  <a:pt x="535" y="96"/>
                </a:cubicBezTo>
                <a:cubicBezTo>
                  <a:pt x="542" y="92"/>
                  <a:pt x="555" y="82"/>
                  <a:pt x="555" y="82"/>
                </a:cubicBezTo>
                <a:cubicBezTo>
                  <a:pt x="585" y="101"/>
                  <a:pt x="618" y="130"/>
                  <a:pt x="651" y="144"/>
                </a:cubicBezTo>
                <a:cubicBezTo>
                  <a:pt x="715" y="170"/>
                  <a:pt x="782" y="185"/>
                  <a:pt x="850" y="192"/>
                </a:cubicBezTo>
                <a:cubicBezTo>
                  <a:pt x="935" y="220"/>
                  <a:pt x="871" y="222"/>
                  <a:pt x="994" y="212"/>
                </a:cubicBezTo>
                <a:cubicBezTo>
                  <a:pt x="1025" y="193"/>
                  <a:pt x="1042" y="163"/>
                  <a:pt x="1076" y="151"/>
                </a:cubicBezTo>
                <a:cubicBezTo>
                  <a:pt x="1145" y="66"/>
                  <a:pt x="1112" y="94"/>
                  <a:pt x="1165" y="55"/>
                </a:cubicBezTo>
                <a:cubicBezTo>
                  <a:pt x="1172" y="37"/>
                  <a:pt x="1185" y="0"/>
                  <a:pt x="1193" y="0"/>
                </a:cubicBezTo>
                <a:cubicBezTo>
                  <a:pt x="1211" y="0"/>
                  <a:pt x="1212" y="31"/>
                  <a:pt x="1227" y="41"/>
                </a:cubicBezTo>
                <a:cubicBezTo>
                  <a:pt x="1244" y="52"/>
                  <a:pt x="1282" y="68"/>
                  <a:pt x="1282" y="68"/>
                </a:cubicBezTo>
                <a:cubicBezTo>
                  <a:pt x="1532" y="59"/>
                  <a:pt x="1380" y="79"/>
                  <a:pt x="1501" y="48"/>
                </a:cubicBezTo>
                <a:cubicBezTo>
                  <a:pt x="1531" y="40"/>
                  <a:pt x="1591" y="27"/>
                  <a:pt x="1591" y="27"/>
                </a:cubicBezTo>
                <a:cubicBezTo>
                  <a:pt x="1625" y="51"/>
                  <a:pt x="1607" y="61"/>
                  <a:pt x="1625" y="96"/>
                </a:cubicBezTo>
                <a:cubicBezTo>
                  <a:pt x="1638" y="122"/>
                  <a:pt x="1666" y="161"/>
                  <a:pt x="1693" y="171"/>
                </a:cubicBezTo>
                <a:cubicBezTo>
                  <a:pt x="1776" y="154"/>
                  <a:pt x="1838" y="105"/>
                  <a:pt x="1913" y="68"/>
                </a:cubicBezTo>
                <a:cubicBezTo>
                  <a:pt x="1940" y="29"/>
                  <a:pt x="1910" y="63"/>
                  <a:pt x="1954" y="41"/>
                </a:cubicBezTo>
                <a:cubicBezTo>
                  <a:pt x="1969" y="34"/>
                  <a:pt x="1995" y="14"/>
                  <a:pt x="1995" y="14"/>
                </a:cubicBezTo>
                <a:cubicBezTo>
                  <a:pt x="2013" y="16"/>
                  <a:pt x="2033" y="14"/>
                  <a:pt x="2050" y="20"/>
                </a:cubicBezTo>
                <a:cubicBezTo>
                  <a:pt x="2102" y="38"/>
                  <a:pt x="2092" y="58"/>
                  <a:pt x="2146" y="68"/>
                </a:cubicBezTo>
                <a:cubicBezTo>
                  <a:pt x="2230" y="132"/>
                  <a:pt x="2277" y="232"/>
                  <a:pt x="2393" y="240"/>
                </a:cubicBezTo>
                <a:cubicBezTo>
                  <a:pt x="2484" y="246"/>
                  <a:pt x="2576" y="249"/>
                  <a:pt x="2667" y="254"/>
                </a:cubicBezTo>
                <a:cubicBezTo>
                  <a:pt x="2682" y="263"/>
                  <a:pt x="2693" y="279"/>
                  <a:pt x="2708" y="288"/>
                </a:cubicBezTo>
                <a:cubicBezTo>
                  <a:pt x="2752" y="314"/>
                  <a:pt x="2835" y="311"/>
                  <a:pt x="2880" y="315"/>
                </a:cubicBezTo>
                <a:cubicBezTo>
                  <a:pt x="2906" y="343"/>
                  <a:pt x="2915" y="378"/>
                  <a:pt x="2941" y="404"/>
                </a:cubicBezTo>
                <a:cubicBezTo>
                  <a:pt x="2984" y="447"/>
                  <a:pt x="3065" y="453"/>
                  <a:pt x="3120" y="459"/>
                </a:cubicBezTo>
                <a:cubicBezTo>
                  <a:pt x="3128" y="490"/>
                  <a:pt x="3121" y="480"/>
                  <a:pt x="3133" y="49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1476375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2124075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2771775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3419475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4067175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4716463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5364163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6011863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323850" y="3357563"/>
            <a:ext cx="59039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將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切成很多段，每段長度為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總共有                         段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aseline="-25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6400" name="Object 15"/>
          <p:cNvGraphicFramePr>
            <a:graphicFrameLocks noChangeAspect="1"/>
          </p:cNvGraphicFramePr>
          <p:nvPr/>
        </p:nvGraphicFramePr>
        <p:xfrm>
          <a:off x="1476375" y="3860800"/>
          <a:ext cx="11287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3" imgW="1079500" imgH="330200" progId="Equation.DSMT4">
                  <p:embed/>
                </p:oleObj>
              </mc:Choice>
              <mc:Fallback>
                <p:oleObj name="Equation" r:id="rId3" imgW="10795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60800"/>
                        <a:ext cx="11287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5003800" y="3429000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&gt;&gt;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948488" y="2133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1619250" y="2420938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6404" name="AutoShape 19"/>
          <p:cNvSpPr>
            <a:spLocks/>
          </p:cNvSpPr>
          <p:nvPr/>
        </p:nvSpPr>
        <p:spPr bwMode="auto">
          <a:xfrm rot="-5400000">
            <a:off x="1692275" y="2060575"/>
            <a:ext cx="215900" cy="6477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405" name="AutoShape 20"/>
          <p:cNvSpPr>
            <a:spLocks/>
          </p:cNvSpPr>
          <p:nvPr/>
        </p:nvSpPr>
        <p:spPr bwMode="auto">
          <a:xfrm rot="-5400000">
            <a:off x="2339975" y="2060575"/>
            <a:ext cx="215900" cy="6477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2195513" y="2420938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>
            <a:off x="6659563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1476375" y="1125538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2124075" y="1125538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2771775" y="1125538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6411" name="Rectangle 26"/>
          <p:cNvSpPr>
            <a:spLocks noChangeArrowheads="1"/>
          </p:cNvSpPr>
          <p:nvPr/>
        </p:nvSpPr>
        <p:spPr bwMode="auto">
          <a:xfrm>
            <a:off x="5940425" y="1125538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graphicFrame>
        <p:nvGraphicFramePr>
          <p:cNvPr id="16412" name="Object 27"/>
          <p:cNvGraphicFramePr>
            <a:graphicFrameLocks noChangeAspect="1"/>
          </p:cNvGraphicFramePr>
          <p:nvPr/>
        </p:nvGraphicFramePr>
        <p:xfrm>
          <a:off x="827088" y="4508500"/>
          <a:ext cx="64833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5" imgW="6197600" imgH="381000" progId="Equation.DSMT4">
                  <p:embed/>
                </p:oleObj>
              </mc:Choice>
              <mc:Fallback>
                <p:oleObj name="Equation" r:id="rId5" imgW="6197600" imgH="381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08500"/>
                        <a:ext cx="64833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8"/>
          <p:cNvGraphicFramePr>
            <a:graphicFrameLocks noChangeAspect="1"/>
          </p:cNvGraphicFramePr>
          <p:nvPr/>
        </p:nvGraphicFramePr>
        <p:xfrm>
          <a:off x="885825" y="5229225"/>
          <a:ext cx="63642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7" imgW="6083300" imgH="381000" progId="Equation.DSMT4">
                  <p:embed/>
                </p:oleObj>
              </mc:Choice>
              <mc:Fallback>
                <p:oleObj name="Equation" r:id="rId7" imgW="6083300" imgH="381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229225"/>
                        <a:ext cx="63642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73DD8-AD9A-40A5-AB12-4E27FE01697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4213" y="3789363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zh-TW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重要概念：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116013" y="4437063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complexity of the 1-D DWT is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linear with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5076825" y="4870450"/>
          <a:ext cx="690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3" imgW="660113" imgH="380835" progId="Equation.DSMT4">
                  <p:embed/>
                </p:oleObj>
              </mc:Choice>
              <mc:Fallback>
                <p:oleObj name="Equation" r:id="rId3" imgW="660113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70450"/>
                        <a:ext cx="6905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116013" y="5373688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&gt;&gt;&gt;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11188" y="476250"/>
            <a:ext cx="2881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complexity:</a:t>
            </a:r>
          </a:p>
        </p:txBody>
      </p:sp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1403350" y="1123950"/>
          <a:ext cx="54165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5" imgW="5181600" imgH="1092200" progId="Equation.DSMT4">
                  <p:embed/>
                </p:oleObj>
              </mc:Choice>
              <mc:Fallback>
                <p:oleObj name="Equation" r:id="rId5" imgW="5181600" imgH="1092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3950"/>
                        <a:ext cx="541655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44545C-7063-47A5-9DD9-0EE6CB3C4B9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Multiple stages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的情形下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900113" y="1628775"/>
            <a:ext cx="2449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Complexity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近似於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3599"/>
              </p:ext>
            </p:extLst>
          </p:nvPr>
        </p:nvGraphicFramePr>
        <p:xfrm>
          <a:off x="3203575" y="1735138"/>
          <a:ext cx="39036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3" imgW="3733560" imgH="939600" progId="Equation.DSMT4">
                  <p:embed/>
                </p:oleObj>
              </mc:Choice>
              <mc:Fallback>
                <p:oleObj name="Equation" r:id="rId3" imgW="373356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35138"/>
                        <a:ext cx="39036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55650" y="765175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若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不再分解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55650" y="3068638"/>
            <a:ext cx="2665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若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也細分</a:t>
            </a:r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2949575" y="4325938"/>
          <a:ext cx="47545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5" imgW="4546600" imgH="939800" progId="Equation.DSMT4">
                  <p:embed/>
                </p:oleObj>
              </mc:Choice>
              <mc:Fallback>
                <p:oleObj name="Equation" r:id="rId5" imgW="4546600" imgH="93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4325938"/>
                        <a:ext cx="47545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973138" y="3716338"/>
            <a:ext cx="2449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Complexity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近似於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5508625" y="5372100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DFT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相近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C4ADCB-62E6-4351-9FD2-6DA79FCA844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28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Complexity of the 2-D DWT on page 431  (without sectioned convolution ) 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131888" y="1079500"/>
          <a:ext cx="7250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3" imgW="6934200" imgH="330200" progId="Equation.DSMT4">
                  <p:embed/>
                </p:oleObj>
              </mc:Choice>
              <mc:Fallback>
                <p:oleObj name="Equation" r:id="rId3" imgW="69342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079500"/>
                        <a:ext cx="72501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Line 4"/>
          <p:cNvSpPr>
            <a:spLocks noChangeShapeType="1"/>
          </p:cNvSpPr>
          <p:nvPr/>
        </p:nvSpPr>
        <p:spPr bwMode="auto">
          <a:xfrm flipV="1">
            <a:off x="1908175" y="1412875"/>
            <a:ext cx="2159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4537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first part needs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1-D DWTs and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input for each 1-D DWT has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points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flipV="1">
            <a:off x="6372225" y="1412875"/>
            <a:ext cx="1588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3995738" y="2636838"/>
            <a:ext cx="4897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second part needs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 1-D DWTs and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input for each 1-D DWT has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points</a:t>
            </a:r>
          </a:p>
        </p:txBody>
      </p:sp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1098550" y="4237038"/>
          <a:ext cx="41179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5" imgW="3937000" imgH="1092200" progId="Equation.DSMT4">
                  <p:embed/>
                </p:oleObj>
              </mc:Choice>
              <mc:Fallback>
                <p:oleObj name="Equation" r:id="rId5" imgW="3937000" imgH="1092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237038"/>
                        <a:ext cx="41179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8752B1-750D-4DAC-9ABF-E1C5CA22665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6840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(5) Complexity of the 2-D DWT (with Sectioned Convolution)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827088" y="1412875"/>
            <a:ext cx="3024187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827088" y="765175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Image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692275" y="1341438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H="1">
            <a:off x="3419475" y="126841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539750" y="1844675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611188" y="2276475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611188" y="357346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260475" y="126841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611188" y="2708275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611188" y="314166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H="1">
            <a:off x="2124075" y="134143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 flipH="1">
            <a:off x="2555875" y="134143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H="1">
            <a:off x="2987675" y="134143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4356100" y="1773238"/>
            <a:ext cx="37433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original size: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size of each part: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aseline="-25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graphicFrame>
        <p:nvGraphicFramePr>
          <p:cNvPr id="20498" name="Object 17"/>
          <p:cNvGraphicFramePr>
            <a:graphicFrameLocks noChangeAspect="1"/>
          </p:cNvGraphicFramePr>
          <p:nvPr/>
        </p:nvGraphicFramePr>
        <p:xfrm>
          <a:off x="4384675" y="3028950"/>
          <a:ext cx="43037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4" imgW="4114800" imgH="1066800" progId="Equation.DSMT4">
                  <p:embed/>
                </p:oleObj>
              </mc:Choice>
              <mc:Fallback>
                <p:oleObj name="Equation" r:id="rId4" imgW="4114800" imgH="1066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028950"/>
                        <a:ext cx="43037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Line 18"/>
          <p:cNvSpPr>
            <a:spLocks noChangeShapeType="1"/>
          </p:cNvSpPr>
          <p:nvPr/>
        </p:nvSpPr>
        <p:spPr bwMode="auto">
          <a:xfrm flipH="1" flipV="1">
            <a:off x="3635375" y="1628775"/>
            <a:ext cx="7207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 flipH="1" flipV="1">
            <a:off x="3203575" y="1628775"/>
            <a:ext cx="11525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 flipH="1" flipV="1">
            <a:off x="2700338" y="1628775"/>
            <a:ext cx="16557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 flipH="1" flipV="1">
            <a:off x="3563938" y="2133600"/>
            <a:ext cx="7921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 flipH="1">
            <a:off x="3635375" y="24209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4" name="Text Box 2"/>
          <p:cNvSpPr txBox="1">
            <a:spLocks noChangeArrowheads="1"/>
          </p:cNvSpPr>
          <p:nvPr/>
        </p:nvSpPr>
        <p:spPr bwMode="auto">
          <a:xfrm>
            <a:off x="468313" y="4365625"/>
            <a:ext cx="719931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zh-TW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重要概念： </a:t>
            </a:r>
            <a:endParaRPr lang="en-US" altLang="zh-TW" sz="20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 the method of the sectioned convolution is applied,</a:t>
            </a:r>
            <a:endParaRPr lang="zh-TW" altLang="en-US" sz="20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05" name="Text Box 3"/>
          <p:cNvSpPr txBox="1">
            <a:spLocks noChangeArrowheads="1"/>
          </p:cNvSpPr>
          <p:nvPr/>
        </p:nvSpPr>
        <p:spPr bwMode="auto">
          <a:xfrm>
            <a:off x="611188" y="5229225"/>
            <a:ext cx="7056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complexity of the 2-D DWT is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linear with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MN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</p:txBody>
      </p:sp>
      <p:graphicFrame>
        <p:nvGraphicFramePr>
          <p:cNvPr id="20506" name="Object 4"/>
          <p:cNvGraphicFramePr>
            <a:graphicFrameLocks noChangeAspect="1"/>
          </p:cNvGraphicFramePr>
          <p:nvPr/>
        </p:nvGraphicFramePr>
        <p:xfrm>
          <a:off x="5219700" y="5732463"/>
          <a:ext cx="889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6" imgW="850531" imgH="380835" progId="Equation.DSMT4">
                  <p:embed/>
                </p:oleObj>
              </mc:Choice>
              <mc:Fallback>
                <p:oleObj name="Equation" r:id="rId6" imgW="850531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732463"/>
                        <a:ext cx="889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15C312-F871-4C21-9D8E-C800F85469D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(6) Multiple stages, two dimension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900113" y="908050"/>
            <a:ext cx="554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size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×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755650" y="2205038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total complexity</a:t>
            </a:r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1241425" y="2905125"/>
          <a:ext cx="62658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3" imgW="5994400" imgH="558800" progId="Equation.DSMT4">
                  <p:embed/>
                </p:oleObj>
              </mc:Choice>
              <mc:Fallback>
                <p:oleObj name="Equation" r:id="rId3" imgW="59944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05125"/>
                        <a:ext cx="62658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611188" y="1628775"/>
            <a:ext cx="6121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若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不細分，只細分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6633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84213" y="3789363"/>
            <a:ext cx="48958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若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也細分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6633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1044575" y="4365625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total complexity</a:t>
            </a:r>
          </a:p>
        </p:txBody>
      </p:sp>
      <p:graphicFrame>
        <p:nvGraphicFramePr>
          <p:cNvPr id="22538" name="Object 9"/>
          <p:cNvGraphicFramePr>
            <a:graphicFrameLocks noChangeAspect="1"/>
          </p:cNvGraphicFramePr>
          <p:nvPr/>
        </p:nvGraphicFramePr>
        <p:xfrm>
          <a:off x="1141413" y="4849813"/>
          <a:ext cx="484663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5" imgW="4635500" imgH="1041400" progId="Equation.DSMT4">
                  <p:embed/>
                </p:oleObj>
              </mc:Choice>
              <mc:Fallback>
                <p:oleObj name="Equation" r:id="rId5" imgW="4635500" imgH="1041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4849813"/>
                        <a:ext cx="484663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CC256-CA47-4655-93E3-AC5E09EE87F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77771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14.5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Many Operations Also Have Linear Complexities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61928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事實上，不只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wavelet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有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linear complexity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當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input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和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filter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長度或大小相差懸殊時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　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1-D convolution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complexity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是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linear with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. 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2-D convolution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complexity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是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linear with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. 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和傳統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log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log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的觀念不同）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55650" y="4076700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很重要的概念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EFE04-BDC2-4299-BBD2-2DAC4D5320E0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426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41338" y="21336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124075" y="134143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124075" y="256540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1044575" y="2349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1476375" y="16303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1476375" y="1630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>
            <a:off x="1476375" y="28543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052638" y="2565400"/>
            <a:ext cx="7921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2052638" y="1341438"/>
            <a:ext cx="7921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2844800" y="1630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2844800" y="28543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3421063" y="141446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3421063" y="1341438"/>
            <a:ext cx="5762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3421063" y="2565400"/>
            <a:ext cx="5762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3421063" y="2565400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3997325" y="1630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3997325" y="28543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4573588" y="141446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4573588" y="26384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1331913" y="4005263"/>
            <a:ext cx="5762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1331913" y="4076700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1908175" y="4076700"/>
            <a:ext cx="4103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downsampling by the factor of 2</a:t>
            </a:r>
          </a:p>
        </p:txBody>
      </p:sp>
      <p:sp>
        <p:nvSpPr>
          <p:cNvPr id="5145" name="Rectangle 24"/>
          <p:cNvSpPr>
            <a:spLocks noChangeArrowheads="1"/>
          </p:cNvSpPr>
          <p:nvPr/>
        </p:nvSpPr>
        <p:spPr bwMode="auto">
          <a:xfrm>
            <a:off x="1763713" y="4868863"/>
            <a:ext cx="5762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1763713" y="4941888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>
            <a:off x="684213" y="48688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>
            <a:off x="1187450" y="50863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2339975" y="50863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50" name="Text Box 29"/>
          <p:cNvSpPr txBox="1">
            <a:spLocks noChangeArrowheads="1"/>
          </p:cNvSpPr>
          <p:nvPr/>
        </p:nvSpPr>
        <p:spPr bwMode="auto">
          <a:xfrm>
            <a:off x="2916238" y="48688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graphicFrame>
        <p:nvGraphicFramePr>
          <p:cNvPr id="5151" name="Object 30"/>
          <p:cNvGraphicFramePr>
            <a:graphicFrameLocks noChangeAspect="1"/>
          </p:cNvGraphicFramePr>
          <p:nvPr/>
        </p:nvGraphicFramePr>
        <p:xfrm>
          <a:off x="4475163" y="4941888"/>
          <a:ext cx="1422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3" imgW="1358310" imgH="380835" progId="Equation.DSMT4">
                  <p:embed/>
                </p:oleObj>
              </mc:Choice>
              <mc:Fallback>
                <p:oleObj name="Equation" r:id="rId3" imgW="1358310" imgH="38083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4941888"/>
                        <a:ext cx="14224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Text Box 31"/>
          <p:cNvSpPr txBox="1">
            <a:spLocks noChangeArrowheads="1"/>
          </p:cNvSpPr>
          <p:nvPr/>
        </p:nvSpPr>
        <p:spPr bwMode="auto">
          <a:xfrm>
            <a:off x="468313" y="333375"/>
            <a:ext cx="7920037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14.2  1-D Discrete Wavelet Transform </a:t>
            </a:r>
          </a:p>
        </p:txBody>
      </p:sp>
      <p:sp>
        <p:nvSpPr>
          <p:cNvPr id="5153" name="Text Box 32"/>
          <p:cNvSpPr txBox="1">
            <a:spLocks noChangeArrowheads="1"/>
          </p:cNvSpPr>
          <p:nvPr/>
        </p:nvSpPr>
        <p:spPr bwMode="auto">
          <a:xfrm>
            <a:off x="1763713" y="981075"/>
            <a:ext cx="165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lowpass filter</a:t>
            </a:r>
          </a:p>
        </p:txBody>
      </p:sp>
      <p:sp>
        <p:nvSpPr>
          <p:cNvPr id="5154" name="Text Box 33"/>
          <p:cNvSpPr txBox="1">
            <a:spLocks noChangeArrowheads="1"/>
          </p:cNvSpPr>
          <p:nvPr/>
        </p:nvSpPr>
        <p:spPr bwMode="auto">
          <a:xfrm>
            <a:off x="1763713" y="2133600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highpass filter</a:t>
            </a:r>
          </a:p>
        </p:txBody>
      </p:sp>
      <p:sp>
        <p:nvSpPr>
          <p:cNvPr id="5155" name="Text Box 34"/>
          <p:cNvSpPr txBox="1">
            <a:spLocks noChangeArrowheads="1"/>
          </p:cNvSpPr>
          <p:nvPr/>
        </p:nvSpPr>
        <p:spPr bwMode="auto">
          <a:xfrm>
            <a:off x="395288" y="1773238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</a:t>
            </a:r>
          </a:p>
        </p:txBody>
      </p:sp>
      <p:sp>
        <p:nvSpPr>
          <p:cNvPr id="5156" name="文字方塊 35"/>
          <p:cNvSpPr txBox="1">
            <a:spLocks noChangeArrowheads="1"/>
          </p:cNvSpPr>
          <p:nvPr/>
        </p:nvSpPr>
        <p:spPr bwMode="auto">
          <a:xfrm>
            <a:off x="357188" y="240188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-points</a:t>
            </a:r>
          </a:p>
        </p:txBody>
      </p:sp>
      <p:sp>
        <p:nvSpPr>
          <p:cNvPr id="5157" name="文字方塊 37"/>
          <p:cNvSpPr txBox="1">
            <a:spLocks noChangeArrowheads="1"/>
          </p:cNvSpPr>
          <p:nvPr/>
        </p:nvSpPr>
        <p:spPr bwMode="auto">
          <a:xfrm>
            <a:off x="1928813" y="17875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-points</a:t>
            </a:r>
          </a:p>
        </p:txBody>
      </p:sp>
      <p:sp>
        <p:nvSpPr>
          <p:cNvPr id="5158" name="文字方塊 38"/>
          <p:cNvSpPr txBox="1">
            <a:spLocks noChangeArrowheads="1"/>
          </p:cNvSpPr>
          <p:nvPr/>
        </p:nvSpPr>
        <p:spPr bwMode="auto">
          <a:xfrm>
            <a:off x="1928813" y="3001963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-points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F3E7F-063C-4E6A-9BEB-B8DC5432035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Note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DCT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complexity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也是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linear with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MN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547813" y="148431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(divided into 8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× 8 blocks)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2268538" y="2060575"/>
          <a:ext cx="45799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4381500" imgH="609600" progId="Equation.DSMT4">
                  <p:embed/>
                </p:oleObj>
              </mc:Choice>
              <mc:Fallback>
                <p:oleObj name="Equation" r:id="rId3" imgW="43815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60575"/>
                        <a:ext cx="45799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755650" y="2205038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complexity 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BB082-735A-400C-A275-BBE536FA2E5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3850" y="23495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763713" y="184467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692275" y="29257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828675" y="2565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1260475" y="2060575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60475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1260475" y="3141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1692275" y="2925763"/>
            <a:ext cx="792163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1692275" y="1844675"/>
            <a:ext cx="792163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2484438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2484438" y="3141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V="1">
            <a:off x="3492500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3492500" y="3141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3852863" y="18446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3852863" y="292576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2916238" y="1844675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2916238" y="2925763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4645025" y="20605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2052638" y="141287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analysis </a:t>
            </a: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5364163" y="141287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synthesis </a:t>
            </a:r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5148263" y="1844675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5148263" y="2925763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4645025" y="31416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5724525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>
            <a:off x="5724525" y="3141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6156325" y="184467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6156325" y="29257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30" name="Rectangle 29"/>
          <p:cNvSpPr>
            <a:spLocks noChangeArrowheads="1"/>
          </p:cNvSpPr>
          <p:nvPr/>
        </p:nvSpPr>
        <p:spPr bwMode="auto">
          <a:xfrm>
            <a:off x="6156325" y="2925763"/>
            <a:ext cx="792163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31" name="Rectangle 30"/>
          <p:cNvSpPr>
            <a:spLocks noChangeArrowheads="1"/>
          </p:cNvSpPr>
          <p:nvPr/>
        </p:nvSpPr>
        <p:spPr bwMode="auto">
          <a:xfrm>
            <a:off x="6156325" y="1844675"/>
            <a:ext cx="792163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32" name="AutoShape 31"/>
          <p:cNvSpPr>
            <a:spLocks noChangeArrowheads="1"/>
          </p:cNvSpPr>
          <p:nvPr/>
        </p:nvSpPr>
        <p:spPr bwMode="auto">
          <a:xfrm>
            <a:off x="7308850" y="2420938"/>
            <a:ext cx="217488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7885113" y="23495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34" name="Line 33"/>
          <p:cNvSpPr>
            <a:spLocks noChangeShapeType="1"/>
          </p:cNvSpPr>
          <p:nvPr/>
        </p:nvSpPr>
        <p:spPr bwMode="auto">
          <a:xfrm>
            <a:off x="7524750" y="25400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5" name="Line 34"/>
          <p:cNvSpPr>
            <a:spLocks noChangeShapeType="1"/>
          </p:cNvSpPr>
          <p:nvPr/>
        </p:nvSpPr>
        <p:spPr bwMode="auto">
          <a:xfrm>
            <a:off x="6948488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6" name="Line 35"/>
          <p:cNvSpPr>
            <a:spLocks noChangeShapeType="1"/>
          </p:cNvSpPr>
          <p:nvPr/>
        </p:nvSpPr>
        <p:spPr bwMode="auto">
          <a:xfrm>
            <a:off x="694848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7" name="Line 36"/>
          <p:cNvSpPr>
            <a:spLocks noChangeShapeType="1"/>
          </p:cNvSpPr>
          <p:nvPr/>
        </p:nvSpPr>
        <p:spPr bwMode="auto">
          <a:xfrm>
            <a:off x="7380288" y="20605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8" name="Line 37"/>
          <p:cNvSpPr>
            <a:spLocks noChangeShapeType="1"/>
          </p:cNvSpPr>
          <p:nvPr/>
        </p:nvSpPr>
        <p:spPr bwMode="auto">
          <a:xfrm flipV="1">
            <a:off x="7380288" y="26368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1044575" y="4510088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25640" name="Text Box 39"/>
          <p:cNvSpPr txBox="1">
            <a:spLocks noChangeArrowheads="1"/>
          </p:cNvSpPr>
          <p:nvPr/>
        </p:nvSpPr>
        <p:spPr bwMode="auto">
          <a:xfrm>
            <a:off x="1763713" y="4510088"/>
            <a:ext cx="410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upsampling by the factor of 2</a:t>
            </a:r>
          </a:p>
        </p:txBody>
      </p:sp>
      <p:sp>
        <p:nvSpPr>
          <p:cNvPr id="25641" name="Text Box 40"/>
          <p:cNvSpPr txBox="1">
            <a:spLocks noChangeArrowheads="1"/>
          </p:cNvSpPr>
          <p:nvPr/>
        </p:nvSpPr>
        <p:spPr bwMode="auto">
          <a:xfrm>
            <a:off x="1547813" y="5230813"/>
            <a:ext cx="649287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25642" name="Text Box 41"/>
          <p:cNvSpPr txBox="1">
            <a:spLocks noChangeArrowheads="1"/>
          </p:cNvSpPr>
          <p:nvPr/>
        </p:nvSpPr>
        <p:spPr bwMode="auto">
          <a:xfrm>
            <a:off x="612775" y="52308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43" name="Text Box 42"/>
          <p:cNvSpPr txBox="1">
            <a:spLocks noChangeArrowheads="1"/>
          </p:cNvSpPr>
          <p:nvPr/>
        </p:nvSpPr>
        <p:spPr bwMode="auto">
          <a:xfrm>
            <a:off x="2628900" y="52308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25644" name="Line 43"/>
          <p:cNvSpPr>
            <a:spLocks noChangeShapeType="1"/>
          </p:cNvSpPr>
          <p:nvPr/>
        </p:nvSpPr>
        <p:spPr bwMode="auto">
          <a:xfrm>
            <a:off x="1116013" y="54467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45" name="Line 44"/>
          <p:cNvSpPr>
            <a:spLocks noChangeShapeType="1"/>
          </p:cNvSpPr>
          <p:nvPr/>
        </p:nvSpPr>
        <p:spPr bwMode="auto">
          <a:xfrm>
            <a:off x="2197100" y="54467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5646" name="Object 45"/>
          <p:cNvGraphicFramePr>
            <a:graphicFrameLocks noChangeAspect="1"/>
          </p:cNvGraphicFramePr>
          <p:nvPr/>
        </p:nvGraphicFramePr>
        <p:xfrm>
          <a:off x="3819525" y="5302250"/>
          <a:ext cx="1435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3" imgW="1371600" imgH="381000" progId="Equation.DSMT4">
                  <p:embed/>
                </p:oleObj>
              </mc:Choice>
              <mc:Fallback>
                <p:oleObj name="Equation" r:id="rId3" imgW="1371600" imgH="3810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5302250"/>
                        <a:ext cx="14351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6"/>
          <p:cNvGraphicFramePr>
            <a:graphicFrameLocks noChangeAspect="1"/>
          </p:cNvGraphicFramePr>
          <p:nvPr/>
        </p:nvGraphicFramePr>
        <p:xfrm>
          <a:off x="3865563" y="5949950"/>
          <a:ext cx="1447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5" imgW="1384300" imgH="381000" progId="Equation.DSMT4">
                  <p:embed/>
                </p:oleObj>
              </mc:Choice>
              <mc:Fallback>
                <p:oleObj name="Equation" r:id="rId5" imgW="1384300" imgH="381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5949950"/>
                        <a:ext cx="1447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8" name="Text Box 47"/>
          <p:cNvSpPr txBox="1">
            <a:spLocks noChangeArrowheads="1"/>
          </p:cNvSpPr>
          <p:nvPr/>
        </p:nvSpPr>
        <p:spPr bwMode="auto">
          <a:xfrm>
            <a:off x="5508625" y="5949950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1, 2,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  <p:sp>
        <p:nvSpPr>
          <p:cNvPr id="25649" name="Text Box 48"/>
          <p:cNvSpPr txBox="1">
            <a:spLocks noChangeArrowheads="1"/>
          </p:cNvSpPr>
          <p:nvPr/>
        </p:nvSpPr>
        <p:spPr bwMode="auto">
          <a:xfrm>
            <a:off x="396875" y="508000"/>
            <a:ext cx="77771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14.6  Reconstruction</a:t>
            </a:r>
          </a:p>
        </p:txBody>
      </p:sp>
      <p:sp>
        <p:nvSpPr>
          <p:cNvPr id="25650" name="Text Box 2"/>
          <p:cNvSpPr txBox="1">
            <a:spLocks noChangeArrowheads="1"/>
          </p:cNvSpPr>
          <p:nvPr/>
        </p:nvSpPr>
        <p:spPr bwMode="auto">
          <a:xfrm>
            <a:off x="539750" y="3717925"/>
            <a:ext cx="756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要滿足什麼條件，才可以使得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？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3296C-91DE-4E2C-B6EB-A00A9318976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9502" y="1556222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</a:p>
        </p:txBody>
      </p:sp>
      <p:graphicFrame>
        <p:nvGraphicFramePr>
          <p:cNvPr id="276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71474"/>
              </p:ext>
            </p:extLst>
          </p:nvPr>
        </p:nvGraphicFramePr>
        <p:xfrm>
          <a:off x="4139952" y="1484784"/>
          <a:ext cx="32162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3" imgW="3073400" imgH="609600" progId="Equation.DSMT4">
                  <p:embed/>
                </p:oleObj>
              </mc:Choice>
              <mc:Fallback>
                <p:oleObj name="Equation" r:id="rId3" imgW="30734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484784"/>
                        <a:ext cx="32162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2484190" y="1627659"/>
            <a:ext cx="1439862" cy="215900"/>
          </a:xfrm>
          <a:prstGeom prst="rightArrow">
            <a:avLst>
              <a:gd name="adj1" fmla="val 50000"/>
              <a:gd name="adj2" fmla="val 1667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39502" y="4796309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2555627" y="4940772"/>
            <a:ext cx="1295400" cy="2159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76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07371"/>
              </p:ext>
            </p:extLst>
          </p:nvPr>
        </p:nvGraphicFramePr>
        <p:xfrm>
          <a:off x="4066927" y="4796309"/>
          <a:ext cx="1501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5" imgW="1435100" imgH="444500" progId="Equation.DSMT4">
                  <p:embed/>
                </p:oleObj>
              </mc:Choice>
              <mc:Fallback>
                <p:oleObj name="Equation" r:id="rId5" imgW="14351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927" y="4796309"/>
                        <a:ext cx="15017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971302" y="5299547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+1] = 0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539502" y="2346797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(Proof):</a:t>
            </a:r>
          </a:p>
        </p:txBody>
      </p:sp>
      <p:graphicFrame>
        <p:nvGraphicFramePr>
          <p:cNvPr id="276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035190"/>
              </p:ext>
            </p:extLst>
          </p:nvPr>
        </p:nvGraphicFramePr>
        <p:xfrm>
          <a:off x="1042740" y="2778597"/>
          <a:ext cx="7377112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7" imgW="7061200" imgH="1473200" progId="Equation.DSMT4">
                  <p:embed/>
                </p:oleObj>
              </mc:Choice>
              <mc:Fallback>
                <p:oleObj name="Equation" r:id="rId7" imgW="7061200" imgH="147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740" y="2778597"/>
                        <a:ext cx="7377112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484190" y="1122834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Z transform</a:t>
            </a:r>
          </a:p>
        </p:txBody>
      </p:sp>
      <p:sp>
        <p:nvSpPr>
          <p:cNvPr id="27661" name="文字方塊 12"/>
          <p:cNvSpPr txBox="1">
            <a:spLocks noChangeArrowheads="1"/>
          </p:cNvSpPr>
          <p:nvPr/>
        </p:nvSpPr>
        <p:spPr bwMode="auto">
          <a:xfrm>
            <a:off x="1403102" y="1914997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↓  2  (downsampling)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62" name="文字方塊 14"/>
          <p:cNvSpPr txBox="1">
            <a:spLocks noChangeArrowheads="1"/>
          </p:cNvSpPr>
          <p:nvPr/>
        </p:nvSpPr>
        <p:spPr bwMode="auto">
          <a:xfrm>
            <a:off x="1476127" y="5731347"/>
            <a:ext cx="316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↑  2  (upsampling)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11560" y="670770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用 </a:t>
            </a:r>
            <a:r>
              <a:rPr lang="en-US" altLang="zh-TW" sz="2000" i="1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transform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來分析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24885"/>
              </p:ext>
            </p:extLst>
          </p:nvPr>
        </p:nvGraphicFramePr>
        <p:xfrm>
          <a:off x="3358006" y="502122"/>
          <a:ext cx="2165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9" imgW="2070100" imgH="685800" progId="Equation.DSMT4">
                  <p:embed/>
                </p:oleObj>
              </mc:Choice>
              <mc:Fallback>
                <p:oleObj name="Equation" r:id="rId9" imgW="2070100" imgH="685800" progId="Equation.DSMT4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006" y="502122"/>
                        <a:ext cx="2165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47452" y="153846"/>
            <a:ext cx="568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Reconstruction Problem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E0781-72C0-4206-8918-01D69D54BC6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709613" y="476250"/>
          <a:ext cx="53657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3" imgW="5130800" imgH="508000" progId="Equation.DSMT4">
                  <p:embed/>
                </p:oleObj>
              </mc:Choice>
              <mc:Fallback>
                <p:oleObj name="Equation" r:id="rId3" imgW="51308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76250"/>
                        <a:ext cx="53657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684213" y="1196975"/>
          <a:ext cx="54832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5" imgW="5245100" imgH="508000" progId="Equation.DSMT4">
                  <p:embed/>
                </p:oleObj>
              </mc:Choice>
              <mc:Fallback>
                <p:oleObj name="Equation" r:id="rId5" imgW="52451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54832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684213" y="2565400"/>
          <a:ext cx="5272087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7" imgW="5041900" imgH="2235200" progId="Equation.DSMT4">
                  <p:embed/>
                </p:oleObj>
              </mc:Choice>
              <mc:Fallback>
                <p:oleObj name="Equation" r:id="rId7" imgW="5041900" imgH="223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5400"/>
                        <a:ext cx="5272087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552" y="5335587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Perfect reconstruction: 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21319"/>
              </p:ext>
            </p:extLst>
          </p:nvPr>
        </p:nvGraphicFramePr>
        <p:xfrm>
          <a:off x="3130352" y="5335587"/>
          <a:ext cx="1581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9" imgW="1511300" imgH="381000" progId="Equation.DSMT4">
                  <p:embed/>
                </p:oleObj>
              </mc:Choice>
              <mc:Fallback>
                <p:oleObj name="Equation" r:id="rId9" imgW="1511300" imgH="381000" progId="Equation.DSMT4">
                  <p:embed/>
                  <p:pic>
                    <p:nvPicPr>
                      <p:cNvPr id="297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352" y="5335587"/>
                        <a:ext cx="1581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055943-C3CC-4308-B666-EC87600A788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Perfect reconstruction:  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3059113" y="476250"/>
          <a:ext cx="1581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Equation" r:id="rId3" imgW="1511300" imgH="381000" progId="Equation.DSMT4">
                  <p:embed/>
                </p:oleObj>
              </mc:Choice>
              <mc:Fallback>
                <p:oleObj name="Equation" r:id="rId3" imgW="15113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6250"/>
                        <a:ext cx="1581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979613" y="1052513"/>
          <a:ext cx="31607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5" imgW="3022600" imgH="381000" progId="Equation.DSMT4">
                  <p:embed/>
                </p:oleObj>
              </mc:Choice>
              <mc:Fallback>
                <p:oleObj name="Equation" r:id="rId5" imgW="30226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31607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1979613" y="1557338"/>
          <a:ext cx="34655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7" imgW="3314700" imgH="381000" progId="Equation.DSMT4">
                  <p:embed/>
                </p:oleObj>
              </mc:Choice>
              <mc:Fallback>
                <p:oleObj name="Equation" r:id="rId7" imgW="33147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557338"/>
                        <a:ext cx="34655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684213" y="1019621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條件：</a:t>
            </a:r>
          </a:p>
        </p:txBody>
      </p:sp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1547813" y="2349500"/>
          <a:ext cx="3559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Equation" r:id="rId9" imgW="3403600" imgH="787400" progId="Equation.DSMT4">
                  <p:embed/>
                </p:oleObj>
              </mc:Choice>
              <mc:Fallback>
                <p:oleObj name="Equation" r:id="rId9" imgW="3403600" imgH="787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49500"/>
                        <a:ext cx="35591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8"/>
          <p:cNvGraphicFramePr>
            <a:graphicFrameLocks noChangeAspect="1"/>
          </p:cNvGraphicFramePr>
          <p:nvPr/>
        </p:nvGraphicFramePr>
        <p:xfrm>
          <a:off x="1566863" y="3644900"/>
          <a:ext cx="52863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Equation" r:id="rId11" imgW="5054600" imgH="787400" progId="Equation.DSMT4">
                  <p:embed/>
                </p:oleObj>
              </mc:Choice>
              <mc:Fallback>
                <p:oleObj name="Equation" r:id="rId11" imgW="5054600" imgH="78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644900"/>
                        <a:ext cx="52863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9"/>
          <p:cNvGraphicFramePr>
            <a:graphicFrameLocks noChangeAspect="1"/>
          </p:cNvGraphicFramePr>
          <p:nvPr/>
        </p:nvGraphicFramePr>
        <p:xfrm>
          <a:off x="1547813" y="4797425"/>
          <a:ext cx="36655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Equation" r:id="rId13" imgW="3505200" imgH="800100" progId="Equation.DSMT4">
                  <p:embed/>
                </p:oleObj>
              </mc:Choice>
              <mc:Fallback>
                <p:oleObj name="Equation" r:id="rId13" imgW="3505200" imgH="800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97425"/>
                        <a:ext cx="3665537" cy="831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0"/>
          <p:cNvGraphicFramePr>
            <a:graphicFrameLocks noChangeAspect="1"/>
          </p:cNvGraphicFramePr>
          <p:nvPr/>
        </p:nvGraphicFramePr>
        <p:xfrm>
          <a:off x="3779838" y="5876925"/>
          <a:ext cx="430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15" imgW="4305300" imgH="406400" progId="Equation.DSMT4">
                  <p:embed/>
                </p:oleObj>
              </mc:Choice>
              <mc:Fallback>
                <p:oleObj name="Equation" r:id="rId15" imgW="4305300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876925"/>
                        <a:ext cx="43053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771775" y="5876925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</a:p>
        </p:txBody>
      </p:sp>
      <p:sp>
        <p:nvSpPr>
          <p:cNvPr id="2" name="左大括弧 1"/>
          <p:cNvSpPr/>
          <p:nvPr/>
        </p:nvSpPr>
        <p:spPr>
          <a:xfrm>
            <a:off x="1566863" y="1052513"/>
            <a:ext cx="268833" cy="820737"/>
          </a:xfrm>
          <a:prstGeom prst="leftBrac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67B8C7-708C-4C58-A5B4-AB683B1F0F2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14.7  Reconstruction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的等效條件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1476375" y="1125538"/>
          <a:ext cx="3665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Equation" r:id="rId3" imgW="3505200" imgH="800100" progId="Equation.DSMT4">
                  <p:embed/>
                </p:oleObj>
              </mc:Choice>
              <mc:Fallback>
                <p:oleObj name="Equation" r:id="rId3" imgW="3505200" imgH="800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25538"/>
                        <a:ext cx="36655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947738" y="2060575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and only if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1635125" y="2636838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Equation" r:id="rId5" imgW="2679700" imgH="571500" progId="Equation.DSMT4">
                  <p:embed/>
                </p:oleObj>
              </mc:Choice>
              <mc:Fallback>
                <p:oleObj name="Equation" r:id="rId5" imgW="2679700" imgH="57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636838"/>
                        <a:ext cx="26797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1698625" y="3357563"/>
          <a:ext cx="261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Equation" r:id="rId7" imgW="2616200" imgH="571500" progId="Equation.DSMT4">
                  <p:embed/>
                </p:oleObj>
              </mc:Choice>
              <mc:Fallback>
                <p:oleObj name="Equation" r:id="rId7" imgW="2616200" imgH="571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357563"/>
                        <a:ext cx="26162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1673225" y="4149725"/>
          <a:ext cx="228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9" imgW="2286000" imgH="571500" progId="Equation.DSMT4">
                  <p:embed/>
                </p:oleObj>
              </mc:Choice>
              <mc:Fallback>
                <p:oleObj name="Equation" r:id="rId9" imgW="2286000" imgH="571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149725"/>
                        <a:ext cx="22860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/>
        </p:nvGraphicFramePr>
        <p:xfrm>
          <a:off x="1660525" y="4941888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Equation" r:id="rId11" imgW="2298700" imgH="571500" progId="Equation.DSMT4">
                  <p:embed/>
                </p:oleObj>
              </mc:Choice>
              <mc:Fallback>
                <p:oleObj name="Equation" r:id="rId11" imgW="2298700" imgH="571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941888"/>
                        <a:ext cx="22987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4906963" y="3429000"/>
            <a:ext cx="34559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這四個條件被稱作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biorthogonal conditions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CD7814-3C29-4315-92F7-7E5B1B319BD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Note: (a)</a:t>
            </a:r>
          </a:p>
        </p:txBody>
      </p:sp>
      <p:graphicFrame>
        <p:nvGraphicFramePr>
          <p:cNvPr id="31748" name="Object 7"/>
          <p:cNvGraphicFramePr>
            <a:graphicFrameLocks noChangeAspect="1"/>
          </p:cNvGraphicFramePr>
          <p:nvPr/>
        </p:nvGraphicFramePr>
        <p:xfrm>
          <a:off x="1547813" y="908050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Equation" r:id="rId3" imgW="3086100" imgH="406400" progId="Equation.DSMT4">
                  <p:embed/>
                </p:oleObj>
              </mc:Choice>
              <mc:Fallback>
                <p:oleObj name="Equation" r:id="rId3" imgW="30861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08050"/>
                        <a:ext cx="308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1042988" y="1555750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(b)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令</a:t>
            </a:r>
          </a:p>
        </p:txBody>
      </p:sp>
      <p:graphicFrame>
        <p:nvGraphicFramePr>
          <p:cNvPr id="31750" name="Object 9"/>
          <p:cNvGraphicFramePr>
            <a:graphicFrameLocks noChangeAspect="1"/>
          </p:cNvGraphicFramePr>
          <p:nvPr/>
        </p:nvGraphicFramePr>
        <p:xfrm>
          <a:off x="1873250" y="1411288"/>
          <a:ext cx="3657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5" imgW="3657600" imgH="736600" progId="Equation.DSMT4">
                  <p:embed/>
                </p:oleObj>
              </mc:Choice>
              <mc:Fallback>
                <p:oleObj name="Equation" r:id="rId5" imgW="36576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411288"/>
                        <a:ext cx="3657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0"/>
          <p:cNvGraphicFramePr>
            <a:graphicFrameLocks noChangeAspect="1"/>
          </p:cNvGraphicFramePr>
          <p:nvPr/>
        </p:nvGraphicFramePr>
        <p:xfrm>
          <a:off x="1779588" y="2276475"/>
          <a:ext cx="5969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7" imgW="5969000" imgH="736600" progId="Equation.DSMT4">
                  <p:embed/>
                </p:oleObj>
              </mc:Choice>
              <mc:Fallback>
                <p:oleObj name="Equation" r:id="rId7" imgW="59690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276475"/>
                        <a:ext cx="5969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11"/>
          <p:cNvSpPr txBox="1">
            <a:spLocks noChangeArrowheads="1"/>
          </p:cNvSpPr>
          <p:nvPr/>
        </p:nvSpPr>
        <p:spPr bwMode="auto">
          <a:xfrm>
            <a:off x="323850" y="404813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(Proof)</a:t>
            </a:r>
          </a:p>
        </p:txBody>
      </p:sp>
      <p:graphicFrame>
        <p:nvGraphicFramePr>
          <p:cNvPr id="31753" name="Object 12"/>
          <p:cNvGraphicFramePr>
            <a:graphicFrameLocks noChangeAspect="1"/>
          </p:cNvGraphicFramePr>
          <p:nvPr/>
        </p:nvGraphicFramePr>
        <p:xfrm>
          <a:off x="2195513" y="4219575"/>
          <a:ext cx="302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9" imgW="3022600" imgH="381000" progId="Equation.DSMT4">
                  <p:embed/>
                </p:oleObj>
              </mc:Choice>
              <mc:Fallback>
                <p:oleObj name="Equation" r:id="rId9" imgW="30226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19575"/>
                        <a:ext cx="302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1258888" y="4149725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From</a:t>
            </a:r>
          </a:p>
        </p:txBody>
      </p:sp>
      <p:graphicFrame>
        <p:nvGraphicFramePr>
          <p:cNvPr id="31755" name="Object 14"/>
          <p:cNvGraphicFramePr>
            <a:graphicFrameLocks noChangeAspect="1"/>
          </p:cNvGraphicFramePr>
          <p:nvPr/>
        </p:nvGraphicFramePr>
        <p:xfrm>
          <a:off x="2195513" y="4795838"/>
          <a:ext cx="323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11" imgW="3238500" imgH="381000" progId="Equation.DSMT4">
                  <p:embed/>
                </p:oleObj>
              </mc:Choice>
              <mc:Fallback>
                <p:oleObj name="Equation" r:id="rId11" imgW="3238500" imgH="38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95838"/>
                        <a:ext cx="323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5"/>
          <p:cNvGraphicFramePr>
            <a:graphicFrameLocks noChangeAspect="1"/>
          </p:cNvGraphicFramePr>
          <p:nvPr/>
        </p:nvGraphicFramePr>
        <p:xfrm>
          <a:off x="1908175" y="3427413"/>
          <a:ext cx="387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Equation" r:id="rId13" imgW="3873500" imgH="381000" progId="Equation.DSMT4">
                  <p:embed/>
                </p:oleObj>
              </mc:Choice>
              <mc:Fallback>
                <p:oleObj name="Equation" r:id="rId13" imgW="3873500" imgH="38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27413"/>
                        <a:ext cx="3873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6"/>
          <p:cNvSpPr txBox="1">
            <a:spLocks noChangeArrowheads="1"/>
          </p:cNvSpPr>
          <p:nvPr/>
        </p:nvSpPr>
        <p:spPr bwMode="auto">
          <a:xfrm>
            <a:off x="1116013" y="292417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Therefore,</a:t>
            </a:r>
          </a:p>
        </p:txBody>
      </p:sp>
      <p:graphicFrame>
        <p:nvGraphicFramePr>
          <p:cNvPr id="31758" name="Object 17"/>
          <p:cNvGraphicFramePr>
            <a:graphicFrameLocks noChangeAspect="1"/>
          </p:cNvGraphicFramePr>
          <p:nvPr/>
        </p:nvGraphicFramePr>
        <p:xfrm>
          <a:off x="1555750" y="5805488"/>
          <a:ext cx="525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Equation" r:id="rId15" imgW="5257800" imgH="622300" progId="Equation.DSMT4">
                  <p:embed/>
                </p:oleObj>
              </mc:Choice>
              <mc:Fallback>
                <p:oleObj name="Equation" r:id="rId15" imgW="5257800" imgH="622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805488"/>
                        <a:ext cx="5257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8"/>
          <p:cNvSpPr txBox="1">
            <a:spLocks noChangeArrowheads="1"/>
          </p:cNvSpPr>
          <p:nvPr/>
        </p:nvSpPr>
        <p:spPr bwMode="auto">
          <a:xfrm>
            <a:off x="3419475" y="5229225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inverse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transform </a:t>
            </a:r>
          </a:p>
        </p:txBody>
      </p:sp>
      <p:sp>
        <p:nvSpPr>
          <p:cNvPr id="31760" name="Line 19"/>
          <p:cNvSpPr>
            <a:spLocks noChangeShapeType="1"/>
          </p:cNvSpPr>
          <p:nvPr/>
        </p:nvSpPr>
        <p:spPr bwMode="auto">
          <a:xfrm>
            <a:off x="3419475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8B57F-BD7F-4A41-9EEC-1AC6138026B0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1947863" y="1412875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" name="Equation" r:id="rId3" imgW="2679700" imgH="571500" progId="Equation.DSMT4">
                  <p:embed/>
                </p:oleObj>
              </mc:Choice>
              <mc:Fallback>
                <p:oleObj name="Equation" r:id="rId3" imgW="2679700" imgH="571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1412875"/>
                        <a:ext cx="26797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1476375" y="3284538"/>
          <a:ext cx="340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Equation" r:id="rId5" imgW="3403600" imgH="381000" progId="Equation.DSMT4">
                  <p:embed/>
                </p:oleObj>
              </mc:Choice>
              <mc:Fallback>
                <p:oleObj name="Equation" r:id="rId5" imgW="34036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340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9"/>
          <p:cNvGraphicFramePr>
            <a:graphicFrameLocks noChangeAspect="1"/>
          </p:cNvGraphicFramePr>
          <p:nvPr/>
        </p:nvGraphicFramePr>
        <p:xfrm>
          <a:off x="1979613" y="4724400"/>
          <a:ext cx="261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Equation" r:id="rId7" imgW="2616200" imgH="571500" progId="Equation.DSMT4">
                  <p:embed/>
                </p:oleObj>
              </mc:Choice>
              <mc:Fallback>
                <p:oleObj name="Equation" r:id="rId7" imgW="2616200" imgH="571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26162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10"/>
          <p:cNvSpPr>
            <a:spLocks noChangeShapeType="1"/>
          </p:cNvSpPr>
          <p:nvPr/>
        </p:nvSpPr>
        <p:spPr bwMode="auto">
          <a:xfrm flipH="1" flipV="1">
            <a:off x="4643438" y="1700213"/>
            <a:ext cx="792162" cy="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5" name="Line 11"/>
          <p:cNvSpPr>
            <a:spLocks noChangeShapeType="1"/>
          </p:cNvSpPr>
          <p:nvPr/>
        </p:nvSpPr>
        <p:spPr bwMode="auto">
          <a:xfrm flipH="1">
            <a:off x="3059113" y="3789363"/>
            <a:ext cx="0" cy="792162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5435600" y="1484313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orthogonality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684213" y="2205038"/>
            <a:ext cx="338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(c) Similarly, substitute</a:t>
            </a:r>
          </a:p>
        </p:txBody>
      </p:sp>
      <p:graphicFrame>
        <p:nvGraphicFramePr>
          <p:cNvPr id="32778" name="Object 15"/>
          <p:cNvGraphicFramePr>
            <a:graphicFrameLocks noChangeAspect="1"/>
          </p:cNvGraphicFramePr>
          <p:nvPr/>
        </p:nvGraphicFramePr>
        <p:xfrm>
          <a:off x="1116013" y="333375"/>
          <a:ext cx="525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Equation" r:id="rId9" imgW="5257800" imgH="622300" progId="Equation.DSMT4">
                  <p:embed/>
                </p:oleObj>
              </mc:Choice>
              <mc:Fallback>
                <p:oleObj name="Equation" r:id="rId9" imgW="5257800" imgH="622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3375"/>
                        <a:ext cx="5257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Line 16"/>
          <p:cNvSpPr>
            <a:spLocks noChangeShapeType="1"/>
          </p:cNvSpPr>
          <p:nvPr/>
        </p:nvSpPr>
        <p:spPr bwMode="auto">
          <a:xfrm>
            <a:off x="3132138" y="90805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2780" name="Object 17"/>
          <p:cNvGraphicFramePr>
            <a:graphicFrameLocks noChangeAspect="1"/>
          </p:cNvGraphicFramePr>
          <p:nvPr/>
        </p:nvGraphicFramePr>
        <p:xfrm>
          <a:off x="3419475" y="2708275"/>
          <a:ext cx="302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Equation" r:id="rId11" imgW="3022600" imgH="381000" progId="Equation.DSMT4">
                  <p:embed/>
                </p:oleObj>
              </mc:Choice>
              <mc:Fallback>
                <p:oleObj name="Equation" r:id="rId11" imgW="3022600" imgH="38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08275"/>
                        <a:ext cx="302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8"/>
          <p:cNvGraphicFramePr>
            <a:graphicFrameLocks noChangeAspect="1"/>
          </p:cNvGraphicFramePr>
          <p:nvPr/>
        </p:nvGraphicFramePr>
        <p:xfrm>
          <a:off x="3348038" y="2276475"/>
          <a:ext cx="295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13" imgW="2959100" imgH="381000" progId="Equation.DSMT4">
                  <p:embed/>
                </p:oleObj>
              </mc:Choice>
              <mc:Fallback>
                <p:oleObj name="Equation" r:id="rId13" imgW="2959100" imgH="38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76475"/>
                        <a:ext cx="295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9"/>
          <p:cNvSpPr txBox="1">
            <a:spLocks noChangeArrowheads="1"/>
          </p:cNvSpPr>
          <p:nvPr/>
        </p:nvSpPr>
        <p:spPr bwMode="auto">
          <a:xfrm>
            <a:off x="2339975" y="2708275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into</a:t>
            </a:r>
          </a:p>
        </p:txBody>
      </p:sp>
      <p:sp>
        <p:nvSpPr>
          <p:cNvPr id="32783" name="Line 20"/>
          <p:cNvSpPr>
            <a:spLocks noChangeShapeType="1"/>
          </p:cNvSpPr>
          <p:nvPr/>
        </p:nvSpPr>
        <p:spPr bwMode="auto">
          <a:xfrm flipH="1" flipV="1">
            <a:off x="4643438" y="4941888"/>
            <a:ext cx="792162" cy="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4" name="Text Box 21"/>
          <p:cNvSpPr txBox="1">
            <a:spLocks noChangeArrowheads="1"/>
          </p:cNvSpPr>
          <p:nvPr/>
        </p:nvSpPr>
        <p:spPr bwMode="auto">
          <a:xfrm>
            <a:off x="5508625" y="4724400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orthogonality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32785" name="Text Box 22"/>
          <p:cNvSpPr txBox="1">
            <a:spLocks noChangeArrowheads="1"/>
          </p:cNvSpPr>
          <p:nvPr/>
        </p:nvSpPr>
        <p:spPr bwMode="auto">
          <a:xfrm>
            <a:off x="3203575" y="3789363"/>
            <a:ext cx="3168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after the process the same as that of the above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9E282-4693-47DA-91B4-A7A533392C5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50825" y="476250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(d) Since</a:t>
            </a: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1619250" y="549275"/>
          <a:ext cx="44704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3" imgW="4470400" imgH="1968500" progId="Equation.DSMT4">
                  <p:embed/>
                </p:oleObj>
              </mc:Choice>
              <mc:Fallback>
                <p:oleObj name="Equation" r:id="rId3" imgW="4470400" imgH="196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9275"/>
                        <a:ext cx="44704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1619250" y="2708275"/>
          <a:ext cx="4711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5" imgW="4711700" imgH="622300" progId="Equation.DSMT4">
                  <p:embed/>
                </p:oleObj>
              </mc:Choice>
              <mc:Fallback>
                <p:oleObj name="Equation" r:id="rId5" imgW="4711700" imgH="622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4711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1692275" y="3500438"/>
          <a:ext cx="228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Equation" r:id="rId7" imgW="2286000" imgH="571500" progId="Equation.DSMT4">
                  <p:embed/>
                </p:oleObj>
              </mc:Choice>
              <mc:Fallback>
                <p:oleObj name="Equation" r:id="rId7" imgW="2286000" imgH="57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00438"/>
                        <a:ext cx="22860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323850" y="4365625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(e)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同理</a:t>
            </a:r>
          </a:p>
        </p:txBody>
      </p:sp>
      <p:graphicFrame>
        <p:nvGraphicFramePr>
          <p:cNvPr id="33800" name="Object 7"/>
          <p:cNvGraphicFramePr>
            <a:graphicFrameLocks noChangeAspect="1"/>
          </p:cNvGraphicFramePr>
          <p:nvPr/>
        </p:nvGraphicFramePr>
        <p:xfrm>
          <a:off x="1476375" y="4365625"/>
          <a:ext cx="331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Equation" r:id="rId9" imgW="3314700" imgH="381000" progId="Equation.DSMT4">
                  <p:embed/>
                </p:oleObj>
              </mc:Choice>
              <mc:Fallback>
                <p:oleObj name="Equation" r:id="rId9" imgW="33147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331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8"/>
          <p:cNvGraphicFramePr>
            <a:graphicFrameLocks noChangeAspect="1"/>
          </p:cNvGraphicFramePr>
          <p:nvPr/>
        </p:nvGraphicFramePr>
        <p:xfrm>
          <a:off x="1470025" y="508635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Equation" r:id="rId11" imgW="2298700" imgH="571500" progId="Equation.DSMT4">
                  <p:embed/>
                </p:oleObj>
              </mc:Choice>
              <mc:Fallback>
                <p:oleObj name="Equation" r:id="rId11" imgW="2298700" imgH="571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086350"/>
                        <a:ext cx="2298700" cy="571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Line 9"/>
          <p:cNvSpPr>
            <a:spLocks noChangeShapeType="1"/>
          </p:cNvSpPr>
          <p:nvPr/>
        </p:nvSpPr>
        <p:spPr bwMode="auto">
          <a:xfrm flipH="1" flipV="1">
            <a:off x="4060825" y="3717925"/>
            <a:ext cx="792163" cy="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4926013" y="3500438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orthogonality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 flipV="1">
            <a:off x="3784600" y="5376863"/>
            <a:ext cx="792163" cy="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4649788" y="5159375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orthogonality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44141E-99B1-49F6-BCF0-29A9085745D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50825" y="1412875"/>
            <a:ext cx="396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Finite length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195513" y="1412875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為了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implementation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速度的考量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84213" y="2060575"/>
            <a:ext cx="424815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0  only when 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684213" y="2636838"/>
            <a:ext cx="424815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0  only when 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684213" y="3140075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?</a:t>
            </a:r>
          </a:p>
        </p:txBody>
      </p:sp>
      <p:graphicFrame>
        <p:nvGraphicFramePr>
          <p:cNvPr id="34824" name="Object 7"/>
          <p:cNvGraphicFramePr>
            <a:graphicFrameLocks noChangeAspect="1"/>
          </p:cNvGraphicFramePr>
          <p:nvPr/>
        </p:nvGraphicFramePr>
        <p:xfrm>
          <a:off x="1116013" y="3716338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3" imgW="1904174" imgH="406224" progId="Equation.DSMT4">
                  <p:embed/>
                </p:oleObj>
              </mc:Choice>
              <mc:Fallback>
                <p:oleObj name="Equation" r:id="rId3" imgW="1904174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19050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541338" y="3716338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令</a:t>
            </a:r>
          </a:p>
        </p:txBody>
      </p:sp>
      <p:graphicFrame>
        <p:nvGraphicFramePr>
          <p:cNvPr id="34826" name="Object 9"/>
          <p:cNvGraphicFramePr>
            <a:graphicFrameLocks noChangeAspect="1"/>
          </p:cNvGraphicFramePr>
          <p:nvPr/>
        </p:nvGraphicFramePr>
        <p:xfrm>
          <a:off x="1258888" y="4364038"/>
          <a:ext cx="5619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Equation" r:id="rId5" imgW="5372100" imgH="393700" progId="Equation.DSMT4">
                  <p:embed/>
                </p:oleObj>
              </mc:Choice>
              <mc:Fallback>
                <p:oleObj name="Equation" r:id="rId5" imgW="53721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4038"/>
                        <a:ext cx="5619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3"/>
          <p:cNvSpPr>
            <a:spLocks noChangeArrowheads="1"/>
          </p:cNvSpPr>
          <p:nvPr/>
        </p:nvSpPr>
        <p:spPr bwMode="auto">
          <a:xfrm>
            <a:off x="3276600" y="3716338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則根據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page 448,</a:t>
            </a:r>
          </a:p>
        </p:txBody>
      </p:sp>
      <p:sp>
        <p:nvSpPr>
          <p:cNvPr id="34828" name="Text Box 14"/>
          <p:cNvSpPr txBox="1">
            <a:spLocks noChangeArrowheads="1"/>
          </p:cNvSpPr>
          <p:nvPr/>
        </p:nvSpPr>
        <p:spPr bwMode="auto">
          <a:xfrm flipH="1">
            <a:off x="395288" y="333375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14.8  DWT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設計上的條件</a:t>
            </a:r>
          </a:p>
        </p:txBody>
      </p:sp>
      <p:sp>
        <p:nvSpPr>
          <p:cNvPr id="34829" name="Text Box 15"/>
          <p:cNvSpPr txBox="1">
            <a:spLocks noChangeArrowheads="1"/>
          </p:cNvSpPr>
          <p:nvPr/>
        </p:nvSpPr>
        <p:spPr bwMode="auto">
          <a:xfrm>
            <a:off x="250825" y="981075"/>
            <a:ext cx="396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Reconstruction</a:t>
            </a:r>
          </a:p>
        </p:txBody>
      </p:sp>
      <p:sp>
        <p:nvSpPr>
          <p:cNvPr id="34830" name="Text Box 2"/>
          <p:cNvSpPr txBox="1">
            <a:spLocks noChangeArrowheads="1"/>
          </p:cNvSpPr>
          <p:nvPr/>
        </p:nvSpPr>
        <p:spPr bwMode="auto">
          <a:xfrm>
            <a:off x="755650" y="5084763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複習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4831" name="Object 3"/>
          <p:cNvGraphicFramePr>
            <a:graphicFrameLocks noChangeAspect="1"/>
          </p:cNvGraphicFramePr>
          <p:nvPr/>
        </p:nvGraphicFramePr>
        <p:xfrm>
          <a:off x="1547813" y="5013325"/>
          <a:ext cx="3692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7" imgW="3530600" imgH="508000" progId="Equation.DSMT4">
                  <p:embed/>
                </p:oleObj>
              </mc:Choice>
              <mc:Fallback>
                <p:oleObj name="Equation" r:id="rId7" imgW="35306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13325"/>
                        <a:ext cx="36925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4"/>
          <p:cNvGraphicFramePr>
            <a:graphicFrameLocks noChangeAspect="1"/>
          </p:cNvGraphicFramePr>
          <p:nvPr/>
        </p:nvGraphicFramePr>
        <p:xfrm>
          <a:off x="1331913" y="5734050"/>
          <a:ext cx="65897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9" imgW="6299200" imgH="393700" progId="Equation.DSMT4">
                  <p:embed/>
                </p:oleObj>
              </mc:Choice>
              <mc:Fallback>
                <p:oleObj name="Equation" r:id="rId9" imgW="62992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34050"/>
                        <a:ext cx="65897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9C559-0691-4BD5-B9F6-CD898116CAEF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427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476375" y="692150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12775" y="692150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輸入：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844800" y="692150"/>
            <a:ext cx="43926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不需算                        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直接以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作為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initial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3943350" y="693738"/>
          <a:ext cx="1408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3" imgW="1346200" imgH="381000" progId="Equation.DSMT4">
                  <p:embed/>
                </p:oleObj>
              </mc:Choice>
              <mc:Fallback>
                <p:oleObj name="Equation" r:id="rId3" imgW="13462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693738"/>
                        <a:ext cx="1408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684213" y="1771650"/>
            <a:ext cx="417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Low pass filter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708400" y="1771650"/>
            <a:ext cx="2755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High  pass filter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11188" y="3500438"/>
            <a:ext cx="295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st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stage</a:t>
            </a:r>
          </a:p>
        </p:txBody>
      </p:sp>
      <p:graphicFrame>
        <p:nvGraphicFramePr>
          <p:cNvPr id="6154" name="Object 9"/>
          <p:cNvGraphicFramePr>
            <a:graphicFrameLocks noChangeAspect="1"/>
          </p:cNvGraphicFramePr>
          <p:nvPr/>
        </p:nvGraphicFramePr>
        <p:xfrm>
          <a:off x="1835150" y="3429000"/>
          <a:ext cx="28305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5" imgW="2705100" imgH="685800" progId="Equation.DSMT4">
                  <p:embed/>
                </p:oleObj>
              </mc:Choice>
              <mc:Fallback>
                <p:oleObj name="Equation" r:id="rId5" imgW="27051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29000"/>
                        <a:ext cx="28305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0"/>
          <p:cNvGraphicFramePr>
            <a:graphicFrameLocks noChangeAspect="1"/>
          </p:cNvGraphicFramePr>
          <p:nvPr/>
        </p:nvGraphicFramePr>
        <p:xfrm>
          <a:off x="1866900" y="4365625"/>
          <a:ext cx="2843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7" imgW="2717800" imgH="685800" progId="Equation.DSMT4">
                  <p:embed/>
                </p:oleObj>
              </mc:Choice>
              <mc:Fallback>
                <p:oleObj name="Equation" r:id="rId7" imgW="27178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365625"/>
                        <a:ext cx="28432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612775" y="2205038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角色似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scaling function 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3779838" y="2205038"/>
            <a:ext cx="33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角色似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wavelet function 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612775" y="2563813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相當於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page 387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3636963" y="2563813"/>
            <a:ext cx="280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相當於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page 387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F9BC94-6770-497D-B4BD-C756BF713C0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396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Lowpass-highpass pair</a:t>
            </a:r>
          </a:p>
        </p:txBody>
      </p:sp>
      <p:sp>
        <p:nvSpPr>
          <p:cNvPr id="35844" name="Text Box 10"/>
          <p:cNvSpPr txBox="1">
            <a:spLocks noChangeArrowheads="1"/>
          </p:cNvSpPr>
          <p:nvPr/>
        </p:nvSpPr>
        <p:spPr bwMode="auto">
          <a:xfrm>
            <a:off x="468313" y="404813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因為 </a:t>
            </a:r>
          </a:p>
        </p:txBody>
      </p:sp>
      <p:graphicFrame>
        <p:nvGraphicFramePr>
          <p:cNvPr id="35845" name="Object 11"/>
          <p:cNvGraphicFramePr>
            <a:graphicFrameLocks noChangeAspect="1"/>
          </p:cNvGraphicFramePr>
          <p:nvPr/>
        </p:nvGraphicFramePr>
        <p:xfrm>
          <a:off x="1547813" y="979488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3" imgW="3086100" imgH="406400" progId="Equation.DSMT4">
                  <p:embed/>
                </p:oleObj>
              </mc:Choice>
              <mc:Fallback>
                <p:oleObj name="Equation" r:id="rId3" imgW="30861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79488"/>
                        <a:ext cx="308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5075238" y="908050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必需為 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odd</a:t>
            </a:r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5002213" y="908050"/>
            <a:ext cx="2016125" cy="503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5848" name="Object 3"/>
          <p:cNvGraphicFramePr>
            <a:graphicFrameLocks noChangeAspect="1"/>
          </p:cNvGraphicFramePr>
          <p:nvPr/>
        </p:nvGraphicFramePr>
        <p:xfrm>
          <a:off x="1547813" y="404813"/>
          <a:ext cx="430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5" imgW="4305300" imgH="406400" progId="Equation.DSMT4">
                  <p:embed/>
                </p:oleObj>
              </mc:Choice>
              <mc:Fallback>
                <p:oleObj name="Equation" r:id="rId5" imgW="43053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4813"/>
                        <a:ext cx="430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2D877-5203-49DF-9ABD-877997D899E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96950" y="909638"/>
          <a:ext cx="3665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3" imgW="3505200" imgH="800100" progId="Equation.DSMT4">
                  <p:embed/>
                </p:oleObj>
              </mc:Choice>
              <mc:Fallback>
                <p:oleObj name="Equation" r:id="rId3" imgW="3505200" imgH="800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909638"/>
                        <a:ext cx="36655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19825" y="2835564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824650" y="3267364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0  only when 0 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1</a:t>
            </a:r>
            <a:endParaRPr lang="en-US" altLang="zh-TW" sz="2000" i="1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824650" y="2835564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0  only when 0 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1</a:t>
            </a:r>
            <a:endParaRPr lang="en-US" altLang="zh-TW" sz="2000" i="1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19825" y="3842039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854955"/>
              </p:ext>
            </p:extLst>
          </p:nvPr>
        </p:nvGraphicFramePr>
        <p:xfrm>
          <a:off x="896087" y="3842039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5" imgW="1904174" imgH="406224" progId="Equation.DSMT4">
                  <p:embed/>
                </p:oleObj>
              </mc:Choice>
              <mc:Fallback>
                <p:oleObj name="Equation" r:id="rId5" imgW="1904174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087" y="3842039"/>
                        <a:ext cx="19050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056675" y="3842039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必需為 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odd</a:t>
            </a: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2051050" y="1844675"/>
          <a:ext cx="430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7" imgW="4305300" imgH="406400" progId="Equation.DSMT4">
                  <p:embed/>
                </p:oleObj>
              </mc:Choice>
              <mc:Fallback>
                <p:oleObj name="Equation" r:id="rId7" imgW="43053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44675"/>
                        <a:ext cx="430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19825" y="4418301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896087" y="4850101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lowpass filter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896087" y="4418301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highpass filter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51625" y="5643851"/>
            <a:ext cx="4321175" cy="4064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第三個條件較難達成，是設計的核心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867400" y="1125538"/>
            <a:ext cx="2449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(for reconstruction)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360137" y="2978439"/>
            <a:ext cx="324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have finite lengths)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360137" y="3842039"/>
            <a:ext cx="345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have finite lengths)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360137" y="4707226"/>
            <a:ext cx="331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(lowpass and highpass pair)</a:t>
            </a:r>
          </a:p>
        </p:txBody>
      </p:sp>
      <p:sp>
        <p:nvSpPr>
          <p:cNvPr id="36884" name="Text Box 48"/>
          <p:cNvSpPr txBox="1">
            <a:spLocks noChangeArrowheads="1"/>
          </p:cNvSpPr>
          <p:nvPr/>
        </p:nvSpPr>
        <p:spPr bwMode="auto">
          <a:xfrm>
            <a:off x="315913" y="290513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14.9 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整理：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DWT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的四大條件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925BEE-61DB-4162-91D6-161EE9098AA0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77711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14.10  Two Types of Perfect Reconstruction Filters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QMF (quadrature mirror filter) </a:t>
            </a: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1001713" y="1701800"/>
          <a:ext cx="408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Equation" r:id="rId3" imgW="4089400" imgH="393700" progId="Equation.DSMT4">
                  <p:embed/>
                </p:oleObj>
              </mc:Choice>
              <mc:Fallback>
                <p:oleObj name="Equation" r:id="rId3" imgW="40894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701800"/>
                        <a:ext cx="408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5580063" y="1630363"/>
            <a:ext cx="151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is odd</a:t>
            </a:r>
          </a:p>
        </p:txBody>
      </p:sp>
      <p:graphicFrame>
        <p:nvGraphicFramePr>
          <p:cNvPr id="37895" name="Object 6"/>
          <p:cNvGraphicFramePr>
            <a:graphicFrameLocks noChangeAspect="1"/>
          </p:cNvGraphicFramePr>
          <p:nvPr/>
        </p:nvGraphicFramePr>
        <p:xfrm>
          <a:off x="965200" y="2709863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Equation" r:id="rId5" imgW="1524000" imgH="381000" progId="Equation.DSMT4">
                  <p:embed/>
                </p:oleObj>
              </mc:Choice>
              <mc:Fallback>
                <p:oleObj name="Equation" r:id="rId5" imgW="15240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709863"/>
                        <a:ext cx="152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1908175" y="2206625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has finite length</a:t>
            </a:r>
          </a:p>
        </p:txBody>
      </p:sp>
      <p:graphicFrame>
        <p:nvGraphicFramePr>
          <p:cNvPr id="37897" name="Object 8"/>
          <p:cNvGraphicFramePr>
            <a:graphicFrameLocks noChangeAspect="1"/>
          </p:cNvGraphicFramePr>
          <p:nvPr/>
        </p:nvGraphicFramePr>
        <p:xfrm>
          <a:off x="1003300" y="3214688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Equation" r:id="rId7" imgW="1739900" imgH="393700" progId="Equation.DSMT4">
                  <p:embed/>
                </p:oleObj>
              </mc:Choice>
              <mc:Fallback>
                <p:oleObj name="Equation" r:id="rId7" imgW="17399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14688"/>
                        <a:ext cx="173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9"/>
          <p:cNvGraphicFramePr>
            <a:graphicFrameLocks noChangeAspect="1"/>
          </p:cNvGraphicFramePr>
          <p:nvPr/>
        </p:nvGraphicFramePr>
        <p:xfrm>
          <a:off x="971550" y="3717925"/>
          <a:ext cx="215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Equation" r:id="rId9" imgW="2159000" imgH="393700" progId="Equation.DSMT4">
                  <p:embed/>
                </p:oleObj>
              </mc:Choice>
              <mc:Fallback>
                <p:oleObj name="Equation" r:id="rId9" imgW="21590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7925"/>
                        <a:ext cx="215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0"/>
          <p:cNvGraphicFramePr>
            <a:graphicFrameLocks noChangeAspect="1"/>
          </p:cNvGraphicFramePr>
          <p:nvPr/>
        </p:nvGraphicFramePr>
        <p:xfrm>
          <a:off x="3563938" y="2709863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Equation" r:id="rId11" imgW="1866090" imgH="393529" progId="Equation.DSMT4">
                  <p:embed/>
                </p:oleObj>
              </mc:Choice>
              <mc:Fallback>
                <p:oleObj name="Equation" r:id="rId11" imgW="1866090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709863"/>
                        <a:ext cx="186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1"/>
          <p:cNvGraphicFramePr>
            <a:graphicFrameLocks noChangeAspect="1"/>
          </p:cNvGraphicFramePr>
          <p:nvPr/>
        </p:nvGraphicFramePr>
        <p:xfrm>
          <a:off x="3532188" y="3214688"/>
          <a:ext cx="179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" name="Equation" r:id="rId13" imgW="1790700" imgH="381000" progId="Equation.DSMT4">
                  <p:embed/>
                </p:oleObj>
              </mc:Choice>
              <mc:Fallback>
                <p:oleObj name="Equation" r:id="rId13" imgW="17907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3214688"/>
                        <a:ext cx="1790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2"/>
          <p:cNvGraphicFramePr>
            <a:graphicFrameLocks noChangeAspect="1"/>
          </p:cNvGraphicFramePr>
          <p:nvPr/>
        </p:nvGraphicFramePr>
        <p:xfrm>
          <a:off x="3563938" y="3644900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15" imgW="2654300" imgH="431800" progId="Equation.DSMT4">
                  <p:embed/>
                </p:oleObj>
              </mc:Choice>
              <mc:Fallback>
                <p:oleObj name="Equation" r:id="rId15" imgW="26543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44900"/>
                        <a:ext cx="265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3"/>
          <p:cNvGraphicFramePr>
            <a:graphicFrameLocks noChangeAspect="1"/>
          </p:cNvGraphicFramePr>
          <p:nvPr/>
        </p:nvGraphicFramePr>
        <p:xfrm>
          <a:off x="966788" y="5084763"/>
          <a:ext cx="466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Equation" r:id="rId17" imgW="4660900" imgH="406400" progId="Equation.DSMT4">
                  <p:embed/>
                </p:oleObj>
              </mc:Choice>
              <mc:Fallback>
                <p:oleObj name="Equation" r:id="rId17" imgW="4660900" imgH="40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084763"/>
                        <a:ext cx="466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2700338" y="1628775"/>
            <a:ext cx="2663825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D09E8-B46D-4DDA-BC98-41F9AABB853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887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Orthonormal </a:t>
            </a: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971550" y="90805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7" name="Equation" r:id="rId3" imgW="1600200" imgH="444500" progId="Equation.DSMT4">
                  <p:embed/>
                </p:oleObj>
              </mc:Choice>
              <mc:Fallback>
                <p:oleObj name="Equation" r:id="rId3" imgW="16002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05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971550" y="3141663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8" name="Equation" r:id="rId5" imgW="2311400" imgH="444500" progId="Equation.DSMT4">
                  <p:embed/>
                </p:oleObj>
              </mc:Choice>
              <mc:Fallback>
                <p:oleObj name="Equation" r:id="rId5" imgW="23114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971550" y="1484313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9" name="Equation" r:id="rId7" imgW="1968500" imgH="393700" progId="Equation.DSMT4">
                  <p:embed/>
                </p:oleObj>
              </mc:Choice>
              <mc:Fallback>
                <p:oleObj name="Equation" r:id="rId7" imgW="1968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196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971550" y="2133600"/>
          <a:ext cx="557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" name="Equation" r:id="rId9" imgW="5575300" imgH="444500" progId="Equation.DSMT4">
                  <p:embed/>
                </p:oleObj>
              </mc:Choice>
              <mc:Fallback>
                <p:oleObj name="Equation" r:id="rId9" imgW="55753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557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348038" y="1484313"/>
            <a:ext cx="151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is odd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1908175" y="2565400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has finite length</a:t>
            </a:r>
          </a:p>
        </p:txBody>
      </p:sp>
      <p:graphicFrame>
        <p:nvGraphicFramePr>
          <p:cNvPr id="38922" name="Object 9"/>
          <p:cNvGraphicFramePr>
            <a:graphicFrameLocks noChangeAspect="1"/>
          </p:cNvGraphicFramePr>
          <p:nvPr/>
        </p:nvGraphicFramePr>
        <p:xfrm>
          <a:off x="971550" y="4581525"/>
          <a:ext cx="588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name="Equation" r:id="rId11" imgW="5880100" imgH="914400" progId="Equation.DSMT4">
                  <p:embed/>
                </p:oleObj>
              </mc:Choice>
              <mc:Fallback>
                <p:oleObj name="Equation" r:id="rId11" imgW="588010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588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0"/>
          <p:cNvGraphicFramePr>
            <a:graphicFrameLocks noChangeAspect="1"/>
          </p:cNvGraphicFramePr>
          <p:nvPr/>
        </p:nvGraphicFramePr>
        <p:xfrm>
          <a:off x="5219700" y="908050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Equation" r:id="rId13" imgW="1574800" imgH="381000" progId="Equation.DSMT4">
                  <p:embed/>
                </p:oleObj>
              </mc:Choice>
              <mc:Fallback>
                <p:oleObj name="Equation" r:id="rId13" imgW="15748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908050"/>
                        <a:ext cx="157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1"/>
          <p:cNvGraphicFramePr>
            <a:graphicFrameLocks noChangeAspect="1"/>
          </p:cNvGraphicFramePr>
          <p:nvPr/>
        </p:nvGraphicFramePr>
        <p:xfrm>
          <a:off x="5219700" y="1412875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Equation" r:id="rId15" imgW="2298700" imgH="393700" progId="Equation.DSMT4">
                  <p:embed/>
                </p:oleObj>
              </mc:Choice>
              <mc:Fallback>
                <p:oleObj name="Equation" r:id="rId15" imgW="22987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12875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2"/>
          <p:cNvGraphicFramePr>
            <a:graphicFrameLocks noChangeAspect="1"/>
          </p:cNvGraphicFramePr>
          <p:nvPr/>
        </p:nvGraphicFramePr>
        <p:xfrm>
          <a:off x="5292725" y="3068638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4" name="Equation" r:id="rId17" imgW="2514600" imgH="393700" progId="Equation.DSMT4">
                  <p:embed/>
                </p:oleObj>
              </mc:Choice>
              <mc:Fallback>
                <p:oleObj name="Equation" r:id="rId17" imgW="25146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068638"/>
                        <a:ext cx="251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2771775" y="2060575"/>
            <a:ext cx="3960813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BDE9A6-D9C1-466C-8F11-ABA3B93025F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712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大部分的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屬於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orthonormal wavelet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68405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文獻上，有時會出現另一種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perfect reconstruction filter,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稱作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CQF (conjugate quadrature filter)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611188" y="2420938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然而，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CQF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本質上和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orthonormal filter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相同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CB25AD-CDB6-4217-8838-5D7BA142E32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Haar wavelet   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最簡單的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684213" y="1916113"/>
          <a:ext cx="168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Equation" r:id="rId3" imgW="1688367" imgH="380835" progId="Equation.DSMT4">
                  <p:embed/>
                </p:oleObj>
              </mc:Choice>
              <mc:Fallback>
                <p:oleObj name="Equation" r:id="rId3" imgW="1688367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168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3851275" y="1916113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9" name="Equation" r:id="rId5" imgW="901309" imgH="380835" progId="Equation.DSMT4">
                  <p:embed/>
                </p:oleObj>
              </mc:Choice>
              <mc:Fallback>
                <p:oleObj name="Equation" r:id="rId5" imgW="901309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16113"/>
                        <a:ext cx="90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5094288" y="1844675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graphicFrame>
        <p:nvGraphicFramePr>
          <p:cNvPr id="40967" name="Object 6"/>
          <p:cNvGraphicFramePr>
            <a:graphicFrameLocks noChangeAspect="1"/>
          </p:cNvGraphicFramePr>
          <p:nvPr/>
        </p:nvGraphicFramePr>
        <p:xfrm>
          <a:off x="684213" y="3068638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0" name="Equation" r:id="rId7" imgW="1663700" imgH="381000" progId="Equation.DSMT4">
                  <p:embed/>
                </p:oleObj>
              </mc:Choice>
              <mc:Fallback>
                <p:oleObj name="Equation" r:id="rId7" imgW="16637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166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7"/>
          <p:cNvGraphicFramePr>
            <a:graphicFrameLocks noChangeAspect="1"/>
          </p:cNvGraphicFramePr>
          <p:nvPr/>
        </p:nvGraphicFramePr>
        <p:xfrm>
          <a:off x="3851275" y="3068638"/>
          <a:ext cx="96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1" name="Equation" r:id="rId9" imgW="965200" imgH="381000" progId="Equation.DSMT4">
                  <p:embed/>
                </p:oleObj>
              </mc:Choice>
              <mc:Fallback>
                <p:oleObj name="Equation" r:id="rId9" imgW="9652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068638"/>
                        <a:ext cx="965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148263" y="3068638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graphicFrame>
        <p:nvGraphicFramePr>
          <p:cNvPr id="40970" name="Object 9"/>
          <p:cNvGraphicFramePr>
            <a:graphicFrameLocks noChangeAspect="1"/>
          </p:cNvGraphicFramePr>
          <p:nvPr/>
        </p:nvGraphicFramePr>
        <p:xfrm>
          <a:off x="684213" y="2492375"/>
          <a:ext cx="218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2" name="Equation" r:id="rId11" imgW="2184400" imgH="381000" progId="Equation.DSMT4">
                  <p:embed/>
                </p:oleObj>
              </mc:Choice>
              <mc:Fallback>
                <p:oleObj name="Equation" r:id="rId11" imgW="21844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92375"/>
                        <a:ext cx="218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0"/>
          <p:cNvGraphicFramePr>
            <a:graphicFrameLocks noChangeAspect="1"/>
          </p:cNvGraphicFramePr>
          <p:nvPr/>
        </p:nvGraphicFramePr>
        <p:xfrm>
          <a:off x="3870325" y="2492375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3" name="Equation" r:id="rId13" imgW="863225" imgH="380835" progId="Equation.DSMT4">
                  <p:embed/>
                </p:oleObj>
              </mc:Choice>
              <mc:Fallback>
                <p:oleObj name="Equation" r:id="rId13" imgW="863225" imgH="38083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2492375"/>
                        <a:ext cx="86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5167313" y="2420938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graphicFrame>
        <p:nvGraphicFramePr>
          <p:cNvPr id="40973" name="Object 12"/>
          <p:cNvGraphicFramePr>
            <a:graphicFrameLocks noChangeAspect="1"/>
          </p:cNvGraphicFramePr>
          <p:nvPr/>
        </p:nvGraphicFramePr>
        <p:xfrm>
          <a:off x="684213" y="3716338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4" name="Equation" r:id="rId15" imgW="2133600" imgH="381000" progId="Equation.DSMT4">
                  <p:embed/>
                </p:oleObj>
              </mc:Choice>
              <mc:Fallback>
                <p:oleObj name="Equation" r:id="rId15" imgW="21336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3"/>
          <p:cNvGraphicFramePr>
            <a:graphicFrameLocks noChangeAspect="1"/>
          </p:cNvGraphicFramePr>
          <p:nvPr/>
        </p:nvGraphicFramePr>
        <p:xfrm>
          <a:off x="3911600" y="3716338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5" name="Equation" r:id="rId17" imgW="927100" imgH="381000" progId="Equation.DSMT4">
                  <p:embed/>
                </p:oleObj>
              </mc:Choice>
              <mc:Fallback>
                <p:oleObj name="Equation" r:id="rId17" imgW="927100" imgH="38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3716338"/>
                        <a:ext cx="92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95288" y="333375"/>
            <a:ext cx="777711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14.11  Several Types of Discrete Wavelets</a:t>
            </a:r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611188" y="5013325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是一種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orthonormal filter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3B1F01-2F6E-4135-AEBA-8C99BA02F3E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Daubechies wavelet (8-point case)</a:t>
            </a: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247650" y="1052513"/>
          <a:ext cx="858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3" imgW="8585200" imgH="381000" progId="Equation.DSMT4">
                  <p:embed/>
                </p:oleObj>
              </mc:Choice>
              <mc:Fallback>
                <p:oleObj name="Equation" r:id="rId3" imgW="85852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052513"/>
                        <a:ext cx="8585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116013" y="148431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 ~ 7</a:t>
            </a:r>
          </a:p>
        </p:txBody>
      </p:sp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3905250" y="1484313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Equation" r:id="rId5" imgW="901309" imgH="380835" progId="Equation.DSMT4">
                  <p:embed/>
                </p:oleObj>
              </mc:Choice>
              <mc:Fallback>
                <p:oleObj name="Equation" r:id="rId5" imgW="901309" imgH="38083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1484313"/>
                        <a:ext cx="90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5003800" y="1412875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graphicFrame>
        <p:nvGraphicFramePr>
          <p:cNvPr id="41992" name="Object 7"/>
          <p:cNvGraphicFramePr>
            <a:graphicFrameLocks noChangeAspect="1"/>
          </p:cNvGraphicFramePr>
          <p:nvPr/>
        </p:nvGraphicFramePr>
        <p:xfrm>
          <a:off x="231775" y="2997200"/>
          <a:ext cx="864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6" name="Equation" r:id="rId7" imgW="8648700" imgH="381000" progId="Equation.DSMT4">
                  <p:embed/>
                </p:oleObj>
              </mc:Choice>
              <mc:Fallback>
                <p:oleObj name="Equation" r:id="rId7" imgW="86487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997200"/>
                        <a:ext cx="8648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1116013" y="335756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−7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~ 0</a:t>
            </a:r>
          </a:p>
        </p:txBody>
      </p:sp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3995738" y="3357563"/>
          <a:ext cx="96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7" name="Equation" r:id="rId9" imgW="965200" imgH="381000" progId="Equation.DSMT4">
                  <p:embed/>
                </p:oleObj>
              </mc:Choice>
              <mc:Fallback>
                <p:oleObj name="Equation" r:id="rId9" imgW="9652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357563"/>
                        <a:ext cx="965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003800" y="3357563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graphicFrame>
        <p:nvGraphicFramePr>
          <p:cNvPr id="41996" name="Object 11"/>
          <p:cNvGraphicFramePr>
            <a:graphicFrameLocks noChangeAspect="1"/>
          </p:cNvGraphicFramePr>
          <p:nvPr/>
        </p:nvGraphicFramePr>
        <p:xfrm>
          <a:off x="269875" y="1989138"/>
          <a:ext cx="854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Equation" r:id="rId11" imgW="8547100" imgH="381000" progId="Equation.DSMT4">
                  <p:embed/>
                </p:oleObj>
              </mc:Choice>
              <mc:Fallback>
                <p:oleObj name="Equation" r:id="rId11" imgW="85471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989138"/>
                        <a:ext cx="854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1116013" y="23495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 ~ 7</a:t>
            </a:r>
          </a:p>
        </p:txBody>
      </p:sp>
      <p:graphicFrame>
        <p:nvGraphicFramePr>
          <p:cNvPr id="41998" name="Object 13"/>
          <p:cNvGraphicFramePr>
            <a:graphicFrameLocks noChangeAspect="1"/>
          </p:cNvGraphicFramePr>
          <p:nvPr/>
        </p:nvGraphicFramePr>
        <p:xfrm>
          <a:off x="3943350" y="2349500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" name="Equation" r:id="rId13" imgW="863225" imgH="380835" progId="Equation.DSMT4">
                  <p:embed/>
                </p:oleObj>
              </mc:Choice>
              <mc:Fallback>
                <p:oleObj name="Equation" r:id="rId13" imgW="863225" imgH="38083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349500"/>
                        <a:ext cx="86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5003800" y="2349500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graphicFrame>
        <p:nvGraphicFramePr>
          <p:cNvPr id="42000" name="Object 15"/>
          <p:cNvGraphicFramePr>
            <a:graphicFrameLocks noChangeAspect="1"/>
          </p:cNvGraphicFramePr>
          <p:nvPr/>
        </p:nvGraphicFramePr>
        <p:xfrm>
          <a:off x="179388" y="4005263"/>
          <a:ext cx="861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0" name="Equation" r:id="rId15" imgW="8610600" imgH="381000" progId="Equation.DSMT4">
                  <p:embed/>
                </p:oleObj>
              </mc:Choice>
              <mc:Fallback>
                <p:oleObj name="Equation" r:id="rId15" imgW="8610600" imgH="38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05263"/>
                        <a:ext cx="861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16"/>
          <p:cNvSpPr txBox="1">
            <a:spLocks noChangeArrowheads="1"/>
          </p:cNvSpPr>
          <p:nvPr/>
        </p:nvSpPr>
        <p:spPr bwMode="auto">
          <a:xfrm>
            <a:off x="1096963" y="443706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−7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~ 0</a:t>
            </a:r>
          </a:p>
        </p:txBody>
      </p:sp>
      <p:graphicFrame>
        <p:nvGraphicFramePr>
          <p:cNvPr id="42002" name="Object 17"/>
          <p:cNvGraphicFramePr>
            <a:graphicFrameLocks noChangeAspect="1"/>
          </p:cNvGraphicFramePr>
          <p:nvPr/>
        </p:nvGraphicFramePr>
        <p:xfrm>
          <a:off x="3995738" y="4365625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1" name="Equation" r:id="rId17" imgW="927100" imgH="381000" progId="Equation.DSMT4">
                  <p:embed/>
                </p:oleObj>
              </mc:Choice>
              <mc:Fallback>
                <p:oleObj name="Equation" r:id="rId17" imgW="927100" imgH="38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365625"/>
                        <a:ext cx="92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Text Box 18"/>
          <p:cNvSpPr txBox="1">
            <a:spLocks noChangeArrowheads="1"/>
          </p:cNvSpPr>
          <p:nvPr/>
        </p:nvSpPr>
        <p:spPr bwMode="auto">
          <a:xfrm>
            <a:off x="4984750" y="4365625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DE4919-89CE-465C-BC41-04A06A86E53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Daubechies wavelet (4-point case)</a:t>
            </a:r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900113" y="981075"/>
          <a:ext cx="454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Equation" r:id="rId3" imgW="4546600" imgH="381000" progId="Equation.DSMT4">
                  <p:embed/>
                </p:oleObj>
              </mc:Choice>
              <mc:Fallback>
                <p:oleObj name="Equation" r:id="rId3" imgW="45466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454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Daubechies wavelet (6-point case)</a:t>
            </a:r>
          </a:p>
        </p:txBody>
      </p:sp>
      <p:graphicFrame>
        <p:nvGraphicFramePr>
          <p:cNvPr id="43014" name="Object 5"/>
          <p:cNvGraphicFramePr>
            <a:graphicFrameLocks noChangeAspect="1"/>
          </p:cNvGraphicFramePr>
          <p:nvPr/>
        </p:nvGraphicFramePr>
        <p:xfrm>
          <a:off x="760413" y="2276475"/>
          <a:ext cx="657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Equation" r:id="rId5" imgW="6578600" imgH="381000" progId="Equation.DSMT4">
                  <p:embed/>
                </p:oleObj>
              </mc:Choice>
              <mc:Fallback>
                <p:oleObj name="Equation" r:id="rId5" imgW="65786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276475"/>
                        <a:ext cx="657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95288" y="2924175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Daubechies wavelet (10-point case)</a:t>
            </a:r>
          </a:p>
        </p:txBody>
      </p:sp>
      <p:graphicFrame>
        <p:nvGraphicFramePr>
          <p:cNvPr id="43016" name="Object 7"/>
          <p:cNvGraphicFramePr>
            <a:graphicFrameLocks noChangeAspect="1"/>
          </p:cNvGraphicFramePr>
          <p:nvPr/>
        </p:nvGraphicFramePr>
        <p:xfrm>
          <a:off x="827088" y="3429000"/>
          <a:ext cx="6769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Equation" r:id="rId7" imgW="6769100" imgH="812800" progId="Equation.DSMT4">
                  <p:embed/>
                </p:oleObj>
              </mc:Choice>
              <mc:Fallback>
                <p:oleObj name="Equation" r:id="rId7" imgW="67691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9000"/>
                        <a:ext cx="6769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395288" y="4365625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Daubechies wavelet (12-point case)</a:t>
            </a:r>
          </a:p>
        </p:txBody>
      </p:sp>
      <p:graphicFrame>
        <p:nvGraphicFramePr>
          <p:cNvPr id="43018" name="Object 9"/>
          <p:cNvGraphicFramePr>
            <a:graphicFrameLocks noChangeAspect="1"/>
          </p:cNvGraphicFramePr>
          <p:nvPr/>
        </p:nvGraphicFramePr>
        <p:xfrm>
          <a:off x="755650" y="5084763"/>
          <a:ext cx="6527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Equation" r:id="rId9" imgW="6527800" imgH="812800" progId="Equation.DSMT4">
                  <p:embed/>
                </p:oleObj>
              </mc:Choice>
              <mc:Fallback>
                <p:oleObj name="Equation" r:id="rId9" imgW="6527800" imgH="812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6527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10D8E4-CB5E-4DE0-A788-1B81D8C8884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symlet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(6-point case)</a:t>
            </a: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755650" y="908050"/>
          <a:ext cx="657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3" imgW="6578600" imgH="381000" progId="Equation.DSMT4">
                  <p:embed/>
                </p:oleObj>
              </mc:Choice>
              <mc:Fallback>
                <p:oleObj name="Equation" r:id="rId3" imgW="65786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657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395288" y="1484313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symlet (8-point case)</a:t>
            </a:r>
          </a:p>
        </p:txBody>
      </p:sp>
      <p:graphicFrame>
        <p:nvGraphicFramePr>
          <p:cNvPr id="44038" name="Object 8"/>
          <p:cNvGraphicFramePr>
            <a:graphicFrameLocks noChangeAspect="1"/>
          </p:cNvGraphicFramePr>
          <p:nvPr/>
        </p:nvGraphicFramePr>
        <p:xfrm>
          <a:off x="755650" y="1989138"/>
          <a:ext cx="6642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5" imgW="6642100" imgH="812800" progId="Equation.DSMT4">
                  <p:embed/>
                </p:oleObj>
              </mc:Choice>
              <mc:Fallback>
                <p:oleObj name="Equation" r:id="rId5" imgW="6642100" imgH="81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6642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2"/>
          <p:cNvSpPr txBox="1">
            <a:spLocks noChangeArrowheads="1"/>
          </p:cNvSpPr>
          <p:nvPr/>
        </p:nvSpPr>
        <p:spPr bwMode="auto">
          <a:xfrm>
            <a:off x="395288" y="2924175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symlet (10-point case)</a:t>
            </a:r>
          </a:p>
        </p:txBody>
      </p:sp>
      <p:graphicFrame>
        <p:nvGraphicFramePr>
          <p:cNvPr id="44040" name="Object 9"/>
          <p:cNvGraphicFramePr>
            <a:graphicFrameLocks noChangeAspect="1"/>
          </p:cNvGraphicFramePr>
          <p:nvPr/>
        </p:nvGraphicFramePr>
        <p:xfrm>
          <a:off x="771525" y="3573463"/>
          <a:ext cx="6324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7" imgW="6324600" imgH="812800" progId="Equation.DSMT4">
                  <p:embed/>
                </p:oleObj>
              </mc:Choice>
              <mc:Fallback>
                <p:oleObj name="Equation" r:id="rId7" imgW="6324600" imgH="812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573463"/>
                        <a:ext cx="6324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文字方塊 11"/>
          <p:cNvSpPr txBox="1">
            <a:spLocks noChangeArrowheads="1"/>
          </p:cNvSpPr>
          <p:nvPr/>
        </p:nvSpPr>
        <p:spPr bwMode="auto">
          <a:xfrm>
            <a:off x="539750" y="4868863"/>
            <a:ext cx="777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Daubechies wavelets and symlets are defined for </a:t>
            </a:r>
            <a:r>
              <a:rPr lang="en-US" altLang="zh-TW" sz="20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 is a multiple of 2</a:t>
            </a:r>
            <a:endParaRPr lang="zh-TW" altLang="en-US" sz="2000" i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104E3E-7E5B-439F-BFFD-FC85A357A3B1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468313" y="1916113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coiflet (12-point case)</a:t>
            </a:r>
          </a:p>
        </p:txBody>
      </p:sp>
      <p:graphicFrame>
        <p:nvGraphicFramePr>
          <p:cNvPr id="45060" name="Object 5"/>
          <p:cNvGraphicFramePr>
            <a:graphicFrameLocks noChangeAspect="1"/>
          </p:cNvGraphicFramePr>
          <p:nvPr/>
        </p:nvGraphicFramePr>
        <p:xfrm>
          <a:off x="1169988" y="2420938"/>
          <a:ext cx="662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3" imgW="6629400" imgH="812800" progId="Equation.DSMT4">
                  <p:embed/>
                </p:oleObj>
              </mc:Choice>
              <mc:Fallback>
                <p:oleObj name="Equation" r:id="rId3" imgW="66294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420938"/>
                        <a:ext cx="6629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395288" y="4581525"/>
            <a:ext cx="828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Daubechies wavelet, the symlet, and the coiflet are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all orthonormal filters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062" name="文字方塊 5"/>
          <p:cNvSpPr txBox="1">
            <a:spLocks noChangeArrowheads="1"/>
          </p:cNvSpPr>
          <p:nvPr/>
        </p:nvSpPr>
        <p:spPr bwMode="auto">
          <a:xfrm>
            <a:off x="468313" y="3284538"/>
            <a:ext cx="489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Coiflets are defined for </a:t>
            </a:r>
            <a:r>
              <a:rPr lang="en-US" altLang="zh-TW" sz="20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 is a multiple of 6</a:t>
            </a:r>
            <a:endParaRPr lang="zh-TW" altLang="en-US" sz="2000" i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coiflet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(6-point case)</a:t>
            </a:r>
          </a:p>
        </p:txBody>
      </p:sp>
      <p:graphicFrame>
        <p:nvGraphicFramePr>
          <p:cNvPr id="45064" name="Object 5"/>
          <p:cNvGraphicFramePr>
            <a:graphicFrameLocks noChangeAspect="1"/>
          </p:cNvGraphicFramePr>
          <p:nvPr/>
        </p:nvGraphicFramePr>
        <p:xfrm>
          <a:off x="1065213" y="1123950"/>
          <a:ext cx="673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5" imgW="6731000" imgH="381000" progId="Equation.DSMT4">
                  <p:embed/>
                </p:oleObj>
              </mc:Choice>
              <mc:Fallback>
                <p:oleObj name="Equation" r:id="rId5" imgW="67310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123950"/>
                        <a:ext cx="673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11EB95-B4E2-4A27-80D0-603251BD9B3E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428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further decomposition (from the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−1)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stage to the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th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stage)</a:t>
            </a:r>
          </a:p>
        </p:txBody>
      </p:sp>
      <p:graphicFrame>
        <p:nvGraphicFramePr>
          <p:cNvPr id="7172" name="Object 3"/>
          <p:cNvGraphicFramePr>
            <a:graphicFrameLocks noChangeAspect="1"/>
          </p:cNvGraphicFramePr>
          <p:nvPr/>
        </p:nvGraphicFramePr>
        <p:xfrm>
          <a:off x="1279525" y="908050"/>
          <a:ext cx="3267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3" imgW="3124200" imgH="685800" progId="Equation.DSMT4">
                  <p:embed/>
                </p:oleObj>
              </mc:Choice>
              <mc:Fallback>
                <p:oleObj name="Equation" r:id="rId3" imgW="31242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908050"/>
                        <a:ext cx="32670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1258888" y="1628775"/>
          <a:ext cx="32813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5" imgW="3136900" imgH="685800" progId="Equation.DSMT4">
                  <p:embed/>
                </p:oleObj>
              </mc:Choice>
              <mc:Fallback>
                <p:oleObj name="Equation" r:id="rId5" imgW="31369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8775"/>
                        <a:ext cx="32813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967163" y="304006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981450" y="399097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692275" y="2997200"/>
            <a:ext cx="792163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793875" y="302895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468313" y="37179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785938" y="4135438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1692275" y="4078288"/>
            <a:ext cx="792163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2916238" y="3070225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916238" y="4078288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1042988" y="39338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1258888" y="328612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1258888" y="422275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1258888" y="328612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2484438" y="32861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2484438" y="4222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3492500" y="32861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3492500" y="42227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4932363" y="28543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4716463" y="32861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>
            <a:off x="4932363" y="28543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>
            <a:off x="4932363" y="37179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5537200" y="262413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5543550" y="353218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197" name="Rectangle 28"/>
          <p:cNvSpPr>
            <a:spLocks noChangeArrowheads="1"/>
          </p:cNvSpPr>
          <p:nvPr/>
        </p:nvSpPr>
        <p:spPr bwMode="auto">
          <a:xfrm>
            <a:off x="5435600" y="2565400"/>
            <a:ext cx="792163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5435600" y="3500438"/>
            <a:ext cx="792163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6588125" y="2651125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7200" name="Text Box 31"/>
          <p:cNvSpPr txBox="1">
            <a:spLocks noChangeArrowheads="1"/>
          </p:cNvSpPr>
          <p:nvPr/>
        </p:nvSpPr>
        <p:spPr bwMode="auto">
          <a:xfrm>
            <a:off x="6588125" y="3502025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7201" name="Text Box 32"/>
          <p:cNvSpPr txBox="1">
            <a:spLocks noChangeArrowheads="1"/>
          </p:cNvSpPr>
          <p:nvPr/>
        </p:nvSpPr>
        <p:spPr bwMode="auto">
          <a:xfrm>
            <a:off x="7596188" y="2603500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202" name="Text Box 33"/>
          <p:cNvSpPr txBox="1">
            <a:spLocks noChangeArrowheads="1"/>
          </p:cNvSpPr>
          <p:nvPr/>
        </p:nvSpPr>
        <p:spPr bwMode="auto">
          <a:xfrm>
            <a:off x="7596188" y="350202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7203" name="Line 34"/>
          <p:cNvSpPr>
            <a:spLocks noChangeShapeType="1"/>
          </p:cNvSpPr>
          <p:nvPr/>
        </p:nvSpPr>
        <p:spPr bwMode="auto">
          <a:xfrm>
            <a:off x="6227763" y="28543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04" name="Line 35"/>
          <p:cNvSpPr>
            <a:spLocks noChangeShapeType="1"/>
          </p:cNvSpPr>
          <p:nvPr/>
        </p:nvSpPr>
        <p:spPr bwMode="auto">
          <a:xfrm>
            <a:off x="7164388" y="28575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05" name="Line 36"/>
          <p:cNvSpPr>
            <a:spLocks noChangeShapeType="1"/>
          </p:cNvSpPr>
          <p:nvPr/>
        </p:nvSpPr>
        <p:spPr bwMode="auto">
          <a:xfrm>
            <a:off x="6227763" y="37179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06" name="Line 37"/>
          <p:cNvSpPr>
            <a:spLocks noChangeShapeType="1"/>
          </p:cNvSpPr>
          <p:nvPr/>
        </p:nvSpPr>
        <p:spPr bwMode="auto">
          <a:xfrm>
            <a:off x="7164388" y="37179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063C53-FE14-4ACD-9ECF-6C14522C9C2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文字方塊 2"/>
          <p:cNvSpPr txBox="1">
            <a:spLocks noChangeArrowheads="1"/>
          </p:cNvSpPr>
          <p:nvPr/>
        </p:nvSpPr>
        <p:spPr bwMode="auto">
          <a:xfrm>
            <a:off x="323850" y="549275"/>
            <a:ext cx="8351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Daubechies wavelet, the symlet, and the coiflet are all derived from the “continuous wavelet with discrete coefficients” case.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084" name="文字方塊 3"/>
          <p:cNvSpPr txBox="1">
            <a:spLocks noChangeArrowheads="1"/>
          </p:cNvSpPr>
          <p:nvPr/>
        </p:nvSpPr>
        <p:spPr bwMode="auto">
          <a:xfrm>
            <a:off x="323850" y="1628775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Physical meanings: 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085" name="文字方塊 4"/>
          <p:cNvSpPr txBox="1">
            <a:spLocks noChangeArrowheads="1"/>
          </p:cNvSpPr>
          <p:nvPr/>
        </p:nvSpPr>
        <p:spPr bwMode="auto">
          <a:xfrm>
            <a:off x="395288" y="2205038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Daubechies wavelet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086" name="文字方塊 5"/>
          <p:cNvSpPr txBox="1">
            <a:spLocks noChangeArrowheads="1"/>
          </p:cNvSpPr>
          <p:nvPr/>
        </p:nvSpPr>
        <p:spPr bwMode="auto">
          <a:xfrm>
            <a:off x="379263" y="3181350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Symlet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087" name="文字方塊 6"/>
          <p:cNvSpPr txBox="1">
            <a:spLocks noChangeArrowheads="1"/>
          </p:cNvSpPr>
          <p:nvPr/>
        </p:nvSpPr>
        <p:spPr bwMode="auto">
          <a:xfrm>
            <a:off x="452288" y="4549775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Coilfet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088" name="文字方塊 7"/>
          <p:cNvSpPr txBox="1">
            <a:spLocks noChangeArrowheads="1"/>
          </p:cNvSpPr>
          <p:nvPr/>
        </p:nvSpPr>
        <p:spPr bwMode="auto">
          <a:xfrm>
            <a:off x="684213" y="2741539"/>
            <a:ext cx="6840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point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Daubechies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wavelet has the vanish moment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089" name="文字方塊 8"/>
          <p:cNvSpPr txBox="1">
            <a:spLocks noChangeArrowheads="1"/>
          </p:cNvSpPr>
          <p:nvPr/>
        </p:nvSpPr>
        <p:spPr bwMode="auto">
          <a:xfrm>
            <a:off x="684213" y="3702877"/>
            <a:ext cx="7489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vanish moment is the same as that of the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Daubechies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wavelet, but the filter is more symmetric. 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090" name="文字方塊 9"/>
          <p:cNvSpPr txBox="1">
            <a:spLocks noChangeArrowheads="1"/>
          </p:cNvSpPr>
          <p:nvPr/>
        </p:nvSpPr>
        <p:spPr bwMode="auto">
          <a:xfrm>
            <a:off x="971550" y="5255320"/>
            <a:ext cx="7488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scaling function also has the vanish moment.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6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811901"/>
              </p:ext>
            </p:extLst>
          </p:nvPr>
        </p:nvGraphicFramePr>
        <p:xfrm>
          <a:off x="3663156" y="5714174"/>
          <a:ext cx="16732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3" imgW="1600200" imgH="508000" progId="Equation.DSMT4">
                  <p:embed/>
                </p:oleObj>
              </mc:Choice>
              <mc:Fallback>
                <p:oleObj name="Equation" r:id="rId3" imgW="16002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156" y="5714174"/>
                        <a:ext cx="16732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文字方塊 12"/>
          <p:cNvSpPr txBox="1">
            <a:spLocks noChangeArrowheads="1"/>
          </p:cNvSpPr>
          <p:nvPr/>
        </p:nvSpPr>
        <p:spPr bwMode="auto">
          <a:xfrm>
            <a:off x="5436096" y="5777674"/>
            <a:ext cx="184187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1 ≦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≦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7"/>
          <p:cNvSpPr txBox="1">
            <a:spLocks noChangeArrowheads="1"/>
          </p:cNvSpPr>
          <p:nvPr/>
        </p:nvSpPr>
        <p:spPr bwMode="auto">
          <a:xfrm>
            <a:off x="971550" y="4833111"/>
            <a:ext cx="6840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point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coiflet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has the vanish moment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62665"/>
              </p:ext>
            </p:extLst>
          </p:nvPr>
        </p:nvGraphicFramePr>
        <p:xfrm>
          <a:off x="1279525" y="5715000"/>
          <a:ext cx="14874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5" imgW="1422360" imgH="507960" progId="Equation.DSMT4">
                  <p:embed/>
                </p:oleObj>
              </mc:Choice>
              <mc:Fallback>
                <p:oleObj name="Equation" r:id="rId5" imgW="1422360" imgH="507960" progId="Equation.DSMT4">
                  <p:embed/>
                  <p:pic>
                    <p:nvPicPr>
                      <p:cNvPr id="46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715000"/>
                        <a:ext cx="14874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769BA1-B59D-4545-BF59-E5EBAC085DF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文字方塊 3"/>
          <p:cNvSpPr txBox="1">
            <a:spLocks noChangeArrowheads="1"/>
          </p:cNvSpPr>
          <p:nvPr/>
        </p:nvSpPr>
        <p:spPr bwMode="auto">
          <a:xfrm>
            <a:off x="539750" y="1125538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1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7108" name="Object 20"/>
          <p:cNvGraphicFramePr>
            <a:graphicFrameLocks noChangeAspect="1"/>
          </p:cNvGraphicFramePr>
          <p:nvPr/>
        </p:nvGraphicFramePr>
        <p:xfrm>
          <a:off x="1547813" y="981075"/>
          <a:ext cx="20859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3" imgW="1993900" imgH="685800" progId="Equation.DSMT4">
                  <p:embed/>
                </p:oleObj>
              </mc:Choice>
              <mc:Fallback>
                <p:oleObj name="Equation" r:id="rId3" imgW="1993900" imgH="685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20859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文字方塊 5"/>
          <p:cNvSpPr txBox="1">
            <a:spLocks noChangeArrowheads="1"/>
          </p:cNvSpPr>
          <p:nvPr/>
        </p:nvSpPr>
        <p:spPr bwMode="auto">
          <a:xfrm>
            <a:off x="1547813" y="1844675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如何用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寫出 </a:t>
            </a:r>
          </a:p>
        </p:txBody>
      </p:sp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4140200" y="1844675"/>
          <a:ext cx="3587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Equation" r:id="rId5" imgW="342603" imgH="355292" progId="Equation.DSMT4">
                  <p:embed/>
                </p:oleObj>
              </mc:Choice>
              <mc:Fallback>
                <p:oleObj name="Equation" r:id="rId5" imgW="342603" imgH="35529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44675"/>
                        <a:ext cx="3587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文字方塊 7"/>
          <p:cNvSpPr txBox="1">
            <a:spLocks noChangeArrowheads="1"/>
          </p:cNvSpPr>
          <p:nvPr/>
        </p:nvSpPr>
        <p:spPr bwMode="auto">
          <a:xfrm>
            <a:off x="557213" y="2874963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2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7112" name="Object 4"/>
          <p:cNvGraphicFramePr>
            <a:graphicFrameLocks noChangeAspect="1"/>
          </p:cNvGraphicFramePr>
          <p:nvPr/>
        </p:nvGraphicFramePr>
        <p:xfrm>
          <a:off x="1476375" y="2781300"/>
          <a:ext cx="23780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Equation" r:id="rId7" imgW="2273300" imgH="609600" progId="Equation.DSMT4">
                  <p:embed/>
                </p:oleObj>
              </mc:Choice>
              <mc:Fallback>
                <p:oleObj name="Equation" r:id="rId7" imgW="22733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81300"/>
                        <a:ext cx="23780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文字方塊 9"/>
          <p:cNvSpPr txBox="1">
            <a:spLocks noChangeArrowheads="1"/>
          </p:cNvSpPr>
          <p:nvPr/>
        </p:nvSpPr>
        <p:spPr bwMode="auto">
          <a:xfrm>
            <a:off x="1638300" y="3378200"/>
            <a:ext cx="684053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Hint:             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當中，可以用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[-.25, .5, -.25]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自己和自己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convolution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次算出來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7114" name="Object 5"/>
          <p:cNvGraphicFramePr>
            <a:graphicFrameLocks noChangeAspect="1"/>
          </p:cNvGraphicFramePr>
          <p:nvPr/>
        </p:nvGraphicFramePr>
        <p:xfrm>
          <a:off x="2268538" y="3429000"/>
          <a:ext cx="1885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4" name="Equation" r:id="rId9" imgW="1803400" imgH="482600" progId="Equation.DSMT4">
                  <p:embed/>
                </p:oleObj>
              </mc:Choice>
              <mc:Fallback>
                <p:oleObj name="Equation" r:id="rId9" imgW="1803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29000"/>
                        <a:ext cx="18859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文字方塊 11"/>
          <p:cNvSpPr txBox="1">
            <a:spLocks noChangeArrowheads="1"/>
          </p:cNvSpPr>
          <p:nvPr/>
        </p:nvSpPr>
        <p:spPr bwMode="auto">
          <a:xfrm>
            <a:off x="611188" y="5084763"/>
            <a:ext cx="568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3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算出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i="1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的根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(i.e.,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i="1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0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的地方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116" name="文字方塊 12"/>
          <p:cNvSpPr txBox="1">
            <a:spLocks noChangeArrowheads="1"/>
          </p:cNvSpPr>
          <p:nvPr/>
        </p:nvSpPr>
        <p:spPr bwMode="auto">
          <a:xfrm>
            <a:off x="1619250" y="5589588"/>
            <a:ext cx="4681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當中應該用什麼指令</a:t>
            </a:r>
          </a:p>
        </p:txBody>
      </p:sp>
      <p:sp>
        <p:nvSpPr>
          <p:cNvPr id="47117" name="文字方塊 14"/>
          <p:cNvSpPr txBox="1">
            <a:spLocks noChangeArrowheads="1"/>
          </p:cNvSpPr>
          <p:nvPr/>
        </p:nvSpPr>
        <p:spPr bwMode="auto">
          <a:xfrm>
            <a:off x="1331913" y="2276475"/>
            <a:ext cx="3240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(When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+ 1) 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118" name="文字方塊 15"/>
          <p:cNvSpPr txBox="1">
            <a:spLocks noChangeArrowheads="1"/>
          </p:cNvSpPr>
          <p:nvPr/>
        </p:nvSpPr>
        <p:spPr bwMode="auto">
          <a:xfrm>
            <a:off x="1331913" y="4508500"/>
            <a:ext cx="439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(When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2 – 0.5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– 0.5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 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119" name="文字方塊 17"/>
          <p:cNvSpPr txBox="1">
            <a:spLocks noChangeArrowheads="1"/>
          </p:cNvSpPr>
          <p:nvPr/>
        </p:nvSpPr>
        <p:spPr bwMode="auto">
          <a:xfrm>
            <a:off x="1476375" y="6092825"/>
            <a:ext cx="439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(When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2, roots = 3.7321, 0.2679) 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322263" y="346075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14.12 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產生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Daubechies Wavelet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的流程</a:t>
            </a:r>
            <a:endParaRPr lang="en-US" altLang="zh-TW" sz="24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207FA-02CC-40E4-A9EE-58DEC747372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文字方塊 2"/>
          <p:cNvSpPr txBox="1">
            <a:spLocks noChangeArrowheads="1"/>
          </p:cNvSpPr>
          <p:nvPr/>
        </p:nvSpPr>
        <p:spPr bwMode="auto">
          <a:xfrm>
            <a:off x="539750" y="476250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4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算出</a:t>
            </a: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1763713" y="908050"/>
          <a:ext cx="3733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3" imgW="3568700" imgH="431800" progId="Equation.DSMT4">
                  <p:embed/>
                </p:oleObj>
              </mc:Choice>
              <mc:Fallback>
                <p:oleObj name="Equation" r:id="rId3" imgW="35687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08050"/>
                        <a:ext cx="3733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文字方塊 4"/>
          <p:cNvSpPr txBox="1">
            <a:spLocks noChangeArrowheads="1"/>
          </p:cNvSpPr>
          <p:nvPr/>
        </p:nvSpPr>
        <p:spPr bwMode="auto">
          <a:xfrm>
            <a:off x="1331913" y="1412875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…,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i="1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(z)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當中，絕對值小於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roots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134" name="文字方塊 5"/>
          <p:cNvSpPr txBox="1">
            <a:spLocks noChangeArrowheads="1"/>
          </p:cNvSpPr>
          <p:nvPr/>
        </p:nvSpPr>
        <p:spPr bwMode="auto">
          <a:xfrm>
            <a:off x="539750" y="2349500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5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算出</a:t>
            </a:r>
          </a:p>
        </p:txBody>
      </p:sp>
      <p:graphicFrame>
        <p:nvGraphicFramePr>
          <p:cNvPr id="48135" name="Object 3"/>
          <p:cNvGraphicFramePr>
            <a:graphicFrameLocks noChangeAspect="1"/>
          </p:cNvGraphicFramePr>
          <p:nvPr/>
        </p:nvGraphicFramePr>
        <p:xfrm>
          <a:off x="1835150" y="2852738"/>
          <a:ext cx="23653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5" imgW="2260600" imgH="431800" progId="Equation.DSMT4">
                  <p:embed/>
                </p:oleObj>
              </mc:Choice>
              <mc:Fallback>
                <p:oleObj name="Equation" r:id="rId5" imgW="2260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2738"/>
                        <a:ext cx="23653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4"/>
          <p:cNvGraphicFramePr>
            <a:graphicFrameLocks noChangeAspect="1"/>
          </p:cNvGraphicFramePr>
          <p:nvPr/>
        </p:nvGraphicFramePr>
        <p:xfrm>
          <a:off x="1881188" y="3429000"/>
          <a:ext cx="21494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7" imgW="2057400" imgH="406400" progId="Equation.DSMT4">
                  <p:embed/>
                </p:oleObj>
              </mc:Choice>
              <mc:Fallback>
                <p:oleObj name="Equation" r:id="rId7" imgW="20574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3429000"/>
                        <a:ext cx="21494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文字方塊 9"/>
          <p:cNvSpPr txBox="1">
            <a:spLocks noChangeArrowheads="1"/>
          </p:cNvSpPr>
          <p:nvPr/>
        </p:nvSpPr>
        <p:spPr bwMode="auto">
          <a:xfrm>
            <a:off x="1835150" y="4076700"/>
            <a:ext cx="345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注意：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的定義為</a:t>
            </a:r>
          </a:p>
        </p:txBody>
      </p:sp>
      <p:graphicFrame>
        <p:nvGraphicFramePr>
          <p:cNvPr id="48138" name="Object 5"/>
          <p:cNvGraphicFramePr>
            <a:graphicFrameLocks noChangeAspect="1"/>
          </p:cNvGraphicFramePr>
          <p:nvPr/>
        </p:nvGraphicFramePr>
        <p:xfrm>
          <a:off x="5219700" y="4076700"/>
          <a:ext cx="2228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9" imgW="2133600" imgH="533400" progId="Equation.DSMT4">
                  <p:embed/>
                </p:oleObj>
              </mc:Choice>
              <mc:Fallback>
                <p:oleObj name="Equation" r:id="rId9" imgW="21336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76700"/>
                        <a:ext cx="2228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文字方塊 11"/>
          <p:cNvSpPr txBox="1">
            <a:spLocks noChangeArrowheads="1"/>
          </p:cNvSpPr>
          <p:nvPr/>
        </p:nvSpPr>
        <p:spPr bwMode="auto">
          <a:xfrm>
            <a:off x="1835150" y="4581525"/>
            <a:ext cx="352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所以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coefficients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要做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reverse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140" name="文字方塊 14"/>
          <p:cNvSpPr txBox="1">
            <a:spLocks noChangeArrowheads="1"/>
          </p:cNvSpPr>
          <p:nvPr/>
        </p:nvSpPr>
        <p:spPr bwMode="auto">
          <a:xfrm>
            <a:off x="1547813" y="5084763"/>
            <a:ext cx="5472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(When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= [1   1.7321   0.4641   -0.2679])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141" name="文字方塊 15"/>
          <p:cNvSpPr txBox="1">
            <a:spLocks noChangeArrowheads="1"/>
          </p:cNvSpPr>
          <p:nvPr/>
        </p:nvSpPr>
        <p:spPr bwMode="auto">
          <a:xfrm>
            <a:off x="3876675" y="5572125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-3 ~ 0 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8F791-9DAF-4441-AA2B-35B5EC8F2C2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文字方塊 2"/>
          <p:cNvSpPr txBox="1">
            <a:spLocks noChangeArrowheads="1"/>
          </p:cNvSpPr>
          <p:nvPr/>
        </p:nvSpPr>
        <p:spPr bwMode="auto">
          <a:xfrm>
            <a:off x="468313" y="2924175"/>
            <a:ext cx="2519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7   Time reverse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1757363" y="3479800"/>
          <a:ext cx="1527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3" imgW="1459866" imgH="380835" progId="Equation.DSMT4">
                  <p:embed/>
                </p:oleObj>
              </mc:Choice>
              <mc:Fallback>
                <p:oleObj name="Equation" r:id="rId3" imgW="1459866" imgH="38083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3479800"/>
                        <a:ext cx="1527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3"/>
          <p:cNvGraphicFramePr>
            <a:graphicFrameLocks noChangeAspect="1"/>
          </p:cNvGraphicFramePr>
          <p:nvPr/>
        </p:nvGraphicFramePr>
        <p:xfrm>
          <a:off x="4356100" y="3500438"/>
          <a:ext cx="2708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5" imgW="2590800" imgH="381000" progId="Equation.DSMT4">
                  <p:embed/>
                </p:oleObj>
              </mc:Choice>
              <mc:Fallback>
                <p:oleObj name="Equation" r:id="rId5" imgW="25908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00438"/>
                        <a:ext cx="2708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文字方塊 5"/>
          <p:cNvSpPr txBox="1">
            <a:spLocks noChangeArrowheads="1"/>
          </p:cNvSpPr>
          <p:nvPr/>
        </p:nvSpPr>
        <p:spPr bwMode="auto">
          <a:xfrm>
            <a:off x="468313" y="476250"/>
            <a:ext cx="2519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6   Normalization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9159" name="Object 4"/>
          <p:cNvGraphicFramePr>
            <a:graphicFrameLocks noChangeAspect="1"/>
          </p:cNvGraphicFramePr>
          <p:nvPr/>
        </p:nvGraphicFramePr>
        <p:xfrm>
          <a:off x="2268538" y="981075"/>
          <a:ext cx="15128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7" imgW="1447800" imgH="749300" progId="Equation.DSMT4">
                  <p:embed/>
                </p:oleObj>
              </mc:Choice>
              <mc:Fallback>
                <p:oleObj name="Equation" r:id="rId7" imgW="1447800" imgH="749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81075"/>
                        <a:ext cx="15128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文字方塊 7"/>
          <p:cNvSpPr txBox="1">
            <a:spLocks noChangeArrowheads="1"/>
          </p:cNvSpPr>
          <p:nvPr/>
        </p:nvSpPr>
        <p:spPr bwMode="auto">
          <a:xfrm>
            <a:off x="1331913" y="1989138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(When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= [0.4830   0.8365   0.2241   -0.1294])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9161" name="文字方塊 9"/>
          <p:cNvSpPr txBox="1">
            <a:spLocks noChangeArrowheads="1"/>
          </p:cNvSpPr>
          <p:nvPr/>
        </p:nvSpPr>
        <p:spPr bwMode="auto">
          <a:xfrm>
            <a:off x="3635375" y="2420938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-3 ~ 0 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9162" name="文字方塊 1"/>
          <p:cNvSpPr txBox="1">
            <a:spLocks noChangeArrowheads="1"/>
          </p:cNvSpPr>
          <p:nvPr/>
        </p:nvSpPr>
        <p:spPr bwMode="auto">
          <a:xfrm>
            <a:off x="1016000" y="4514850"/>
            <a:ext cx="6869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Then, the 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)-point discrete Daubechies wavelet transform can be obtained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0A2D7-4B91-4DAC-94B7-EACBFF5F917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Text Box 15"/>
          <p:cNvSpPr txBox="1">
            <a:spLocks noChangeArrowheads="1"/>
          </p:cNvSpPr>
          <p:nvPr/>
        </p:nvSpPr>
        <p:spPr bwMode="auto">
          <a:xfrm>
            <a:off x="365125" y="271463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14.13  2x2 Structure Form and the Lifting Scheme</a:t>
            </a: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049338" y="184467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2489200" y="133985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2417763" y="2420938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183" name="Line 5"/>
          <p:cNvSpPr>
            <a:spLocks noChangeShapeType="1"/>
          </p:cNvSpPr>
          <p:nvPr/>
        </p:nvSpPr>
        <p:spPr bwMode="auto">
          <a:xfrm>
            <a:off x="1554163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4" name="Line 6"/>
          <p:cNvSpPr>
            <a:spLocks noChangeShapeType="1"/>
          </p:cNvSpPr>
          <p:nvPr/>
        </p:nvSpPr>
        <p:spPr bwMode="auto">
          <a:xfrm>
            <a:off x="1985963" y="155575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5" name="Line 7"/>
          <p:cNvSpPr>
            <a:spLocks noChangeShapeType="1"/>
          </p:cNvSpPr>
          <p:nvPr/>
        </p:nvSpPr>
        <p:spPr bwMode="auto">
          <a:xfrm>
            <a:off x="1985963" y="1555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6" name="Line 8"/>
          <p:cNvSpPr>
            <a:spLocks noChangeShapeType="1"/>
          </p:cNvSpPr>
          <p:nvPr/>
        </p:nvSpPr>
        <p:spPr bwMode="auto">
          <a:xfrm>
            <a:off x="1985963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7" name="Rectangle 9"/>
          <p:cNvSpPr>
            <a:spLocks noChangeArrowheads="1"/>
          </p:cNvSpPr>
          <p:nvPr/>
        </p:nvSpPr>
        <p:spPr bwMode="auto">
          <a:xfrm>
            <a:off x="2417763" y="2420938"/>
            <a:ext cx="7921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88" name="Rectangle 10"/>
          <p:cNvSpPr>
            <a:spLocks noChangeArrowheads="1"/>
          </p:cNvSpPr>
          <p:nvPr/>
        </p:nvSpPr>
        <p:spPr bwMode="auto">
          <a:xfrm>
            <a:off x="2417763" y="1339850"/>
            <a:ext cx="7921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89" name="Line 11"/>
          <p:cNvSpPr>
            <a:spLocks noChangeShapeType="1"/>
          </p:cNvSpPr>
          <p:nvPr/>
        </p:nvSpPr>
        <p:spPr bwMode="auto">
          <a:xfrm>
            <a:off x="3209925" y="1555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0" name="Line 12"/>
          <p:cNvSpPr>
            <a:spLocks noChangeShapeType="1"/>
          </p:cNvSpPr>
          <p:nvPr/>
        </p:nvSpPr>
        <p:spPr bwMode="auto">
          <a:xfrm>
            <a:off x="3209925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1" name="Line 13"/>
          <p:cNvSpPr>
            <a:spLocks noChangeShapeType="1"/>
          </p:cNvSpPr>
          <p:nvPr/>
        </p:nvSpPr>
        <p:spPr bwMode="auto">
          <a:xfrm flipV="1">
            <a:off x="4217988" y="1555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2" name="Line 14"/>
          <p:cNvSpPr>
            <a:spLocks noChangeShapeType="1"/>
          </p:cNvSpPr>
          <p:nvPr/>
        </p:nvSpPr>
        <p:spPr bwMode="auto">
          <a:xfrm>
            <a:off x="4217988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3" name="Text Box 15"/>
          <p:cNvSpPr txBox="1">
            <a:spLocks noChangeArrowheads="1"/>
          </p:cNvSpPr>
          <p:nvPr/>
        </p:nvSpPr>
        <p:spPr bwMode="auto">
          <a:xfrm>
            <a:off x="4578350" y="133985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194" name="Text Box 16"/>
          <p:cNvSpPr txBox="1">
            <a:spLocks noChangeArrowheads="1"/>
          </p:cNvSpPr>
          <p:nvPr/>
        </p:nvSpPr>
        <p:spPr bwMode="auto">
          <a:xfrm>
            <a:off x="4578350" y="24209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195" name="Text Box 17"/>
          <p:cNvSpPr txBox="1">
            <a:spLocks noChangeArrowheads="1"/>
          </p:cNvSpPr>
          <p:nvPr/>
        </p:nvSpPr>
        <p:spPr bwMode="auto">
          <a:xfrm>
            <a:off x="3641725" y="133985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0196" name="Text Box 18"/>
          <p:cNvSpPr txBox="1">
            <a:spLocks noChangeArrowheads="1"/>
          </p:cNvSpPr>
          <p:nvPr/>
        </p:nvSpPr>
        <p:spPr bwMode="auto">
          <a:xfrm>
            <a:off x="3641725" y="2420938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0197" name="文字方塊 1"/>
          <p:cNvSpPr txBox="1">
            <a:spLocks noChangeArrowheads="1"/>
          </p:cNvSpPr>
          <p:nvPr/>
        </p:nvSpPr>
        <p:spPr bwMode="auto">
          <a:xfrm>
            <a:off x="450850" y="3121025"/>
            <a:ext cx="571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can be changed into the following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2x2 structure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98" name="文字方塊 95"/>
          <p:cNvSpPr txBox="1">
            <a:spLocks noChangeArrowheads="1"/>
          </p:cNvSpPr>
          <p:nvPr/>
        </p:nvSpPr>
        <p:spPr bwMode="auto">
          <a:xfrm>
            <a:off x="6265863" y="6059488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means delayed by 1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99" name="文字方塊 96"/>
          <p:cNvSpPr txBox="1">
            <a:spLocks noChangeArrowheads="1"/>
          </p:cNvSpPr>
          <p:nvPr/>
        </p:nvSpPr>
        <p:spPr bwMode="auto">
          <a:xfrm>
            <a:off x="6900863" y="3908425"/>
            <a:ext cx="1655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200" name="文字方塊 97"/>
          <p:cNvSpPr txBox="1">
            <a:spLocks noChangeArrowheads="1"/>
          </p:cNvSpPr>
          <p:nvPr/>
        </p:nvSpPr>
        <p:spPr bwMode="auto">
          <a:xfrm>
            <a:off x="6900863" y="4344988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+1]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201" name="文字方塊 98"/>
          <p:cNvSpPr txBox="1">
            <a:spLocks noChangeArrowheads="1"/>
          </p:cNvSpPr>
          <p:nvPr/>
        </p:nvSpPr>
        <p:spPr bwMode="auto">
          <a:xfrm>
            <a:off x="6923088" y="4895850"/>
            <a:ext cx="1655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202" name="文字方塊 99"/>
          <p:cNvSpPr txBox="1">
            <a:spLocks noChangeArrowheads="1"/>
          </p:cNvSpPr>
          <p:nvPr/>
        </p:nvSpPr>
        <p:spPr bwMode="auto">
          <a:xfrm>
            <a:off x="6923088" y="5332413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+1]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203" name="文字方塊 104"/>
          <p:cNvSpPr txBox="1">
            <a:spLocks noChangeArrowheads="1"/>
          </p:cNvSpPr>
          <p:nvPr/>
        </p:nvSpPr>
        <p:spPr bwMode="auto">
          <a:xfrm>
            <a:off x="7053263" y="351313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204" name="Text Box 2"/>
          <p:cNvSpPr txBox="1">
            <a:spLocks noChangeArrowheads="1"/>
          </p:cNvSpPr>
          <p:nvPr/>
        </p:nvSpPr>
        <p:spPr bwMode="auto">
          <a:xfrm>
            <a:off x="411163" y="40576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05" name="Line 5"/>
          <p:cNvSpPr>
            <a:spLocks noChangeShapeType="1"/>
          </p:cNvSpPr>
          <p:nvPr/>
        </p:nvSpPr>
        <p:spPr bwMode="auto">
          <a:xfrm flipV="1">
            <a:off x="917575" y="43037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06" name="Line 6"/>
          <p:cNvSpPr>
            <a:spLocks noChangeShapeType="1"/>
          </p:cNvSpPr>
          <p:nvPr/>
        </p:nvSpPr>
        <p:spPr bwMode="auto">
          <a:xfrm flipH="1">
            <a:off x="1203325" y="3913188"/>
            <a:ext cx="3175" cy="173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07" name="Line 7"/>
          <p:cNvSpPr>
            <a:spLocks noChangeShapeType="1"/>
          </p:cNvSpPr>
          <p:nvPr/>
        </p:nvSpPr>
        <p:spPr bwMode="auto">
          <a:xfrm flipV="1">
            <a:off x="1203325" y="3906838"/>
            <a:ext cx="9747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08" name="Line 8"/>
          <p:cNvSpPr>
            <a:spLocks noChangeShapeType="1"/>
          </p:cNvSpPr>
          <p:nvPr/>
        </p:nvSpPr>
        <p:spPr bwMode="auto">
          <a:xfrm>
            <a:off x="1181100" y="5651500"/>
            <a:ext cx="29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09" name="Text Box 17"/>
          <p:cNvSpPr txBox="1">
            <a:spLocks noChangeArrowheads="1"/>
          </p:cNvSpPr>
          <p:nvPr/>
        </p:nvSpPr>
        <p:spPr bwMode="auto">
          <a:xfrm>
            <a:off x="2178050" y="3652838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0210" name="Text Box 17"/>
          <p:cNvSpPr txBox="1">
            <a:spLocks noChangeArrowheads="1"/>
          </p:cNvSpPr>
          <p:nvPr/>
        </p:nvSpPr>
        <p:spPr bwMode="auto">
          <a:xfrm>
            <a:off x="1470025" y="5448300"/>
            <a:ext cx="528638" cy="40011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50211" name="Line 7"/>
          <p:cNvSpPr>
            <a:spLocks noChangeShapeType="1"/>
          </p:cNvSpPr>
          <p:nvPr/>
        </p:nvSpPr>
        <p:spPr bwMode="auto">
          <a:xfrm>
            <a:off x="1985963" y="56515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2" name="Text Box 17"/>
          <p:cNvSpPr txBox="1">
            <a:spLocks noChangeArrowheads="1"/>
          </p:cNvSpPr>
          <p:nvPr/>
        </p:nvSpPr>
        <p:spPr bwMode="auto">
          <a:xfrm>
            <a:off x="2201863" y="5448300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0213" name="Text Box 3"/>
          <p:cNvSpPr txBox="1">
            <a:spLocks noChangeArrowheads="1"/>
          </p:cNvSpPr>
          <p:nvPr/>
        </p:nvSpPr>
        <p:spPr bwMode="auto">
          <a:xfrm>
            <a:off x="4084638" y="3640138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14" name="Rectangle 10"/>
          <p:cNvSpPr>
            <a:spLocks noChangeArrowheads="1"/>
          </p:cNvSpPr>
          <p:nvPr/>
        </p:nvSpPr>
        <p:spPr bwMode="auto">
          <a:xfrm>
            <a:off x="4078288" y="3640138"/>
            <a:ext cx="684212" cy="43656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215" name="Text Box 3"/>
          <p:cNvSpPr txBox="1">
            <a:spLocks noChangeArrowheads="1"/>
          </p:cNvSpPr>
          <p:nvPr/>
        </p:nvSpPr>
        <p:spPr bwMode="auto">
          <a:xfrm>
            <a:off x="4084638" y="422751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16" name="Rectangle 10"/>
          <p:cNvSpPr>
            <a:spLocks noChangeArrowheads="1"/>
          </p:cNvSpPr>
          <p:nvPr/>
        </p:nvSpPr>
        <p:spPr bwMode="auto">
          <a:xfrm>
            <a:off x="4078288" y="4227513"/>
            <a:ext cx="684212" cy="43656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217" name="Text Box 3"/>
          <p:cNvSpPr txBox="1">
            <a:spLocks noChangeArrowheads="1"/>
          </p:cNvSpPr>
          <p:nvPr/>
        </p:nvSpPr>
        <p:spPr bwMode="auto">
          <a:xfrm>
            <a:off x="4079875" y="481488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18" name="Rectangle 10"/>
          <p:cNvSpPr>
            <a:spLocks noChangeArrowheads="1"/>
          </p:cNvSpPr>
          <p:nvPr/>
        </p:nvSpPr>
        <p:spPr bwMode="auto">
          <a:xfrm>
            <a:off x="4073525" y="4814888"/>
            <a:ext cx="688975" cy="43656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219" name="Text Box 3"/>
          <p:cNvSpPr txBox="1">
            <a:spLocks noChangeArrowheads="1"/>
          </p:cNvSpPr>
          <p:nvPr/>
        </p:nvSpPr>
        <p:spPr bwMode="auto">
          <a:xfrm>
            <a:off x="4089400" y="5421313"/>
            <a:ext cx="67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20" name="Rectangle 10"/>
          <p:cNvSpPr>
            <a:spLocks noChangeArrowheads="1"/>
          </p:cNvSpPr>
          <p:nvPr/>
        </p:nvSpPr>
        <p:spPr bwMode="auto">
          <a:xfrm>
            <a:off x="4073525" y="5402263"/>
            <a:ext cx="688975" cy="43656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V="1">
            <a:off x="3546475" y="3894138"/>
            <a:ext cx="53340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517900" y="5654675"/>
            <a:ext cx="561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3729038" y="3900488"/>
            <a:ext cx="325437" cy="40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3773488" y="5135563"/>
            <a:ext cx="268287" cy="5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圖: 或 87"/>
          <p:cNvSpPr/>
          <p:nvPr/>
        </p:nvSpPr>
        <p:spPr>
          <a:xfrm>
            <a:off x="5410200" y="3787775"/>
            <a:ext cx="215900" cy="198438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9" name="直線單箭頭接點 88"/>
          <p:cNvCxnSpPr>
            <a:endCxn id="88" idx="2"/>
          </p:cNvCxnSpPr>
          <p:nvPr/>
        </p:nvCxnSpPr>
        <p:spPr>
          <a:xfrm>
            <a:off x="4762500" y="3884613"/>
            <a:ext cx="647700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50218" idx="3"/>
            <a:endCxn id="88" idx="4"/>
          </p:cNvCxnSpPr>
          <p:nvPr/>
        </p:nvCxnSpPr>
        <p:spPr>
          <a:xfrm flipV="1">
            <a:off x="4762500" y="3986213"/>
            <a:ext cx="755650" cy="104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或 90"/>
          <p:cNvSpPr/>
          <p:nvPr/>
        </p:nvSpPr>
        <p:spPr>
          <a:xfrm>
            <a:off x="5441950" y="5519738"/>
            <a:ext cx="215900" cy="200025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4783138" y="5619750"/>
            <a:ext cx="647700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50216" idx="3"/>
            <a:endCxn id="91" idx="0"/>
          </p:cNvCxnSpPr>
          <p:nvPr/>
        </p:nvCxnSpPr>
        <p:spPr>
          <a:xfrm>
            <a:off x="4762500" y="4445000"/>
            <a:ext cx="787400" cy="107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31" name="Line 13"/>
          <p:cNvSpPr>
            <a:spLocks noChangeShapeType="1"/>
          </p:cNvSpPr>
          <p:nvPr/>
        </p:nvSpPr>
        <p:spPr bwMode="auto">
          <a:xfrm flipV="1">
            <a:off x="5626100" y="38846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32" name="Text Box 15"/>
          <p:cNvSpPr txBox="1">
            <a:spLocks noChangeArrowheads="1"/>
          </p:cNvSpPr>
          <p:nvPr/>
        </p:nvSpPr>
        <p:spPr bwMode="auto">
          <a:xfrm>
            <a:off x="5986463" y="366871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33" name="Line 14"/>
          <p:cNvSpPr>
            <a:spLocks noChangeShapeType="1"/>
          </p:cNvSpPr>
          <p:nvPr/>
        </p:nvSpPr>
        <p:spPr bwMode="auto">
          <a:xfrm>
            <a:off x="5657850" y="5619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34" name="Text Box 16"/>
          <p:cNvSpPr txBox="1">
            <a:spLocks noChangeArrowheads="1"/>
          </p:cNvSpPr>
          <p:nvPr/>
        </p:nvSpPr>
        <p:spPr bwMode="auto">
          <a:xfrm>
            <a:off x="6018213" y="540385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35" name="Line 7"/>
          <p:cNvSpPr>
            <a:spLocks noChangeShapeType="1"/>
          </p:cNvSpPr>
          <p:nvPr/>
        </p:nvSpPr>
        <p:spPr bwMode="auto">
          <a:xfrm>
            <a:off x="2778125" y="5662613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36" name="Line 7"/>
          <p:cNvSpPr>
            <a:spLocks noChangeShapeType="1"/>
          </p:cNvSpPr>
          <p:nvPr/>
        </p:nvSpPr>
        <p:spPr bwMode="auto">
          <a:xfrm>
            <a:off x="2754313" y="38973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37" name="Text Box 2"/>
          <p:cNvSpPr txBox="1">
            <a:spLocks noChangeArrowheads="1"/>
          </p:cNvSpPr>
          <p:nvPr/>
        </p:nvSpPr>
        <p:spPr bwMode="auto">
          <a:xfrm>
            <a:off x="2933700" y="3673475"/>
            <a:ext cx="71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38" name="Text Box 2"/>
          <p:cNvSpPr txBox="1">
            <a:spLocks noChangeArrowheads="1"/>
          </p:cNvSpPr>
          <p:nvPr/>
        </p:nvSpPr>
        <p:spPr bwMode="auto">
          <a:xfrm>
            <a:off x="2946400" y="5416550"/>
            <a:ext cx="71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0239" name="文字方塊 1"/>
          <p:cNvSpPr txBox="1">
            <a:spLocks noChangeArrowheads="1"/>
          </p:cNvSpPr>
          <p:nvPr/>
        </p:nvSpPr>
        <p:spPr bwMode="auto">
          <a:xfrm>
            <a:off x="477838" y="852488"/>
            <a:ext cx="571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analysis part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07405"/>
              </p:ext>
            </p:extLst>
          </p:nvPr>
        </p:nvGraphicFramePr>
        <p:xfrm>
          <a:off x="2434431" y="5972969"/>
          <a:ext cx="17986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3" imgW="1798261" imgH="388646" progId="Equation.DSMT4">
                  <p:embed/>
                </p:oleObj>
              </mc:Choice>
              <mc:Fallback>
                <p:oleObj name="Equation" r:id="rId3" imgW="1798261" imgH="3886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4431" y="5972969"/>
                        <a:ext cx="179863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17612"/>
              </p:ext>
            </p:extLst>
          </p:nvPr>
        </p:nvGraphicFramePr>
        <p:xfrm>
          <a:off x="2463800" y="4171950"/>
          <a:ext cx="1473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5" imgW="1409400" imgH="380880" progId="Equation.DSMT4">
                  <p:embed/>
                </p:oleObj>
              </mc:Choice>
              <mc:Fallback>
                <p:oleObj name="Equation" r:id="rId5" imgW="1409400" imgH="380880" progId="Equation.DSMT4">
                  <p:embed/>
                  <p:pic>
                    <p:nvPicPr>
                      <p:cNvPr id="5120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171950"/>
                        <a:ext cx="1473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26A002-455E-4375-B9AB-F4AB54488F7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文字方塊 64"/>
          <p:cNvSpPr txBox="1">
            <a:spLocks noChangeArrowheads="1"/>
          </p:cNvSpPr>
          <p:nvPr/>
        </p:nvSpPr>
        <p:spPr bwMode="auto">
          <a:xfrm>
            <a:off x="539750" y="487363"/>
            <a:ext cx="360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(Proof):   From page 427,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1204" name="Object 9"/>
          <p:cNvGraphicFramePr>
            <a:graphicFrameLocks noChangeAspect="1"/>
          </p:cNvGraphicFramePr>
          <p:nvPr/>
        </p:nvGraphicFramePr>
        <p:xfrm>
          <a:off x="1908175" y="873125"/>
          <a:ext cx="28305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Equation" r:id="rId3" imgW="2705100" imgH="685800" progId="Equation.DSMT4">
                  <p:embed/>
                </p:oleObj>
              </mc:Choice>
              <mc:Fallback>
                <p:oleObj name="Equation" r:id="rId3" imgW="27051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73125"/>
                        <a:ext cx="28305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9"/>
          <p:cNvGraphicFramePr>
            <a:graphicFrameLocks noChangeAspect="1"/>
          </p:cNvGraphicFramePr>
          <p:nvPr/>
        </p:nvGraphicFramePr>
        <p:xfrm>
          <a:off x="827088" y="1700213"/>
          <a:ext cx="63928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Equation" r:id="rId5" imgW="6108700" imgH="685800" progId="Equation.DSMT4">
                  <p:embed/>
                </p:oleObj>
              </mc:Choice>
              <mc:Fallback>
                <p:oleObj name="Equation" r:id="rId5" imgW="61087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63928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9"/>
          <p:cNvGraphicFramePr>
            <a:graphicFrameLocks noChangeAspect="1"/>
          </p:cNvGraphicFramePr>
          <p:nvPr/>
        </p:nvGraphicFramePr>
        <p:xfrm>
          <a:off x="1619250" y="2490788"/>
          <a:ext cx="45577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1" name="Equation" r:id="rId7" imgW="4356100" imgH="685800" progId="Equation.DSMT4">
                  <p:embed/>
                </p:oleObj>
              </mc:Choice>
              <mc:Fallback>
                <p:oleObj name="Equation" r:id="rId7" imgW="43561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0788"/>
                        <a:ext cx="45577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文字方塊 71"/>
          <p:cNvSpPr txBox="1">
            <a:spLocks noChangeArrowheads="1"/>
          </p:cNvSpPr>
          <p:nvPr/>
        </p:nvSpPr>
        <p:spPr bwMode="auto">
          <a:xfrm>
            <a:off x="534988" y="3279775"/>
            <a:ext cx="360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1208" name="Object 9"/>
          <p:cNvGraphicFramePr>
            <a:graphicFrameLocks noChangeAspect="1"/>
          </p:cNvGraphicFramePr>
          <p:nvPr/>
        </p:nvGraphicFramePr>
        <p:xfrm>
          <a:off x="1619250" y="3592513"/>
          <a:ext cx="15668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Equation" r:id="rId9" imgW="1498600" imgH="381000" progId="Equation.DSMT4">
                  <p:embed/>
                </p:oleObj>
              </mc:Choice>
              <mc:Fallback>
                <p:oleObj name="Equation" r:id="rId9" imgW="14986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92513"/>
                        <a:ext cx="15668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3835400" y="3582988"/>
          <a:ext cx="1806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Equation" r:id="rId11" imgW="1727200" imgH="381000" progId="Equation.DSMT4">
                  <p:embed/>
                </p:oleObj>
              </mc:Choice>
              <mc:Fallback>
                <p:oleObj name="Equation" r:id="rId11" imgW="17272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3582988"/>
                        <a:ext cx="18065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Line 8"/>
          <p:cNvSpPr>
            <a:spLocks noChangeShapeType="1"/>
          </p:cNvSpPr>
          <p:nvPr/>
        </p:nvSpPr>
        <p:spPr bwMode="auto">
          <a:xfrm>
            <a:off x="4381500" y="4486275"/>
            <a:ext cx="29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4670425" y="4283075"/>
            <a:ext cx="517525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51212" name="Line 7"/>
          <p:cNvSpPr>
            <a:spLocks noChangeShapeType="1"/>
          </p:cNvSpPr>
          <p:nvPr/>
        </p:nvSpPr>
        <p:spPr bwMode="auto">
          <a:xfrm>
            <a:off x="5187950" y="44862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3" name="Text Box 17"/>
          <p:cNvSpPr txBox="1">
            <a:spLocks noChangeArrowheads="1"/>
          </p:cNvSpPr>
          <p:nvPr/>
        </p:nvSpPr>
        <p:spPr bwMode="auto">
          <a:xfrm>
            <a:off x="5403850" y="4283075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1214" name="Text Box 2"/>
          <p:cNvSpPr txBox="1">
            <a:spLocks noChangeArrowheads="1"/>
          </p:cNvSpPr>
          <p:nvPr/>
        </p:nvSpPr>
        <p:spPr bwMode="auto">
          <a:xfrm>
            <a:off x="3860800" y="4283075"/>
            <a:ext cx="604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1215" name="Line 8"/>
          <p:cNvSpPr>
            <a:spLocks noChangeShapeType="1"/>
          </p:cNvSpPr>
          <p:nvPr/>
        </p:nvSpPr>
        <p:spPr bwMode="auto">
          <a:xfrm>
            <a:off x="5980113" y="4471988"/>
            <a:ext cx="29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6" name="Text Box 2"/>
          <p:cNvSpPr txBox="1">
            <a:spLocks noChangeArrowheads="1"/>
          </p:cNvSpPr>
          <p:nvPr/>
        </p:nvSpPr>
        <p:spPr bwMode="auto">
          <a:xfrm>
            <a:off x="6278563" y="4273550"/>
            <a:ext cx="1098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-1]</a:t>
            </a:r>
          </a:p>
        </p:txBody>
      </p:sp>
      <p:sp>
        <p:nvSpPr>
          <p:cNvPr id="51217" name="文字方塊 87"/>
          <p:cNvSpPr txBox="1">
            <a:spLocks noChangeArrowheads="1"/>
          </p:cNvSpPr>
          <p:nvPr/>
        </p:nvSpPr>
        <p:spPr bwMode="auto">
          <a:xfrm>
            <a:off x="533400" y="4806950"/>
            <a:ext cx="137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Similarly,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1218" name="Object 9"/>
          <p:cNvGraphicFramePr>
            <a:graphicFrameLocks noChangeAspect="1"/>
          </p:cNvGraphicFramePr>
          <p:nvPr/>
        </p:nvGraphicFramePr>
        <p:xfrm>
          <a:off x="1003300" y="5357813"/>
          <a:ext cx="52752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Equation" r:id="rId13" imgW="5041900" imgH="685800" progId="Equation.DSMT4">
                  <p:embed/>
                </p:oleObj>
              </mc:Choice>
              <mc:Fallback>
                <p:oleObj name="Equation" r:id="rId13" imgW="50419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357813"/>
                        <a:ext cx="52752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FD30A2-1D1D-4A6E-9D44-5371A92EF09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文字方塊 64"/>
          <p:cNvSpPr txBox="1">
            <a:spLocks noChangeArrowheads="1"/>
          </p:cNvSpPr>
          <p:nvPr/>
        </p:nvSpPr>
        <p:spPr bwMode="auto">
          <a:xfrm>
            <a:off x="539750" y="487363"/>
            <a:ext cx="741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Original Structure: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Two Convolutions of an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-length input and an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-length filter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2228" name="文字方塊 64"/>
          <p:cNvSpPr txBox="1">
            <a:spLocks noChangeArrowheads="1"/>
          </p:cNvSpPr>
          <p:nvPr/>
        </p:nvSpPr>
        <p:spPr bwMode="auto">
          <a:xfrm>
            <a:off x="539750" y="2133600"/>
            <a:ext cx="7920038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New Structure: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Four Convolutions of an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/2)-length input and an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/2)-length filter, which is more efficient. (Why?)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5099B5-9046-439B-9DDD-1E45B628133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Text Box 15"/>
          <p:cNvSpPr txBox="1">
            <a:spLocks noChangeArrowheads="1"/>
          </p:cNvSpPr>
          <p:nvPr/>
        </p:nvSpPr>
        <p:spPr bwMode="auto">
          <a:xfrm>
            <a:off x="1476375" y="83661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52" name="Text Box 16"/>
          <p:cNvSpPr txBox="1">
            <a:spLocks noChangeArrowheads="1"/>
          </p:cNvSpPr>
          <p:nvPr/>
        </p:nvSpPr>
        <p:spPr bwMode="auto">
          <a:xfrm>
            <a:off x="1476375" y="19177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53" name="Line 19"/>
          <p:cNvSpPr>
            <a:spLocks noChangeShapeType="1"/>
          </p:cNvSpPr>
          <p:nvPr/>
        </p:nvSpPr>
        <p:spPr bwMode="auto">
          <a:xfrm>
            <a:off x="2268538" y="10525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4" name="Text Box 22"/>
          <p:cNvSpPr txBox="1">
            <a:spLocks noChangeArrowheads="1"/>
          </p:cNvSpPr>
          <p:nvPr/>
        </p:nvSpPr>
        <p:spPr bwMode="auto">
          <a:xfrm>
            <a:off x="2771775" y="836613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53255" name="Text Box 23"/>
          <p:cNvSpPr txBox="1">
            <a:spLocks noChangeArrowheads="1"/>
          </p:cNvSpPr>
          <p:nvPr/>
        </p:nvSpPr>
        <p:spPr bwMode="auto">
          <a:xfrm>
            <a:off x="2771775" y="191770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53256" name="Line 24"/>
          <p:cNvSpPr>
            <a:spLocks noChangeShapeType="1"/>
          </p:cNvSpPr>
          <p:nvPr/>
        </p:nvSpPr>
        <p:spPr bwMode="auto">
          <a:xfrm>
            <a:off x="2268538" y="21336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7" name="Line 25"/>
          <p:cNvSpPr>
            <a:spLocks noChangeShapeType="1"/>
          </p:cNvSpPr>
          <p:nvPr/>
        </p:nvSpPr>
        <p:spPr bwMode="auto">
          <a:xfrm>
            <a:off x="3348038" y="10525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8" name="Line 26"/>
          <p:cNvSpPr>
            <a:spLocks noChangeShapeType="1"/>
          </p:cNvSpPr>
          <p:nvPr/>
        </p:nvSpPr>
        <p:spPr bwMode="auto">
          <a:xfrm>
            <a:off x="3348038" y="21336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9" name="Text Box 27"/>
          <p:cNvSpPr txBox="1">
            <a:spLocks noChangeArrowheads="1"/>
          </p:cNvSpPr>
          <p:nvPr/>
        </p:nvSpPr>
        <p:spPr bwMode="auto">
          <a:xfrm>
            <a:off x="3779838" y="83661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60" name="Text Box 28"/>
          <p:cNvSpPr txBox="1">
            <a:spLocks noChangeArrowheads="1"/>
          </p:cNvSpPr>
          <p:nvPr/>
        </p:nvSpPr>
        <p:spPr bwMode="auto">
          <a:xfrm>
            <a:off x="3779838" y="1917700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61" name="Rectangle 29"/>
          <p:cNvSpPr>
            <a:spLocks noChangeArrowheads="1"/>
          </p:cNvSpPr>
          <p:nvPr/>
        </p:nvSpPr>
        <p:spPr bwMode="auto">
          <a:xfrm>
            <a:off x="3779838" y="1917700"/>
            <a:ext cx="7921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62" name="Rectangle 30"/>
          <p:cNvSpPr>
            <a:spLocks noChangeArrowheads="1"/>
          </p:cNvSpPr>
          <p:nvPr/>
        </p:nvSpPr>
        <p:spPr bwMode="auto">
          <a:xfrm>
            <a:off x="3779838" y="836613"/>
            <a:ext cx="7921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63" name="AutoShape 31"/>
          <p:cNvSpPr>
            <a:spLocks noChangeArrowheads="1"/>
          </p:cNvSpPr>
          <p:nvPr/>
        </p:nvSpPr>
        <p:spPr bwMode="auto">
          <a:xfrm>
            <a:off x="4932363" y="1412875"/>
            <a:ext cx="217487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64" name="Text Box 32"/>
          <p:cNvSpPr txBox="1">
            <a:spLocks noChangeArrowheads="1"/>
          </p:cNvSpPr>
          <p:nvPr/>
        </p:nvSpPr>
        <p:spPr bwMode="auto">
          <a:xfrm>
            <a:off x="5508625" y="13414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65" name="Line 33"/>
          <p:cNvSpPr>
            <a:spLocks noChangeShapeType="1"/>
          </p:cNvSpPr>
          <p:nvPr/>
        </p:nvSpPr>
        <p:spPr bwMode="auto">
          <a:xfrm>
            <a:off x="5148263" y="1531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6" name="Line 34"/>
          <p:cNvSpPr>
            <a:spLocks noChangeShapeType="1"/>
          </p:cNvSpPr>
          <p:nvPr/>
        </p:nvSpPr>
        <p:spPr bwMode="auto">
          <a:xfrm>
            <a:off x="4572000" y="10525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7" name="Line 35"/>
          <p:cNvSpPr>
            <a:spLocks noChangeShapeType="1"/>
          </p:cNvSpPr>
          <p:nvPr/>
        </p:nvSpPr>
        <p:spPr bwMode="auto">
          <a:xfrm>
            <a:off x="4572000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8" name="Line 36"/>
          <p:cNvSpPr>
            <a:spLocks noChangeShapeType="1"/>
          </p:cNvSpPr>
          <p:nvPr/>
        </p:nvSpPr>
        <p:spPr bwMode="auto">
          <a:xfrm>
            <a:off x="5003800" y="10525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9" name="Line 37"/>
          <p:cNvSpPr>
            <a:spLocks noChangeShapeType="1"/>
          </p:cNvSpPr>
          <p:nvPr/>
        </p:nvSpPr>
        <p:spPr bwMode="auto">
          <a:xfrm flipV="1">
            <a:off x="5003800" y="16287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0" name="文字方塊 1"/>
          <p:cNvSpPr txBox="1">
            <a:spLocks noChangeArrowheads="1"/>
          </p:cNvSpPr>
          <p:nvPr/>
        </p:nvSpPr>
        <p:spPr bwMode="auto">
          <a:xfrm>
            <a:off x="539750" y="260350"/>
            <a:ext cx="417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Similarly, the synthesis part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71" name="文字方塊 1"/>
          <p:cNvSpPr txBox="1">
            <a:spLocks noChangeArrowheads="1"/>
          </p:cNvSpPr>
          <p:nvPr/>
        </p:nvSpPr>
        <p:spPr bwMode="auto">
          <a:xfrm>
            <a:off x="530225" y="2505075"/>
            <a:ext cx="5711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can be changed into the following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2x2 structure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72" name="Text Box 15"/>
          <p:cNvSpPr txBox="1">
            <a:spLocks noChangeArrowheads="1"/>
          </p:cNvSpPr>
          <p:nvPr/>
        </p:nvSpPr>
        <p:spPr bwMode="auto">
          <a:xfrm>
            <a:off x="612775" y="32972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73" name="Text Box 16"/>
          <p:cNvSpPr txBox="1">
            <a:spLocks noChangeArrowheads="1"/>
          </p:cNvSpPr>
          <p:nvPr/>
        </p:nvSpPr>
        <p:spPr bwMode="auto">
          <a:xfrm>
            <a:off x="655638" y="509111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74" name="Line 25"/>
          <p:cNvSpPr>
            <a:spLocks noChangeShapeType="1"/>
          </p:cNvSpPr>
          <p:nvPr/>
        </p:nvSpPr>
        <p:spPr bwMode="auto">
          <a:xfrm>
            <a:off x="1395413" y="3459163"/>
            <a:ext cx="642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028825" y="324485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76" name="Rectangle 30"/>
          <p:cNvSpPr>
            <a:spLocks noChangeArrowheads="1"/>
          </p:cNvSpPr>
          <p:nvPr/>
        </p:nvSpPr>
        <p:spPr bwMode="auto">
          <a:xfrm>
            <a:off x="2028825" y="3244850"/>
            <a:ext cx="792163" cy="427038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77" name="Text Box 27"/>
          <p:cNvSpPr txBox="1">
            <a:spLocks noChangeArrowheads="1"/>
          </p:cNvSpPr>
          <p:nvPr/>
        </p:nvSpPr>
        <p:spPr bwMode="auto">
          <a:xfrm>
            <a:off x="2028825" y="378142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2028825" y="3781425"/>
            <a:ext cx="792163" cy="379413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79" name="Text Box 27"/>
          <p:cNvSpPr txBox="1">
            <a:spLocks noChangeArrowheads="1"/>
          </p:cNvSpPr>
          <p:nvPr/>
        </p:nvSpPr>
        <p:spPr bwMode="auto">
          <a:xfrm>
            <a:off x="2039938" y="450056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80" name="Rectangle 30"/>
          <p:cNvSpPr>
            <a:spLocks noChangeArrowheads="1"/>
          </p:cNvSpPr>
          <p:nvPr/>
        </p:nvSpPr>
        <p:spPr bwMode="auto">
          <a:xfrm>
            <a:off x="2039938" y="4500563"/>
            <a:ext cx="792162" cy="39687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81" name="Text Box 27"/>
          <p:cNvSpPr txBox="1">
            <a:spLocks noChangeArrowheads="1"/>
          </p:cNvSpPr>
          <p:nvPr/>
        </p:nvSpPr>
        <p:spPr bwMode="auto">
          <a:xfrm>
            <a:off x="2038350" y="508952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282" name="Rectangle 30"/>
          <p:cNvSpPr>
            <a:spLocks noChangeArrowheads="1"/>
          </p:cNvSpPr>
          <p:nvPr/>
        </p:nvSpPr>
        <p:spPr bwMode="auto">
          <a:xfrm>
            <a:off x="2038350" y="5089525"/>
            <a:ext cx="792163" cy="379413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83" name="Line 25"/>
          <p:cNvSpPr>
            <a:spLocks noChangeShapeType="1"/>
          </p:cNvSpPr>
          <p:nvPr/>
        </p:nvSpPr>
        <p:spPr bwMode="auto">
          <a:xfrm>
            <a:off x="1563688" y="3459163"/>
            <a:ext cx="465137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4" name="Line 25"/>
          <p:cNvSpPr>
            <a:spLocks noChangeShapeType="1"/>
          </p:cNvSpPr>
          <p:nvPr/>
        </p:nvSpPr>
        <p:spPr bwMode="auto">
          <a:xfrm>
            <a:off x="1385888" y="5291138"/>
            <a:ext cx="642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5" name="Line 25"/>
          <p:cNvSpPr>
            <a:spLocks noChangeShapeType="1"/>
          </p:cNvSpPr>
          <p:nvPr/>
        </p:nvSpPr>
        <p:spPr bwMode="auto">
          <a:xfrm flipV="1">
            <a:off x="1528763" y="4725988"/>
            <a:ext cx="500062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" name="流程圖: 或 40"/>
          <p:cNvSpPr/>
          <p:nvPr/>
        </p:nvSpPr>
        <p:spPr>
          <a:xfrm>
            <a:off x="3462338" y="3338513"/>
            <a:ext cx="215900" cy="198437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287" name="Line 25"/>
          <p:cNvSpPr>
            <a:spLocks noChangeShapeType="1"/>
          </p:cNvSpPr>
          <p:nvPr/>
        </p:nvSpPr>
        <p:spPr bwMode="auto">
          <a:xfrm>
            <a:off x="2820988" y="3429000"/>
            <a:ext cx="641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" name="流程圖: 或 42"/>
          <p:cNvSpPr/>
          <p:nvPr/>
        </p:nvSpPr>
        <p:spPr>
          <a:xfrm>
            <a:off x="3462338" y="5200650"/>
            <a:ext cx="215900" cy="198438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289" name="Line 25"/>
          <p:cNvSpPr>
            <a:spLocks noChangeShapeType="1"/>
          </p:cNvSpPr>
          <p:nvPr/>
        </p:nvSpPr>
        <p:spPr bwMode="auto">
          <a:xfrm>
            <a:off x="2820988" y="5291138"/>
            <a:ext cx="641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0" name="Line 25"/>
          <p:cNvSpPr>
            <a:spLocks noChangeShapeType="1"/>
          </p:cNvSpPr>
          <p:nvPr/>
        </p:nvSpPr>
        <p:spPr bwMode="auto">
          <a:xfrm flipV="1">
            <a:off x="2840038" y="3536950"/>
            <a:ext cx="738187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1" name="Line 25"/>
          <p:cNvSpPr>
            <a:spLocks noChangeShapeType="1"/>
          </p:cNvSpPr>
          <p:nvPr/>
        </p:nvSpPr>
        <p:spPr bwMode="auto">
          <a:xfrm>
            <a:off x="2798763" y="3984625"/>
            <a:ext cx="801687" cy="1216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2" name="Line 8"/>
          <p:cNvSpPr>
            <a:spLocks noChangeShapeType="1"/>
          </p:cNvSpPr>
          <p:nvPr/>
        </p:nvSpPr>
        <p:spPr bwMode="auto">
          <a:xfrm>
            <a:off x="3678238" y="5291138"/>
            <a:ext cx="29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3" name="Text Box 17"/>
          <p:cNvSpPr txBox="1">
            <a:spLocks noChangeArrowheads="1"/>
          </p:cNvSpPr>
          <p:nvPr/>
        </p:nvSpPr>
        <p:spPr bwMode="auto">
          <a:xfrm>
            <a:off x="4761626" y="5062538"/>
            <a:ext cx="515937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53294" name="Text Box 22"/>
          <p:cNvSpPr txBox="1">
            <a:spLocks noChangeArrowheads="1"/>
          </p:cNvSpPr>
          <p:nvPr/>
        </p:nvSpPr>
        <p:spPr bwMode="auto">
          <a:xfrm>
            <a:off x="3970159" y="508000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53295" name="Line 8"/>
          <p:cNvSpPr>
            <a:spLocks noChangeShapeType="1"/>
          </p:cNvSpPr>
          <p:nvPr/>
        </p:nvSpPr>
        <p:spPr bwMode="auto">
          <a:xfrm>
            <a:off x="4546422" y="5296581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6" name="Text Box 22"/>
          <p:cNvSpPr txBox="1">
            <a:spLocks noChangeArrowheads="1"/>
          </p:cNvSpPr>
          <p:nvPr/>
        </p:nvSpPr>
        <p:spPr bwMode="auto">
          <a:xfrm>
            <a:off x="4679950" y="326390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53297" name="Line 8"/>
          <p:cNvSpPr>
            <a:spLocks noChangeShapeType="1"/>
          </p:cNvSpPr>
          <p:nvPr/>
        </p:nvSpPr>
        <p:spPr bwMode="auto">
          <a:xfrm flipV="1">
            <a:off x="3708400" y="3421063"/>
            <a:ext cx="97155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8" name="AutoShape 31"/>
          <p:cNvSpPr>
            <a:spLocks noChangeArrowheads="1"/>
          </p:cNvSpPr>
          <p:nvPr/>
        </p:nvSpPr>
        <p:spPr bwMode="auto">
          <a:xfrm>
            <a:off x="5429250" y="4178300"/>
            <a:ext cx="217488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299" name="Text Box 32"/>
          <p:cNvSpPr txBox="1">
            <a:spLocks noChangeArrowheads="1"/>
          </p:cNvSpPr>
          <p:nvPr/>
        </p:nvSpPr>
        <p:spPr bwMode="auto">
          <a:xfrm>
            <a:off x="5953125" y="40624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3300" name="Line 33"/>
          <p:cNvSpPr>
            <a:spLocks noChangeShapeType="1"/>
          </p:cNvSpPr>
          <p:nvPr/>
        </p:nvSpPr>
        <p:spPr bwMode="auto">
          <a:xfrm>
            <a:off x="5646738" y="4283075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1" name="Line 34"/>
          <p:cNvSpPr>
            <a:spLocks noChangeShapeType="1"/>
          </p:cNvSpPr>
          <p:nvPr/>
        </p:nvSpPr>
        <p:spPr bwMode="auto">
          <a:xfrm>
            <a:off x="5256213" y="3419475"/>
            <a:ext cx="2809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2" name="Line 35"/>
          <p:cNvSpPr>
            <a:spLocks noChangeShapeType="1"/>
          </p:cNvSpPr>
          <p:nvPr/>
        </p:nvSpPr>
        <p:spPr bwMode="auto">
          <a:xfrm>
            <a:off x="5256213" y="5291138"/>
            <a:ext cx="31273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3" name="Line 36"/>
          <p:cNvSpPr>
            <a:spLocks noChangeShapeType="1"/>
          </p:cNvSpPr>
          <p:nvPr/>
        </p:nvSpPr>
        <p:spPr bwMode="auto">
          <a:xfrm flipH="1">
            <a:off x="5537200" y="34067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4" name="Line 37"/>
          <p:cNvSpPr>
            <a:spLocks noChangeShapeType="1"/>
          </p:cNvSpPr>
          <p:nvPr/>
        </p:nvSpPr>
        <p:spPr bwMode="auto">
          <a:xfrm flipH="1" flipV="1">
            <a:off x="5562600" y="4403725"/>
            <a:ext cx="6350" cy="896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5" name="文字方塊 96"/>
          <p:cNvSpPr txBox="1">
            <a:spLocks noChangeArrowheads="1"/>
          </p:cNvSpPr>
          <p:nvPr/>
        </p:nvSpPr>
        <p:spPr bwMode="auto">
          <a:xfrm>
            <a:off x="6732588" y="3617913"/>
            <a:ext cx="190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306" name="文字方塊 97"/>
          <p:cNvSpPr txBox="1">
            <a:spLocks noChangeArrowheads="1"/>
          </p:cNvSpPr>
          <p:nvPr/>
        </p:nvSpPr>
        <p:spPr bwMode="auto">
          <a:xfrm>
            <a:off x="6732588" y="4051300"/>
            <a:ext cx="2138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+1]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307" name="文字方塊 104"/>
          <p:cNvSpPr txBox="1">
            <a:spLocks noChangeArrowheads="1"/>
          </p:cNvSpPr>
          <p:nvPr/>
        </p:nvSpPr>
        <p:spPr bwMode="auto">
          <a:xfrm>
            <a:off x="7007225" y="321945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308" name="文字方塊 96"/>
          <p:cNvSpPr txBox="1">
            <a:spLocks noChangeArrowheads="1"/>
          </p:cNvSpPr>
          <p:nvPr/>
        </p:nvSpPr>
        <p:spPr bwMode="auto">
          <a:xfrm>
            <a:off x="6732588" y="4478338"/>
            <a:ext cx="190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3309" name="文字方塊 97"/>
          <p:cNvSpPr txBox="1">
            <a:spLocks noChangeArrowheads="1"/>
          </p:cNvSpPr>
          <p:nvPr/>
        </p:nvSpPr>
        <p:spPr bwMode="auto">
          <a:xfrm>
            <a:off x="6732588" y="4911725"/>
            <a:ext cx="2138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[2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+1]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D4208-EF69-41EE-877F-F38D109BFD1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文字方塊 1"/>
          <p:cNvSpPr txBox="1">
            <a:spLocks noChangeArrowheads="1"/>
          </p:cNvSpPr>
          <p:nvPr/>
        </p:nvSpPr>
        <p:spPr bwMode="auto">
          <a:xfrm>
            <a:off x="468313" y="4835525"/>
            <a:ext cx="41767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Lifting Scheme: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Reversible After Quantization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363538" y="263207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1651000" y="2149475"/>
            <a:ext cx="938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])</a:t>
            </a: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1695450" y="3208338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])</a:t>
            </a:r>
          </a:p>
        </p:txBody>
      </p:sp>
      <p:sp>
        <p:nvSpPr>
          <p:cNvPr id="54279" name="Line 5"/>
          <p:cNvSpPr>
            <a:spLocks noChangeShapeType="1"/>
          </p:cNvSpPr>
          <p:nvPr/>
        </p:nvSpPr>
        <p:spPr bwMode="auto">
          <a:xfrm>
            <a:off x="868363" y="28479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>
            <a:off x="1300163" y="234315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>
            <a:off x="1300163" y="23431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2" name="Line 8"/>
          <p:cNvSpPr>
            <a:spLocks noChangeShapeType="1"/>
          </p:cNvSpPr>
          <p:nvPr/>
        </p:nvSpPr>
        <p:spPr bwMode="auto">
          <a:xfrm>
            <a:off x="1300163" y="34242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731963" y="3208338"/>
            <a:ext cx="7921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1731963" y="2127250"/>
            <a:ext cx="792162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285" name="Line 11"/>
          <p:cNvSpPr>
            <a:spLocks noChangeShapeType="1"/>
          </p:cNvSpPr>
          <p:nvPr/>
        </p:nvSpPr>
        <p:spPr bwMode="auto">
          <a:xfrm>
            <a:off x="2524125" y="23431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6" name="Line 12"/>
          <p:cNvSpPr>
            <a:spLocks noChangeShapeType="1"/>
          </p:cNvSpPr>
          <p:nvPr/>
        </p:nvSpPr>
        <p:spPr bwMode="auto">
          <a:xfrm>
            <a:off x="2524125" y="34242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7" name="Line 13"/>
          <p:cNvSpPr>
            <a:spLocks noChangeShapeType="1"/>
          </p:cNvSpPr>
          <p:nvPr/>
        </p:nvSpPr>
        <p:spPr bwMode="auto">
          <a:xfrm flipV="1">
            <a:off x="3532188" y="23431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8" name="Line 14"/>
          <p:cNvSpPr>
            <a:spLocks noChangeShapeType="1"/>
          </p:cNvSpPr>
          <p:nvPr/>
        </p:nvSpPr>
        <p:spPr bwMode="auto">
          <a:xfrm>
            <a:off x="3532188" y="34242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9" name="Text Box 15"/>
          <p:cNvSpPr txBox="1">
            <a:spLocks noChangeArrowheads="1"/>
          </p:cNvSpPr>
          <p:nvPr/>
        </p:nvSpPr>
        <p:spPr bwMode="auto">
          <a:xfrm>
            <a:off x="3892550" y="212725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4290" name="Text Box 16"/>
          <p:cNvSpPr txBox="1">
            <a:spLocks noChangeArrowheads="1"/>
          </p:cNvSpPr>
          <p:nvPr/>
        </p:nvSpPr>
        <p:spPr bwMode="auto">
          <a:xfrm>
            <a:off x="3892550" y="32083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4291" name="Text Box 17"/>
          <p:cNvSpPr txBox="1">
            <a:spLocks noChangeArrowheads="1"/>
          </p:cNvSpPr>
          <p:nvPr/>
        </p:nvSpPr>
        <p:spPr bwMode="auto">
          <a:xfrm>
            <a:off x="2955925" y="212725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4292" name="Text Box 18"/>
          <p:cNvSpPr txBox="1">
            <a:spLocks noChangeArrowheads="1"/>
          </p:cNvSpPr>
          <p:nvPr/>
        </p:nvSpPr>
        <p:spPr bwMode="auto">
          <a:xfrm>
            <a:off x="2955925" y="3208338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4293" name="Line 19"/>
          <p:cNvSpPr>
            <a:spLocks noChangeShapeType="1"/>
          </p:cNvSpPr>
          <p:nvPr/>
        </p:nvSpPr>
        <p:spPr bwMode="auto">
          <a:xfrm>
            <a:off x="4684713" y="234315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5187950" y="212725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187950" y="3208338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4684713" y="34242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5764213" y="23431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5764213" y="34242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122988" y="2127250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])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6084888" y="3208338"/>
            <a:ext cx="1006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])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6196013" y="3208338"/>
            <a:ext cx="863600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6196013" y="2127250"/>
            <a:ext cx="863600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303" name="AutoShape 31"/>
          <p:cNvSpPr>
            <a:spLocks noChangeArrowheads="1"/>
          </p:cNvSpPr>
          <p:nvPr/>
        </p:nvSpPr>
        <p:spPr bwMode="auto">
          <a:xfrm>
            <a:off x="7348538" y="2703513"/>
            <a:ext cx="217487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7924800" y="26320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7564438" y="28225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7059613" y="23431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7059613" y="33512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7419975" y="2343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V="1">
            <a:off x="7419975" y="29194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0" name="Text Box 32"/>
          <p:cNvSpPr txBox="1">
            <a:spLocks noChangeArrowheads="1"/>
          </p:cNvSpPr>
          <p:nvPr/>
        </p:nvSpPr>
        <p:spPr bwMode="auto">
          <a:xfrm>
            <a:off x="7972425" y="3028950"/>
            <a:ext cx="820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4311" name="文字方塊 2"/>
          <p:cNvSpPr txBox="1">
            <a:spLocks noChangeArrowheads="1"/>
          </p:cNvSpPr>
          <p:nvPr/>
        </p:nvSpPr>
        <p:spPr bwMode="auto">
          <a:xfrm>
            <a:off x="1300163" y="4237038"/>
            <a:ext cx="6700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 ) means quantization (rounding, flooring, ceiling ……)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312" name="文字方塊 101"/>
          <p:cNvSpPr txBox="1">
            <a:spLocks noChangeArrowheads="1"/>
          </p:cNvSpPr>
          <p:nvPr/>
        </p:nvSpPr>
        <p:spPr bwMode="auto">
          <a:xfrm>
            <a:off x="358775" y="1052513"/>
            <a:ext cx="810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After performing quantization, the DWT may not be perfectly reversible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4313" name="Text Box 15"/>
          <p:cNvSpPr txBox="1">
            <a:spLocks noChangeArrowheads="1"/>
          </p:cNvSpPr>
          <p:nvPr/>
        </p:nvSpPr>
        <p:spPr bwMode="auto">
          <a:xfrm>
            <a:off x="365125" y="271463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14.14  Lifting Scheme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92F74E-474D-446A-B1DC-99CB77DD52A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文字方塊 3"/>
          <p:cNvSpPr txBox="1">
            <a:spLocks noChangeArrowheads="1"/>
          </p:cNvSpPr>
          <p:nvPr/>
        </p:nvSpPr>
        <p:spPr bwMode="auto">
          <a:xfrm>
            <a:off x="684213" y="498475"/>
            <a:ext cx="4967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From page 468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5300" name="Object 7"/>
          <p:cNvGraphicFramePr>
            <a:graphicFrameLocks noChangeAspect="1"/>
          </p:cNvGraphicFramePr>
          <p:nvPr/>
        </p:nvGraphicFramePr>
        <p:xfrm>
          <a:off x="1454150" y="919163"/>
          <a:ext cx="41973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1" name="Equation" r:id="rId3" imgW="4013200" imgH="787400" progId="Equation.DSMT4">
                  <p:embed/>
                </p:oleObj>
              </mc:Choice>
              <mc:Fallback>
                <p:oleObj name="Equation" r:id="rId3" imgW="4013200" imgH="787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919163"/>
                        <a:ext cx="41973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文字方塊 43"/>
          <p:cNvSpPr txBox="1">
            <a:spLocks noChangeArrowheads="1"/>
          </p:cNvSpPr>
          <p:nvPr/>
        </p:nvSpPr>
        <p:spPr bwMode="auto">
          <a:xfrm>
            <a:off x="684213" y="1781175"/>
            <a:ext cx="935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Since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53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354754"/>
              </p:ext>
            </p:extLst>
          </p:nvPr>
        </p:nvGraphicFramePr>
        <p:xfrm>
          <a:off x="1151731" y="3321326"/>
          <a:ext cx="69754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2" name="Equation" r:id="rId5" imgW="6667200" imgH="838080" progId="Equation.DSMT4">
                  <p:embed/>
                </p:oleObj>
              </mc:Choice>
              <mc:Fallback>
                <p:oleObj name="Equation" r:id="rId5" imgW="666720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731" y="3321326"/>
                        <a:ext cx="69754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文字方塊 45"/>
          <p:cNvSpPr txBox="1">
            <a:spLocks noChangeArrowheads="1"/>
          </p:cNvSpPr>
          <p:nvPr/>
        </p:nvSpPr>
        <p:spPr bwMode="auto">
          <a:xfrm>
            <a:off x="800100" y="5130800"/>
            <a:ext cx="49672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53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91821"/>
              </p:ext>
            </p:extLst>
          </p:nvPr>
        </p:nvGraphicFramePr>
        <p:xfrm>
          <a:off x="971600" y="2146801"/>
          <a:ext cx="3455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3" name="Equation" r:id="rId7" imgW="3301920" imgH="482400" progId="Equation.DSMT4">
                  <p:embed/>
                </p:oleObj>
              </mc:Choice>
              <mc:Fallback>
                <p:oleObj name="Equation" r:id="rId7" imgW="330192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46801"/>
                        <a:ext cx="34559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42833"/>
              </p:ext>
            </p:extLst>
          </p:nvPr>
        </p:nvGraphicFramePr>
        <p:xfrm>
          <a:off x="4811713" y="2103438"/>
          <a:ext cx="38560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Equation" r:id="rId9" imgW="3682800" imgH="482400" progId="Equation.DSMT4">
                  <p:embed/>
                </p:oleObj>
              </mc:Choice>
              <mc:Fallback>
                <p:oleObj name="Equation" r:id="rId9" imgW="368280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2103438"/>
                        <a:ext cx="38560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60548"/>
              </p:ext>
            </p:extLst>
          </p:nvPr>
        </p:nvGraphicFramePr>
        <p:xfrm>
          <a:off x="922809" y="2698750"/>
          <a:ext cx="35893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Equation" r:id="rId11" imgW="3429000" imgH="482400" progId="Equation.DSMT4">
                  <p:embed/>
                </p:oleObj>
              </mc:Choice>
              <mc:Fallback>
                <p:oleObj name="Equation" r:id="rId11" imgW="342900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809" y="2698750"/>
                        <a:ext cx="35893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264216"/>
              </p:ext>
            </p:extLst>
          </p:nvPr>
        </p:nvGraphicFramePr>
        <p:xfrm>
          <a:off x="4831592" y="2662238"/>
          <a:ext cx="3971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Equation" r:id="rId13" imgW="3797280" imgH="482400" progId="Equation.DSMT4">
                  <p:embed/>
                </p:oleObj>
              </mc:Choice>
              <mc:Fallback>
                <p:oleObj name="Equation" r:id="rId13" imgW="37972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592" y="2662238"/>
                        <a:ext cx="39719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0"/>
          <p:cNvGraphicFramePr>
            <a:graphicFrameLocks noChangeAspect="1"/>
          </p:cNvGraphicFramePr>
          <p:nvPr/>
        </p:nvGraphicFramePr>
        <p:xfrm>
          <a:off x="1377950" y="4678363"/>
          <a:ext cx="525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Equation" r:id="rId15" imgW="5257800" imgH="406400" progId="Equation.DSMT4">
                  <p:embed/>
                </p:oleObj>
              </mc:Choice>
              <mc:Fallback>
                <p:oleObj name="Equation" r:id="rId15" imgW="5257800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678363"/>
                        <a:ext cx="525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文字方塊 45"/>
          <p:cNvSpPr txBox="1">
            <a:spLocks noChangeArrowheads="1"/>
          </p:cNvSpPr>
          <p:nvPr/>
        </p:nvSpPr>
        <p:spPr bwMode="auto">
          <a:xfrm>
            <a:off x="773113" y="4244975"/>
            <a:ext cx="49672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from page 455 one set that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53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69597"/>
              </p:ext>
            </p:extLst>
          </p:nvPr>
        </p:nvGraphicFramePr>
        <p:xfrm>
          <a:off x="1427162" y="5385077"/>
          <a:ext cx="348138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8" name="Equation" r:id="rId17" imgW="3327120" imgH="838080" progId="Equation.DSMT4">
                  <p:embed/>
                </p:oleObj>
              </mc:Choice>
              <mc:Fallback>
                <p:oleObj name="Equation" r:id="rId17" imgW="332712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2" y="5385077"/>
                        <a:ext cx="3481387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5AC28-0C35-41FB-AB1B-986CE3C59715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429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897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有的時候，對於              也再作細分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63838" y="37623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68313" y="2565400"/>
            <a:ext cx="77041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若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length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則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th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stage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length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/2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68313" y="4221163"/>
            <a:ext cx="7704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經過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DWT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之後，全部點數仍接近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點</a:t>
            </a:r>
            <a:endParaRPr lang="zh-TW" altLang="en-US" sz="2000" i="1" baseline="30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D4883E-3D63-45E1-9BF9-B52094825AE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3" name="Object 7"/>
          <p:cNvGraphicFramePr>
            <a:graphicFrameLocks noChangeAspect="1"/>
          </p:cNvGraphicFramePr>
          <p:nvPr/>
        </p:nvGraphicFramePr>
        <p:xfrm>
          <a:off x="771525" y="1600200"/>
          <a:ext cx="69072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" name="Equation" r:id="rId3" imgW="6604000" imgH="787400" progId="Equation.DSMT4">
                  <p:embed/>
                </p:oleObj>
              </mc:Choice>
              <mc:Fallback>
                <p:oleObj name="Equation" r:id="rId3" imgW="6604000" imgH="787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600200"/>
                        <a:ext cx="6907213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文字方塊 1"/>
          <p:cNvSpPr txBox="1">
            <a:spLocks noChangeArrowheads="1"/>
          </p:cNvSpPr>
          <p:nvPr/>
        </p:nvSpPr>
        <p:spPr bwMode="auto">
          <a:xfrm>
            <a:off x="392113" y="2608263"/>
            <a:ext cx="1655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6325" name="Object 7"/>
          <p:cNvGraphicFramePr>
            <a:graphicFrameLocks noChangeAspect="1"/>
          </p:cNvGraphicFramePr>
          <p:nvPr/>
        </p:nvGraphicFramePr>
        <p:xfrm>
          <a:off x="839788" y="3176588"/>
          <a:ext cx="22034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" name="Equation" r:id="rId5" imgW="2108200" imgH="749300" progId="Equation.DSMT4">
                  <p:embed/>
                </p:oleObj>
              </mc:Choice>
              <mc:Fallback>
                <p:oleObj name="Equation" r:id="rId5" imgW="21082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176588"/>
                        <a:ext cx="22034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7"/>
          <p:cNvGraphicFramePr>
            <a:graphicFrameLocks noChangeAspect="1"/>
          </p:cNvGraphicFramePr>
          <p:nvPr/>
        </p:nvGraphicFramePr>
        <p:xfrm>
          <a:off x="6148388" y="3176588"/>
          <a:ext cx="19113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5" name="Equation" r:id="rId7" imgW="1828800" imgH="736600" progId="Equation.DSMT4">
                  <p:embed/>
                </p:oleObj>
              </mc:Choice>
              <mc:Fallback>
                <p:oleObj name="Equation" r:id="rId7" imgW="18288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3176588"/>
                        <a:ext cx="19113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文字方塊 3"/>
          <p:cNvSpPr txBox="1">
            <a:spLocks noChangeArrowheads="1"/>
          </p:cNvSpPr>
          <p:nvPr/>
        </p:nvSpPr>
        <p:spPr bwMode="auto">
          <a:xfrm>
            <a:off x="468313" y="736600"/>
            <a:ext cx="734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                                   can be decomposed into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1233488" y="527050"/>
          <a:ext cx="18986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6" name="Equation" r:id="rId9" imgW="1816100" imgH="787400" progId="Equation.DSMT4">
                  <p:embed/>
                </p:oleObj>
              </mc:Choice>
              <mc:Fallback>
                <p:oleObj name="Equation" r:id="rId9" imgW="1816100" imgH="787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527050"/>
                        <a:ext cx="18986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7"/>
          <p:cNvGraphicFramePr>
            <a:graphicFrameLocks noChangeAspect="1"/>
          </p:cNvGraphicFramePr>
          <p:nvPr/>
        </p:nvGraphicFramePr>
        <p:xfrm>
          <a:off x="3879850" y="3363913"/>
          <a:ext cx="15668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7" name="Equation" r:id="rId11" imgW="1498600" imgH="381000" progId="Equation.DSMT4">
                  <p:embed/>
                </p:oleObj>
              </mc:Choice>
              <mc:Fallback>
                <p:oleObj name="Equation" r:id="rId11" imgW="14986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363913"/>
                        <a:ext cx="15668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文字方塊 23"/>
          <p:cNvSpPr txBox="1">
            <a:spLocks noChangeArrowheads="1"/>
          </p:cNvSpPr>
          <p:nvPr/>
        </p:nvSpPr>
        <p:spPr bwMode="auto">
          <a:xfrm>
            <a:off x="280988" y="4325938"/>
            <a:ext cx="734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the DWT can be approximated by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6331" name="Object 7"/>
          <p:cNvGraphicFramePr>
            <a:graphicFrameLocks noChangeAspect="1"/>
          </p:cNvGraphicFramePr>
          <p:nvPr/>
        </p:nvGraphicFramePr>
        <p:xfrm>
          <a:off x="850900" y="4849813"/>
          <a:ext cx="70008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" name="Equation" r:id="rId13" imgW="6692900" imgH="787400" progId="Equation.DSMT4">
                  <p:embed/>
                </p:oleObj>
              </mc:Choice>
              <mc:Fallback>
                <p:oleObj name="Equation" r:id="rId13" imgW="6692900" imgH="787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849813"/>
                        <a:ext cx="7000875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文字方塊 6"/>
          <p:cNvSpPr txBox="1">
            <a:spLocks noChangeArrowheads="1"/>
          </p:cNvSpPr>
          <p:nvPr/>
        </p:nvSpPr>
        <p:spPr bwMode="auto">
          <a:xfrm>
            <a:off x="392113" y="5805488"/>
            <a:ext cx="575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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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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L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786E1-A901-4615-A7A9-F2F9F962668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68300" y="15224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V="1">
            <a:off x="874713" y="17684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 flipH="1">
            <a:off x="1160463" y="1377950"/>
            <a:ext cx="3175" cy="173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0" name="Line 7"/>
          <p:cNvSpPr>
            <a:spLocks noChangeShapeType="1"/>
          </p:cNvSpPr>
          <p:nvPr/>
        </p:nvSpPr>
        <p:spPr bwMode="auto">
          <a:xfrm flipV="1">
            <a:off x="1160463" y="1371600"/>
            <a:ext cx="9747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1" name="Line 8"/>
          <p:cNvSpPr>
            <a:spLocks noChangeShapeType="1"/>
          </p:cNvSpPr>
          <p:nvPr/>
        </p:nvSpPr>
        <p:spPr bwMode="auto">
          <a:xfrm>
            <a:off x="1138238" y="3116263"/>
            <a:ext cx="29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2" name="Text Box 17"/>
          <p:cNvSpPr txBox="1">
            <a:spLocks noChangeArrowheads="1"/>
          </p:cNvSpPr>
          <p:nvPr/>
        </p:nvSpPr>
        <p:spPr bwMode="auto">
          <a:xfrm>
            <a:off x="2135188" y="1117600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57353" name="Text Box 17"/>
          <p:cNvSpPr txBox="1">
            <a:spLocks noChangeArrowheads="1"/>
          </p:cNvSpPr>
          <p:nvPr/>
        </p:nvSpPr>
        <p:spPr bwMode="auto">
          <a:xfrm>
            <a:off x="1427163" y="2913063"/>
            <a:ext cx="515937" cy="40011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57354" name="Line 7"/>
          <p:cNvSpPr>
            <a:spLocks noChangeShapeType="1"/>
          </p:cNvSpPr>
          <p:nvPr/>
        </p:nvSpPr>
        <p:spPr bwMode="auto">
          <a:xfrm>
            <a:off x="1943100" y="3116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5" name="Text Box 17"/>
          <p:cNvSpPr txBox="1">
            <a:spLocks noChangeArrowheads="1"/>
          </p:cNvSpPr>
          <p:nvPr/>
        </p:nvSpPr>
        <p:spPr bwMode="auto">
          <a:xfrm>
            <a:off x="2159000" y="2913063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3475038" y="1365250"/>
            <a:ext cx="359727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圖: 或 47"/>
          <p:cNvSpPr/>
          <p:nvPr/>
        </p:nvSpPr>
        <p:spPr>
          <a:xfrm>
            <a:off x="4772025" y="1263650"/>
            <a:ext cx="215900" cy="198438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流程圖: 或 50"/>
          <p:cNvSpPr/>
          <p:nvPr/>
        </p:nvSpPr>
        <p:spPr>
          <a:xfrm>
            <a:off x="3933825" y="3027363"/>
            <a:ext cx="215900" cy="200025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 flipV="1">
            <a:off x="6711950" y="3141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7072313" y="292576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7361" name="Line 14"/>
          <p:cNvSpPr>
            <a:spLocks noChangeShapeType="1"/>
          </p:cNvSpPr>
          <p:nvPr/>
        </p:nvSpPr>
        <p:spPr bwMode="auto">
          <a:xfrm>
            <a:off x="4062413" y="1362075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2" name="Line 7"/>
          <p:cNvSpPr>
            <a:spLocks noChangeShapeType="1"/>
          </p:cNvSpPr>
          <p:nvPr/>
        </p:nvSpPr>
        <p:spPr bwMode="auto">
          <a:xfrm>
            <a:off x="2735263" y="3127375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3" name="Line 7"/>
          <p:cNvSpPr>
            <a:spLocks noChangeShapeType="1"/>
          </p:cNvSpPr>
          <p:nvPr/>
        </p:nvSpPr>
        <p:spPr bwMode="auto">
          <a:xfrm>
            <a:off x="2711450" y="13620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4" name="Text Box 2"/>
          <p:cNvSpPr txBox="1">
            <a:spLocks noChangeArrowheads="1"/>
          </p:cNvSpPr>
          <p:nvPr/>
        </p:nvSpPr>
        <p:spPr bwMode="auto">
          <a:xfrm>
            <a:off x="2911475" y="1179513"/>
            <a:ext cx="71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7365" name="Text Box 2"/>
          <p:cNvSpPr txBox="1">
            <a:spLocks noChangeArrowheads="1"/>
          </p:cNvSpPr>
          <p:nvPr/>
        </p:nvSpPr>
        <p:spPr bwMode="auto">
          <a:xfrm>
            <a:off x="2903538" y="2881313"/>
            <a:ext cx="71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7366" name="Text Box 17"/>
          <p:cNvSpPr txBox="1">
            <a:spLocks noChangeArrowheads="1"/>
          </p:cNvSpPr>
          <p:nvPr/>
        </p:nvSpPr>
        <p:spPr bwMode="auto">
          <a:xfrm>
            <a:off x="3709988" y="2151063"/>
            <a:ext cx="644525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3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  <a:endParaRPr lang="en-US" altLang="zh-TW" sz="2000" baseline="30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3503613" y="3127375"/>
            <a:ext cx="2659062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68" name="Text Box 17"/>
          <p:cNvSpPr txBox="1">
            <a:spLocks noChangeArrowheads="1"/>
          </p:cNvSpPr>
          <p:nvPr/>
        </p:nvSpPr>
        <p:spPr bwMode="auto">
          <a:xfrm>
            <a:off x="4545013" y="2128838"/>
            <a:ext cx="644525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  <a:endParaRPr lang="en-US" altLang="zh-TW" sz="2000" baseline="30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57369" name="Text Box 17"/>
          <p:cNvSpPr txBox="1">
            <a:spLocks noChangeArrowheads="1"/>
          </p:cNvSpPr>
          <p:nvPr/>
        </p:nvSpPr>
        <p:spPr bwMode="auto">
          <a:xfrm>
            <a:off x="5380038" y="2128838"/>
            <a:ext cx="646112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  <a:endParaRPr lang="en-US" altLang="zh-TW" sz="2000" baseline="30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57370" name="Line 14"/>
          <p:cNvSpPr>
            <a:spLocks noChangeShapeType="1"/>
          </p:cNvSpPr>
          <p:nvPr/>
        </p:nvSpPr>
        <p:spPr bwMode="auto">
          <a:xfrm>
            <a:off x="4041775" y="2551113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" name="流程圖: 或 71"/>
          <p:cNvSpPr/>
          <p:nvPr/>
        </p:nvSpPr>
        <p:spPr>
          <a:xfrm>
            <a:off x="5589588" y="3041650"/>
            <a:ext cx="215900" cy="200025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372" name="Line 14"/>
          <p:cNvSpPr>
            <a:spLocks noChangeShapeType="1"/>
          </p:cNvSpPr>
          <p:nvPr/>
        </p:nvSpPr>
        <p:spPr bwMode="auto">
          <a:xfrm>
            <a:off x="5697538" y="2565400"/>
            <a:ext cx="0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5697538" y="1362075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4" name="Line 14"/>
          <p:cNvSpPr>
            <a:spLocks noChangeShapeType="1"/>
          </p:cNvSpPr>
          <p:nvPr/>
        </p:nvSpPr>
        <p:spPr bwMode="auto">
          <a:xfrm flipV="1">
            <a:off x="4905375" y="2490788"/>
            <a:ext cx="0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5" name="Line 14"/>
          <p:cNvSpPr>
            <a:spLocks noChangeShapeType="1"/>
          </p:cNvSpPr>
          <p:nvPr/>
        </p:nvSpPr>
        <p:spPr bwMode="auto">
          <a:xfrm flipV="1">
            <a:off x="4879975" y="1500188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6" name="Text Box 17"/>
          <p:cNvSpPr txBox="1">
            <a:spLocks noChangeArrowheads="1"/>
          </p:cNvSpPr>
          <p:nvPr/>
        </p:nvSpPr>
        <p:spPr bwMode="auto">
          <a:xfrm>
            <a:off x="6162675" y="2957513"/>
            <a:ext cx="549275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</a:t>
            </a:r>
            <a:r>
              <a:rPr lang="en-US" altLang="zh-TW" sz="2000" i="1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</a:p>
        </p:txBody>
      </p:sp>
      <p:sp>
        <p:nvSpPr>
          <p:cNvPr id="57377" name="Text Box 15"/>
          <p:cNvSpPr txBox="1">
            <a:spLocks noChangeArrowheads="1"/>
          </p:cNvSpPr>
          <p:nvPr/>
        </p:nvSpPr>
        <p:spPr bwMode="auto">
          <a:xfrm>
            <a:off x="7019925" y="117316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7378" name="文字方塊 62"/>
          <p:cNvSpPr txBox="1">
            <a:spLocks noChangeArrowheads="1"/>
          </p:cNvSpPr>
          <p:nvPr/>
        </p:nvSpPr>
        <p:spPr bwMode="auto">
          <a:xfrm>
            <a:off x="388938" y="404813"/>
            <a:ext cx="310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Lifting Scheme</a:t>
            </a:r>
            <a:endParaRPr lang="zh-TW" altLang="en-US" sz="20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379" name="文字方塊 64"/>
          <p:cNvSpPr txBox="1">
            <a:spLocks noChangeArrowheads="1"/>
          </p:cNvSpPr>
          <p:nvPr/>
        </p:nvSpPr>
        <p:spPr bwMode="auto">
          <a:xfrm>
            <a:off x="368300" y="3748088"/>
            <a:ext cx="836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transforms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],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are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respectively. 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380" name="文字方塊 68"/>
          <p:cNvSpPr txBox="1">
            <a:spLocks noChangeArrowheads="1"/>
          </p:cNvSpPr>
          <p:nvPr/>
        </p:nvSpPr>
        <p:spPr bwMode="auto">
          <a:xfrm>
            <a:off x="3505200" y="736600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analysis part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819776-8C6F-43AD-963D-D0C4E35BC60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文字方塊 62"/>
          <p:cNvSpPr txBox="1">
            <a:spLocks noChangeArrowheads="1"/>
          </p:cNvSpPr>
          <p:nvPr/>
        </p:nvSpPr>
        <p:spPr bwMode="auto">
          <a:xfrm>
            <a:off x="388938" y="404813"/>
            <a:ext cx="310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Lifting Scheme</a:t>
            </a:r>
            <a:endParaRPr lang="zh-TW" altLang="en-US" sz="20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372" name="文字方塊 68"/>
          <p:cNvSpPr txBox="1">
            <a:spLocks noChangeArrowheads="1"/>
          </p:cNvSpPr>
          <p:nvPr/>
        </p:nvSpPr>
        <p:spPr bwMode="auto">
          <a:xfrm>
            <a:off x="3505200" y="736600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synthesis part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373" name="Text Box 15"/>
          <p:cNvSpPr txBox="1">
            <a:spLocks noChangeArrowheads="1"/>
          </p:cNvSpPr>
          <p:nvPr/>
        </p:nvSpPr>
        <p:spPr bwMode="auto">
          <a:xfrm>
            <a:off x="625475" y="133826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8374" name="Text Box 16"/>
          <p:cNvSpPr txBox="1">
            <a:spLocks noChangeArrowheads="1"/>
          </p:cNvSpPr>
          <p:nvPr/>
        </p:nvSpPr>
        <p:spPr bwMode="auto">
          <a:xfrm>
            <a:off x="646113" y="31242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8375" name="Text Box 17"/>
          <p:cNvSpPr txBox="1">
            <a:spLocks noChangeArrowheads="1"/>
          </p:cNvSpPr>
          <p:nvPr/>
        </p:nvSpPr>
        <p:spPr bwMode="auto">
          <a:xfrm>
            <a:off x="5723368" y="3114675"/>
            <a:ext cx="482252" cy="40011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endParaRPr lang="en-US" altLang="zh-TW" sz="2000" baseline="30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58376" name="Text Box 22"/>
          <p:cNvSpPr txBox="1">
            <a:spLocks noChangeArrowheads="1"/>
          </p:cNvSpPr>
          <p:nvPr/>
        </p:nvSpPr>
        <p:spPr bwMode="auto">
          <a:xfrm>
            <a:off x="4949033" y="3095625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5525295" y="3328987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8" name="Text Box 22"/>
          <p:cNvSpPr txBox="1">
            <a:spLocks noChangeArrowheads="1"/>
          </p:cNvSpPr>
          <p:nvPr/>
        </p:nvSpPr>
        <p:spPr bwMode="auto">
          <a:xfrm>
            <a:off x="5586413" y="1308100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58379" name="AutoShape 31"/>
          <p:cNvSpPr>
            <a:spLocks noChangeArrowheads="1"/>
          </p:cNvSpPr>
          <p:nvPr/>
        </p:nvSpPr>
        <p:spPr bwMode="auto">
          <a:xfrm>
            <a:off x="6335713" y="2222500"/>
            <a:ext cx="217487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380" name="Text Box 32"/>
          <p:cNvSpPr txBox="1">
            <a:spLocks noChangeArrowheads="1"/>
          </p:cNvSpPr>
          <p:nvPr/>
        </p:nvSpPr>
        <p:spPr bwMode="auto">
          <a:xfrm>
            <a:off x="6859588" y="2106613"/>
            <a:ext cx="92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58381" name="Line 33"/>
          <p:cNvSpPr>
            <a:spLocks noChangeShapeType="1"/>
          </p:cNvSpPr>
          <p:nvPr/>
        </p:nvSpPr>
        <p:spPr bwMode="auto">
          <a:xfrm>
            <a:off x="6553200" y="2327275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2" name="Line 34"/>
          <p:cNvSpPr>
            <a:spLocks noChangeShapeType="1"/>
          </p:cNvSpPr>
          <p:nvPr/>
        </p:nvSpPr>
        <p:spPr bwMode="auto">
          <a:xfrm>
            <a:off x="6162675" y="1463675"/>
            <a:ext cx="2809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3" name="Line 35"/>
          <p:cNvSpPr>
            <a:spLocks noChangeShapeType="1"/>
          </p:cNvSpPr>
          <p:nvPr/>
        </p:nvSpPr>
        <p:spPr bwMode="auto">
          <a:xfrm>
            <a:off x="6239305" y="3328988"/>
            <a:ext cx="236107" cy="15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4" name="Line 36"/>
          <p:cNvSpPr>
            <a:spLocks noChangeShapeType="1"/>
          </p:cNvSpPr>
          <p:nvPr/>
        </p:nvSpPr>
        <p:spPr bwMode="auto">
          <a:xfrm flipH="1">
            <a:off x="6443663" y="14509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5" name="Line 37"/>
          <p:cNvSpPr>
            <a:spLocks noChangeShapeType="1"/>
          </p:cNvSpPr>
          <p:nvPr/>
        </p:nvSpPr>
        <p:spPr bwMode="auto">
          <a:xfrm flipH="1" flipV="1">
            <a:off x="6469063" y="2447925"/>
            <a:ext cx="6350" cy="896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2327357" y="3298825"/>
            <a:ext cx="2643187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圖: 或 95"/>
          <p:cNvSpPr/>
          <p:nvPr/>
        </p:nvSpPr>
        <p:spPr>
          <a:xfrm>
            <a:off x="3475038" y="1416050"/>
            <a:ext cx="215900" cy="198438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7" name="流程圖: 或 96"/>
          <p:cNvSpPr/>
          <p:nvPr/>
        </p:nvSpPr>
        <p:spPr>
          <a:xfrm>
            <a:off x="2636838" y="3228975"/>
            <a:ext cx="215900" cy="200025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389" name="Line 14"/>
          <p:cNvSpPr>
            <a:spLocks noChangeShapeType="1"/>
          </p:cNvSpPr>
          <p:nvPr/>
        </p:nvSpPr>
        <p:spPr bwMode="auto">
          <a:xfrm>
            <a:off x="2765425" y="1514475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90" name="Text Box 17"/>
          <p:cNvSpPr txBox="1">
            <a:spLocks noChangeArrowheads="1"/>
          </p:cNvSpPr>
          <p:nvPr/>
        </p:nvSpPr>
        <p:spPr bwMode="auto">
          <a:xfrm>
            <a:off x="2413000" y="2303463"/>
            <a:ext cx="644525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  <a:endParaRPr lang="en-US" altLang="zh-TW" sz="2000" baseline="30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cxnSp>
        <p:nvCxnSpPr>
          <p:cNvPr id="101" name="直線單箭頭接點 100"/>
          <p:cNvCxnSpPr>
            <a:endCxn id="58378" idx="1"/>
          </p:cNvCxnSpPr>
          <p:nvPr/>
        </p:nvCxnSpPr>
        <p:spPr>
          <a:xfrm>
            <a:off x="1731169" y="1511300"/>
            <a:ext cx="385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2" name="Text Box 17"/>
          <p:cNvSpPr txBox="1">
            <a:spLocks noChangeArrowheads="1"/>
          </p:cNvSpPr>
          <p:nvPr/>
        </p:nvSpPr>
        <p:spPr bwMode="auto">
          <a:xfrm>
            <a:off x="3248025" y="2279650"/>
            <a:ext cx="644525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  <a:endParaRPr lang="en-US" altLang="zh-TW" sz="2000" baseline="30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58393" name="Text Box 17"/>
          <p:cNvSpPr txBox="1">
            <a:spLocks noChangeArrowheads="1"/>
          </p:cNvSpPr>
          <p:nvPr/>
        </p:nvSpPr>
        <p:spPr bwMode="auto">
          <a:xfrm>
            <a:off x="4084638" y="2279650"/>
            <a:ext cx="644525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-t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3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  <a:endParaRPr lang="en-US" altLang="zh-TW" sz="2000" baseline="30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58394" name="Line 14"/>
          <p:cNvSpPr>
            <a:spLocks noChangeShapeType="1"/>
          </p:cNvSpPr>
          <p:nvPr/>
        </p:nvSpPr>
        <p:spPr bwMode="auto">
          <a:xfrm>
            <a:off x="2744788" y="2747963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" name="流程圖: 或 104"/>
          <p:cNvSpPr/>
          <p:nvPr/>
        </p:nvSpPr>
        <p:spPr>
          <a:xfrm>
            <a:off x="4292600" y="3192463"/>
            <a:ext cx="215900" cy="200025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396" name="Line 14"/>
          <p:cNvSpPr>
            <a:spLocks noChangeShapeType="1"/>
          </p:cNvSpPr>
          <p:nvPr/>
        </p:nvSpPr>
        <p:spPr bwMode="auto">
          <a:xfrm>
            <a:off x="4400550" y="2717800"/>
            <a:ext cx="0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97" name="Line 14"/>
          <p:cNvSpPr>
            <a:spLocks noChangeShapeType="1"/>
          </p:cNvSpPr>
          <p:nvPr/>
        </p:nvSpPr>
        <p:spPr bwMode="auto">
          <a:xfrm>
            <a:off x="4400550" y="1514475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98" name="Line 14"/>
          <p:cNvSpPr>
            <a:spLocks noChangeShapeType="1"/>
          </p:cNvSpPr>
          <p:nvPr/>
        </p:nvSpPr>
        <p:spPr bwMode="auto">
          <a:xfrm flipV="1">
            <a:off x="3582988" y="2665413"/>
            <a:ext cx="0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99" name="Line 14"/>
          <p:cNvSpPr>
            <a:spLocks noChangeShapeType="1"/>
          </p:cNvSpPr>
          <p:nvPr/>
        </p:nvSpPr>
        <p:spPr bwMode="auto">
          <a:xfrm flipV="1">
            <a:off x="3582988" y="1652588"/>
            <a:ext cx="0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400" name="Line 8"/>
          <p:cNvSpPr>
            <a:spLocks noChangeShapeType="1"/>
          </p:cNvSpPr>
          <p:nvPr/>
        </p:nvSpPr>
        <p:spPr bwMode="auto">
          <a:xfrm>
            <a:off x="1545431" y="3358179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401" name="Text Box 17"/>
          <p:cNvSpPr txBox="1">
            <a:spLocks noChangeArrowheads="1"/>
          </p:cNvSpPr>
          <p:nvPr/>
        </p:nvSpPr>
        <p:spPr bwMode="auto">
          <a:xfrm>
            <a:off x="1731169" y="3158154"/>
            <a:ext cx="550863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29BEB-83E3-409B-BE91-8664BADF9E9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文字方塊 9"/>
          <p:cNvSpPr txBox="1">
            <a:spLocks noChangeArrowheads="1"/>
          </p:cNvSpPr>
          <p:nvPr/>
        </p:nvSpPr>
        <p:spPr bwMode="auto">
          <a:xfrm>
            <a:off x="323850" y="765175"/>
            <a:ext cx="82153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one perform quantization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],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],  then the discrete wavelet transform is still reversible. 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9396" name="Object 7"/>
          <p:cNvGraphicFramePr>
            <a:graphicFrameLocks noChangeAspect="1"/>
          </p:cNvGraphicFramePr>
          <p:nvPr/>
        </p:nvGraphicFramePr>
        <p:xfrm>
          <a:off x="1692275" y="1628775"/>
          <a:ext cx="30543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3" imgW="2921000" imgH="812800" progId="Equation.DSMT4">
                  <p:embed/>
                </p:oleObj>
              </mc:Choice>
              <mc:Fallback>
                <p:oleObj name="Equation" r:id="rId3" imgW="29210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28775"/>
                        <a:ext cx="30543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7"/>
          <p:cNvGraphicFramePr>
            <a:graphicFrameLocks noChangeAspect="1"/>
          </p:cNvGraphicFramePr>
          <p:nvPr/>
        </p:nvGraphicFramePr>
        <p:xfrm>
          <a:off x="1704975" y="2708275"/>
          <a:ext cx="39036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5" imgW="3733800" imgH="838200" progId="Equation.DSMT4">
                  <p:embed/>
                </p:oleObj>
              </mc:Choice>
              <mc:Fallback>
                <p:oleObj name="Equation" r:id="rId5" imgW="37338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2708275"/>
                        <a:ext cx="39036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1"/>
          <p:cNvSpPr>
            <a:spLocks noChangeArrowheads="1"/>
          </p:cNvSpPr>
          <p:nvPr/>
        </p:nvSpPr>
        <p:spPr bwMode="auto">
          <a:xfrm>
            <a:off x="298450" y="4149725"/>
            <a:ext cx="86518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Sweldens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“The lifting scheme: a construction of second generation wavelets,”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Applied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Comput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. Harmon. Anal.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3, no. 2, pp. 186-200, 1996.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Daubechies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W.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Sweldens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“Factoring wavelet transforms into lifting steps,”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J. Fourier Anal.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Applicat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4, pp. 246-269. 1998.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DC4629-A2AA-41F1-9EFF-37F7AF179218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478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632700" cy="46672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附錄十四  誤差計算的標準</a:t>
            </a: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7345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若原來的信號是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，要計算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之間的誤差，有下列幾種常見的標準</a:t>
            </a:r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468313" y="3789363"/>
            <a:ext cx="7199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error norm (i.e., Euclidean distance) </a:t>
            </a:r>
          </a:p>
        </p:txBody>
      </p:sp>
      <p:graphicFrame>
        <p:nvGraphicFramePr>
          <p:cNvPr id="60422" name="Object 10"/>
          <p:cNvGraphicFramePr>
            <a:graphicFrameLocks noChangeAspect="1"/>
          </p:cNvGraphicFramePr>
          <p:nvPr/>
        </p:nvGraphicFramePr>
        <p:xfrm>
          <a:off x="1258888" y="4292600"/>
          <a:ext cx="2654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3" imgW="2654300" imgH="749300" progId="Equation.DSMT4">
                  <p:embed/>
                </p:oleObj>
              </mc:Choice>
              <mc:Fallback>
                <p:oleObj name="Equation" r:id="rId3" imgW="2654300" imgH="749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2600"/>
                        <a:ext cx="26543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539750" y="2636838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square error</a:t>
            </a:r>
          </a:p>
        </p:txBody>
      </p:sp>
      <p:graphicFrame>
        <p:nvGraphicFramePr>
          <p:cNvPr id="60424" name="Object 9"/>
          <p:cNvGraphicFramePr>
            <a:graphicFrameLocks noChangeAspect="1"/>
          </p:cNvGraphicFramePr>
          <p:nvPr/>
        </p:nvGraphicFramePr>
        <p:xfrm>
          <a:off x="1547813" y="3068638"/>
          <a:ext cx="24765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5" imgW="2476500" imgH="685800" progId="Equation.DSMT4">
                  <p:embed/>
                </p:oleObj>
              </mc:Choice>
              <mc:Fallback>
                <p:oleObj name="Equation" r:id="rId5" imgW="24765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24765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10"/>
          <p:cNvSpPr txBox="1">
            <a:spLocks noChangeArrowheads="1"/>
          </p:cNvSpPr>
          <p:nvPr/>
        </p:nvSpPr>
        <p:spPr bwMode="auto">
          <a:xfrm>
            <a:off x="539750" y="1844675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maximal error</a:t>
            </a:r>
          </a:p>
        </p:txBody>
      </p:sp>
      <p:graphicFrame>
        <p:nvGraphicFramePr>
          <p:cNvPr id="60426" name="Object 11"/>
          <p:cNvGraphicFramePr>
            <a:graphicFrameLocks noChangeAspect="1"/>
          </p:cNvGraphicFramePr>
          <p:nvPr/>
        </p:nvGraphicFramePr>
        <p:xfrm>
          <a:off x="1476375" y="2276475"/>
          <a:ext cx="2413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Equation" r:id="rId7" imgW="2413000" imgH="381000" progId="Equation.DSMT4">
                  <p:embed/>
                </p:oleObj>
              </mc:Choice>
              <mc:Fallback>
                <p:oleObj name="Equation" r:id="rId7" imgW="24130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2413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539750" y="5084763"/>
            <a:ext cx="763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 mean square error (MSE)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，信號處理和影像處理常用</a:t>
            </a:r>
          </a:p>
        </p:txBody>
      </p:sp>
      <p:graphicFrame>
        <p:nvGraphicFramePr>
          <p:cNvPr id="60428" name="Object 13"/>
          <p:cNvGraphicFramePr>
            <a:graphicFrameLocks noChangeAspect="1"/>
          </p:cNvGraphicFramePr>
          <p:nvPr/>
        </p:nvGraphicFramePr>
        <p:xfrm>
          <a:off x="1331913" y="5661025"/>
          <a:ext cx="2933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Equation" r:id="rId9" imgW="2933700" imgH="685800" progId="Equation.DSMT4">
                  <p:embed/>
                </p:oleObj>
              </mc:Choice>
              <mc:Fallback>
                <p:oleObj name="Equation" r:id="rId9" imgW="2933700" imgH="685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661025"/>
                        <a:ext cx="29337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2B7A60-7749-4B19-9285-19C71CE88935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479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482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(5) root mean square error (RMSE)</a:t>
            </a:r>
          </a:p>
        </p:txBody>
      </p:sp>
      <p:graphicFrame>
        <p:nvGraphicFramePr>
          <p:cNvPr id="61444" name="Object 10"/>
          <p:cNvGraphicFramePr>
            <a:graphicFrameLocks noChangeAspect="1"/>
          </p:cNvGraphicFramePr>
          <p:nvPr/>
        </p:nvGraphicFramePr>
        <p:xfrm>
          <a:off x="1692275" y="908050"/>
          <a:ext cx="31242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Equation" r:id="rId3" imgW="3124200" imgH="749300" progId="Equation.DSMT4">
                  <p:embed/>
                </p:oleObj>
              </mc:Choice>
              <mc:Fallback>
                <p:oleObj name="Equation" r:id="rId3" imgW="3124200" imgH="749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08050"/>
                        <a:ext cx="31242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539750" y="1700213"/>
            <a:ext cx="482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(6) normalized mean square error (NMSE)</a:t>
            </a:r>
          </a:p>
        </p:txBody>
      </p:sp>
      <p:graphicFrame>
        <p:nvGraphicFramePr>
          <p:cNvPr id="61446" name="Object 7"/>
          <p:cNvGraphicFramePr>
            <a:graphicFrameLocks noChangeAspect="1"/>
          </p:cNvGraphicFramePr>
          <p:nvPr/>
        </p:nvGraphicFramePr>
        <p:xfrm>
          <a:off x="1835150" y="2133600"/>
          <a:ext cx="25019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Equation" r:id="rId5" imgW="2501900" imgH="1371600" progId="Equation.DSMT4">
                  <p:embed/>
                </p:oleObj>
              </mc:Choice>
              <mc:Fallback>
                <p:oleObj name="Equation" r:id="rId5" imgW="2501900" imgH="1371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33600"/>
                        <a:ext cx="25019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539750" y="3573463"/>
            <a:ext cx="81359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(7) normalized root mean square error (NRMSE)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b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信號處理和影像處理常用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1448" name="Object 9"/>
          <p:cNvGraphicFramePr>
            <a:graphicFrameLocks noChangeAspect="1"/>
          </p:cNvGraphicFramePr>
          <p:nvPr/>
        </p:nvGraphicFramePr>
        <p:xfrm>
          <a:off x="2051050" y="4365625"/>
          <a:ext cx="26797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7" imgW="2679700" imgH="1435100" progId="Equation.DSMT4">
                  <p:embed/>
                </p:oleObj>
              </mc:Choice>
              <mc:Fallback>
                <p:oleObj name="Equation" r:id="rId7" imgW="2679700" imgH="1435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26797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2FD29B-1154-4B35-B901-F521B6CCA6C9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480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(8) signal to noise ratio (SNR)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，信號處理常用</a:t>
            </a:r>
          </a:p>
        </p:txBody>
      </p:sp>
      <p:graphicFrame>
        <p:nvGraphicFramePr>
          <p:cNvPr id="62468" name="Object 10"/>
          <p:cNvGraphicFramePr>
            <a:graphicFrameLocks noChangeAspect="1"/>
          </p:cNvGraphicFramePr>
          <p:nvPr/>
        </p:nvGraphicFramePr>
        <p:xfrm>
          <a:off x="1042988" y="981075"/>
          <a:ext cx="35179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Equation" r:id="rId3" imgW="3517900" imgH="1397000" progId="Equation.DSMT4">
                  <p:embed/>
                </p:oleObj>
              </mc:Choice>
              <mc:Fallback>
                <p:oleObj name="Equation" r:id="rId3" imgW="3517900" imgH="1397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35179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539750" y="2636838"/>
            <a:ext cx="640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(9) peak signal to noise ratio (PSNR)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，影像處理常用</a:t>
            </a:r>
          </a:p>
        </p:txBody>
      </p:sp>
      <p:graphicFrame>
        <p:nvGraphicFramePr>
          <p:cNvPr id="62470" name="Object 8"/>
          <p:cNvGraphicFramePr>
            <a:graphicFrameLocks noChangeAspect="1"/>
          </p:cNvGraphicFramePr>
          <p:nvPr/>
        </p:nvGraphicFramePr>
        <p:xfrm>
          <a:off x="900113" y="3068638"/>
          <a:ext cx="39878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Equation" r:id="rId5" imgW="3987800" imgH="1397000" progId="Equation.DSMT4">
                  <p:embed/>
                </p:oleObj>
              </mc:Choice>
              <mc:Fallback>
                <p:oleObj name="Equation" r:id="rId5" imgW="3987800" imgH="1397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39878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5364163" y="3068638"/>
            <a:ext cx="3168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Max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the maximal possible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value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62472" name="Text Box 10"/>
          <p:cNvSpPr txBox="1">
            <a:spLocks noChangeArrowheads="1"/>
          </p:cNvSpPr>
          <p:nvPr/>
        </p:nvSpPr>
        <p:spPr bwMode="auto">
          <a:xfrm>
            <a:off x="5219700" y="3860800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In image processing,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Max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255</a:t>
            </a:r>
          </a:p>
        </p:txBody>
      </p:sp>
      <p:sp>
        <p:nvSpPr>
          <p:cNvPr id="62473" name="Text Box 10"/>
          <p:cNvSpPr txBox="1">
            <a:spLocks noChangeArrowheads="1"/>
          </p:cNvSpPr>
          <p:nvPr/>
        </p:nvSpPr>
        <p:spPr bwMode="auto">
          <a:xfrm>
            <a:off x="611188" y="5013325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color image:</a:t>
            </a:r>
          </a:p>
        </p:txBody>
      </p:sp>
      <p:graphicFrame>
        <p:nvGraphicFramePr>
          <p:cNvPr id="62474" name="Object 8"/>
          <p:cNvGraphicFramePr>
            <a:graphicFrameLocks noChangeAspect="1"/>
          </p:cNvGraphicFramePr>
          <p:nvPr/>
        </p:nvGraphicFramePr>
        <p:xfrm>
          <a:off x="2555875" y="4581525"/>
          <a:ext cx="52451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7" imgW="5245100" imgH="1447800" progId="Equation.DSMT4">
                  <p:embed/>
                </p:oleObj>
              </mc:Choice>
              <mc:Fallback>
                <p:oleObj name="Equation" r:id="rId7" imgW="5245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81525"/>
                        <a:ext cx="52451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0"/>
          <p:cNvSpPr txBox="1">
            <a:spLocks noChangeArrowheads="1"/>
          </p:cNvSpPr>
          <p:nvPr/>
        </p:nvSpPr>
        <p:spPr bwMode="auto">
          <a:xfrm>
            <a:off x="5292725" y="5949950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color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DA007-5EDD-48D7-8190-A2724C85062E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481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482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(10) structural dissimilarity  (DSSIM)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611188" y="90805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有鑑於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MSE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PSNR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無法完全反應人類視覺上所感受的誤差，在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2004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年被提出來的新的誤差測量方法</a:t>
            </a: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515938" y="5445125"/>
            <a:ext cx="8083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Z. Wang, A. C.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Bovik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H. R. Sheikh, and E. P.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Simoncelli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“Image quality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assessment: from error visibility to structural similarity,”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Image </a:t>
            </a:r>
            <a:b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13, no. 4, pp. 600−612, Apr. 2004.</a:t>
            </a:r>
          </a:p>
        </p:txBody>
      </p:sp>
      <p:graphicFrame>
        <p:nvGraphicFramePr>
          <p:cNvPr id="634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52923"/>
              </p:ext>
            </p:extLst>
          </p:nvPr>
        </p:nvGraphicFramePr>
        <p:xfrm>
          <a:off x="1631950" y="1851025"/>
          <a:ext cx="3111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Equation" r:id="rId3" imgW="3111480" imgH="355320" progId="Equation.DSMT4">
                  <p:embed/>
                </p:oleObj>
              </mc:Choice>
              <mc:Fallback>
                <p:oleObj name="Equation" r:id="rId3" imgW="311148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851025"/>
                        <a:ext cx="31115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8"/>
          <p:cNvGraphicFramePr>
            <a:graphicFrameLocks noChangeAspect="1"/>
          </p:cNvGraphicFramePr>
          <p:nvPr/>
        </p:nvGraphicFramePr>
        <p:xfrm>
          <a:off x="1547813" y="2563813"/>
          <a:ext cx="46609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5" imgW="4660900" imgH="825500" progId="Equation.DSMT4">
                  <p:embed/>
                </p:oleObj>
              </mc:Choice>
              <mc:Fallback>
                <p:oleObj name="Equation" r:id="rId5" imgW="4660900" imgH="825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563813"/>
                        <a:ext cx="46609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827088" y="3571875"/>
            <a:ext cx="33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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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: means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3497" name="Text Box 10"/>
          <p:cNvSpPr txBox="1">
            <a:spLocks noChangeArrowheads="1"/>
          </p:cNvSpPr>
          <p:nvPr/>
        </p:nvSpPr>
        <p:spPr bwMode="auto">
          <a:xfrm>
            <a:off x="4067175" y="3571875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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y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: variances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3498" name="Text Box 11"/>
          <p:cNvSpPr txBox="1">
            <a:spLocks noChangeArrowheads="1"/>
          </p:cNvSpPr>
          <p:nvPr/>
        </p:nvSpPr>
        <p:spPr bwMode="auto">
          <a:xfrm>
            <a:off x="827088" y="4076700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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: covariance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3499" name="Text Box 12"/>
          <p:cNvSpPr txBox="1">
            <a:spLocks noChangeArrowheads="1"/>
          </p:cNvSpPr>
          <p:nvPr/>
        </p:nvSpPr>
        <p:spPr bwMode="auto">
          <a:xfrm>
            <a:off x="4211638" y="4076700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:  adjustable constants</a:t>
            </a:r>
          </a:p>
        </p:txBody>
      </p:sp>
      <p:sp>
        <p:nvSpPr>
          <p:cNvPr id="63500" name="Text Box 13"/>
          <p:cNvSpPr txBox="1">
            <a:spLocks noChangeArrowheads="1"/>
          </p:cNvSpPr>
          <p:nvPr/>
        </p:nvSpPr>
        <p:spPr bwMode="auto">
          <a:xfrm>
            <a:off x="971550" y="4581525"/>
            <a:ext cx="7488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the maximal possible value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4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minimal possible value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C9E6DD-86D3-472A-8957-917C879A50D3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430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770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以頻譜來看</a:t>
            </a:r>
            <a:endParaRPr lang="zh-TW" altLang="en-US" sz="2000" i="1" baseline="30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2051050" y="1844675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2124075" y="69215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3563938" y="692150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V="1">
            <a:off x="3708400" y="692150"/>
            <a:ext cx="576263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4284663" y="692150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054225" y="3573463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2125663" y="2422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2773363" y="2422525"/>
            <a:ext cx="360362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2846388" y="2422525"/>
            <a:ext cx="287337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3133725" y="242252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3709988" y="2422525"/>
            <a:ext cx="360362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3709988" y="2422525"/>
            <a:ext cx="576262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4286250" y="24225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2052638" y="5422900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2124075" y="4270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V="1">
            <a:off x="2484438" y="4270375"/>
            <a:ext cx="1444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2628900" y="4270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2987675" y="4270375"/>
            <a:ext cx="217488" cy="115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V="1">
            <a:off x="2916238" y="4270375"/>
            <a:ext cx="287337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3205163" y="42703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>
            <a:off x="3779838" y="4270375"/>
            <a:ext cx="360362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 flipV="1">
            <a:off x="3708400" y="4270375"/>
            <a:ext cx="5048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>
            <a:off x="4213225" y="42703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>
            <a:off x="2484438" y="4270375"/>
            <a:ext cx="217487" cy="115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2411413" y="98107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3995738" y="10525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4214813" y="270986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2989263" y="2781300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1981200" y="2781300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4500563" y="4559300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250" name="Text Box 33"/>
          <p:cNvSpPr txBox="1">
            <a:spLocks noChangeArrowheads="1"/>
          </p:cNvSpPr>
          <p:nvPr/>
        </p:nvSpPr>
        <p:spPr bwMode="auto">
          <a:xfrm>
            <a:off x="3060700" y="463073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2286000" y="576897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252" name="Text Box 35"/>
          <p:cNvSpPr txBox="1">
            <a:spLocks noChangeArrowheads="1"/>
          </p:cNvSpPr>
          <p:nvPr/>
        </p:nvSpPr>
        <p:spPr bwMode="auto">
          <a:xfrm>
            <a:off x="1500188" y="576897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39" name="直線單箭頭接點 38"/>
          <p:cNvCxnSpPr/>
          <p:nvPr/>
        </p:nvCxnSpPr>
        <p:spPr>
          <a:xfrm rot="5400000" flipH="1" flipV="1">
            <a:off x="1714501" y="5197475"/>
            <a:ext cx="785812" cy="35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 flipH="1" flipV="1">
            <a:off x="2321720" y="5304631"/>
            <a:ext cx="785812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55" name="文字方塊 1"/>
          <p:cNvSpPr txBox="1">
            <a:spLocks noChangeArrowheads="1"/>
          </p:cNvSpPr>
          <p:nvPr/>
        </p:nvSpPr>
        <p:spPr bwMode="auto">
          <a:xfrm>
            <a:off x="6227763" y="1552575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56" name="文字方塊 40"/>
          <p:cNvSpPr txBox="1">
            <a:spLocks noChangeArrowheads="1"/>
          </p:cNvSpPr>
          <p:nvPr/>
        </p:nvSpPr>
        <p:spPr bwMode="auto">
          <a:xfrm>
            <a:off x="6194425" y="3300413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57" name="文字方塊 41"/>
          <p:cNvSpPr txBox="1">
            <a:spLocks noChangeArrowheads="1"/>
          </p:cNvSpPr>
          <p:nvPr/>
        </p:nvSpPr>
        <p:spPr bwMode="auto">
          <a:xfrm>
            <a:off x="6199188" y="5175250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2411413" y="1952625"/>
            <a:ext cx="290512" cy="396875"/>
          </a:xfrm>
          <a:prstGeom prst="straightConnector1">
            <a:avLst/>
          </a:prstGeom>
          <a:ln cmpd="thinThick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2281238" y="3684588"/>
            <a:ext cx="203200" cy="482600"/>
          </a:xfrm>
          <a:prstGeom prst="straightConnector1">
            <a:avLst/>
          </a:prstGeom>
          <a:ln cmpd="thinThick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2628900" y="3692525"/>
            <a:ext cx="144463" cy="457200"/>
          </a:xfrm>
          <a:prstGeom prst="straightConnector1">
            <a:avLst/>
          </a:prstGeom>
          <a:ln cmpd="thinThick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203575" y="1933575"/>
            <a:ext cx="214313" cy="452438"/>
          </a:xfrm>
          <a:prstGeom prst="straightConnector1">
            <a:avLst/>
          </a:prstGeom>
          <a:ln cmpd="thinThick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FD983-87D0-4431-9939-DA387C6EB8D7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431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50825" y="242093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619250" y="1700213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619250" y="2997200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700338" y="1700213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700338" y="2997200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1116013" y="26368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1331913" y="19891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1331913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1331913" y="19891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411413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2411413" y="19891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908175" y="206057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1979613" y="3357563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3276600" y="19891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3492500" y="1773238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3492500" y="2997200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3276600" y="32131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4572000" y="19891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932363" y="1196975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 flipH="1">
            <a:off x="4716463" y="14128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V="1">
            <a:off x="4716463" y="14128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4716463" y="22050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4932363" y="2060575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5219700" y="155733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011863" y="1196975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724525" y="14128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6588125" y="14128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0" name="Text Box 29"/>
          <p:cNvSpPr txBox="1">
            <a:spLocks noChangeArrowheads="1"/>
          </p:cNvSpPr>
          <p:nvPr/>
        </p:nvSpPr>
        <p:spPr bwMode="auto">
          <a:xfrm>
            <a:off x="6804025" y="1196975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5724525" y="22050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6011863" y="2060575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5219700" y="242093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>
            <a:off x="6588125" y="22764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6804025" y="2060575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76" name="Line 35"/>
          <p:cNvSpPr>
            <a:spLocks noChangeShapeType="1"/>
          </p:cNvSpPr>
          <p:nvPr/>
        </p:nvSpPr>
        <p:spPr bwMode="auto">
          <a:xfrm>
            <a:off x="4572000" y="32131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7" name="Line 36"/>
          <p:cNvSpPr>
            <a:spLocks noChangeShapeType="1"/>
          </p:cNvSpPr>
          <p:nvPr/>
        </p:nvSpPr>
        <p:spPr bwMode="auto">
          <a:xfrm flipH="1">
            <a:off x="4716463" y="29972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8" name="Line 37"/>
          <p:cNvSpPr>
            <a:spLocks noChangeShapeType="1"/>
          </p:cNvSpPr>
          <p:nvPr/>
        </p:nvSpPr>
        <p:spPr bwMode="auto">
          <a:xfrm flipV="1">
            <a:off x="4716463" y="29972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9" name="Line 38"/>
          <p:cNvSpPr>
            <a:spLocks noChangeShapeType="1"/>
          </p:cNvSpPr>
          <p:nvPr/>
        </p:nvSpPr>
        <p:spPr bwMode="auto">
          <a:xfrm flipV="1">
            <a:off x="4716463" y="37893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0" name="Text Box 39"/>
          <p:cNvSpPr txBox="1">
            <a:spLocks noChangeArrowheads="1"/>
          </p:cNvSpPr>
          <p:nvPr/>
        </p:nvSpPr>
        <p:spPr bwMode="auto">
          <a:xfrm>
            <a:off x="4932363" y="2852738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81" name="Text Box 40"/>
          <p:cNvSpPr txBox="1">
            <a:spLocks noChangeArrowheads="1"/>
          </p:cNvSpPr>
          <p:nvPr/>
        </p:nvSpPr>
        <p:spPr bwMode="auto">
          <a:xfrm>
            <a:off x="4932363" y="3716338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82" name="Text Box 41"/>
          <p:cNvSpPr txBox="1">
            <a:spLocks noChangeArrowheads="1"/>
          </p:cNvSpPr>
          <p:nvPr/>
        </p:nvSpPr>
        <p:spPr bwMode="auto">
          <a:xfrm>
            <a:off x="5219700" y="3213100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10283" name="Text Box 42"/>
          <p:cNvSpPr txBox="1">
            <a:spLocks noChangeArrowheads="1"/>
          </p:cNvSpPr>
          <p:nvPr/>
        </p:nvSpPr>
        <p:spPr bwMode="auto">
          <a:xfrm>
            <a:off x="5364163" y="4076700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10284" name="Text Box 43"/>
          <p:cNvSpPr txBox="1">
            <a:spLocks noChangeArrowheads="1"/>
          </p:cNvSpPr>
          <p:nvPr/>
        </p:nvSpPr>
        <p:spPr bwMode="auto">
          <a:xfrm>
            <a:off x="6011863" y="2852738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10285" name="Text Box 44"/>
          <p:cNvSpPr txBox="1">
            <a:spLocks noChangeArrowheads="1"/>
          </p:cNvSpPr>
          <p:nvPr/>
        </p:nvSpPr>
        <p:spPr bwMode="auto">
          <a:xfrm>
            <a:off x="6011863" y="3644900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10286" name="Line 45"/>
          <p:cNvSpPr>
            <a:spLocks noChangeShapeType="1"/>
          </p:cNvSpPr>
          <p:nvPr/>
        </p:nvSpPr>
        <p:spPr bwMode="auto">
          <a:xfrm>
            <a:off x="5724525" y="29972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7" name="Line 46"/>
          <p:cNvSpPr>
            <a:spLocks noChangeShapeType="1"/>
          </p:cNvSpPr>
          <p:nvPr/>
        </p:nvSpPr>
        <p:spPr bwMode="auto">
          <a:xfrm>
            <a:off x="5724525" y="38608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8" name="Line 47"/>
          <p:cNvSpPr>
            <a:spLocks noChangeShapeType="1"/>
          </p:cNvSpPr>
          <p:nvPr/>
        </p:nvSpPr>
        <p:spPr bwMode="auto">
          <a:xfrm>
            <a:off x="6588125" y="29972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9" name="Line 48"/>
          <p:cNvSpPr>
            <a:spLocks noChangeShapeType="1"/>
          </p:cNvSpPr>
          <p:nvPr/>
        </p:nvSpPr>
        <p:spPr bwMode="auto">
          <a:xfrm>
            <a:off x="6588125" y="38608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0" name="Text Box 49"/>
          <p:cNvSpPr txBox="1">
            <a:spLocks noChangeArrowheads="1"/>
          </p:cNvSpPr>
          <p:nvPr/>
        </p:nvSpPr>
        <p:spPr bwMode="auto">
          <a:xfrm>
            <a:off x="6877050" y="2781300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91" name="Text Box 50"/>
          <p:cNvSpPr txBox="1">
            <a:spLocks noChangeArrowheads="1"/>
          </p:cNvSpPr>
          <p:nvPr/>
        </p:nvSpPr>
        <p:spPr bwMode="auto">
          <a:xfrm>
            <a:off x="6877050" y="3644900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0292" name="Text Box 51"/>
          <p:cNvSpPr txBox="1">
            <a:spLocks noChangeArrowheads="1"/>
          </p:cNvSpPr>
          <p:nvPr/>
        </p:nvSpPr>
        <p:spPr bwMode="auto">
          <a:xfrm>
            <a:off x="395288" y="333375"/>
            <a:ext cx="78200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14.3  2-D Discrete Wavelet Transform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4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7538" y="4252913"/>
              <a:ext cx="1587" cy="1587"/>
            </p14:xfrm>
          </p:contentPart>
        </mc:Choice>
        <mc:Fallback xmlns="">
          <p:pic>
            <p:nvPicPr>
              <p:cNvPr id="5124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6429" y="4241804"/>
                <a:ext cx="23805" cy="238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4B05B-6A6B-4E76-8C48-15E47CD9CFB4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432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4213" y="549275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輸入：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549400" y="549275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12775" y="1052513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Low pass filter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421063" y="1052513"/>
            <a:ext cx="417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High  pass filter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541338" y="2060575"/>
          <a:ext cx="3389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3" imgW="3238500" imgH="685800" progId="Equation.DSMT4">
                  <p:embed/>
                </p:oleObj>
              </mc:Choice>
              <mc:Fallback>
                <p:oleObj name="Equation" r:id="rId3" imgW="32385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060575"/>
                        <a:ext cx="33893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4670425" y="2133600"/>
          <a:ext cx="34020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5" imgW="3251200" imgH="685800" progId="Equation.DSMT4">
                  <p:embed/>
                </p:oleObj>
              </mc:Choice>
              <mc:Fallback>
                <p:oleObj name="Equation" r:id="rId5" imgW="32512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2133600"/>
                        <a:ext cx="34020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541338" y="3429000"/>
          <a:ext cx="36020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7" imgW="3441700" imgH="685800" progId="Equation.DSMT4">
                  <p:embed/>
                </p:oleObj>
              </mc:Choice>
              <mc:Fallback>
                <p:oleObj name="Equation" r:id="rId7" imgW="34417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429000"/>
                        <a:ext cx="36020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577850" y="4221163"/>
          <a:ext cx="36687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9" imgW="3505200" imgH="685800" progId="Equation.DSMT4">
                  <p:embed/>
                </p:oleObj>
              </mc:Choice>
              <mc:Fallback>
                <p:oleObj name="Equation" r:id="rId9" imgW="35052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221163"/>
                        <a:ext cx="36687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4716463" y="3357563"/>
          <a:ext cx="37607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11" imgW="3594100" imgH="685800" progId="Equation.DSMT4">
                  <p:embed/>
                </p:oleObj>
              </mc:Choice>
              <mc:Fallback>
                <p:oleObj name="Equation" r:id="rId11" imgW="35941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357563"/>
                        <a:ext cx="37607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1"/>
          <p:cNvGraphicFramePr>
            <a:graphicFrameLocks noChangeAspect="1"/>
          </p:cNvGraphicFramePr>
          <p:nvPr/>
        </p:nvGraphicFramePr>
        <p:xfrm>
          <a:off x="4787900" y="4221163"/>
          <a:ext cx="37195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13" imgW="3556000" imgH="685800" progId="Equation.DSMT4">
                  <p:embed/>
                </p:oleObj>
              </mc:Choice>
              <mc:Fallback>
                <p:oleObj name="Equation" r:id="rId13" imgW="35560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21163"/>
                        <a:ext cx="37195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468313" y="1701800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468313" y="2925763"/>
            <a:ext cx="215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6D3A-B8C8-4A98-8FCF-4AF3628D225A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433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76250"/>
            <a:ext cx="56165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23850" y="5949950"/>
            <a:ext cx="8218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from R. C. Gonzalez and R. E. Woods,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Digital Image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Chap. 7,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edition, Prentice Hall, New Jersey, 2002.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79388" y="2420938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原圖：正方形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5651500" y="4437063"/>
            <a:ext cx="142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979613" y="476250"/>
            <a:ext cx="0" cy="15843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619250" y="6921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339975" y="188913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2051050" y="476250"/>
            <a:ext cx="1439863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3563938" y="2349500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771775" y="126841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</a:t>
            </a:r>
            <a:r>
              <a:rPr lang="en-US" altLang="zh-TW" sz="2000" i="1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sz="2000">
              <a:solidFill>
                <a:srgbClr val="FFFF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76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17025" y="2373313"/>
              <a:ext cx="3175" cy="47625"/>
            </p14:xfrm>
          </p:contentPart>
        </mc:Choice>
        <mc:Fallback xmlns="">
          <p:pic>
            <p:nvPicPr>
              <p:cNvPr id="7176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4556" y="2370787"/>
                <a:ext cx="8114" cy="5267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9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2511</Words>
  <Application>Microsoft Office PowerPoint</Application>
  <PresentationFormat>如螢幕大小 (4:3)</PresentationFormat>
  <Paragraphs>530</Paragraphs>
  <Slides>57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新細明體</vt:lpstr>
      <vt:lpstr>標楷體</vt:lpstr>
      <vt:lpstr>Arial</vt:lpstr>
      <vt:lpstr>Symbol</vt:lpstr>
      <vt:lpstr>Times New Roman</vt:lpstr>
      <vt:lpstr>19_預設簡報設計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419</cp:revision>
  <dcterms:created xsi:type="dcterms:W3CDTF">2007-09-19T14:57:43Z</dcterms:created>
  <dcterms:modified xsi:type="dcterms:W3CDTF">2020-12-24T06:11:53Z</dcterms:modified>
</cp:coreProperties>
</file>