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482" saveSubsetFonts="1">
  <p:sldMasterIdLst>
    <p:sldMasterId id="2147483696" r:id="rId1"/>
  </p:sldMasterIdLst>
  <p:notesMasterIdLst>
    <p:notesMasterId r:id="rId29"/>
  </p:notesMasterIdLst>
  <p:sldIdLst>
    <p:sldId id="770" r:id="rId2"/>
    <p:sldId id="772" r:id="rId3"/>
    <p:sldId id="797" r:id="rId4"/>
    <p:sldId id="796" r:id="rId5"/>
    <p:sldId id="773" r:id="rId6"/>
    <p:sldId id="774" r:id="rId7"/>
    <p:sldId id="775" r:id="rId8"/>
    <p:sldId id="776" r:id="rId9"/>
    <p:sldId id="777" r:id="rId10"/>
    <p:sldId id="778" r:id="rId11"/>
    <p:sldId id="779" r:id="rId12"/>
    <p:sldId id="780" r:id="rId13"/>
    <p:sldId id="781" r:id="rId14"/>
    <p:sldId id="782" r:id="rId15"/>
    <p:sldId id="783" r:id="rId16"/>
    <p:sldId id="784" r:id="rId17"/>
    <p:sldId id="785" r:id="rId18"/>
    <p:sldId id="794" r:id="rId19"/>
    <p:sldId id="795" r:id="rId20"/>
    <p:sldId id="786" r:id="rId21"/>
    <p:sldId id="787" r:id="rId22"/>
    <p:sldId id="788" r:id="rId23"/>
    <p:sldId id="789" r:id="rId24"/>
    <p:sldId id="790" r:id="rId25"/>
    <p:sldId id="791" r:id="rId26"/>
    <p:sldId id="792" r:id="rId27"/>
    <p:sldId id="793" r:id="rId28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FF"/>
    <a:srgbClr val="9966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>
      <p:cViewPr varScale="1">
        <p:scale>
          <a:sx n="85" d="100"/>
          <a:sy n="85" d="100"/>
        </p:scale>
        <p:origin x="68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4B7E9827-103B-4BB4-83BD-4D880ED5623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7E9827-103B-4BB4-83BD-4D880ED5623C}" type="slidenum">
              <a:rPr lang="en-US" altLang="zh-TW" smtClean="0"/>
              <a:pPr>
                <a:defRPr/>
              </a:pPr>
              <a:t>484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6749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53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6E940D29-1AF3-413B-8306-A19C85816960}" type="slidenum">
              <a:rPr lang="en-US" altLang="zh-TW" sz="1200" smtClean="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493</a:t>
            </a:fld>
            <a:endParaRPr lang="en-US" altLang="zh-TW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E4FD2CAA-F50C-428A-B8C5-A01C0FA67CC2}" type="slidenum">
              <a:rPr lang="en-US" altLang="zh-TW" sz="1200" smtClean="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494</a:t>
            </a:fld>
            <a:endParaRPr lang="en-US" altLang="zh-TW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04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51CB006B-961A-4F7A-83ED-9E3DF34C51AC}" type="slidenum">
              <a:rPr lang="en-US" altLang="zh-TW" sz="1200" smtClean="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496</a:t>
            </a:fld>
            <a:endParaRPr lang="en-US" altLang="zh-TW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337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E724FF81-C583-4FEC-841A-A077BFA443B5}" type="slidenum">
              <a:rPr lang="en-US" altLang="zh-TW" sz="1200" smtClean="0">
                <a:latin typeface="Arial" panose="020B0604020202020204" pitchFamily="34" charset="0"/>
                <a:ea typeface="新細明體" panose="02020500000000000000" pitchFamily="18" charset="-120"/>
              </a:rPr>
              <a:pPr/>
              <a:t>508</a:t>
            </a:fld>
            <a:endParaRPr lang="en-US" altLang="zh-TW" sz="12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956550" y="260350"/>
            <a:ext cx="801688" cy="476250"/>
          </a:xfrm>
        </p:spPr>
        <p:txBody>
          <a:bodyPr/>
          <a:lstStyle>
            <a:lvl1pPr>
              <a:defRPr>
                <a:solidFill>
                  <a:srgbClr val="3333FF"/>
                </a:solidFill>
              </a:defRPr>
            </a:lvl1pPr>
          </a:lstStyle>
          <a:p>
            <a:pPr>
              <a:defRPr/>
            </a:pPr>
            <a:fld id="{E43A6A0B-C2BB-4D13-AFB4-29ECC59803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719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4700-8DB2-4835-A29E-49E057D918E7}" type="datetime1">
              <a:rPr lang="zh-TW" altLang="en-US" smtClean="0"/>
              <a:t>2021/1/1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762875" y="6356351"/>
            <a:ext cx="752475" cy="365125"/>
          </a:xfrm>
        </p:spPr>
        <p:txBody>
          <a:bodyPr/>
          <a:lstStyle>
            <a:lvl1pPr>
              <a:defRPr sz="15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6DD1364-CC80-4EAE-B37E-CBE438A1467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69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000000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6E6D906B-6F4B-45D0-A7C5-4E79DE5518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2DD5D6-29A5-41E6-9944-C49ED19850C2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482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250825" y="404813"/>
            <a:ext cx="85693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solidFill>
                  <a:srgbClr val="3333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</a:t>
            </a:r>
            <a:r>
              <a:rPr lang="en-US" altLang="zh-TW" b="1">
                <a:solidFill>
                  <a:srgbClr val="3333FF"/>
                </a:solidFill>
                <a:latin typeface="Times New Roman" panose="02020603050405020304" pitchFamily="18" charset="0"/>
              </a:rPr>
              <a:t>. Applications of Wavelet Transforms 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11188" y="1270000"/>
            <a:ext cx="734536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Wavelet </a:t>
            </a: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所適用的 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applications</a:t>
            </a: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，通常有以下兩大特點：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(1) </a:t>
            </a: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信號的頻率分佈，會隨著不同的時間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或地點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有較大變異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(2) Multiscale </a:t>
            </a: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的分析扮演重要的角色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Tx/>
              <a:buNone/>
            </a:pPr>
            <a:endParaRPr lang="zh-TW" altLang="en-US" sz="20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 eaLnBrk="1" hangingPunct="1"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Larger sampling interval  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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ignoring the detail </a:t>
            </a:r>
          </a:p>
          <a:p>
            <a:pPr algn="ctr" eaLnBrk="1" hangingPunct="1"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Smaller sampling interval  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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requiring a lot of data 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Wavelet transforms compromise them.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539750" y="5229225"/>
            <a:ext cx="7416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TW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目前，文獻上，</a:t>
            </a: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80% </a:t>
            </a:r>
            <a:r>
              <a:rPr lang="zh-TW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以上的應用和 </a:t>
            </a:r>
            <a:r>
              <a:rPr lang="en-US" altLang="zh-TW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image processing </a:t>
            </a:r>
            <a:r>
              <a:rPr lang="zh-TW" altLang="en-US" sz="2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有關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674619-0F9C-41A2-9381-0D0D6949FB05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491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68313" y="549275"/>
            <a:ext cx="540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(5) Filter Design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900113" y="1052513"/>
            <a:ext cx="561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如何不傷到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edge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，又能夠將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noise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去除掉？</a:t>
            </a:r>
          </a:p>
        </p:txBody>
      </p:sp>
      <p:pic>
        <p:nvPicPr>
          <p:cNvPr id="1229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844675"/>
            <a:ext cx="71278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D36F12-CD38-4DEB-85E7-AA711A7A0B07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492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1476375" y="1052513"/>
            <a:ext cx="719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1476375" y="2133600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>
            <a:off x="900113" y="17732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19" name="Line 6"/>
          <p:cNvSpPr>
            <a:spLocks noChangeShapeType="1"/>
          </p:cNvSpPr>
          <p:nvPr/>
        </p:nvSpPr>
        <p:spPr bwMode="auto">
          <a:xfrm>
            <a:off x="1187450" y="1268413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0" name="Line 7"/>
          <p:cNvSpPr>
            <a:spLocks noChangeShapeType="1"/>
          </p:cNvSpPr>
          <p:nvPr/>
        </p:nvSpPr>
        <p:spPr bwMode="auto">
          <a:xfrm>
            <a:off x="1187450" y="126841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1" name="Line 8"/>
          <p:cNvSpPr>
            <a:spLocks noChangeShapeType="1"/>
          </p:cNvSpPr>
          <p:nvPr/>
        </p:nvSpPr>
        <p:spPr bwMode="auto">
          <a:xfrm>
            <a:off x="1187450" y="23495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476375" y="2133600"/>
            <a:ext cx="720725" cy="504825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323" name="Rectangle 10"/>
          <p:cNvSpPr>
            <a:spLocks noChangeArrowheads="1"/>
          </p:cNvSpPr>
          <p:nvPr/>
        </p:nvSpPr>
        <p:spPr bwMode="auto">
          <a:xfrm>
            <a:off x="1476375" y="1052513"/>
            <a:ext cx="719138" cy="504825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324" name="Line 11"/>
          <p:cNvSpPr>
            <a:spLocks noChangeShapeType="1"/>
          </p:cNvSpPr>
          <p:nvPr/>
        </p:nvSpPr>
        <p:spPr bwMode="auto">
          <a:xfrm>
            <a:off x="2195513" y="126841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5" name="Line 12"/>
          <p:cNvSpPr>
            <a:spLocks noChangeShapeType="1"/>
          </p:cNvSpPr>
          <p:nvPr/>
        </p:nvSpPr>
        <p:spPr bwMode="auto">
          <a:xfrm>
            <a:off x="2195513" y="23495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6" name="Line 13"/>
          <p:cNvSpPr>
            <a:spLocks noChangeShapeType="1"/>
          </p:cNvSpPr>
          <p:nvPr/>
        </p:nvSpPr>
        <p:spPr bwMode="auto">
          <a:xfrm flipV="1">
            <a:off x="3203575" y="126841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7" name="Line 14"/>
          <p:cNvSpPr>
            <a:spLocks noChangeShapeType="1"/>
          </p:cNvSpPr>
          <p:nvPr/>
        </p:nvSpPr>
        <p:spPr bwMode="auto">
          <a:xfrm>
            <a:off x="3203575" y="23495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8" name="Text Box 15"/>
          <p:cNvSpPr txBox="1">
            <a:spLocks noChangeArrowheads="1"/>
          </p:cNvSpPr>
          <p:nvPr/>
        </p:nvSpPr>
        <p:spPr bwMode="auto">
          <a:xfrm>
            <a:off x="3492500" y="1052513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13329" name="Text Box 16"/>
          <p:cNvSpPr txBox="1">
            <a:spLocks noChangeArrowheads="1"/>
          </p:cNvSpPr>
          <p:nvPr/>
        </p:nvSpPr>
        <p:spPr bwMode="auto">
          <a:xfrm>
            <a:off x="3492500" y="2133600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13330" name="Text Box 17"/>
          <p:cNvSpPr txBox="1">
            <a:spLocks noChangeArrowheads="1"/>
          </p:cNvSpPr>
          <p:nvPr/>
        </p:nvSpPr>
        <p:spPr bwMode="auto">
          <a:xfrm>
            <a:off x="2627313" y="1052513"/>
            <a:ext cx="5762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 2</a:t>
            </a:r>
          </a:p>
        </p:txBody>
      </p:sp>
      <p:sp>
        <p:nvSpPr>
          <p:cNvPr id="13331" name="Text Box 18"/>
          <p:cNvSpPr txBox="1">
            <a:spLocks noChangeArrowheads="1"/>
          </p:cNvSpPr>
          <p:nvPr/>
        </p:nvSpPr>
        <p:spPr bwMode="auto">
          <a:xfrm>
            <a:off x="2627313" y="2133600"/>
            <a:ext cx="576262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 2</a:t>
            </a:r>
          </a:p>
        </p:txBody>
      </p:sp>
      <p:sp>
        <p:nvSpPr>
          <p:cNvPr id="13332" name="Line 19"/>
          <p:cNvSpPr>
            <a:spLocks noChangeShapeType="1"/>
          </p:cNvSpPr>
          <p:nvPr/>
        </p:nvSpPr>
        <p:spPr bwMode="auto">
          <a:xfrm>
            <a:off x="5076825" y="1268413"/>
            <a:ext cx="646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33" name="Text Box 20"/>
          <p:cNvSpPr txBox="1">
            <a:spLocks noChangeArrowheads="1"/>
          </p:cNvSpPr>
          <p:nvPr/>
        </p:nvSpPr>
        <p:spPr bwMode="auto">
          <a:xfrm>
            <a:off x="2124075" y="620713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analysis </a:t>
            </a:r>
          </a:p>
        </p:txBody>
      </p:sp>
      <p:sp>
        <p:nvSpPr>
          <p:cNvPr id="13334" name="Text Box 21"/>
          <p:cNvSpPr txBox="1">
            <a:spLocks noChangeArrowheads="1"/>
          </p:cNvSpPr>
          <p:nvPr/>
        </p:nvSpPr>
        <p:spPr bwMode="auto">
          <a:xfrm>
            <a:off x="5435600" y="620713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synthesis </a:t>
            </a:r>
          </a:p>
        </p:txBody>
      </p:sp>
      <p:sp>
        <p:nvSpPr>
          <p:cNvPr id="13335" name="Text Box 22"/>
          <p:cNvSpPr txBox="1">
            <a:spLocks noChangeArrowheads="1"/>
          </p:cNvSpPr>
          <p:nvPr/>
        </p:nvSpPr>
        <p:spPr bwMode="auto">
          <a:xfrm>
            <a:off x="5724525" y="1052513"/>
            <a:ext cx="576263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 2</a:t>
            </a:r>
          </a:p>
        </p:txBody>
      </p:sp>
      <p:sp>
        <p:nvSpPr>
          <p:cNvPr id="13336" name="Text Box 23"/>
          <p:cNvSpPr txBox="1">
            <a:spLocks noChangeArrowheads="1"/>
          </p:cNvSpPr>
          <p:nvPr/>
        </p:nvSpPr>
        <p:spPr bwMode="auto">
          <a:xfrm>
            <a:off x="5724525" y="2133600"/>
            <a:ext cx="576263" cy="406400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 2</a:t>
            </a:r>
          </a:p>
        </p:txBody>
      </p:sp>
      <p:sp>
        <p:nvSpPr>
          <p:cNvPr id="13337" name="Line 24"/>
          <p:cNvSpPr>
            <a:spLocks noChangeShapeType="1"/>
          </p:cNvSpPr>
          <p:nvPr/>
        </p:nvSpPr>
        <p:spPr bwMode="auto">
          <a:xfrm>
            <a:off x="5076825" y="2349500"/>
            <a:ext cx="646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38" name="Line 25"/>
          <p:cNvSpPr>
            <a:spLocks noChangeShapeType="1"/>
          </p:cNvSpPr>
          <p:nvPr/>
        </p:nvSpPr>
        <p:spPr bwMode="auto">
          <a:xfrm>
            <a:off x="6300788" y="126841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39" name="Line 26"/>
          <p:cNvSpPr>
            <a:spLocks noChangeShapeType="1"/>
          </p:cNvSpPr>
          <p:nvPr/>
        </p:nvSpPr>
        <p:spPr bwMode="auto">
          <a:xfrm>
            <a:off x="6300788" y="23495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40" name="Text Box 27"/>
          <p:cNvSpPr txBox="1">
            <a:spLocks noChangeArrowheads="1"/>
          </p:cNvSpPr>
          <p:nvPr/>
        </p:nvSpPr>
        <p:spPr bwMode="auto">
          <a:xfrm>
            <a:off x="6659563" y="1052513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13341" name="Text Box 28"/>
          <p:cNvSpPr txBox="1">
            <a:spLocks noChangeArrowheads="1"/>
          </p:cNvSpPr>
          <p:nvPr/>
        </p:nvSpPr>
        <p:spPr bwMode="auto">
          <a:xfrm>
            <a:off x="6659563" y="2060575"/>
            <a:ext cx="792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13342" name="Rectangle 29"/>
          <p:cNvSpPr>
            <a:spLocks noChangeArrowheads="1"/>
          </p:cNvSpPr>
          <p:nvPr/>
        </p:nvSpPr>
        <p:spPr bwMode="auto">
          <a:xfrm>
            <a:off x="6659563" y="2060575"/>
            <a:ext cx="720725" cy="504825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343" name="Rectangle 30"/>
          <p:cNvSpPr>
            <a:spLocks noChangeArrowheads="1"/>
          </p:cNvSpPr>
          <p:nvPr/>
        </p:nvSpPr>
        <p:spPr bwMode="auto">
          <a:xfrm>
            <a:off x="6659563" y="1052513"/>
            <a:ext cx="720725" cy="504825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344" name="AutoShape 31"/>
          <p:cNvSpPr>
            <a:spLocks noChangeArrowheads="1"/>
          </p:cNvSpPr>
          <p:nvPr/>
        </p:nvSpPr>
        <p:spPr bwMode="auto">
          <a:xfrm>
            <a:off x="7596188" y="1628775"/>
            <a:ext cx="217487" cy="215900"/>
          </a:xfrm>
          <a:prstGeom prst="flowChar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345" name="Text Box 32"/>
          <p:cNvSpPr txBox="1">
            <a:spLocks noChangeArrowheads="1"/>
          </p:cNvSpPr>
          <p:nvPr/>
        </p:nvSpPr>
        <p:spPr bwMode="auto">
          <a:xfrm>
            <a:off x="8101013" y="1557338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13346" name="Line 33"/>
          <p:cNvSpPr>
            <a:spLocks noChangeShapeType="1"/>
          </p:cNvSpPr>
          <p:nvPr/>
        </p:nvSpPr>
        <p:spPr bwMode="auto">
          <a:xfrm>
            <a:off x="7812088" y="17732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47" name="Line 34"/>
          <p:cNvSpPr>
            <a:spLocks noChangeShapeType="1"/>
          </p:cNvSpPr>
          <p:nvPr/>
        </p:nvSpPr>
        <p:spPr bwMode="auto">
          <a:xfrm>
            <a:off x="7380288" y="126841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48" name="Line 35"/>
          <p:cNvSpPr>
            <a:spLocks noChangeShapeType="1"/>
          </p:cNvSpPr>
          <p:nvPr/>
        </p:nvSpPr>
        <p:spPr bwMode="auto">
          <a:xfrm>
            <a:off x="7380288" y="23495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49" name="Line 36"/>
          <p:cNvSpPr>
            <a:spLocks noChangeShapeType="1"/>
          </p:cNvSpPr>
          <p:nvPr/>
        </p:nvSpPr>
        <p:spPr bwMode="auto">
          <a:xfrm>
            <a:off x="7667625" y="12684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50" name="Line 37"/>
          <p:cNvSpPr>
            <a:spLocks noChangeShapeType="1"/>
          </p:cNvSpPr>
          <p:nvPr/>
        </p:nvSpPr>
        <p:spPr bwMode="auto">
          <a:xfrm flipV="1">
            <a:off x="7667625" y="18446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51" name="Text Box 38"/>
          <p:cNvSpPr txBox="1">
            <a:spLocks noChangeArrowheads="1"/>
          </p:cNvSpPr>
          <p:nvPr/>
        </p:nvSpPr>
        <p:spPr bwMode="auto">
          <a:xfrm>
            <a:off x="4572000" y="404813"/>
            <a:ext cx="865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13352" name="Line 39"/>
          <p:cNvSpPr>
            <a:spLocks noChangeShapeType="1"/>
          </p:cNvSpPr>
          <p:nvPr/>
        </p:nvSpPr>
        <p:spPr bwMode="auto">
          <a:xfrm>
            <a:off x="4211638" y="126841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53" name="Line 40"/>
          <p:cNvSpPr>
            <a:spLocks noChangeShapeType="1"/>
          </p:cNvSpPr>
          <p:nvPr/>
        </p:nvSpPr>
        <p:spPr bwMode="auto">
          <a:xfrm>
            <a:off x="4211638" y="23495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827088" y="3068638"/>
            <a:ext cx="7343775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做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filter design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時，可以令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   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= 1,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= 0  for non-edge region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= 1  for edge region</a:t>
            </a:r>
          </a:p>
        </p:txBody>
      </p:sp>
      <p:sp>
        <p:nvSpPr>
          <p:cNvPr id="13355" name="AutoShape 43"/>
          <p:cNvSpPr>
            <a:spLocks noChangeArrowheads="1"/>
          </p:cNvSpPr>
          <p:nvPr/>
        </p:nvSpPr>
        <p:spPr bwMode="auto">
          <a:xfrm>
            <a:off x="4859338" y="1125538"/>
            <a:ext cx="217487" cy="215900"/>
          </a:xfrm>
          <a:prstGeom prst="flowChartSummingJunction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4932363" y="83661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4572000" y="1628775"/>
            <a:ext cx="865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sz="2000" baseline="-25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</p:txBody>
      </p:sp>
      <p:sp>
        <p:nvSpPr>
          <p:cNvPr id="13358" name="Line 46"/>
          <p:cNvSpPr>
            <a:spLocks noChangeShapeType="1"/>
          </p:cNvSpPr>
          <p:nvPr/>
        </p:nvSpPr>
        <p:spPr bwMode="auto">
          <a:xfrm>
            <a:off x="5003800" y="19891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59" name="AutoShape 47"/>
          <p:cNvSpPr>
            <a:spLocks noChangeArrowheads="1"/>
          </p:cNvSpPr>
          <p:nvPr/>
        </p:nvSpPr>
        <p:spPr bwMode="auto">
          <a:xfrm>
            <a:off x="4859338" y="2276475"/>
            <a:ext cx="217487" cy="215900"/>
          </a:xfrm>
          <a:prstGeom prst="flowChartSummingJunction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360" name="文字方塊 47"/>
          <p:cNvSpPr txBox="1">
            <a:spLocks noChangeArrowheads="1"/>
          </p:cNvSpPr>
          <p:nvPr/>
        </p:nvSpPr>
        <p:spPr bwMode="auto">
          <a:xfrm>
            <a:off x="250825" y="260350"/>
            <a:ext cx="3457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One-stage wavelet filter</a:t>
            </a:r>
            <a:endParaRPr lang="zh-TW" altLang="en-US" sz="2000">
              <a:solidFill>
                <a:srgbClr val="3333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361" name="文字方塊 48"/>
          <p:cNvSpPr txBox="1">
            <a:spLocks noChangeArrowheads="1"/>
          </p:cNvSpPr>
          <p:nvPr/>
        </p:nvSpPr>
        <p:spPr bwMode="auto">
          <a:xfrm>
            <a:off x="611188" y="5157788"/>
            <a:ext cx="6337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必要時可使用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two-stage 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以上的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wavelet filter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  <p:cxnSp>
        <p:nvCxnSpPr>
          <p:cNvPr id="51" name="直線單箭頭接點 50"/>
          <p:cNvCxnSpPr/>
          <p:nvPr/>
        </p:nvCxnSpPr>
        <p:spPr>
          <a:xfrm flipH="1">
            <a:off x="4356100" y="4005263"/>
            <a:ext cx="647700" cy="1444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H="1">
            <a:off x="3851275" y="4076700"/>
            <a:ext cx="1225550" cy="576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64" name="文字方塊 55"/>
          <p:cNvSpPr txBox="1">
            <a:spLocks noChangeArrowheads="1"/>
          </p:cNvSpPr>
          <p:nvPr/>
        </p:nvSpPr>
        <p:spPr bwMode="auto">
          <a:xfrm>
            <a:off x="5003800" y="3789363"/>
            <a:ext cx="2736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以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amplitude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來區分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878F08-D447-4356-BBCD-2EB9C146319F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493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981075"/>
            <a:ext cx="7618412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文字方塊 7"/>
          <p:cNvSpPr txBox="1">
            <a:spLocks noChangeArrowheads="1"/>
          </p:cNvSpPr>
          <p:nvPr/>
        </p:nvSpPr>
        <p:spPr bwMode="auto">
          <a:xfrm>
            <a:off x="539750" y="1412875"/>
            <a:ext cx="1152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2,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341" name="文字方塊 8"/>
          <p:cNvSpPr txBox="1">
            <a:spLocks noChangeArrowheads="1"/>
          </p:cNvSpPr>
          <p:nvPr/>
        </p:nvSpPr>
        <p:spPr bwMode="auto">
          <a:xfrm>
            <a:off x="539750" y="2852738"/>
            <a:ext cx="1152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2,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342" name="文字方塊 9"/>
          <p:cNvSpPr txBox="1">
            <a:spLocks noChangeArrowheads="1"/>
          </p:cNvSpPr>
          <p:nvPr/>
        </p:nvSpPr>
        <p:spPr bwMode="auto">
          <a:xfrm>
            <a:off x="611188" y="4292600"/>
            <a:ext cx="1152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343" name="文字方塊 10"/>
          <p:cNvSpPr txBox="1">
            <a:spLocks noChangeArrowheads="1"/>
          </p:cNvSpPr>
          <p:nvPr/>
        </p:nvSpPr>
        <p:spPr bwMode="auto">
          <a:xfrm>
            <a:off x="323850" y="1844675"/>
            <a:ext cx="15478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(2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nd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stage, lowpass)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344" name="文字方塊 11"/>
          <p:cNvSpPr txBox="1">
            <a:spLocks noChangeArrowheads="1"/>
          </p:cNvSpPr>
          <p:nvPr/>
        </p:nvSpPr>
        <p:spPr bwMode="auto">
          <a:xfrm>
            <a:off x="250825" y="3213100"/>
            <a:ext cx="15478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(2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nd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stage, highpass)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345" name="文字方塊 12"/>
          <p:cNvSpPr txBox="1">
            <a:spLocks noChangeArrowheads="1"/>
          </p:cNvSpPr>
          <p:nvPr/>
        </p:nvSpPr>
        <p:spPr bwMode="auto">
          <a:xfrm>
            <a:off x="250825" y="4652963"/>
            <a:ext cx="15478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(1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st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stage, highpass)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E9F7CD-FA63-47BD-A80E-0CD5E0923E93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494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836613"/>
            <a:ext cx="7777162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文字方塊 48"/>
          <p:cNvSpPr txBox="1">
            <a:spLocks noChangeArrowheads="1"/>
          </p:cNvSpPr>
          <p:nvPr/>
        </p:nvSpPr>
        <p:spPr bwMode="auto">
          <a:xfrm>
            <a:off x="468313" y="1196975"/>
            <a:ext cx="1150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原信號</a:t>
            </a:r>
          </a:p>
        </p:txBody>
      </p:sp>
      <p:sp>
        <p:nvSpPr>
          <p:cNvPr id="16389" name="文字方塊 49"/>
          <p:cNvSpPr txBox="1">
            <a:spLocks noChangeArrowheads="1"/>
          </p:cNvSpPr>
          <p:nvPr/>
        </p:nvSpPr>
        <p:spPr bwMode="auto">
          <a:xfrm>
            <a:off x="250825" y="2492375"/>
            <a:ext cx="1873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one-stage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wavelet filter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390" name="文字方塊 50"/>
          <p:cNvSpPr txBox="1">
            <a:spLocks noChangeArrowheads="1"/>
          </p:cNvSpPr>
          <p:nvPr/>
        </p:nvSpPr>
        <p:spPr bwMode="auto">
          <a:xfrm>
            <a:off x="250825" y="4005263"/>
            <a:ext cx="1873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two-stage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wavelet filter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B9BE3F-34BB-421A-8AE4-3257FA67E06F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495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68313" y="549275"/>
            <a:ext cx="540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(6) Music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684213" y="981075"/>
            <a:ext cx="5975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音樂當中，音每高一個音階，頻率就增為二倍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684213" y="3789363"/>
            <a:ext cx="540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(7) Acoustics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684213" y="1412875"/>
            <a:ext cx="7081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音樂  每一音階有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個半音，增加一個半音，頻率增加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 baseline="30000">
                <a:latin typeface="Times New Roman" panose="02020603050405020304" pitchFamily="18" charset="0"/>
                <a:ea typeface="標楷體" panose="03000509000000000000" pitchFamily="65" charset="-120"/>
              </a:rPr>
              <a:t>1/12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倍  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6300788" y="1773238"/>
            <a:ext cx="1871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等比級數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graphicFrame>
        <p:nvGraphicFramePr>
          <p:cNvPr id="427015" name="Group 7"/>
          <p:cNvGraphicFramePr>
            <a:graphicFrameLocks noGrp="1"/>
          </p:cNvGraphicFramePr>
          <p:nvPr/>
        </p:nvGraphicFramePr>
        <p:xfrm>
          <a:off x="250825" y="2492375"/>
          <a:ext cx="8496300" cy="1009650"/>
        </p:xfrm>
        <a:graphic>
          <a:graphicData uri="http://schemas.openxmlformats.org/drawingml/2006/table">
            <a:tbl>
              <a:tblPr/>
              <a:tblGrid>
                <a:gridCol w="757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升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升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Fa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升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Fa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升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升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Hz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4AE1C2-560A-4D5E-8106-ABA316F208B2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496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755650" y="333375"/>
            <a:ext cx="7632700" cy="550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</a:rPr>
              <a:t>(8) Analyzing the Electrocardiogram (ECG)    </a:t>
            </a:r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Char char="·"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Is the rhythm of the cardiac valve in synchronization with that of the heart muscle?  </a:t>
            </a: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Char char="·"/>
            </a:pPr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</a:rPr>
              <a:t>Does the heart muscle relax between beats? </a:t>
            </a: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Char char="·"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Char char="·"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Char char="·"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Char char="·"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Char char="·"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Char char="·"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Char char="·"/>
            </a:pPr>
            <a:endParaRPr lang="en-US" altLang="zh-TW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000000"/>
                </a:solidFill>
                <a:latin typeface="Times New Roman" panose="02020603050405020304" pitchFamily="18" charset="0"/>
              </a:rPr>
              <a:t>From:  A. K. Louis, P. Maab, and A. Rieder, “</a:t>
            </a:r>
            <a:r>
              <a:rPr lang="en-US" altLang="zh-TW" sz="1800" i="1">
                <a:solidFill>
                  <a:srgbClr val="000000"/>
                </a:solidFill>
                <a:latin typeface="Times New Roman" panose="02020603050405020304" pitchFamily="18" charset="0"/>
              </a:rPr>
              <a:t>Wavelets Theory and Applications</a:t>
            </a:r>
            <a:r>
              <a:rPr lang="en-US" altLang="zh-TW" sz="1800">
                <a:solidFill>
                  <a:srgbClr val="000000"/>
                </a:solidFill>
                <a:latin typeface="Times New Roman" panose="02020603050405020304" pitchFamily="18" charset="0"/>
              </a:rPr>
              <a:t>”,</a:t>
            </a:r>
            <a:br>
              <a:rPr lang="en-US" altLang="zh-TW" sz="180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TW" sz="1800">
                <a:solidFill>
                  <a:srgbClr val="000000"/>
                </a:solidFill>
                <a:latin typeface="Times New Roman" panose="02020603050405020304" pitchFamily="18" charset="0"/>
              </a:rPr>
              <a:t>      John Wiley &amp; Sons, Chichester, 1997.</a:t>
            </a:r>
            <a:r>
              <a:rPr lang="en-US" altLang="zh-TW" sz="180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>
                <a:latin typeface="Times New Roman" panose="02020603050405020304" pitchFamily="18" charset="0"/>
              </a:rPr>
              <a:t>          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46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9462" name="Picture 9" descr="ScannedImage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989138"/>
            <a:ext cx="7993063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DE581F-7CA0-41FB-8078-4E58E52FAE4E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497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68313" y="333375"/>
            <a:ext cx="5688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(9) 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「短期因素」和「長期因素」的分析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900113" y="1268413"/>
            <a:ext cx="5040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economical data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900113" y="1773238"/>
            <a:ext cx="5040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temperature</a:t>
            </a: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900113" y="836613"/>
            <a:ext cx="5040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population</a:t>
            </a: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468313" y="2349500"/>
            <a:ext cx="2955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(10) 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其他奇奇怪怪的應用</a:t>
            </a:r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971550" y="3141663"/>
            <a:ext cx="5040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羊毛質料的辦識</a:t>
            </a:r>
          </a:p>
        </p:txBody>
      </p:sp>
      <p:sp>
        <p:nvSpPr>
          <p:cNvPr id="21513" name="Text Box 8"/>
          <p:cNvSpPr txBox="1">
            <a:spLocks noChangeArrowheads="1"/>
          </p:cNvSpPr>
          <p:nvPr/>
        </p:nvSpPr>
        <p:spPr bwMode="auto">
          <a:xfrm>
            <a:off x="971550" y="2781300"/>
            <a:ext cx="5040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指紋的辦識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AF7498-B69A-4FDD-8388-A956A9085A73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498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684213" y="765175"/>
            <a:ext cx="7056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Time-frequency Analysis 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Wavelet 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在應用上的異同處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755650" y="1341438"/>
            <a:ext cx="741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相同：都能夠處理一個信號的頻率分佈會隨時間而改變的情形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827088" y="2276475"/>
            <a:ext cx="741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不同：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Time frequency analysis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對於瞬間頻率的分析比較精確</a:t>
            </a: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1547813" y="3141663"/>
            <a:ext cx="496728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Wavelet 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可作「巨觀」和「微觀」的分析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由於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memory requirement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較少，適合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2D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image analysis 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3D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video analysis 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481128-4A1C-4285-8F25-AA5E2FAC7942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499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539750" y="333375"/>
            <a:ext cx="7632700" cy="466725"/>
          </a:xfrm>
          <a:prstGeom prst="rect">
            <a:avLst/>
          </a:prstGeom>
          <a:noFill/>
          <a:ln w="9525">
            <a:solidFill>
              <a:srgbClr val="99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TW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附錄十五   希臘字母大小寫與發音一覽表</a:t>
            </a:r>
            <a:endParaRPr lang="en-US" altLang="zh-TW" sz="2400" b="1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23850" y="1196975"/>
          <a:ext cx="8351838" cy="1681164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大寫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Α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Β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Γ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Δ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Ｅ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Ζ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Η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Θ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小寫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α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β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γ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δ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ε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ζ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η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θ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英文拚法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alpha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beta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gamma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delta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epsilon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zeta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eta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theta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KK </a:t>
                      </a: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音標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ˋælfə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ˋbetə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ˋgæmə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ˋdɛltə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ˋɛpsələn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ˋzetə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ˋitə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ˋθ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itə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156524"/>
              </p:ext>
            </p:extLst>
          </p:nvPr>
        </p:nvGraphicFramePr>
        <p:xfrm>
          <a:off x="323850" y="3500438"/>
          <a:ext cx="8351838" cy="1681163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667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大寫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Ι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Κ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Λ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Μ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Ν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Ξ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Ο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Π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小寫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ι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κ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λ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μ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ν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ξ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ο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π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英文拚法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iota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kappa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lambda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mu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nu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xi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omicron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pi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KK </a:t>
                      </a: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音標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aɪˋotə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ˋkæpə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ˋlæmdə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mju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nu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ksɪ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ˋɑmɪkrɑn</a:t>
                      </a: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paɪ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96A1AE-0DCC-41CA-979D-1EE042515FDC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500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50825" y="908050"/>
          <a:ext cx="8424865" cy="1684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8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5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85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85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85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05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6722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大寫</a:t>
                      </a:r>
                    </a:p>
                  </a:txBody>
                  <a:tcPr marL="91439" marR="91439" marT="45740" marB="45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Ρ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46820" marB="46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Σ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46820" marB="46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Τ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46820" marB="46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Υ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46820" marB="46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Φ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46820" marB="46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Χ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46820" marB="46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Ψ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46820" marB="46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Ω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46820" marB="46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70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小寫</a:t>
                      </a:r>
                    </a:p>
                  </a:txBody>
                  <a:tcPr marL="91439" marR="91439" marT="45740" marB="45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ρ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46820" marB="46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σ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46820" marB="46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τ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46820" marB="46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υ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46820" marB="46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φ,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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46820" marB="46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χ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46820" marB="46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ψ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46820" marB="46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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ω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46820" marB="46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70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英文拚法</a:t>
                      </a:r>
                    </a:p>
                  </a:txBody>
                  <a:tcPr marL="91439" marR="91439" marT="45740" marB="45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rho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46820" marB="46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sigma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46820" marB="46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tau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46820" marB="46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upsilon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46820" marB="46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46820" marB="46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46820" marB="46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psi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46820" marB="46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omega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46820" marB="46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7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KK 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音標</a:t>
                      </a:r>
                    </a:p>
                  </a:txBody>
                  <a:tcPr marL="91439" marR="91439" marT="45740" marB="457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Times New Roman" pitchFamily="18" charset="0"/>
                          <a:cs typeface="Times New Roman" pitchFamily="18" charset="0"/>
                        </a:rPr>
                        <a:t>ro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46820" marB="46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itchFamily="18" charset="0"/>
                          <a:cs typeface="Times New Roman" pitchFamily="18" charset="0"/>
                        </a:rPr>
                        <a:t>ˋ</a:t>
                      </a:r>
                      <a:r>
                        <a:rPr lang="en-US" altLang="zh-TW" sz="1600" dirty="0" err="1">
                          <a:latin typeface="Times New Roman" pitchFamily="18" charset="0"/>
                          <a:cs typeface="Times New Roman" pitchFamily="18" charset="0"/>
                        </a:rPr>
                        <a:t>sɪgmə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46820" marB="46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/>
                        <a:t>taʊ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46820" marB="46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ˋ</a:t>
                      </a:r>
                      <a:r>
                        <a:rPr lang="en-US" altLang="zh-TW" sz="1600" dirty="0" err="1"/>
                        <a:t>jupsəlɑn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46820" marB="46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/>
                        <a:t>faɪ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46820" marB="46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/>
                        <a:t>kaɪ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46820" marB="46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>
                          <a:latin typeface="Times New Roman" pitchFamily="18" charset="0"/>
                          <a:cs typeface="Times New Roman" pitchFamily="18" charset="0"/>
                        </a:rPr>
                        <a:t>saɪ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46820" marB="46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ˋ</a:t>
                      </a:r>
                      <a:r>
                        <a:rPr lang="en-US" altLang="zh-TW" sz="1600" dirty="0" err="1"/>
                        <a:t>omɪgə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8000" marR="18000" marT="46820" marB="46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4F1CFC-43A3-4841-8037-C98C31705E9B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483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17525" y="925513"/>
            <a:ext cx="2374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JPEG 2000 </a:t>
            </a:r>
            <a:r>
              <a:rPr lang="zh-TW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架構</a:t>
            </a:r>
          </a:p>
        </p:txBody>
      </p:sp>
      <p:sp>
        <p:nvSpPr>
          <p:cNvPr id="5124" name="Text Box 31"/>
          <p:cNvSpPr txBox="1">
            <a:spLocks noChangeArrowheads="1"/>
          </p:cNvSpPr>
          <p:nvPr/>
        </p:nvSpPr>
        <p:spPr bwMode="auto">
          <a:xfrm>
            <a:off x="179388" y="1773238"/>
            <a:ext cx="863600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46800" rIns="54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Image</a:t>
            </a:r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1331913" y="1700213"/>
            <a:ext cx="1079500" cy="576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RGB to YCbCr</a:t>
            </a: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 flipV="1">
            <a:off x="1042988" y="1989138"/>
            <a:ext cx="288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2700338" y="1773238"/>
            <a:ext cx="720725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4:2:0</a:t>
            </a:r>
          </a:p>
        </p:txBody>
      </p:sp>
      <p:sp>
        <p:nvSpPr>
          <p:cNvPr id="5128" name="Line 6"/>
          <p:cNvSpPr>
            <a:spLocks noChangeShapeType="1"/>
          </p:cNvSpPr>
          <p:nvPr/>
        </p:nvSpPr>
        <p:spPr bwMode="auto">
          <a:xfrm flipV="1">
            <a:off x="2411413" y="1989138"/>
            <a:ext cx="288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9" name="Line 6"/>
          <p:cNvSpPr>
            <a:spLocks noChangeShapeType="1"/>
          </p:cNvSpPr>
          <p:nvPr/>
        </p:nvSpPr>
        <p:spPr bwMode="auto">
          <a:xfrm flipV="1">
            <a:off x="3419475" y="1989138"/>
            <a:ext cx="288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30" name="Text Box 7"/>
          <p:cNvSpPr txBox="1">
            <a:spLocks noChangeArrowheads="1"/>
          </p:cNvSpPr>
          <p:nvPr/>
        </p:nvSpPr>
        <p:spPr bwMode="auto">
          <a:xfrm>
            <a:off x="3708400" y="1557338"/>
            <a:ext cx="1295400" cy="863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3333FF"/>
                </a:solidFill>
                <a:latin typeface="Times New Roman" panose="02020603050405020304" pitchFamily="18" charset="0"/>
              </a:rPr>
              <a:t>Discrete Wavelet Transform </a:t>
            </a:r>
          </a:p>
        </p:txBody>
      </p:sp>
      <p:sp>
        <p:nvSpPr>
          <p:cNvPr id="5131" name="Line 6"/>
          <p:cNvSpPr>
            <a:spLocks noChangeShapeType="1"/>
          </p:cNvSpPr>
          <p:nvPr/>
        </p:nvSpPr>
        <p:spPr bwMode="auto">
          <a:xfrm flipV="1">
            <a:off x="5003800" y="1989138"/>
            <a:ext cx="288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32" name="Text Box 7"/>
          <p:cNvSpPr txBox="1">
            <a:spLocks noChangeArrowheads="1"/>
          </p:cNvSpPr>
          <p:nvPr/>
        </p:nvSpPr>
        <p:spPr bwMode="auto">
          <a:xfrm>
            <a:off x="5292725" y="1773238"/>
            <a:ext cx="1366838" cy="360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Quantization</a:t>
            </a:r>
          </a:p>
        </p:txBody>
      </p:sp>
      <p:sp>
        <p:nvSpPr>
          <p:cNvPr id="5133" name="Line 6"/>
          <p:cNvSpPr>
            <a:spLocks noChangeShapeType="1"/>
          </p:cNvSpPr>
          <p:nvPr/>
        </p:nvSpPr>
        <p:spPr bwMode="auto">
          <a:xfrm flipV="1">
            <a:off x="6659563" y="1989138"/>
            <a:ext cx="288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34" name="Text Box 7"/>
          <p:cNvSpPr txBox="1">
            <a:spLocks noChangeArrowheads="1"/>
          </p:cNvSpPr>
          <p:nvPr/>
        </p:nvSpPr>
        <p:spPr bwMode="auto">
          <a:xfrm>
            <a:off x="6948488" y="1628775"/>
            <a:ext cx="1295400" cy="720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Bit Plane Conversion</a:t>
            </a:r>
          </a:p>
        </p:txBody>
      </p:sp>
      <p:sp>
        <p:nvSpPr>
          <p:cNvPr id="5135" name="文字方塊 289"/>
          <p:cNvSpPr txBox="1">
            <a:spLocks noChangeArrowheads="1"/>
          </p:cNvSpPr>
          <p:nvPr/>
        </p:nvSpPr>
        <p:spPr bwMode="auto">
          <a:xfrm>
            <a:off x="6948488" y="2924175"/>
            <a:ext cx="1439862" cy="936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Fractional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Bit-plane coding</a:t>
            </a:r>
            <a:endParaRPr lang="zh-TW" altLang="zh-TW" sz="18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136" name="Line 6"/>
          <p:cNvSpPr>
            <a:spLocks noChangeShapeType="1"/>
          </p:cNvSpPr>
          <p:nvPr/>
        </p:nvSpPr>
        <p:spPr bwMode="auto">
          <a:xfrm>
            <a:off x="7596188" y="2349500"/>
            <a:ext cx="0" cy="574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37" name="文字方塊 16"/>
          <p:cNvSpPr txBox="1">
            <a:spLocks noChangeArrowheads="1"/>
          </p:cNvSpPr>
          <p:nvPr/>
        </p:nvSpPr>
        <p:spPr bwMode="auto">
          <a:xfrm>
            <a:off x="7235825" y="4005263"/>
            <a:ext cx="1008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(Tier 1)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138" name="Line 6"/>
          <p:cNvSpPr>
            <a:spLocks noChangeShapeType="1"/>
          </p:cNvSpPr>
          <p:nvPr/>
        </p:nvSpPr>
        <p:spPr bwMode="auto">
          <a:xfrm flipH="1" flipV="1">
            <a:off x="6588125" y="3284538"/>
            <a:ext cx="36830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39" name="Text Box 7"/>
          <p:cNvSpPr txBox="1">
            <a:spLocks noChangeArrowheads="1"/>
          </p:cNvSpPr>
          <p:nvPr/>
        </p:nvSpPr>
        <p:spPr bwMode="auto">
          <a:xfrm>
            <a:off x="5219700" y="2924175"/>
            <a:ext cx="1368425" cy="936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Binary arithmetic coding</a:t>
            </a:r>
            <a:endParaRPr lang="en-US" altLang="zh-TW" sz="1800">
              <a:latin typeface="Times New Roman" panose="02020603050405020304" pitchFamily="18" charset="0"/>
            </a:endParaRPr>
          </a:p>
        </p:txBody>
      </p:sp>
      <p:sp>
        <p:nvSpPr>
          <p:cNvPr id="5140" name="Line 6"/>
          <p:cNvSpPr>
            <a:spLocks noChangeShapeType="1"/>
          </p:cNvSpPr>
          <p:nvPr/>
        </p:nvSpPr>
        <p:spPr bwMode="auto">
          <a:xfrm flipH="1" flipV="1">
            <a:off x="4859338" y="3284538"/>
            <a:ext cx="369887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41" name="Text Box 7"/>
          <p:cNvSpPr txBox="1">
            <a:spLocks noChangeArrowheads="1"/>
          </p:cNvSpPr>
          <p:nvPr/>
        </p:nvSpPr>
        <p:spPr bwMode="auto">
          <a:xfrm>
            <a:off x="3779838" y="2997200"/>
            <a:ext cx="1079500" cy="719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Tier 2 Encoder</a:t>
            </a:r>
            <a:endParaRPr lang="en-US" altLang="zh-TW" sz="1800">
              <a:latin typeface="Times New Roman" panose="02020603050405020304" pitchFamily="18" charset="0"/>
            </a:endParaRPr>
          </a:p>
        </p:txBody>
      </p:sp>
      <p:sp>
        <p:nvSpPr>
          <p:cNvPr id="5142" name="Line 6"/>
          <p:cNvSpPr>
            <a:spLocks noChangeShapeType="1"/>
          </p:cNvSpPr>
          <p:nvPr/>
        </p:nvSpPr>
        <p:spPr bwMode="auto">
          <a:xfrm flipH="1" flipV="1">
            <a:off x="3419475" y="3284538"/>
            <a:ext cx="36830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43" name="Text Box 7"/>
          <p:cNvSpPr txBox="1">
            <a:spLocks noChangeArrowheads="1"/>
          </p:cNvSpPr>
          <p:nvPr/>
        </p:nvSpPr>
        <p:spPr bwMode="auto">
          <a:xfrm>
            <a:off x="2411413" y="2997200"/>
            <a:ext cx="1008062" cy="719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JPEG 2000 file</a:t>
            </a:r>
            <a:endParaRPr lang="en-US" altLang="zh-TW" sz="1800">
              <a:latin typeface="Times New Roman" panose="02020603050405020304" pitchFamily="18" charset="0"/>
            </a:endParaRPr>
          </a:p>
        </p:txBody>
      </p:sp>
      <p:sp>
        <p:nvSpPr>
          <p:cNvPr id="5144" name="Text Box 7"/>
          <p:cNvSpPr txBox="1">
            <a:spLocks noChangeArrowheads="1"/>
          </p:cNvSpPr>
          <p:nvPr/>
        </p:nvSpPr>
        <p:spPr bwMode="auto">
          <a:xfrm>
            <a:off x="5292725" y="765175"/>
            <a:ext cx="1366838" cy="5762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Quantization Table</a:t>
            </a:r>
          </a:p>
        </p:txBody>
      </p:sp>
      <p:sp>
        <p:nvSpPr>
          <p:cNvPr id="5145" name="Line 6"/>
          <p:cNvSpPr>
            <a:spLocks noChangeShapeType="1"/>
          </p:cNvSpPr>
          <p:nvPr/>
        </p:nvSpPr>
        <p:spPr bwMode="auto">
          <a:xfrm>
            <a:off x="5940425" y="1341438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46" name="Line 29"/>
          <p:cNvSpPr>
            <a:spLocks noChangeShapeType="1"/>
          </p:cNvSpPr>
          <p:nvPr/>
        </p:nvSpPr>
        <p:spPr bwMode="auto">
          <a:xfrm flipV="1">
            <a:off x="2987675" y="3716338"/>
            <a:ext cx="1588" cy="433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47" name="Text Box 30"/>
          <p:cNvSpPr txBox="1">
            <a:spLocks noChangeArrowheads="1"/>
          </p:cNvSpPr>
          <p:nvPr/>
        </p:nvSpPr>
        <p:spPr bwMode="auto">
          <a:xfrm>
            <a:off x="2700338" y="4076700"/>
            <a:ext cx="6604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600">
                <a:latin typeface="Times New Roman" panose="02020603050405020304" pitchFamily="18" charset="0"/>
              </a:rPr>
              <a:t>檔頭</a:t>
            </a:r>
            <a:endParaRPr lang="zh-TW" altLang="en-US" sz="2000">
              <a:latin typeface="Times New Roman" panose="02020603050405020304" pitchFamily="18" charset="0"/>
            </a:endParaRPr>
          </a:p>
        </p:txBody>
      </p:sp>
      <p:sp>
        <p:nvSpPr>
          <p:cNvPr id="5148" name="Text Box 10"/>
          <p:cNvSpPr txBox="1">
            <a:spLocks noChangeArrowheads="1"/>
          </p:cNvSpPr>
          <p:nvPr/>
        </p:nvSpPr>
        <p:spPr bwMode="auto">
          <a:xfrm>
            <a:off x="395288" y="6021388"/>
            <a:ext cx="5256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註：感謝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2010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年修課的潘冠臣同學幫忙整理</a:t>
            </a:r>
          </a:p>
        </p:txBody>
      </p:sp>
      <p:sp>
        <p:nvSpPr>
          <p:cNvPr id="5149" name="文字方塊 29"/>
          <p:cNvSpPr txBox="1">
            <a:spLocks noChangeArrowheads="1"/>
          </p:cNvSpPr>
          <p:nvPr/>
        </p:nvSpPr>
        <p:spPr bwMode="auto">
          <a:xfrm>
            <a:off x="250825" y="4868863"/>
            <a:ext cx="8569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Tier 1: </a:t>
            </a:r>
            <a:r>
              <a:rPr lang="en-US" altLang="zh-TW" sz="2000" u="sng">
                <a:latin typeface="Times New Roman" panose="02020603050405020304" pitchFamily="18" charset="0"/>
                <a:ea typeface="標楷體" panose="03000509000000000000" pitchFamily="65" charset="-120"/>
              </a:rPr>
              <a:t>zero coding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u="sng">
                <a:latin typeface="Times New Roman" panose="02020603050405020304" pitchFamily="18" charset="0"/>
                <a:ea typeface="標楷體" panose="03000509000000000000" pitchFamily="65" charset="-120"/>
              </a:rPr>
              <a:t>sign coding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u="sng">
                <a:latin typeface="Times New Roman" panose="02020603050405020304" pitchFamily="18" charset="0"/>
                <a:ea typeface="標楷體" panose="03000509000000000000" pitchFamily="65" charset="-120"/>
              </a:rPr>
              <a:t>magnitude refinement coding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u="sng">
                <a:latin typeface="Times New Roman" panose="02020603050405020304" pitchFamily="18" charset="0"/>
                <a:ea typeface="標楷體" panose="03000509000000000000" pitchFamily="65" charset="-120"/>
              </a:rPr>
              <a:t>run length coding</a:t>
            </a:r>
            <a:endParaRPr lang="zh-TW" altLang="en-US" sz="2000" u="sng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150" name="文字方塊 30"/>
          <p:cNvSpPr txBox="1">
            <a:spLocks noChangeArrowheads="1"/>
          </p:cNvSpPr>
          <p:nvPr/>
        </p:nvSpPr>
        <p:spPr bwMode="auto">
          <a:xfrm>
            <a:off x="250825" y="5373688"/>
            <a:ext cx="8569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Tier 2: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用以控制檔案大小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例如</a:t>
            </a:r>
            <a:r>
              <a: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只取比較重要的地方編碼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2000" u="sng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151" name="Text Box 2"/>
          <p:cNvSpPr txBox="1">
            <a:spLocks noChangeArrowheads="1"/>
          </p:cNvSpPr>
          <p:nvPr/>
        </p:nvSpPr>
        <p:spPr bwMode="auto">
          <a:xfrm>
            <a:off x="266700" y="319088"/>
            <a:ext cx="5903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(1) Image Compression  (JPEG 2000)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2E3891-22E3-413B-A0D2-788A761A7AC6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501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539750" y="333375"/>
            <a:ext cx="7920038" cy="466725"/>
          </a:xfrm>
          <a:prstGeom prst="rect">
            <a:avLst/>
          </a:prstGeom>
          <a:noFill/>
          <a:ln w="9525">
            <a:solidFill>
              <a:srgbClr val="99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TW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附錄十六   </a:t>
            </a:r>
            <a:r>
              <a:rPr lang="en-US" altLang="zh-TW" sz="2400" b="1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Generalization for the Wavelet Transforms 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539750" y="1916113"/>
            <a:ext cx="8064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一般的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2-D wavelet transform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，其實可分解成沿著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-axis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以及沿著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y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  <a:r>
              <a:rPr lang="en-US" altLang="zh-TW" sz="2000">
                <a:solidFill>
                  <a:srgbClr val="3366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1-D wavelet transforms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的組合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611188" y="2852738"/>
            <a:ext cx="7705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其實，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2-D wavelet transform </a:t>
            </a:r>
            <a:r>
              <a:rPr lang="zh-TW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不一定要沿著 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-axis </a:t>
            </a:r>
            <a:r>
              <a:rPr lang="zh-TW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， </a:t>
            </a: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y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-axis </a:t>
            </a:r>
            <a:r>
              <a:rPr lang="zh-TW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來做</a:t>
            </a: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684213" y="3644900"/>
            <a:ext cx="4681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Directional 2-D wavelet transforms:</a:t>
            </a:r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1042988" y="4365625"/>
            <a:ext cx="1584325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</a:t>
            </a: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curvelet</a:t>
            </a: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Char char="·"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contourlet</a:t>
            </a: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Char char="·"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bandlet</a:t>
            </a: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Char char="·"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shearlet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sym typeface="Symbol" panose="05050102010706020507" pitchFamily="18" charset="2"/>
            </a:endParaRPr>
          </a:p>
        </p:txBody>
      </p:sp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4284663" y="4365625"/>
            <a:ext cx="15843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Fresnelet</a:t>
            </a: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wedgelet</a:t>
            </a: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brushlet</a:t>
            </a:r>
          </a:p>
        </p:txBody>
      </p:sp>
      <p:sp>
        <p:nvSpPr>
          <p:cNvPr id="25609" name="Text Box 4"/>
          <p:cNvSpPr txBox="1">
            <a:spLocks noChangeArrowheads="1"/>
          </p:cNvSpPr>
          <p:nvPr/>
        </p:nvSpPr>
        <p:spPr bwMode="auto">
          <a:xfrm>
            <a:off x="539750" y="1196975"/>
            <a:ext cx="79200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 b="1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1.  Directional Form 2-D Wavelet Transforms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10E574-0D39-48D8-BFF8-7DF10F3A9AF5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502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539750" y="333375"/>
            <a:ext cx="39608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</a:t>
            </a:r>
            <a:r>
              <a:rPr lang="en-US" altLang="zh-TW" sz="22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Curvelet </a:t>
            </a:r>
            <a:r>
              <a:rPr lang="en-US" altLang="zh-TW" sz="2200">
                <a:latin typeface="Times New Roman" panose="02020603050405020304" pitchFamily="18" charset="0"/>
                <a:ea typeface="標楷體" panose="03000509000000000000" pitchFamily="65" charset="-120"/>
              </a:rPr>
              <a:t>(ridgelet)</a:t>
            </a:r>
          </a:p>
        </p:txBody>
      </p:sp>
      <p:graphicFrame>
        <p:nvGraphicFramePr>
          <p:cNvPr id="26628" name="Object 20"/>
          <p:cNvGraphicFramePr>
            <a:graphicFrameLocks noChangeAspect="1"/>
          </p:cNvGraphicFramePr>
          <p:nvPr/>
        </p:nvGraphicFramePr>
        <p:xfrm>
          <a:off x="1763713" y="2924175"/>
          <a:ext cx="38290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Equation" r:id="rId3" imgW="3657600" imgH="685800" progId="Equation.DSMT4">
                  <p:embed/>
                </p:oleObj>
              </mc:Choice>
              <mc:Fallback>
                <p:oleObj name="Equation" r:id="rId3" imgW="3657600" imgH="685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924175"/>
                        <a:ext cx="382905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6"/>
          <p:cNvGraphicFramePr>
            <a:graphicFrameLocks noChangeAspect="1"/>
          </p:cNvGraphicFramePr>
          <p:nvPr/>
        </p:nvGraphicFramePr>
        <p:xfrm>
          <a:off x="1692275" y="981075"/>
          <a:ext cx="529113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Equation" r:id="rId5" imgW="5054600" imgH="685800" progId="Equation.DSMT4">
                  <p:embed/>
                </p:oleObj>
              </mc:Choice>
              <mc:Fallback>
                <p:oleObj name="Equation" r:id="rId5" imgW="5054600" imgH="685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981075"/>
                        <a:ext cx="5291138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Oval 7"/>
          <p:cNvSpPr>
            <a:spLocks noChangeArrowheads="1"/>
          </p:cNvSpPr>
          <p:nvPr/>
        </p:nvSpPr>
        <p:spPr bwMode="auto">
          <a:xfrm>
            <a:off x="2484438" y="1052513"/>
            <a:ext cx="358775" cy="5762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631" name="Line 8"/>
          <p:cNvSpPr>
            <a:spLocks noChangeShapeType="1"/>
          </p:cNvSpPr>
          <p:nvPr/>
        </p:nvSpPr>
        <p:spPr bwMode="auto">
          <a:xfrm flipH="1" flipV="1">
            <a:off x="2771775" y="1557338"/>
            <a:ext cx="215900" cy="3587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2987675" y="1844675"/>
            <a:ext cx="1944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rotation</a:t>
            </a: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827088" y="2420938"/>
            <a:ext cx="4321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比較：原本的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1-D wavelet</a:t>
            </a:r>
          </a:p>
        </p:txBody>
      </p:sp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179388" y="4652963"/>
            <a:ext cx="8712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E.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Candès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and D.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Donoho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"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Curvelets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– a surprisingly effective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nonadaptive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representation for objects with edges." In: A. Cohen, C.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Rabut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and L.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Schumaker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Editors,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Curves and Surface Fitting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: Saint-Malo 1999, Vanderbilt University Press, 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Nashville (2000), pp. 105–120.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41E0F7-EA0C-4266-B17D-522E57B4B9C1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503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7651" name="Picture 4" descr="toy_rect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3238"/>
            <a:ext cx="18002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3" t="6934" r="17543" b="10742"/>
          <a:stretch>
            <a:fillRect/>
          </a:stretch>
        </p:blipFill>
        <p:spPr bwMode="auto">
          <a:xfrm>
            <a:off x="4572000" y="908050"/>
            <a:ext cx="3451225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900113" y="1125538"/>
            <a:ext cx="935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input</a:t>
            </a:r>
          </a:p>
        </p:txBody>
      </p:sp>
      <p:sp>
        <p:nvSpPr>
          <p:cNvPr id="27654" name="Line 7"/>
          <p:cNvSpPr>
            <a:spLocks noChangeShapeType="1"/>
          </p:cNvSpPr>
          <p:nvPr/>
        </p:nvSpPr>
        <p:spPr bwMode="auto">
          <a:xfrm>
            <a:off x="2484438" y="2565400"/>
            <a:ext cx="1871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5" name="Text Box 8"/>
          <p:cNvSpPr txBox="1">
            <a:spLocks noChangeArrowheads="1"/>
          </p:cNvSpPr>
          <p:nvPr/>
        </p:nvSpPr>
        <p:spPr bwMode="auto">
          <a:xfrm>
            <a:off x="2195513" y="2205038"/>
            <a:ext cx="25923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the curvelet transform</a:t>
            </a:r>
            <a:b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of the input </a:t>
            </a:r>
          </a:p>
        </p:txBody>
      </p:sp>
      <p:sp>
        <p:nvSpPr>
          <p:cNvPr id="27656" name="Line 9"/>
          <p:cNvSpPr>
            <a:spLocks noChangeShapeType="1"/>
          </p:cNvSpPr>
          <p:nvPr/>
        </p:nvSpPr>
        <p:spPr bwMode="auto">
          <a:xfrm flipV="1">
            <a:off x="3708400" y="4437063"/>
            <a:ext cx="1871663" cy="792162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7" name="Line 10"/>
          <p:cNvSpPr>
            <a:spLocks noChangeShapeType="1"/>
          </p:cNvSpPr>
          <p:nvPr/>
        </p:nvSpPr>
        <p:spPr bwMode="auto">
          <a:xfrm flipV="1">
            <a:off x="3708400" y="4508500"/>
            <a:ext cx="3311525" cy="720725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8" name="Line 11"/>
          <p:cNvSpPr>
            <a:spLocks noChangeShapeType="1"/>
          </p:cNvSpPr>
          <p:nvPr/>
        </p:nvSpPr>
        <p:spPr bwMode="auto">
          <a:xfrm flipV="1">
            <a:off x="3708400" y="2276475"/>
            <a:ext cx="863600" cy="295275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9" name="Line 12"/>
          <p:cNvSpPr>
            <a:spLocks noChangeShapeType="1"/>
          </p:cNvSpPr>
          <p:nvPr/>
        </p:nvSpPr>
        <p:spPr bwMode="auto">
          <a:xfrm flipV="1">
            <a:off x="3708400" y="3357563"/>
            <a:ext cx="863600" cy="1871662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60" name="Text Box 13"/>
          <p:cNvSpPr txBox="1">
            <a:spLocks noChangeArrowheads="1"/>
          </p:cNvSpPr>
          <p:nvPr/>
        </p:nvSpPr>
        <p:spPr bwMode="auto">
          <a:xfrm>
            <a:off x="2555875" y="5157788"/>
            <a:ext cx="252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results with different </a:t>
            </a:r>
            <a:r>
              <a:rPr lang="en-US" altLang="zh-TW" sz="2000" i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</a:t>
            </a:r>
          </a:p>
        </p:txBody>
      </p:sp>
      <p:sp>
        <p:nvSpPr>
          <p:cNvPr id="27661" name="文字方塊 12"/>
          <p:cNvSpPr txBox="1">
            <a:spLocks noChangeArrowheads="1"/>
          </p:cNvSpPr>
          <p:nvPr/>
        </p:nvSpPr>
        <p:spPr bwMode="auto">
          <a:xfrm>
            <a:off x="2555875" y="5589588"/>
            <a:ext cx="4608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(four direction for the high-frequency part)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8BC313-49B0-47DD-B960-2456C672507B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504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395288" y="333375"/>
            <a:ext cx="39608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</a:t>
            </a:r>
            <a:r>
              <a:rPr lang="en-US" altLang="zh-TW" sz="22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Contourlet</a:t>
            </a:r>
            <a:endParaRPr lang="en-US" altLang="zh-TW" sz="22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468313" y="5373688"/>
            <a:ext cx="8281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M. Do and M.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Vetterli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"The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contourlet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transform: An efficient directional multiresolution image representation,"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IEEE Trans. Image Processing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vol.14, no.12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pp.2091–2106, Dec. 2005.</a:t>
            </a:r>
          </a:p>
        </p:txBody>
      </p:sp>
      <p:pic>
        <p:nvPicPr>
          <p:cNvPr id="28677" name="Picture 6" descr="contourlet_fir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81075"/>
            <a:ext cx="7154863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9" name="Rectangle 7"/>
          <p:cNvSpPr>
            <a:spLocks noChangeArrowheads="1"/>
          </p:cNvSpPr>
          <p:nvPr/>
        </p:nvSpPr>
        <p:spPr bwMode="auto">
          <a:xfrm>
            <a:off x="1762125" y="981075"/>
            <a:ext cx="2376488" cy="396081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63880" name="Rectangle 8"/>
          <p:cNvSpPr>
            <a:spLocks noChangeArrowheads="1"/>
          </p:cNvSpPr>
          <p:nvPr/>
        </p:nvSpPr>
        <p:spPr bwMode="auto">
          <a:xfrm>
            <a:off x="4830763" y="2317750"/>
            <a:ext cx="1500187" cy="24082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8680" name="Text Box 9"/>
          <p:cNvSpPr txBox="1">
            <a:spLocks noChangeArrowheads="1"/>
          </p:cNvSpPr>
          <p:nvPr/>
        </p:nvSpPr>
        <p:spPr bwMode="auto">
          <a:xfrm>
            <a:off x="1762125" y="981075"/>
            <a:ext cx="25923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masks in the </a:t>
            </a:r>
            <a:b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frequency domain</a:t>
            </a:r>
          </a:p>
        </p:txBody>
      </p:sp>
      <p:sp>
        <p:nvSpPr>
          <p:cNvPr id="28681" name="Text Box 11"/>
          <p:cNvSpPr txBox="1">
            <a:spLocks noChangeArrowheads="1"/>
          </p:cNvSpPr>
          <p:nvPr/>
        </p:nvSpPr>
        <p:spPr bwMode="auto">
          <a:xfrm>
            <a:off x="5578475" y="1125538"/>
            <a:ext cx="25923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低頻部分</a:t>
            </a:r>
            <a:b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沒有分成不同的方向</a:t>
            </a:r>
          </a:p>
        </p:txBody>
      </p:sp>
      <p:sp>
        <p:nvSpPr>
          <p:cNvPr id="28682" name="Text Box 12"/>
          <p:cNvSpPr txBox="1">
            <a:spLocks noChangeArrowheads="1"/>
          </p:cNvSpPr>
          <p:nvPr/>
        </p:nvSpPr>
        <p:spPr bwMode="auto">
          <a:xfrm>
            <a:off x="6372225" y="3163888"/>
            <a:ext cx="25923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高頻部分</a:t>
            </a:r>
            <a:b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分成各種不同的方向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9" grpId="0" animBg="1"/>
      <p:bldP spid="46388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75BF86-9D6B-4CD9-9C35-0001523B4BAF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505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9699" name="Picture 5" descr="Bandl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557338"/>
            <a:ext cx="7381875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395288" y="333375"/>
            <a:ext cx="39608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 </a:t>
            </a:r>
            <a:r>
              <a:rPr lang="en-US" altLang="zh-TW" sz="22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Bandlet</a:t>
            </a:r>
            <a:endParaRPr lang="en-US" altLang="zh-TW" sz="22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9701" name="Text Box 7"/>
          <p:cNvSpPr txBox="1">
            <a:spLocks noChangeArrowheads="1"/>
          </p:cNvSpPr>
          <p:nvPr/>
        </p:nvSpPr>
        <p:spPr bwMode="auto">
          <a:xfrm>
            <a:off x="684213" y="908050"/>
            <a:ext cx="7559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根據物體的紋理或邊界，來調整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wavelet transforms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的方向</a:t>
            </a:r>
          </a:p>
        </p:txBody>
      </p:sp>
      <p:sp>
        <p:nvSpPr>
          <p:cNvPr id="29702" name="Rectangle 8"/>
          <p:cNvSpPr>
            <a:spLocks noChangeArrowheads="1"/>
          </p:cNvSpPr>
          <p:nvPr/>
        </p:nvSpPr>
        <p:spPr bwMode="auto">
          <a:xfrm>
            <a:off x="755650" y="5445125"/>
            <a:ext cx="7559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Stephane Mallet and Gabriel Peyre, "A review of Bandlet methods for geometrical image representation,"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Numerical Algorithms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Apr. 2002.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94E8C5-0C8D-4CD2-BDFB-03122C65582F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506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Text Box 6"/>
          <p:cNvSpPr txBox="1">
            <a:spLocks noChangeArrowheads="1"/>
          </p:cNvSpPr>
          <p:nvPr/>
        </p:nvSpPr>
        <p:spPr bwMode="auto">
          <a:xfrm>
            <a:off x="395288" y="333375"/>
            <a:ext cx="61928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2.  </a:t>
            </a:r>
            <a:r>
              <a:rPr lang="en-US" altLang="zh-TW" sz="22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Stationary Wavelet Transforms </a:t>
            </a:r>
            <a:endParaRPr lang="en-US" altLang="zh-TW" sz="22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0724" name="文字方塊 3"/>
          <p:cNvSpPr txBox="1">
            <a:spLocks noChangeArrowheads="1"/>
          </p:cNvSpPr>
          <p:nvPr/>
        </p:nvSpPr>
        <p:spPr bwMode="auto">
          <a:xfrm>
            <a:off x="179388" y="2165350"/>
            <a:ext cx="720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7" name="直線接點 6"/>
          <p:cNvCxnSpPr/>
          <p:nvPr/>
        </p:nvCxnSpPr>
        <p:spPr>
          <a:xfrm flipV="1">
            <a:off x="900113" y="2092325"/>
            <a:ext cx="0" cy="576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900113" y="2092325"/>
            <a:ext cx="3587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900113" y="2668588"/>
            <a:ext cx="3587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8" name="文字方塊 13"/>
          <p:cNvSpPr txBox="1">
            <a:spLocks noChangeArrowheads="1"/>
          </p:cNvSpPr>
          <p:nvPr/>
        </p:nvSpPr>
        <p:spPr bwMode="auto">
          <a:xfrm>
            <a:off x="1258888" y="1876425"/>
            <a:ext cx="72072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360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0729" name="文字方塊 15"/>
          <p:cNvSpPr txBox="1">
            <a:spLocks noChangeArrowheads="1"/>
          </p:cNvSpPr>
          <p:nvPr/>
        </p:nvSpPr>
        <p:spPr bwMode="auto">
          <a:xfrm>
            <a:off x="1258888" y="2452688"/>
            <a:ext cx="72072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360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1979613" y="2092325"/>
            <a:ext cx="3603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1" name="文字方塊 18"/>
          <p:cNvSpPr txBox="1">
            <a:spLocks noChangeArrowheads="1"/>
          </p:cNvSpPr>
          <p:nvPr/>
        </p:nvSpPr>
        <p:spPr bwMode="auto">
          <a:xfrm>
            <a:off x="2289175" y="1876425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20" name="直線接點 19"/>
          <p:cNvCxnSpPr/>
          <p:nvPr/>
        </p:nvCxnSpPr>
        <p:spPr>
          <a:xfrm>
            <a:off x="3021013" y="2092325"/>
            <a:ext cx="180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3203575" y="1804988"/>
            <a:ext cx="0" cy="576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3203575" y="1804988"/>
            <a:ext cx="36036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3203575" y="2381250"/>
            <a:ext cx="36036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6" name="文字方塊 23"/>
          <p:cNvSpPr txBox="1">
            <a:spLocks noChangeArrowheads="1"/>
          </p:cNvSpPr>
          <p:nvPr/>
        </p:nvSpPr>
        <p:spPr bwMode="auto">
          <a:xfrm>
            <a:off x="3563938" y="1589088"/>
            <a:ext cx="72072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360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0737" name="文字方塊 24"/>
          <p:cNvSpPr txBox="1">
            <a:spLocks noChangeArrowheads="1"/>
          </p:cNvSpPr>
          <p:nvPr/>
        </p:nvSpPr>
        <p:spPr bwMode="auto">
          <a:xfrm>
            <a:off x="3563938" y="2165350"/>
            <a:ext cx="72072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360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>
            <a:off x="4284663" y="1804988"/>
            <a:ext cx="3587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1987550" y="2668588"/>
            <a:ext cx="36036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0" name="文字方塊 28"/>
          <p:cNvSpPr txBox="1">
            <a:spLocks noChangeArrowheads="1"/>
          </p:cNvSpPr>
          <p:nvPr/>
        </p:nvSpPr>
        <p:spPr bwMode="auto">
          <a:xfrm>
            <a:off x="2271713" y="2452688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1,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39" name="直線接點 38"/>
          <p:cNvCxnSpPr/>
          <p:nvPr/>
        </p:nvCxnSpPr>
        <p:spPr>
          <a:xfrm>
            <a:off x="719138" y="2381250"/>
            <a:ext cx="180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2" name="文字方塊 39"/>
          <p:cNvSpPr txBox="1">
            <a:spLocks noChangeArrowheads="1"/>
          </p:cNvSpPr>
          <p:nvPr/>
        </p:nvSpPr>
        <p:spPr bwMode="auto">
          <a:xfrm>
            <a:off x="4584700" y="1589088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2,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4297363" y="2413000"/>
            <a:ext cx="3587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4" name="文字方塊 41"/>
          <p:cNvSpPr txBox="1">
            <a:spLocks noChangeArrowheads="1"/>
          </p:cNvSpPr>
          <p:nvPr/>
        </p:nvSpPr>
        <p:spPr bwMode="auto">
          <a:xfrm>
            <a:off x="4579938" y="2197100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2,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43" name="直線接點 42"/>
          <p:cNvCxnSpPr/>
          <p:nvPr/>
        </p:nvCxnSpPr>
        <p:spPr>
          <a:xfrm>
            <a:off x="5313363" y="1804988"/>
            <a:ext cx="1793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V="1">
            <a:off x="5495925" y="1516063"/>
            <a:ext cx="0" cy="576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5495925" y="1516063"/>
            <a:ext cx="3587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5495925" y="2092325"/>
            <a:ext cx="3587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9" name="文字方塊 46"/>
          <p:cNvSpPr txBox="1">
            <a:spLocks noChangeArrowheads="1"/>
          </p:cNvSpPr>
          <p:nvPr/>
        </p:nvSpPr>
        <p:spPr bwMode="auto">
          <a:xfrm>
            <a:off x="5854700" y="1300163"/>
            <a:ext cx="72072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360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0750" name="文字方塊 47"/>
          <p:cNvSpPr txBox="1">
            <a:spLocks noChangeArrowheads="1"/>
          </p:cNvSpPr>
          <p:nvPr/>
        </p:nvSpPr>
        <p:spPr bwMode="auto">
          <a:xfrm>
            <a:off x="5854700" y="1876425"/>
            <a:ext cx="72072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360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>
            <a:off x="6575425" y="1516063"/>
            <a:ext cx="36036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2" name="文字方塊 49"/>
          <p:cNvSpPr txBox="1">
            <a:spLocks noChangeArrowheads="1"/>
          </p:cNvSpPr>
          <p:nvPr/>
        </p:nvSpPr>
        <p:spPr bwMode="auto">
          <a:xfrm>
            <a:off x="6875463" y="1300163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3,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L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>
            <a:off x="6588125" y="2124075"/>
            <a:ext cx="36036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4" name="文字方塊 51"/>
          <p:cNvSpPr txBox="1">
            <a:spLocks noChangeArrowheads="1"/>
          </p:cNvSpPr>
          <p:nvPr/>
        </p:nvSpPr>
        <p:spPr bwMode="auto">
          <a:xfrm>
            <a:off x="6872288" y="1908175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3,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53" name="直線接點 52"/>
          <p:cNvCxnSpPr/>
          <p:nvPr/>
        </p:nvCxnSpPr>
        <p:spPr>
          <a:xfrm>
            <a:off x="7596188" y="1516063"/>
            <a:ext cx="1793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V="1">
            <a:off x="7778750" y="1228725"/>
            <a:ext cx="0" cy="576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>
            <a:off x="7778750" y="1228725"/>
            <a:ext cx="36036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7778750" y="1804988"/>
            <a:ext cx="36036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9" name="文字方塊 56"/>
          <p:cNvSpPr txBox="1">
            <a:spLocks noChangeArrowheads="1"/>
          </p:cNvSpPr>
          <p:nvPr/>
        </p:nvSpPr>
        <p:spPr bwMode="auto">
          <a:xfrm>
            <a:off x="8172450" y="981075"/>
            <a:ext cx="64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…..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0760" name="文字方塊 57"/>
          <p:cNvSpPr txBox="1">
            <a:spLocks noChangeArrowheads="1"/>
          </p:cNvSpPr>
          <p:nvPr/>
        </p:nvSpPr>
        <p:spPr bwMode="auto">
          <a:xfrm>
            <a:off x="8172450" y="1509713"/>
            <a:ext cx="64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…..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0761" name="文字方塊 58"/>
          <p:cNvSpPr txBox="1">
            <a:spLocks noChangeArrowheads="1"/>
          </p:cNvSpPr>
          <p:nvPr/>
        </p:nvSpPr>
        <p:spPr bwMode="auto">
          <a:xfrm>
            <a:off x="250825" y="3573463"/>
            <a:ext cx="865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其中</a:t>
            </a:r>
          </a:p>
        </p:txBody>
      </p:sp>
      <p:sp>
        <p:nvSpPr>
          <p:cNvPr id="30762" name="文字方塊 59"/>
          <p:cNvSpPr txBox="1">
            <a:spLocks noChangeArrowheads="1"/>
          </p:cNvSpPr>
          <p:nvPr/>
        </p:nvSpPr>
        <p:spPr bwMode="auto">
          <a:xfrm>
            <a:off x="900113" y="3573463"/>
            <a:ext cx="719137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360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j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>
            <a:off x="1619250" y="3789363"/>
            <a:ext cx="36036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4" name="文字方塊 61"/>
          <p:cNvSpPr txBox="1">
            <a:spLocks noChangeArrowheads="1"/>
          </p:cNvSpPr>
          <p:nvPr/>
        </p:nvSpPr>
        <p:spPr bwMode="auto">
          <a:xfrm>
            <a:off x="1979613" y="3573463"/>
            <a:ext cx="6477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360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↑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63" name="直線單箭頭接點 62"/>
          <p:cNvCxnSpPr/>
          <p:nvPr/>
        </p:nvCxnSpPr>
        <p:spPr>
          <a:xfrm>
            <a:off x="2627313" y="3789363"/>
            <a:ext cx="3603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6" name="文字方塊 63"/>
          <p:cNvSpPr txBox="1">
            <a:spLocks noChangeArrowheads="1"/>
          </p:cNvSpPr>
          <p:nvPr/>
        </p:nvSpPr>
        <p:spPr bwMode="auto">
          <a:xfrm>
            <a:off x="2987675" y="3573463"/>
            <a:ext cx="72072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360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j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+1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0767" name="文字方塊 64"/>
          <p:cNvSpPr txBox="1">
            <a:spLocks noChangeArrowheads="1"/>
          </p:cNvSpPr>
          <p:nvPr/>
        </p:nvSpPr>
        <p:spPr bwMode="auto">
          <a:xfrm>
            <a:off x="4572000" y="3573463"/>
            <a:ext cx="72072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360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j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>
            <a:off x="5292725" y="3789363"/>
            <a:ext cx="3587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9" name="文字方塊 66"/>
          <p:cNvSpPr txBox="1">
            <a:spLocks noChangeArrowheads="1"/>
          </p:cNvSpPr>
          <p:nvPr/>
        </p:nvSpPr>
        <p:spPr bwMode="auto">
          <a:xfrm>
            <a:off x="5651500" y="3573463"/>
            <a:ext cx="649288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360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↑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68" name="直線單箭頭接點 67"/>
          <p:cNvCxnSpPr/>
          <p:nvPr/>
        </p:nvCxnSpPr>
        <p:spPr>
          <a:xfrm>
            <a:off x="6300788" y="3789363"/>
            <a:ext cx="3587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71" name="文字方塊 68"/>
          <p:cNvSpPr txBox="1">
            <a:spLocks noChangeArrowheads="1"/>
          </p:cNvSpPr>
          <p:nvPr/>
        </p:nvSpPr>
        <p:spPr bwMode="auto">
          <a:xfrm>
            <a:off x="6659563" y="3573463"/>
            <a:ext cx="720725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360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 i="1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j</a:t>
            </a:r>
            <a:r>
              <a:rPr lang="en-US" altLang="zh-TW" sz="2000" baseline="-25000">
                <a:latin typeface="Times New Roman" panose="02020603050405020304" pitchFamily="18" charset="0"/>
                <a:ea typeface="標楷體" panose="03000509000000000000" pitchFamily="65" charset="-120"/>
              </a:rPr>
              <a:t>+1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0772" name="文字方塊 69"/>
          <p:cNvSpPr txBox="1">
            <a:spLocks noChangeArrowheads="1"/>
          </p:cNvSpPr>
          <p:nvPr/>
        </p:nvSpPr>
        <p:spPr bwMode="auto">
          <a:xfrm>
            <a:off x="468313" y="4437063"/>
            <a:ext cx="7632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Q: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和原本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discrete wavelet transform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不一樣的地方在哪裡？</a:t>
            </a:r>
          </a:p>
        </p:txBody>
      </p:sp>
      <p:sp>
        <p:nvSpPr>
          <p:cNvPr id="30773" name="文字方塊 70"/>
          <p:cNvSpPr txBox="1">
            <a:spLocks noChangeArrowheads="1"/>
          </p:cNvSpPr>
          <p:nvPr/>
        </p:nvSpPr>
        <p:spPr bwMode="auto">
          <a:xfrm>
            <a:off x="395288" y="5229225"/>
            <a:ext cx="80645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G. P. Nason and B. W. Silverman, “The stationary wavelet transform and some statistical applications,” 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Lecture Notes in Statistics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,  available in http://citeseerx.ist.psu.edu/viewdoc/download?doi=10.1.1.49.2662&amp;rep=rep1&amp;type=pdf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E8412-1D12-43F2-B02B-D54E391254CB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507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468313" y="476250"/>
            <a:ext cx="79200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 b="1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3.  Bandwidth Form Wavelet Transforms </a:t>
            </a:r>
          </a:p>
        </p:txBody>
      </p:sp>
      <p:sp>
        <p:nvSpPr>
          <p:cNvPr id="31748" name="文字方塊 3"/>
          <p:cNvSpPr txBox="1">
            <a:spLocks noChangeArrowheads="1"/>
          </p:cNvSpPr>
          <p:nvPr/>
        </p:nvSpPr>
        <p:spPr bwMode="auto">
          <a:xfrm>
            <a:off x="900113" y="1052513"/>
            <a:ext cx="7056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 little modification for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g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 and 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h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000" i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468313" y="3213100"/>
            <a:ext cx="79200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 b="1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4.  Multi-Band Wavelet Transforms </a:t>
            </a:r>
          </a:p>
        </p:txBody>
      </p:sp>
      <p:sp>
        <p:nvSpPr>
          <p:cNvPr id="31750" name="文字方塊 5"/>
          <p:cNvSpPr txBox="1">
            <a:spLocks noChangeArrowheads="1"/>
          </p:cNvSpPr>
          <p:nvPr/>
        </p:nvSpPr>
        <p:spPr bwMode="auto">
          <a:xfrm>
            <a:off x="900113" y="3860800"/>
            <a:ext cx="4464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Instead of only two outputs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5F6EB3-43A0-4602-A211-8F9302B8E20E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508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539750" y="2997200"/>
            <a:ext cx="763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TW" altLang="en-US" sz="24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祝各位期末考順利，寒假愉快！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778" name="Rectangle 9"/>
          <p:cNvSpPr>
            <a:spLocks noChangeArrowheads="1"/>
          </p:cNvSpPr>
          <p:nvPr/>
        </p:nvSpPr>
        <p:spPr bwMode="auto">
          <a:xfrm>
            <a:off x="539750" y="1844675"/>
            <a:ext cx="76327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4000" b="1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Happy New Year!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1364-CC80-4EAE-B37E-CBE438A14676}" type="slidenum">
              <a:rPr lang="zh-TW" altLang="en-US" smtClean="0"/>
              <a:t>484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958" y="784714"/>
            <a:ext cx="3639627" cy="1786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187624" y="332656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>
                <a:cs typeface="Times New Roman" panose="02020603050405020304" pitchFamily="18" charset="0"/>
              </a:rPr>
              <a:t>The subbands of the discrete wavelet transform (DWT)</a:t>
            </a:r>
            <a:endParaRPr lang="zh-TW" altLang="en-US" sz="1800" dirty="0"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669375"/>
            <a:ext cx="4229389" cy="379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8" y="2978058"/>
            <a:ext cx="3089344" cy="3089344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3995936" y="4522730"/>
            <a:ext cx="678180" cy="130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50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592E87-0285-46D7-ACF7-88D054A6C27F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485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96888" y="511175"/>
            <a:ext cx="285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比較：傳統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JPEG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架構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2151063" y="2151063"/>
            <a:ext cx="59055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>
                <a:latin typeface="Times New Roman" panose="02020603050405020304" pitchFamily="18" charset="0"/>
              </a:rPr>
              <a:t>8 </a:t>
            </a:r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× 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TW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9" name="Line 6"/>
          <p:cNvSpPr>
            <a:spLocks noChangeShapeType="1"/>
          </p:cNvSpPr>
          <p:nvPr/>
        </p:nvSpPr>
        <p:spPr bwMode="auto">
          <a:xfrm>
            <a:off x="1862138" y="2366963"/>
            <a:ext cx="288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1287463" y="2222500"/>
            <a:ext cx="576262" cy="2873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>
                <a:latin typeface="Times New Roman" panose="02020603050405020304" pitchFamily="18" charset="0"/>
              </a:rPr>
              <a:t>4:2:0</a:t>
            </a:r>
            <a:endParaRPr lang="en-US" altLang="zh-TW" sz="2000">
              <a:latin typeface="Times New Roman" panose="02020603050405020304" pitchFamily="18" charset="0"/>
            </a:endParaRPr>
          </a:p>
        </p:txBody>
      </p:sp>
      <p:sp>
        <p:nvSpPr>
          <p:cNvPr id="6151" name="Line 8"/>
          <p:cNvSpPr>
            <a:spLocks noChangeShapeType="1"/>
          </p:cNvSpPr>
          <p:nvPr/>
        </p:nvSpPr>
        <p:spPr bwMode="auto">
          <a:xfrm>
            <a:off x="2727325" y="2366963"/>
            <a:ext cx="2254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2" name="Text Box 9"/>
          <p:cNvSpPr txBox="1">
            <a:spLocks noChangeArrowheads="1"/>
          </p:cNvSpPr>
          <p:nvPr/>
        </p:nvSpPr>
        <p:spPr bwMode="auto">
          <a:xfrm>
            <a:off x="2943225" y="1935163"/>
            <a:ext cx="685800" cy="8524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TW" sz="1600" b="1">
              <a:solidFill>
                <a:srgbClr val="3333FF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 b="1">
                <a:solidFill>
                  <a:srgbClr val="3333FF"/>
                </a:solidFill>
                <a:latin typeface="Times New Roman" panose="02020603050405020304" pitchFamily="18" charset="0"/>
              </a:rPr>
              <a:t>DCT</a:t>
            </a:r>
            <a:endParaRPr lang="en-US" altLang="zh-TW" sz="2000" b="1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3" name="Line 10"/>
          <p:cNvSpPr>
            <a:spLocks noChangeShapeType="1"/>
          </p:cNvSpPr>
          <p:nvPr/>
        </p:nvSpPr>
        <p:spPr bwMode="auto">
          <a:xfrm flipV="1">
            <a:off x="3590925" y="2366963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4" name="Text Box 11"/>
          <p:cNvSpPr txBox="1">
            <a:spLocks noChangeArrowheads="1"/>
          </p:cNvSpPr>
          <p:nvPr/>
        </p:nvSpPr>
        <p:spPr bwMode="auto">
          <a:xfrm>
            <a:off x="3924300" y="2060575"/>
            <a:ext cx="773113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600">
                <a:latin typeface="Times New Roman" panose="02020603050405020304" pitchFamily="18" charset="0"/>
              </a:rPr>
              <a:t>量子化</a:t>
            </a:r>
            <a:endParaRPr lang="zh-TW" altLang="en-US" sz="2000">
              <a:latin typeface="Times New Roman" panose="02020603050405020304" pitchFamily="18" charset="0"/>
            </a:endParaRPr>
          </a:p>
        </p:txBody>
      </p:sp>
      <p:sp>
        <p:nvSpPr>
          <p:cNvPr id="6155" name="Text Box 12"/>
          <p:cNvSpPr txBox="1">
            <a:spLocks noChangeArrowheads="1"/>
          </p:cNvSpPr>
          <p:nvPr/>
        </p:nvSpPr>
        <p:spPr bwMode="auto">
          <a:xfrm>
            <a:off x="3814763" y="3203575"/>
            <a:ext cx="992187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600">
                <a:latin typeface="Times New Roman" panose="02020603050405020304" pitchFamily="18" charset="0"/>
              </a:rPr>
              <a:t>量子化表</a:t>
            </a:r>
            <a:endParaRPr lang="zh-TW" altLang="en-US" sz="2000">
              <a:latin typeface="Times New Roman" panose="02020603050405020304" pitchFamily="18" charset="0"/>
            </a:endParaRPr>
          </a:p>
        </p:txBody>
      </p:sp>
      <p:sp>
        <p:nvSpPr>
          <p:cNvPr id="6156" name="Line 13"/>
          <p:cNvSpPr>
            <a:spLocks noChangeShapeType="1"/>
          </p:cNvSpPr>
          <p:nvPr/>
        </p:nvSpPr>
        <p:spPr bwMode="auto">
          <a:xfrm flipV="1">
            <a:off x="4256088" y="2632075"/>
            <a:ext cx="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7" name="Text Box 14"/>
          <p:cNvSpPr txBox="1">
            <a:spLocks noChangeArrowheads="1"/>
          </p:cNvSpPr>
          <p:nvPr/>
        </p:nvSpPr>
        <p:spPr bwMode="auto">
          <a:xfrm>
            <a:off x="4746625" y="1928813"/>
            <a:ext cx="773113" cy="5699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>
                <a:latin typeface="Times New Roman" panose="02020603050405020304" pitchFamily="18" charset="0"/>
              </a:rPr>
              <a:t>AC</a:t>
            </a:r>
            <a:r>
              <a:rPr lang="zh-TW" altLang="en-US" sz="1600">
                <a:latin typeface="Times New Roman" panose="02020603050405020304" pitchFamily="18" charset="0"/>
              </a:rPr>
              <a:t>係數</a:t>
            </a:r>
            <a:endParaRPr lang="zh-TW" altLang="en-US" sz="2000">
              <a:latin typeface="Times New Roman" panose="02020603050405020304" pitchFamily="18" charset="0"/>
            </a:endParaRPr>
          </a:p>
        </p:txBody>
      </p:sp>
      <p:sp>
        <p:nvSpPr>
          <p:cNvPr id="6158" name="Line 15"/>
          <p:cNvSpPr>
            <a:spLocks noChangeShapeType="1"/>
          </p:cNvSpPr>
          <p:nvPr/>
        </p:nvSpPr>
        <p:spPr bwMode="auto">
          <a:xfrm flipV="1">
            <a:off x="4716463" y="2349500"/>
            <a:ext cx="9350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9" name="Text Box 16"/>
          <p:cNvSpPr txBox="1">
            <a:spLocks noChangeArrowheads="1"/>
          </p:cNvSpPr>
          <p:nvPr/>
        </p:nvSpPr>
        <p:spPr bwMode="auto">
          <a:xfrm>
            <a:off x="5629275" y="1928813"/>
            <a:ext cx="773113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>
                <a:latin typeface="Times New Roman" panose="02020603050405020304" pitchFamily="18" charset="0"/>
              </a:rPr>
              <a:t>Zigzag </a:t>
            </a:r>
            <a:br>
              <a:rPr lang="en-US" altLang="zh-TW" sz="1600">
                <a:latin typeface="Times New Roman" panose="02020603050405020304" pitchFamily="18" charset="0"/>
              </a:rPr>
            </a:br>
            <a:r>
              <a:rPr lang="en-US" altLang="zh-TW" sz="1600">
                <a:latin typeface="Times New Roman" panose="02020603050405020304" pitchFamily="18" charset="0"/>
              </a:rPr>
              <a:t>Scan</a:t>
            </a:r>
            <a:endParaRPr lang="en-US" altLang="zh-TW" sz="2000">
              <a:latin typeface="Times New Roman" panose="02020603050405020304" pitchFamily="18" charset="0"/>
            </a:endParaRPr>
          </a:p>
        </p:txBody>
      </p:sp>
      <p:sp>
        <p:nvSpPr>
          <p:cNvPr id="6160" name="Text Box 18"/>
          <p:cNvSpPr txBox="1">
            <a:spLocks noChangeArrowheads="1"/>
          </p:cNvSpPr>
          <p:nvPr/>
        </p:nvSpPr>
        <p:spPr bwMode="auto">
          <a:xfrm>
            <a:off x="4932363" y="3068638"/>
            <a:ext cx="771525" cy="571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>
                <a:latin typeface="Times New Roman" panose="02020603050405020304" pitchFamily="18" charset="0"/>
              </a:rPr>
              <a:t>DC</a:t>
            </a:r>
            <a:r>
              <a:rPr lang="zh-TW" altLang="en-US" sz="1600">
                <a:latin typeface="Times New Roman" panose="02020603050405020304" pitchFamily="18" charset="0"/>
              </a:rPr>
              <a:t>係數</a:t>
            </a:r>
            <a:endParaRPr lang="zh-TW" altLang="en-US" sz="2000">
              <a:latin typeface="Times New Roman" panose="02020603050405020304" pitchFamily="18" charset="0"/>
            </a:endParaRPr>
          </a:p>
        </p:txBody>
      </p:sp>
      <p:sp>
        <p:nvSpPr>
          <p:cNvPr id="6161" name="Line 19"/>
          <p:cNvSpPr>
            <a:spLocks noChangeShapeType="1"/>
          </p:cNvSpPr>
          <p:nvPr/>
        </p:nvSpPr>
        <p:spPr bwMode="auto">
          <a:xfrm flipV="1">
            <a:off x="4932363" y="3386138"/>
            <a:ext cx="7191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62" name="Text Box 20"/>
          <p:cNvSpPr txBox="1">
            <a:spLocks noChangeArrowheads="1"/>
          </p:cNvSpPr>
          <p:nvPr/>
        </p:nvSpPr>
        <p:spPr bwMode="auto">
          <a:xfrm>
            <a:off x="5629275" y="3071813"/>
            <a:ext cx="773113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600">
                <a:latin typeface="Times New Roman" panose="02020603050405020304" pitchFamily="18" charset="0"/>
              </a:rPr>
              <a:t>差分</a:t>
            </a:r>
            <a:br>
              <a:rPr lang="zh-TW" altLang="en-US" sz="1600">
                <a:latin typeface="Times New Roman" panose="02020603050405020304" pitchFamily="18" charset="0"/>
              </a:rPr>
            </a:br>
            <a:r>
              <a:rPr lang="zh-TW" altLang="en-US" sz="1600">
                <a:latin typeface="Times New Roman" panose="02020603050405020304" pitchFamily="18" charset="0"/>
              </a:rPr>
              <a:t>編碼</a:t>
            </a:r>
            <a:endParaRPr lang="zh-TW" altLang="en-US" sz="2000">
              <a:latin typeface="Times New Roman" panose="02020603050405020304" pitchFamily="18" charset="0"/>
            </a:endParaRPr>
          </a:p>
        </p:txBody>
      </p:sp>
      <p:sp>
        <p:nvSpPr>
          <p:cNvPr id="6163" name="Line 21"/>
          <p:cNvSpPr>
            <a:spLocks noChangeShapeType="1"/>
          </p:cNvSpPr>
          <p:nvPr/>
        </p:nvSpPr>
        <p:spPr bwMode="auto">
          <a:xfrm>
            <a:off x="6402388" y="2386013"/>
            <a:ext cx="4413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64" name="Text Box 22"/>
          <p:cNvSpPr txBox="1">
            <a:spLocks noChangeArrowheads="1"/>
          </p:cNvSpPr>
          <p:nvPr/>
        </p:nvSpPr>
        <p:spPr bwMode="auto">
          <a:xfrm>
            <a:off x="6843713" y="1928813"/>
            <a:ext cx="884237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>
                <a:latin typeface="Times New Roman" panose="02020603050405020304" pitchFamily="18" charset="0"/>
              </a:rPr>
              <a:t>Huffman</a:t>
            </a:r>
            <a:br>
              <a:rPr lang="en-US" altLang="zh-TW" sz="1600">
                <a:latin typeface="Times New Roman" panose="02020603050405020304" pitchFamily="18" charset="0"/>
              </a:rPr>
            </a:br>
            <a:r>
              <a:rPr lang="en-US" altLang="zh-TW" sz="1600">
                <a:latin typeface="Times New Roman" panose="02020603050405020304" pitchFamily="18" charset="0"/>
              </a:rPr>
              <a:t>Coding</a:t>
            </a:r>
            <a:endParaRPr lang="en-US" altLang="zh-TW" sz="2000">
              <a:latin typeface="Times New Roman" panose="02020603050405020304" pitchFamily="18" charset="0"/>
            </a:endParaRPr>
          </a:p>
        </p:txBody>
      </p:sp>
      <p:sp>
        <p:nvSpPr>
          <p:cNvPr id="6165" name="Text Box 23"/>
          <p:cNvSpPr txBox="1">
            <a:spLocks noChangeArrowheads="1"/>
          </p:cNvSpPr>
          <p:nvPr/>
        </p:nvSpPr>
        <p:spPr bwMode="auto">
          <a:xfrm>
            <a:off x="6843713" y="3071813"/>
            <a:ext cx="884237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>
                <a:latin typeface="Times New Roman" panose="02020603050405020304" pitchFamily="18" charset="0"/>
              </a:rPr>
              <a:t>Huffman</a:t>
            </a:r>
            <a:br>
              <a:rPr lang="en-US" altLang="zh-TW" sz="1600">
                <a:latin typeface="Times New Roman" panose="02020603050405020304" pitchFamily="18" charset="0"/>
              </a:rPr>
            </a:br>
            <a:r>
              <a:rPr lang="en-US" altLang="zh-TW" sz="1600">
                <a:latin typeface="Times New Roman" panose="02020603050405020304" pitchFamily="18" charset="0"/>
              </a:rPr>
              <a:t>Coding</a:t>
            </a:r>
            <a:endParaRPr lang="en-US" altLang="zh-TW" sz="2000">
              <a:latin typeface="Times New Roman" panose="02020603050405020304" pitchFamily="18" charset="0"/>
            </a:endParaRPr>
          </a:p>
        </p:txBody>
      </p:sp>
      <p:sp>
        <p:nvSpPr>
          <p:cNvPr id="6166" name="Line 24"/>
          <p:cNvSpPr>
            <a:spLocks noChangeShapeType="1"/>
          </p:cNvSpPr>
          <p:nvPr/>
        </p:nvSpPr>
        <p:spPr bwMode="auto">
          <a:xfrm>
            <a:off x="6402388" y="3414713"/>
            <a:ext cx="441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67" name="Line 25"/>
          <p:cNvSpPr>
            <a:spLocks noChangeShapeType="1"/>
          </p:cNvSpPr>
          <p:nvPr/>
        </p:nvSpPr>
        <p:spPr bwMode="auto">
          <a:xfrm>
            <a:off x="7727950" y="2386013"/>
            <a:ext cx="5508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68" name="Text Box 26"/>
          <p:cNvSpPr txBox="1">
            <a:spLocks noChangeArrowheads="1"/>
          </p:cNvSpPr>
          <p:nvPr/>
        </p:nvSpPr>
        <p:spPr bwMode="auto">
          <a:xfrm>
            <a:off x="8280400" y="2043113"/>
            <a:ext cx="661988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>
                <a:latin typeface="Times New Roman" panose="02020603050405020304" pitchFamily="18" charset="0"/>
              </a:rPr>
              <a:t>JPEG</a:t>
            </a:r>
            <a:br>
              <a:rPr lang="en-US" altLang="zh-TW" sz="1600">
                <a:latin typeface="Times New Roman" panose="02020603050405020304" pitchFamily="18" charset="0"/>
              </a:rPr>
            </a:br>
            <a:r>
              <a:rPr lang="en-US" altLang="zh-TW" sz="1600">
                <a:latin typeface="Times New Roman" panose="02020603050405020304" pitchFamily="18" charset="0"/>
              </a:rPr>
              <a:t>file</a:t>
            </a:r>
            <a:endParaRPr lang="en-US" altLang="zh-TW" sz="2000">
              <a:latin typeface="Times New Roman" panose="02020603050405020304" pitchFamily="18" charset="0"/>
            </a:endParaRPr>
          </a:p>
        </p:txBody>
      </p:sp>
      <p:sp>
        <p:nvSpPr>
          <p:cNvPr id="6169" name="Line 27"/>
          <p:cNvSpPr>
            <a:spLocks noChangeShapeType="1"/>
          </p:cNvSpPr>
          <p:nvPr/>
        </p:nvSpPr>
        <p:spPr bwMode="auto">
          <a:xfrm flipV="1">
            <a:off x="8389938" y="2957513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70" name="Line 28"/>
          <p:cNvSpPr>
            <a:spLocks noChangeShapeType="1"/>
          </p:cNvSpPr>
          <p:nvPr/>
        </p:nvSpPr>
        <p:spPr bwMode="auto">
          <a:xfrm>
            <a:off x="7726363" y="3414713"/>
            <a:ext cx="6635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71" name="Line 29"/>
          <p:cNvSpPr>
            <a:spLocks noChangeShapeType="1"/>
          </p:cNvSpPr>
          <p:nvPr/>
        </p:nvSpPr>
        <p:spPr bwMode="auto">
          <a:xfrm flipV="1">
            <a:off x="8499475" y="2957513"/>
            <a:ext cx="1588" cy="1028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72" name="Text Box 30"/>
          <p:cNvSpPr txBox="1">
            <a:spLocks noChangeArrowheads="1"/>
          </p:cNvSpPr>
          <p:nvPr/>
        </p:nvSpPr>
        <p:spPr bwMode="auto">
          <a:xfrm>
            <a:off x="8169275" y="3986213"/>
            <a:ext cx="6604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600">
                <a:latin typeface="Times New Roman" panose="02020603050405020304" pitchFamily="18" charset="0"/>
              </a:rPr>
              <a:t>檔頭</a:t>
            </a:r>
            <a:endParaRPr lang="zh-TW" altLang="en-US" sz="2000">
              <a:latin typeface="Times New Roman" panose="02020603050405020304" pitchFamily="18" charset="0"/>
            </a:endParaRPr>
          </a:p>
        </p:txBody>
      </p:sp>
      <p:sp>
        <p:nvSpPr>
          <p:cNvPr id="6173" name="Text Box 31"/>
          <p:cNvSpPr txBox="1">
            <a:spLocks noChangeArrowheads="1"/>
          </p:cNvSpPr>
          <p:nvPr/>
        </p:nvSpPr>
        <p:spPr bwMode="auto">
          <a:xfrm>
            <a:off x="250825" y="1341438"/>
            <a:ext cx="6477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46800" rIns="54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600">
                <a:latin typeface="Times New Roman" panose="02020603050405020304" pitchFamily="18" charset="0"/>
                <a:ea typeface="標楷體" panose="03000509000000000000" pitchFamily="65" charset="-120"/>
              </a:rPr>
              <a:t>Image</a:t>
            </a:r>
          </a:p>
        </p:txBody>
      </p:sp>
      <p:sp>
        <p:nvSpPr>
          <p:cNvPr id="6174" name="Line 32"/>
          <p:cNvSpPr>
            <a:spLocks noChangeShapeType="1"/>
          </p:cNvSpPr>
          <p:nvPr/>
        </p:nvSpPr>
        <p:spPr bwMode="auto">
          <a:xfrm>
            <a:off x="611188" y="17002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75" name="Text Box 33"/>
          <p:cNvSpPr txBox="1">
            <a:spLocks noChangeArrowheads="1"/>
          </p:cNvSpPr>
          <p:nvPr/>
        </p:nvSpPr>
        <p:spPr bwMode="auto">
          <a:xfrm>
            <a:off x="468313" y="4868863"/>
            <a:ext cx="741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問題：由於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8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 8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的切割，在高壓縮率時會造成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blocking effect</a:t>
            </a:r>
          </a:p>
        </p:txBody>
      </p:sp>
      <p:sp>
        <p:nvSpPr>
          <p:cNvPr id="6176" name="Line 17"/>
          <p:cNvSpPr>
            <a:spLocks noChangeShapeType="1"/>
          </p:cNvSpPr>
          <p:nvPr/>
        </p:nvSpPr>
        <p:spPr bwMode="auto">
          <a:xfrm>
            <a:off x="4932363" y="2349500"/>
            <a:ext cx="0" cy="1028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77" name="Line 6"/>
          <p:cNvSpPr>
            <a:spLocks noChangeShapeType="1"/>
          </p:cNvSpPr>
          <p:nvPr/>
        </p:nvSpPr>
        <p:spPr bwMode="auto">
          <a:xfrm flipV="1">
            <a:off x="1014413" y="2349500"/>
            <a:ext cx="288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78" name="Text Box 7"/>
          <p:cNvSpPr txBox="1">
            <a:spLocks noChangeArrowheads="1"/>
          </p:cNvSpPr>
          <p:nvPr/>
        </p:nvSpPr>
        <p:spPr bwMode="auto">
          <a:xfrm>
            <a:off x="250825" y="2060575"/>
            <a:ext cx="792163" cy="5762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53035" tIns="26518" rIns="53035" bIns="26518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600">
                <a:latin typeface="Times New Roman" panose="02020603050405020304" pitchFamily="18" charset="0"/>
              </a:rPr>
              <a:t>RGB to YCbCr</a:t>
            </a:r>
            <a:endParaRPr lang="en-US" altLang="zh-TW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8B57F2-5D1C-435E-B98B-C9C1418E7956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486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171" name="Picture 2" descr="lena_g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1484313"/>
            <a:ext cx="25400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831850" y="981075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Original image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497263" y="765175"/>
            <a:ext cx="2228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DCT-based </a:t>
            </a:r>
            <a:br>
              <a:rPr lang="en-US" altLang="zh-TW" sz="1800"/>
            </a:br>
            <a:r>
              <a:rPr lang="en-US" altLang="zh-TW" sz="1800"/>
              <a:t>image compression </a:t>
            </a: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6161088" y="765175"/>
            <a:ext cx="2209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/>
              <a:t>Wavelet-based </a:t>
            </a:r>
            <a:br>
              <a:rPr lang="en-US" altLang="zh-TW" sz="1800"/>
            </a:br>
            <a:r>
              <a:rPr lang="en-US" altLang="zh-TW" sz="1800"/>
              <a:t>image compression </a:t>
            </a: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3752850" y="4221163"/>
            <a:ext cx="1616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CR = 53.4333</a:t>
            </a:r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6646863" y="4148138"/>
            <a:ext cx="1616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CR = 51.3806</a:t>
            </a:r>
          </a:p>
        </p:txBody>
      </p:sp>
      <p:pic>
        <p:nvPicPr>
          <p:cNvPr id="7177" name="Picture 8" descr="jpeg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338" y="1484313"/>
            <a:ext cx="2541587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9" descr="jpeg2k5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5" y="1484313"/>
            <a:ext cx="2541588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9" name="Text Box 10"/>
          <p:cNvSpPr txBox="1">
            <a:spLocks noChangeArrowheads="1"/>
          </p:cNvSpPr>
          <p:nvPr/>
        </p:nvSpPr>
        <p:spPr bwMode="auto">
          <a:xfrm>
            <a:off x="468313" y="5805488"/>
            <a:ext cx="5111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註：感謝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2006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年修課的黃俊德同學</a:t>
            </a:r>
          </a:p>
        </p:txBody>
      </p:sp>
      <p:sp>
        <p:nvSpPr>
          <p:cNvPr id="7180" name="Text Box 11"/>
          <p:cNvSpPr txBox="1">
            <a:spLocks noChangeArrowheads="1"/>
          </p:cNvSpPr>
          <p:nvPr/>
        </p:nvSpPr>
        <p:spPr bwMode="auto">
          <a:xfrm>
            <a:off x="1116013" y="5013325"/>
            <a:ext cx="2951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CR: compression ratio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C311B0-852C-499D-8F2D-5840F98986ED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487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33375"/>
            <a:ext cx="5040312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文字方塊 14"/>
          <p:cNvSpPr txBox="1">
            <a:spLocks noChangeArrowheads="1"/>
          </p:cNvSpPr>
          <p:nvPr/>
        </p:nvSpPr>
        <p:spPr bwMode="auto">
          <a:xfrm>
            <a:off x="1116013" y="4437063"/>
            <a:ext cx="61198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bpp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:  bit per pixel 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每一點平均需要多少個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bits)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PSNR: peak signal to noise ratio (PSNR), see page 480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0CB6D8-3220-4AC5-AA31-03D1BFD3FE14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488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文字方塊 2"/>
          <p:cNvSpPr txBox="1">
            <a:spLocks noChangeArrowheads="1"/>
          </p:cNvSpPr>
          <p:nvPr/>
        </p:nvSpPr>
        <p:spPr bwMode="auto">
          <a:xfrm>
            <a:off x="395288" y="404813"/>
            <a:ext cx="4392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使用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JPEG 2000 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做影像壓縮的優點：</a:t>
            </a:r>
          </a:p>
        </p:txBody>
      </p:sp>
      <p:sp>
        <p:nvSpPr>
          <p:cNvPr id="9220" name="文字方塊 3"/>
          <p:cNvSpPr txBox="1">
            <a:spLocks noChangeArrowheads="1"/>
          </p:cNvSpPr>
          <p:nvPr/>
        </p:nvSpPr>
        <p:spPr bwMode="auto">
          <a:xfrm>
            <a:off x="971550" y="2133600"/>
            <a:ext cx="6913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所以，在高壓縮率之下，重建的影像仍有不錯的品質</a:t>
            </a:r>
          </a:p>
        </p:txBody>
      </p:sp>
      <p:sp>
        <p:nvSpPr>
          <p:cNvPr id="9221" name="文字方塊 4"/>
          <p:cNvSpPr txBox="1">
            <a:spLocks noChangeArrowheads="1"/>
          </p:cNvSpPr>
          <p:nvPr/>
        </p:nvSpPr>
        <p:spPr bwMode="auto">
          <a:xfrm>
            <a:off x="468313" y="2708275"/>
            <a:ext cx="691197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Question: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Why JPEG 2000  has not replaced the status of JPEG now? 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222" name="矩形 5"/>
          <p:cNvSpPr>
            <a:spLocks noChangeArrowheads="1"/>
          </p:cNvSpPr>
          <p:nvPr/>
        </p:nvSpPr>
        <p:spPr bwMode="auto">
          <a:xfrm>
            <a:off x="323850" y="5084763"/>
            <a:ext cx="82089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C.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Christopoulos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A.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Skodras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and T.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Ebrahimi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“The JPEG2000 still image coding system: An overview,” 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IEEE Trans. Consumer Electronics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vol. 46, no. 4, pp.1103-1127, Nov. 2000.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223" name="文字方塊 2"/>
          <p:cNvSpPr txBox="1">
            <a:spLocks noChangeArrowheads="1"/>
          </p:cNvSpPr>
          <p:nvPr/>
        </p:nvSpPr>
        <p:spPr bwMode="auto">
          <a:xfrm>
            <a:off x="323850" y="4581525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參考資料</a:t>
            </a:r>
          </a:p>
        </p:txBody>
      </p:sp>
      <p:sp>
        <p:nvSpPr>
          <p:cNvPr id="9224" name="文字方塊 3"/>
          <p:cNvSpPr txBox="1">
            <a:spLocks noChangeArrowheads="1"/>
          </p:cNvSpPr>
          <p:nvPr/>
        </p:nvSpPr>
        <p:spPr bwMode="auto">
          <a:xfrm>
            <a:off x="971550" y="836613"/>
            <a:ext cx="6913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(1)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225" name="文字方塊 3"/>
          <p:cNvSpPr txBox="1">
            <a:spLocks noChangeArrowheads="1"/>
          </p:cNvSpPr>
          <p:nvPr/>
        </p:nvSpPr>
        <p:spPr bwMode="auto">
          <a:xfrm>
            <a:off x="971550" y="1268413"/>
            <a:ext cx="6913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(2)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226" name="文字方塊 3"/>
          <p:cNvSpPr txBox="1">
            <a:spLocks noChangeArrowheads="1"/>
          </p:cNvSpPr>
          <p:nvPr/>
        </p:nvSpPr>
        <p:spPr bwMode="auto">
          <a:xfrm>
            <a:off x="971550" y="1628775"/>
            <a:ext cx="741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(3)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05D217-938F-406B-A5F1-5C2FC6040606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489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矩形 2"/>
          <p:cNvSpPr>
            <a:spLocks noChangeArrowheads="1"/>
          </p:cNvSpPr>
          <p:nvPr/>
        </p:nvSpPr>
        <p:spPr bwMode="auto">
          <a:xfrm>
            <a:off x="468313" y="4292600"/>
            <a:ext cx="8496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B.J. Kim, Z.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Xiong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and W.A. Pearlman. “Low bit-rate scalable video coding with 3-D set partitioning in hierarchical trees (3-D SPIHT),”</a:t>
            </a:r>
            <a:r>
              <a:rPr lang="en-US" altLang="zh-TW" sz="20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 IEEE Trans. Circuits Syst. Video Technol.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vol. 10, pp. 1374-1387, 2000.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468313" y="476250"/>
            <a:ext cx="5903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Another Compression Algorithm:  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SPIHT </a:t>
            </a:r>
            <a:endParaRPr lang="zh-TW" altLang="en-US" sz="200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245" name="文字方塊 4"/>
          <p:cNvSpPr txBox="1">
            <a:spLocks noChangeArrowheads="1"/>
          </p:cNvSpPr>
          <p:nvPr/>
        </p:nvSpPr>
        <p:spPr bwMode="auto">
          <a:xfrm>
            <a:off x="539750" y="1628775"/>
            <a:ext cx="7704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Using the correlation among high frequency parts in different layers</a:t>
            </a:r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A83BD4-ABEC-4C18-A9CB-AC8DA9B7CC6B}" type="slidenum">
              <a:rPr lang="en-US" altLang="zh-TW" sz="2000" smtClean="0">
                <a:solidFill>
                  <a:srgbClr val="3333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490</a:t>
            </a:fld>
            <a:endParaRPr lang="en-US" altLang="zh-TW" sz="20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540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(2) Edge and Corner Detection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468313" y="1628775"/>
            <a:ext cx="540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(3) Pattern recognition 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468313" y="4149725"/>
            <a:ext cx="540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(4) </a:t>
            </a:r>
            <a:r>
              <a:rPr lang="zh-TW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強調前景，壓縮背景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1116013" y="2276475"/>
            <a:ext cx="70564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(a) Feature extraction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     (Using the wavelet features)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(b) Computation Time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和縮小的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pattern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互相比較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節省運算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9_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3131</TotalTime>
  <Words>1365</Words>
  <Application>Microsoft Office PowerPoint</Application>
  <PresentationFormat>如螢幕大小 (4:3)</PresentationFormat>
  <Paragraphs>376</Paragraphs>
  <Slides>27</Slides>
  <Notes>5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4" baseType="lpstr">
      <vt:lpstr>新細明體</vt:lpstr>
      <vt:lpstr>標楷體</vt:lpstr>
      <vt:lpstr>Arial</vt:lpstr>
      <vt:lpstr>Symbol</vt:lpstr>
      <vt:lpstr>Times New Roman</vt:lpstr>
      <vt:lpstr>19_預設簡報設計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Frequency Analysis and Wavelet Transforms  時頻分析與小波轉換 </dc:title>
  <dc:creator>DJJ</dc:creator>
  <cp:lastModifiedBy>User</cp:lastModifiedBy>
  <cp:revision>399</cp:revision>
  <dcterms:created xsi:type="dcterms:W3CDTF">2007-09-19T14:57:43Z</dcterms:created>
  <dcterms:modified xsi:type="dcterms:W3CDTF">2021-01-01T03:56:51Z</dcterms:modified>
</cp:coreProperties>
</file>