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0" saveSubsetFonts="1">
  <p:sldMasterIdLst>
    <p:sldMasterId id="2147483648" r:id="rId1"/>
  </p:sldMasterIdLst>
  <p:notesMasterIdLst>
    <p:notesMasterId r:id="rId21"/>
  </p:notes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FF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82" d="100"/>
          <a:sy n="82" d="100"/>
        </p:scale>
        <p:origin x="14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86A0FA1-E153-4063-9817-32044E9AD9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E3CA1A2-84F6-4C18-84C8-E3E5647DA181}" type="slidenum">
              <a:rPr lang="en-US" altLang="zh-TW" smtClean="0"/>
              <a:pPr>
                <a:spcBef>
                  <a:spcPct val="0"/>
                </a:spcBef>
              </a:pPr>
              <a:t>65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7681C-16B1-4B30-B448-532E6AD5B3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1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8EC5C-CA00-4DE6-A505-9A274955EE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460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F45D0-C1AF-450C-A6F5-80C76E2350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42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3998-661C-4145-BB52-96D449230F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993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569BE-6E70-4E12-A92A-9B3EC09302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313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667625" y="260350"/>
            <a:ext cx="1090613" cy="476250"/>
          </a:xfrm>
        </p:spPr>
        <p:txBody>
          <a:bodyPr/>
          <a:lstStyle>
            <a:lvl1pPr>
              <a:defRPr>
                <a:solidFill>
                  <a:srgbClr val="3333FF"/>
                </a:solidFill>
              </a:defRPr>
            </a:lvl1pPr>
          </a:lstStyle>
          <a:p>
            <a:pPr>
              <a:defRPr/>
            </a:pPr>
            <a:fld id="{97227844-6326-404B-9B8D-16D2B4D999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698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1CC91-8ECA-4D35-9C97-76AE605048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922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98595-20C2-4979-9C9E-697AF2FB69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839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</p:spPr>
        <p:txBody>
          <a:bodyPr/>
          <a:lstStyle>
            <a:lvl1pPr>
              <a:defRPr>
                <a:solidFill>
                  <a:srgbClr val="3333FF"/>
                </a:solidFill>
              </a:defRPr>
            </a:lvl1pPr>
          </a:lstStyle>
          <a:p>
            <a:pPr>
              <a:defRPr/>
            </a:pPr>
            <a:fld id="{31A7B189-59AC-4ECF-8DBE-7A9AC40031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410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FF86C-C813-45FB-9AC7-01D57F008A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240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CAB97-D3F2-42ED-86EE-9AFBD9BAF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322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81CBD195-50D0-4244-8043-469085FD50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40" r:id="rId4"/>
    <p:sldLayoutId id="2147483834" r:id="rId5"/>
    <p:sldLayoutId id="2147483835" r:id="rId6"/>
    <p:sldLayoutId id="2147483841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70708A-9B0F-4F35-AC8E-53C7D42326FD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pPr eaLnBrk="1" hangingPunct="1"/>
            <a:r>
              <a:rPr lang="en-US" altLang="zh-TW" sz="32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II. Short-time Fourier Transform </a:t>
            </a:r>
          </a:p>
        </p:txBody>
      </p:sp>
      <p:graphicFrame>
        <p:nvGraphicFramePr>
          <p:cNvPr id="5124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331913" y="2276475"/>
          <a:ext cx="3708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" imgW="3708400" imgH="495300" progId="Equation.DSMT4">
                  <p:embed/>
                </p:oleObj>
              </mc:Choice>
              <mc:Fallback>
                <p:oleObj name="Equation" r:id="rId3" imgW="37084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76475"/>
                        <a:ext cx="3708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684213" y="1844675"/>
            <a:ext cx="504031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Short-time Fourier transform (STFT)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Alternative definition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7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3213100"/>
          <a:ext cx="3505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5" imgW="3505200" imgH="495300" progId="Equation.DSMT4">
                  <p:embed/>
                </p:oleObj>
              </mc:Choice>
              <mc:Fallback>
                <p:oleObj name="Equation" r:id="rId5" imgW="3505200" imgH="495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13100"/>
                        <a:ext cx="3505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539750" y="4437063"/>
            <a:ext cx="777716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[1] S. Qian and D. Chen,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Section 3-1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in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Joint Time-Frequency Analysis: Methods and  Applications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Prentice-Hall, 1996. </a:t>
            </a:r>
          </a:p>
          <a:p>
            <a:pPr algn="just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[2] S. H.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Nawab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and T. F.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Quatieri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“Short time Fourier transform,” in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Advanced Topics in Signal Processing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pp. 289-337, Prentice Hall, 1987. </a:t>
            </a:r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466725" y="4076700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5131" name="Text Box 13"/>
          <p:cNvSpPr txBox="1">
            <a:spLocks noChangeArrowheads="1"/>
          </p:cNvSpPr>
          <p:nvPr/>
        </p:nvSpPr>
        <p:spPr bwMode="auto">
          <a:xfrm>
            <a:off x="539750" y="1268413"/>
            <a:ext cx="7993063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II-A  Definition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A1343A-071C-4326-8FBC-FF6167FD212D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468313" y="404813"/>
            <a:ext cx="460851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914400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Example: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= cos(2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10,</a:t>
            </a:r>
            <a:endParaRPr lang="en-US" altLang="zh-TW" sz="2000" i="1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	  x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cos(6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10 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20,</a:t>
            </a:r>
            <a:endParaRPr lang="en-US" altLang="zh-TW" sz="2000" i="1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	  x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cos(4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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20 </a:t>
            </a: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pic>
        <p:nvPicPr>
          <p:cNvPr id="143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16113"/>
            <a:ext cx="8137525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FCA79E-5B3B-4397-9093-C51D7426A7B8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36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8208962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D5686D-C49D-4CE4-8EC6-B616E9A8084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11188" y="1989138"/>
            <a:ext cx="76327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All the time-frequency analysis methods has the advantage of: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The instantaneous frequency can be observed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All the time-frequency analysis methods has the disadvantage of: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Higher complexity for computation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II-D  Advantage and Disadvantage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11188" y="1268413"/>
            <a:ext cx="561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Compared with the Fourier transform: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60DDC2-0AED-4D60-B25B-519B2DAA7F86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468313" y="692150"/>
            <a:ext cx="792003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 Compared with other types of time-frequency analysis: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rec-STFT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has an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advantage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the least computation time for digital implementation</a:t>
            </a: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but its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performance is worse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than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other types of time-frequency analysis.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1B6F33-57E6-484C-92B4-622E014D64F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7057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II-E  STFT with Other Windows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755650" y="1341438"/>
            <a:ext cx="316865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Rectangle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 Triangle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 Hanning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(4) Hamming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(5) Gaussian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411413" y="26368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3059113" y="2060575"/>
            <a:ext cx="2889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3348038" y="2060575"/>
            <a:ext cx="3603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3708400" y="26368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2771775" y="2563813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</a:p>
        </p:txBody>
      </p:sp>
      <p:graphicFrame>
        <p:nvGraphicFramePr>
          <p:cNvPr id="18442" name="Object 9"/>
          <p:cNvGraphicFramePr>
            <a:graphicFrameLocks noChangeAspect="1"/>
          </p:cNvGraphicFramePr>
          <p:nvPr/>
        </p:nvGraphicFramePr>
        <p:xfrm>
          <a:off x="1598613" y="3213100"/>
          <a:ext cx="44751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3" imgW="4470400" imgH="762000" progId="Equation.DSMT4">
                  <p:embed/>
                </p:oleObj>
              </mc:Choice>
              <mc:Fallback>
                <p:oleObj name="Equation" r:id="rId3" imgW="4470400" imgH="762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3213100"/>
                        <a:ext cx="447516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2484438" y="17732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V="1">
            <a:off x="2916238" y="1341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2916238" y="134143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3635375" y="1341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3635375" y="17732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2700338" y="1679575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</a:p>
        </p:txBody>
      </p:sp>
      <p:graphicFrame>
        <p:nvGraphicFramePr>
          <p:cNvPr id="18449" name="Object 16"/>
          <p:cNvGraphicFramePr>
            <a:graphicFrameLocks noChangeAspect="1"/>
          </p:cNvGraphicFramePr>
          <p:nvPr/>
        </p:nvGraphicFramePr>
        <p:xfrm>
          <a:off x="1598613" y="4652963"/>
          <a:ext cx="47402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5" imgW="4737100" imgH="762000" progId="Equation.DSMT4">
                  <p:embed/>
                </p:oleObj>
              </mc:Choice>
              <mc:Fallback>
                <p:oleObj name="Equation" r:id="rId5" imgW="4737100" imgH="762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4652963"/>
                        <a:ext cx="47402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6"/>
          <p:cNvGraphicFramePr>
            <a:graphicFrameLocks noChangeAspect="1"/>
          </p:cNvGraphicFramePr>
          <p:nvPr/>
        </p:nvGraphicFramePr>
        <p:xfrm>
          <a:off x="1692275" y="5876925"/>
          <a:ext cx="1993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7" imgW="1993900" imgH="431800" progId="Equation.DSMT4">
                  <p:embed/>
                </p:oleObj>
              </mc:Choice>
              <mc:Fallback>
                <p:oleObj name="Equation" r:id="rId7" imgW="19939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876925"/>
                        <a:ext cx="1993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893617-5784-4421-9D4F-98BBB39484C7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468313" y="404813"/>
            <a:ext cx="6191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(6) Asymmetric window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755650" y="227647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 flipV="1">
            <a:off x="2124075" y="1341438"/>
            <a:ext cx="360363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2484438" y="1341438"/>
            <a:ext cx="792162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 flipV="1">
            <a:off x="3276600" y="227647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2484438" y="836613"/>
            <a:ext cx="0" cy="20875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827088" y="2492375"/>
            <a:ext cx="46815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2231231" y="21129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4859338" y="21685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468313" y="4725144"/>
            <a:ext cx="633571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應用：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seismic wave analysis,   collision detection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(The applications that require real-time processing)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onset detection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69" name="Text Box 11"/>
          <p:cNvSpPr txBox="1">
            <a:spLocks noChangeArrowheads="1"/>
          </p:cNvSpPr>
          <p:nvPr/>
        </p:nvSpPr>
        <p:spPr bwMode="auto">
          <a:xfrm>
            <a:off x="1817688" y="2185988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19470" name="Text Box 11"/>
          <p:cNvSpPr txBox="1">
            <a:spLocks noChangeArrowheads="1"/>
          </p:cNvSpPr>
          <p:nvPr/>
        </p:nvSpPr>
        <p:spPr bwMode="auto">
          <a:xfrm>
            <a:off x="3006725" y="21685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9471" name="Text Box 11"/>
          <p:cNvSpPr txBox="1">
            <a:spLocks noChangeArrowheads="1"/>
          </p:cNvSpPr>
          <p:nvPr/>
        </p:nvSpPr>
        <p:spPr bwMode="auto">
          <a:xfrm>
            <a:off x="3480311" y="2597151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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35826" y="1204524"/>
            <a:ext cx="936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w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86155" y="2900645"/>
            <a:ext cx="13759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w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-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?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E6C65-9028-4BE9-A8A9-73095E39763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11188" y="549275"/>
            <a:ext cx="7777162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動腦思考：</a:t>
            </a:r>
          </a:p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Are there other ways to choose the mask of the STFT?</a:t>
            </a:r>
          </a:p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Which mask is better?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沒有一定的答案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134D32-6F4C-4D4D-B388-34D39C6D16FF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7057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II-F  Spectrogram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4213" y="1125538"/>
            <a:ext cx="48037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STFT 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的絕對值平方，被稱作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Spectrogram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504681"/>
              </p:ext>
            </p:extLst>
          </p:nvPr>
        </p:nvGraphicFramePr>
        <p:xfrm>
          <a:off x="1155700" y="1989138"/>
          <a:ext cx="52276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3" imgW="5219640" imgH="634680" progId="Equation.DSMT4">
                  <p:embed/>
                </p:oleObj>
              </mc:Choice>
              <mc:Fallback>
                <p:oleObj name="Equation" r:id="rId3" imgW="5219640" imgH="634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989138"/>
                        <a:ext cx="522763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611187" y="4154451"/>
            <a:ext cx="6696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文獻上，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spectrogram 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這個名詞出現的頻率多於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STFT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但實際上，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spectrogram 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STFT 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的本質是相同的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1188" y="3107432"/>
            <a:ext cx="66960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比較：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spectrum 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Fourier transform 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的絕對值平方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80949C-AF32-452C-9132-1D1F64211B94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539750" y="404813"/>
            <a:ext cx="7777163" cy="6477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附錄二：使用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Matlab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將時頻分析結果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出來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68313" y="1341438"/>
            <a:ext cx="8135937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可採行兩種方式：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mesh 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指令畫出立體圖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但結果不一定清楚，且執行時間較久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將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amplitude 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變為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gray-level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，用</a:t>
            </a:r>
            <a:r>
              <a:rPr lang="zh-TW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顯示灰階圖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的方法將結果表現出來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755650" y="3357563"/>
            <a:ext cx="79200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假設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 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是時頻分析計算的結果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image(abs(y)/max(max(abs(y)))*C)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% C 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是一個常數，我習慣選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C=400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或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image(t, f, abs(y)/max(max(abs(y)))*C)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colormap(gray(256))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% 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變成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gray-level 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的圖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set(gca,‘Ydir’,‘normal’)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% 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若沒這一行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y-axis 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的方向是倒過來的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6F479F-6BAC-401E-8315-D3942C2B8DD4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468313" y="2636838"/>
            <a:ext cx="8135937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計算程式執行時間的指令：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tic 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(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這指令如同按下碼錶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toc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(show 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出碼錶按下後已經執行了多少時間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註：通常程式執行第一次時，由於要做程式的編譯，所得出的執行時間會比較長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程式執行第二次以後所得出的執行時間，是較為正確的結果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39750" y="404813"/>
            <a:ext cx="792003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set(gca,‘Fontsize’,12)        % 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改變橫縱軸數值的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font sizes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xlabel('Time (Sec)','Fontsize',12)             %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ylabel('Frequency (Hz)','Fontsize',12)      %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title(‘STFT of x(t)','Fontsize',12)              %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686FF8-6BF6-4396-A630-8C5A9D6D4282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55650" y="2133600"/>
            <a:ext cx="561657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Inverse of the STFT: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To recover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b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where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–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 0.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For the alternative definition, the inverse transform is: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</a:t>
            </a: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1547813" y="2492375"/>
          <a:ext cx="3775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3771900" imgH="495300" progId="Equation.DSMT4">
                  <p:embed/>
                </p:oleObj>
              </mc:Choice>
              <mc:Fallback>
                <p:oleObj name="Equation" r:id="rId3" imgW="37719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92375"/>
                        <a:ext cx="37750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1476375" y="4149725"/>
          <a:ext cx="4041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4038600" imgH="609600" progId="Equation.DSMT4">
                  <p:embed/>
                </p:oleObj>
              </mc:Choice>
              <mc:Fallback>
                <p:oleObj name="Equation" r:id="rId5" imgW="4038600" imgH="60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149725"/>
                        <a:ext cx="40417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1692275" y="620713"/>
          <a:ext cx="3708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7" imgW="3708400" imgH="495300" progId="Equation.DSMT4">
                  <p:embed/>
                </p:oleObj>
              </mc:Choice>
              <mc:Fallback>
                <p:oleObj name="Equation" r:id="rId7" imgW="37084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20713"/>
                        <a:ext cx="3708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8"/>
          <p:cNvGraphicFramePr>
            <a:graphicFrameLocks noChangeAspect="1"/>
          </p:cNvGraphicFramePr>
          <p:nvPr/>
        </p:nvGraphicFramePr>
        <p:xfrm>
          <a:off x="1763713" y="1412875"/>
          <a:ext cx="3505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9" imgW="3505200" imgH="495300" progId="Equation.DSMT4">
                  <p:embed/>
                </p:oleObj>
              </mc:Choice>
              <mc:Fallback>
                <p:oleObj name="Equation" r:id="rId9" imgW="3505200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12875"/>
                        <a:ext cx="3505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755650" y="692150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STFT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6E6526-7EC3-41EB-95A4-B08DAB71C3C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Line 2"/>
          <p:cNvSpPr>
            <a:spLocks noChangeShapeType="1"/>
          </p:cNvSpPr>
          <p:nvPr/>
        </p:nvSpPr>
        <p:spPr bwMode="auto">
          <a:xfrm flipV="1">
            <a:off x="1258888" y="5589588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2484438" y="5589588"/>
            <a:ext cx="571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 flipV="1">
            <a:off x="1692275" y="4581525"/>
            <a:ext cx="457200" cy="1028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 flipH="1" flipV="1">
            <a:off x="2124075" y="4581525"/>
            <a:ext cx="360363" cy="10080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611188" y="5589588"/>
            <a:ext cx="320040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6" name="Arc 7"/>
          <p:cNvSpPr>
            <a:spLocks/>
          </p:cNvSpPr>
          <p:nvPr/>
        </p:nvSpPr>
        <p:spPr bwMode="auto">
          <a:xfrm flipV="1">
            <a:off x="4949825" y="4797425"/>
            <a:ext cx="800100" cy="80327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7" name="Arc 8"/>
          <p:cNvSpPr>
            <a:spLocks/>
          </p:cNvSpPr>
          <p:nvPr/>
        </p:nvSpPr>
        <p:spPr bwMode="auto">
          <a:xfrm flipH="1" flipV="1">
            <a:off x="6443663" y="4797425"/>
            <a:ext cx="990600" cy="8001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8" name="Arc 9"/>
          <p:cNvSpPr>
            <a:spLocks/>
          </p:cNvSpPr>
          <p:nvPr/>
        </p:nvSpPr>
        <p:spPr bwMode="auto">
          <a:xfrm flipH="1">
            <a:off x="5749924" y="4292600"/>
            <a:ext cx="334963" cy="5715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9" name="Arc 10"/>
          <p:cNvSpPr>
            <a:spLocks/>
          </p:cNvSpPr>
          <p:nvPr/>
        </p:nvSpPr>
        <p:spPr bwMode="auto">
          <a:xfrm>
            <a:off x="6084888" y="4292600"/>
            <a:ext cx="358775" cy="5715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684213" y="404813"/>
            <a:ext cx="76327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The mask function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always has the property of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b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(a) even: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),      (</a:t>
            </a:r>
            <a:r>
              <a:rPr lang="zh-TW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通常要求這個條件要滿足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(b) max(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)) =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(0),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 if |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| &gt; |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|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(c)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 0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when |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| is large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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(triangular function)                   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exp(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TW" sz="2000" i="1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2268538" y="4500563"/>
            <a:ext cx="172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Max[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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)] = 1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1331913" y="2133600"/>
            <a:ext cx="16129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                         </a:t>
            </a:r>
            <a:endParaRPr lang="en-US" altLang="zh-TW" sz="10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900113" y="4076700"/>
            <a:ext cx="252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1        </a:t>
            </a:r>
          </a:p>
        </p:txBody>
      </p:sp>
      <p:sp>
        <p:nvSpPr>
          <p:cNvPr id="7184" name="矩形 15"/>
          <p:cNvSpPr>
            <a:spLocks noChangeArrowheads="1"/>
          </p:cNvSpPr>
          <p:nvPr/>
        </p:nvSpPr>
        <p:spPr bwMode="auto">
          <a:xfrm>
            <a:off x="4932363" y="3789363"/>
            <a:ext cx="3008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(hyper-Laplacian function) </a:t>
            </a: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BEE43-911C-494F-99C6-86F3232E44D4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611188" y="981075"/>
            <a:ext cx="77057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Rectangular mask STFT (rec-STFT)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Inverse of the rec-STFT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where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The simplest form of the STFT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Other types of the STFT may require more computation time than the rec-STFT.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1187450" y="1412875"/>
          <a:ext cx="2955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2959100" imgH="508000" progId="Equation.DSMT4">
                  <p:embed/>
                </p:oleObj>
              </mc:Choice>
              <mc:Fallback>
                <p:oleObj name="Equation" r:id="rId3" imgW="29591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12875"/>
                        <a:ext cx="29559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5"/>
          <p:cNvGraphicFramePr>
            <a:graphicFrameLocks noChangeAspect="1"/>
          </p:cNvGraphicFramePr>
          <p:nvPr/>
        </p:nvGraphicFramePr>
        <p:xfrm>
          <a:off x="1187450" y="2492375"/>
          <a:ext cx="27908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2794000" imgH="495300" progId="Equation.DSMT4">
                  <p:embed/>
                </p:oleObj>
              </mc:Choice>
              <mc:Fallback>
                <p:oleObj name="Equation" r:id="rId5" imgW="27940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375"/>
                        <a:ext cx="27908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611188" y="404813"/>
            <a:ext cx="77057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II-B  Rec-STFT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2382B2-4CF8-4B97-9888-65CB0E5BEE7B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II-C  Properties of the Rec-STFT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11188" y="1125538"/>
            <a:ext cx="7777162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(1) Integration (recovery):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(a)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(b)  	                                      when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b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= 0              otherwise          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1187450" y="1700213"/>
          <a:ext cx="550386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3" imgW="5499100" imgH="1727200" progId="Equation.DSMT4">
                  <p:embed/>
                </p:oleObj>
              </mc:Choice>
              <mc:Fallback>
                <p:oleObj name="Equation" r:id="rId3" imgW="5499100" imgH="172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00213"/>
                        <a:ext cx="5503863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9224" name="Object 7"/>
          <p:cNvGraphicFramePr>
            <a:graphicFrameLocks noChangeAspect="1"/>
          </p:cNvGraphicFramePr>
          <p:nvPr/>
        </p:nvGraphicFramePr>
        <p:xfrm>
          <a:off x="1187450" y="4149725"/>
          <a:ext cx="2500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5" imgW="2501900" imgH="457200" progId="Equation.DSMT4">
                  <p:embed/>
                </p:oleObj>
              </mc:Choice>
              <mc:Fallback>
                <p:oleObj name="Equation" r:id="rId5" imgW="25019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49725"/>
                        <a:ext cx="25003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512924-1264-41FC-A4CB-E5C678FA3797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561657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Shifting property (</a:t>
            </a:r>
            <a:r>
              <a:rPr lang="zh-TW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橫的方向移動</a:t>
            </a: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	 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endParaRPr lang="en-US" altLang="zh-TW" sz="2000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(3)</a:t>
            </a: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Modulation property (</a:t>
            </a:r>
            <a:r>
              <a:rPr lang="zh-TW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縱的方向移動</a:t>
            </a: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0248" name="Object 10"/>
          <p:cNvGraphicFramePr>
            <a:graphicFrameLocks noChangeAspect="1"/>
          </p:cNvGraphicFramePr>
          <p:nvPr/>
        </p:nvGraphicFramePr>
        <p:xfrm>
          <a:off x="1116013" y="1268413"/>
          <a:ext cx="45085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3" imgW="4508500" imgH="508000" progId="Equation.DSMT4">
                  <p:embed/>
                </p:oleObj>
              </mc:Choice>
              <mc:Fallback>
                <p:oleObj name="Equation" r:id="rId3" imgW="4508500" imgH="50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45085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0250" name="Object 12"/>
          <p:cNvGraphicFramePr>
            <a:graphicFrameLocks noChangeAspect="1"/>
          </p:cNvGraphicFramePr>
          <p:nvPr/>
        </p:nvGraphicFramePr>
        <p:xfrm>
          <a:off x="1116013" y="2995613"/>
          <a:ext cx="4241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5" imgW="4241800" imgH="508000" progId="Equation.DSMT4">
                  <p:embed/>
                </p:oleObj>
              </mc:Choice>
              <mc:Fallback>
                <p:oleObj name="Equation" r:id="rId5" imgW="4241800" imgH="508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95613"/>
                        <a:ext cx="4241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82093D-0DFF-479C-8D2E-6FA4B8BE380C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6327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(4) </a:t>
            </a: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</a:rPr>
              <a:t>Special inputs: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(1) When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),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	           when –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,                         otherwise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(2) When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=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	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b="1">
              <a:solidFill>
                <a:srgbClr val="3333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3333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思考：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2000" b="1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值</a:t>
            </a:r>
            <a:r>
              <a:rPr lang="zh-TW" altLang="en-US" sz="2000" b="1">
                <a:solidFill>
                  <a:srgbClr val="3333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的大小，對解析度的影響是什麼？</a:t>
            </a:r>
            <a:r>
              <a:rPr lang="zh-TW" altLang="en-US" sz="20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1114425" y="1412875"/>
          <a:ext cx="1155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3" imgW="1155700" imgH="381000" progId="Equation.DSMT4">
                  <p:embed/>
                </p:oleObj>
              </mc:Choice>
              <mc:Fallback>
                <p:oleObj name="Equation" r:id="rId3" imgW="11557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412875"/>
                        <a:ext cx="1155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4356100" y="1412875"/>
          <a:ext cx="120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5" imgW="1206500" imgH="381000" progId="Equation.DSMT4">
                  <p:embed/>
                </p:oleObj>
              </mc:Choice>
              <mc:Fallback>
                <p:oleObj name="Equation" r:id="rId5" imgW="12065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412875"/>
                        <a:ext cx="1206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1187450" y="2420938"/>
          <a:ext cx="3225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7" imgW="3225800" imgH="381000" progId="Equation.DSMT4">
                  <p:embed/>
                </p:oleObj>
              </mc:Choice>
              <mc:Fallback>
                <p:oleObj name="Equation" r:id="rId7" imgW="32258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20938"/>
                        <a:ext cx="3225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14F184-03E0-4F88-89B0-CB5C4D619E19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353425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(5) Linearity property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de-DE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+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 y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de-DE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and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de-DE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de-DE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and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de-DE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are their rec-STFTs,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de-DE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de-DE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+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 Y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de-DE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(6) Power integration property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(7) Energy sum property (Parseval’s theorem)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1042988" y="2565400"/>
          <a:ext cx="32400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3" imgW="3238500" imgH="508000" progId="Equation.DSMT4">
                  <p:embed/>
                </p:oleObj>
              </mc:Choice>
              <mc:Fallback>
                <p:oleObj name="Equation" r:id="rId3" imgW="32385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65400"/>
                        <a:ext cx="32400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971550" y="5300663"/>
          <a:ext cx="43322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5" imgW="4330700" imgH="508000" progId="Equation.DSMT4">
                  <p:embed/>
                </p:oleObj>
              </mc:Choice>
              <mc:Fallback>
                <p:oleObj name="Equation" r:id="rId5" imgW="43307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00663"/>
                        <a:ext cx="43322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2296" name="Object 7"/>
          <p:cNvGraphicFramePr>
            <a:graphicFrameLocks noChangeAspect="1"/>
          </p:cNvGraphicFramePr>
          <p:nvPr/>
        </p:nvGraphicFramePr>
        <p:xfrm>
          <a:off x="908050" y="3357563"/>
          <a:ext cx="4010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7" imgW="4013200" imgH="495300" progId="Equation.DSMT4">
                  <p:embed/>
                </p:oleObj>
              </mc:Choice>
              <mc:Fallback>
                <p:oleObj name="Equation" r:id="rId7" imgW="40132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357563"/>
                        <a:ext cx="40100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8"/>
          <p:cNvGraphicFramePr>
            <a:graphicFrameLocks noChangeAspect="1"/>
          </p:cNvGraphicFramePr>
          <p:nvPr/>
        </p:nvGraphicFramePr>
        <p:xfrm>
          <a:off x="908050" y="4652963"/>
          <a:ext cx="5102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9" imgW="5105400" imgH="495300" progId="Equation.DSMT4">
                  <p:embed/>
                </p:oleObj>
              </mc:Choice>
              <mc:Fallback>
                <p:oleObj name="Equation" r:id="rId9" imgW="5105400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652963"/>
                        <a:ext cx="51022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BE8CC7-EC24-408E-B8DE-E3D79DD011D8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734377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思考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哪些性質 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Fourier transform 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也有？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000" b="1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其他型態的 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STFT 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是否有類似的性質？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Shifting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Modulation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3316" name="Object 3"/>
          <p:cNvGraphicFramePr>
            <a:graphicFrameLocks noChangeAspect="1"/>
          </p:cNvGraphicFramePr>
          <p:nvPr/>
        </p:nvGraphicFramePr>
        <p:xfrm>
          <a:off x="1692275" y="2349500"/>
          <a:ext cx="4064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3" imgW="4064000" imgH="1498600" progId="Equation.DSMT4">
                  <p:embed/>
                </p:oleObj>
              </mc:Choice>
              <mc:Fallback>
                <p:oleObj name="Equation" r:id="rId3" imgW="4064000" imgH="149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349500"/>
                        <a:ext cx="40640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856541"/>
              </p:ext>
            </p:extLst>
          </p:nvPr>
        </p:nvGraphicFramePr>
        <p:xfrm>
          <a:off x="1736725" y="4371975"/>
          <a:ext cx="5003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5" imgW="5003640" imgH="495000" progId="Equation.DSMT4">
                  <p:embed/>
                </p:oleObj>
              </mc:Choice>
              <mc:Fallback>
                <p:oleObj name="Equation" r:id="rId5" imgW="500364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4371975"/>
                        <a:ext cx="50038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767</Words>
  <Application>Microsoft Office PowerPoint</Application>
  <PresentationFormat>如螢幕大小 (4:3)</PresentationFormat>
  <Paragraphs>167</Paragraphs>
  <Slides>19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標楷體</vt:lpstr>
      <vt:lpstr>Arial</vt:lpstr>
      <vt:lpstr>Symbol</vt:lpstr>
      <vt:lpstr>Times New Roman</vt:lpstr>
      <vt:lpstr>預設簡報設計</vt:lpstr>
      <vt:lpstr>Equation</vt:lpstr>
      <vt:lpstr>II. Short-time Fourier Transform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336</cp:revision>
  <dcterms:created xsi:type="dcterms:W3CDTF">2007-09-23T16:41:06Z</dcterms:created>
  <dcterms:modified xsi:type="dcterms:W3CDTF">2020-09-17T06:26:24Z</dcterms:modified>
</cp:coreProperties>
</file>