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9" saveSubsetFonts="1">
  <p:sldMasterIdLst>
    <p:sldMasterId id="2147483648" r:id="rId1"/>
  </p:sldMasterIdLst>
  <p:notesMasterIdLst>
    <p:notesMasterId r:id="rId28"/>
  </p:notes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53" r:id="rId20"/>
    <p:sldId id="347" r:id="rId21"/>
    <p:sldId id="348" r:id="rId22"/>
    <p:sldId id="349" r:id="rId23"/>
    <p:sldId id="354" r:id="rId24"/>
    <p:sldId id="350" r:id="rId25"/>
    <p:sldId id="351" r:id="rId26"/>
    <p:sldId id="352" r:id="rId2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66"/>
    <a:srgbClr val="996600"/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1FC09DC-D3B2-4FB6-AA9A-05F5AB8D8D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89E1E45-F188-4D59-9D46-94FD375FACCA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69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66CA483-669F-4610-912A-1FF583D53575}" type="slidenum">
              <a:rPr lang="en-US" altLang="zh-TW" smtClean="0"/>
              <a:pPr>
                <a:spcBef>
                  <a:spcPct val="0"/>
                </a:spcBef>
              </a:pPr>
              <a:t>86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3EE076E-96E0-4A61-A509-EBD45569ED84}" type="slidenum">
              <a:rPr lang="en-US" altLang="zh-TW" smtClean="0"/>
              <a:pPr>
                <a:spcBef>
                  <a:spcPct val="0"/>
                </a:spcBef>
              </a:pPr>
              <a:t>87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8109E-25E6-45AA-84D0-2D4777E8C5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442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9E03-51F9-44EF-83BE-7DDE6ACB14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502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925B6-95A2-4201-8F89-5542EE86AB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7108F-9DBB-4C21-91FD-2A5FED1D5E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399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70F04-9150-479C-A1E5-FE937EBBD9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776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155BF-1238-48ED-912D-4A34E93607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94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1431C-4F3C-413E-A891-2FFE85B60E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98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3399E-D0D8-4CC8-A550-9F5E0274AF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80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47501-F30F-435E-ABC0-2C5BEEEF6F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526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7F79B-3F77-44A0-8D5F-D53AF562B6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395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DD867-132B-4361-8F86-D45DF34DBE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03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188913"/>
            <a:ext cx="9096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3333FF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153862D-2240-4549-A295-ED14C1197F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4.wmf"/><Relationship Id="rId4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5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64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75B45-E433-4117-856B-916E1A3E66EC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zh-TW" sz="3200" b="1">
                <a:solidFill>
                  <a:srgbClr val="3333FF"/>
                </a:solidFill>
                <a:latin typeface="Times New Roman" panose="02020603050405020304" pitchFamily="18" charset="0"/>
              </a:rPr>
              <a:t>III.  Gabor Transform </a:t>
            </a:r>
          </a:p>
        </p:txBody>
      </p:sp>
      <p:graphicFrame>
        <p:nvGraphicFramePr>
          <p:cNvPr id="3076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08175" y="4652963"/>
          <a:ext cx="3581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4" imgW="3594100" imgH="495300" progId="Equation.DSMT4">
                  <p:embed/>
                </p:oleObj>
              </mc:Choice>
              <mc:Fallback>
                <p:oleObj name="Equation" r:id="rId4" imgW="35941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52963"/>
                        <a:ext cx="35814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2051050" y="1989138"/>
          <a:ext cx="36369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6" imgW="3632200" imgH="495300" progId="Equation.DSMT4">
                  <p:embed/>
                </p:oleObj>
              </mc:Choice>
              <mc:Fallback>
                <p:oleObj name="Equation" r:id="rId6" imgW="36322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9138"/>
                        <a:ext cx="36369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684213" y="2636838"/>
            <a:ext cx="518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Alternative Definitions:</a:t>
            </a:r>
          </a:p>
        </p:txBody>
      </p:sp>
      <p:graphicFrame>
        <p:nvGraphicFramePr>
          <p:cNvPr id="3079" name="Object 6"/>
          <p:cNvGraphicFramePr>
            <a:graphicFrameLocks noChangeAspect="1"/>
          </p:cNvGraphicFramePr>
          <p:nvPr/>
        </p:nvGraphicFramePr>
        <p:xfrm>
          <a:off x="1908175" y="3860800"/>
          <a:ext cx="406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8" imgW="4064000" imgH="495300" progId="Equation.DSMT4">
                  <p:embed/>
                </p:oleObj>
              </mc:Choice>
              <mc:Fallback>
                <p:oleObj name="Equation" r:id="rId8" imgW="40640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4064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7"/>
          <p:cNvGraphicFramePr>
            <a:graphicFrameLocks noChangeAspect="1"/>
          </p:cNvGraphicFramePr>
          <p:nvPr/>
        </p:nvGraphicFramePr>
        <p:xfrm>
          <a:off x="1908175" y="5372100"/>
          <a:ext cx="4318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10" imgW="4318000" imgH="723900" progId="Equation.DSMT4">
                  <p:embed/>
                </p:oleObj>
              </mc:Choice>
              <mc:Fallback>
                <p:oleObj name="Equation" r:id="rId10" imgW="43180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72100"/>
                        <a:ext cx="4318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611188" y="1125538"/>
            <a:ext cx="748982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III-A  Definition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684213" y="1628775"/>
            <a:ext cx="518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Standard Definition:</a:t>
            </a:r>
          </a:p>
        </p:txBody>
      </p:sp>
      <p:graphicFrame>
        <p:nvGraphicFramePr>
          <p:cNvPr id="3083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08175" y="3068638"/>
          <a:ext cx="40163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12" imgW="4038600" imgH="596900" progId="Equation.DSMT4">
                  <p:embed/>
                </p:oleObj>
              </mc:Choice>
              <mc:Fallback>
                <p:oleObj name="Equation" r:id="rId12" imgW="4038600" imgH="596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68638"/>
                        <a:ext cx="40163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Line 12"/>
          <p:cNvSpPr>
            <a:spLocks noChangeShapeType="1"/>
          </p:cNvSpPr>
          <p:nvPr/>
        </p:nvSpPr>
        <p:spPr bwMode="auto">
          <a:xfrm flipH="1">
            <a:off x="6013450" y="3932238"/>
            <a:ext cx="5032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6516688" y="3716338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normalization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4EA1C5-F43F-466B-8C24-0374FCB943F1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971550" y="476250"/>
          <a:ext cx="2578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3" imgW="2578100" imgH="889000" progId="Equation.DSMT4">
                  <p:embed/>
                </p:oleObj>
              </mc:Choice>
              <mc:Fallback>
                <p:oleObj name="Equation" r:id="rId3" imgW="25781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25781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4932363" y="620713"/>
          <a:ext cx="10414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5" imgW="1041400" imgH="685800" progId="Equation.DSMT4">
                  <p:embed/>
                </p:oleObj>
              </mc:Choice>
              <mc:Fallback>
                <p:oleObj name="Equation" r:id="rId5" imgW="10414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620713"/>
                        <a:ext cx="10414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900113" y="1628775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同理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</a:p>
        </p:txBody>
      </p:sp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1809750" y="1484313"/>
          <a:ext cx="10922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7" imgW="1092200" imgH="685800" progId="Equation.DSMT4">
                  <p:embed/>
                </p:oleObj>
              </mc:Choice>
              <mc:Fallback>
                <p:oleObj name="Equation" r:id="rId7" imgW="10922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484313"/>
                        <a:ext cx="10922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1547813" y="2997200"/>
          <a:ext cx="11303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9" imgW="1129810" imgH="609336" progId="Equation.DSMT4">
                  <p:embed/>
                </p:oleObj>
              </mc:Choice>
              <mc:Fallback>
                <p:oleObj name="Equation" r:id="rId9" imgW="1129810" imgH="60933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97200"/>
                        <a:ext cx="11303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827088" y="2492375"/>
            <a:ext cx="518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所以對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Gaussian function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而言，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827088" y="3644900"/>
            <a:ext cx="518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滿足下限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38208E-3686-4B20-91DB-6B55CB0A5D7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76327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Special relation between the Gaussian function and the rectangular function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Gaussian function is also an eigenmode in optics, radar system, and other electromagnetic wave systems.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(will be illustrated in the 8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th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week)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CFA39E-5F70-4B06-B2E4-97C8EF2DA34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4213" y="1052513"/>
            <a:ext cx="3240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for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Gaussian function exp(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t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979613" y="4652963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 rot="-5400000">
            <a:off x="-450055" y="2545556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611188" y="333375"/>
            <a:ext cx="7848600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III-D  Simulations</a:t>
            </a:r>
          </a:p>
        </p:txBody>
      </p:sp>
      <p:pic>
        <p:nvPicPr>
          <p:cNvPr id="153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84313"/>
            <a:ext cx="44338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 Box 7"/>
          <p:cNvSpPr txBox="1">
            <a:spLocks noChangeArrowheads="1"/>
          </p:cNvSpPr>
          <p:nvPr/>
        </p:nvSpPr>
        <p:spPr bwMode="auto">
          <a:xfrm rot="-5400000">
            <a:off x="3942557" y="2545556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338888" y="4600575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pic>
        <p:nvPicPr>
          <p:cNvPr id="153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4581525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5219700" y="1052513"/>
            <a:ext cx="3384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rec-STFT,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= 0.5 for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Gaussian function exp(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t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60CBAA-58AD-40A0-8580-0F96F359787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8313" y="404813"/>
            <a:ext cx="35671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91440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91440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44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cos(2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10,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cos(6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10 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&lt; 20,</a:t>
            </a:r>
            <a:endParaRPr lang="en-US" altLang="zh-TW" sz="2000" i="1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= cos(4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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20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821055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E04D41-800A-4EFD-A892-1D8F8785697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4932363" y="4868863"/>
          <a:ext cx="40195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3" imgW="4394200" imgH="444500" progId="Equation.DSMT4">
                  <p:embed/>
                </p:oleObj>
              </mc:Choice>
              <mc:Fallback>
                <p:oleObj name="Equation" r:id="rId3" imgW="43942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868863"/>
                        <a:ext cx="40195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508625" y="765175"/>
            <a:ext cx="280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 rot="-5400000">
            <a:off x="3798095" y="1897856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218238" y="4148138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981075"/>
            <a:ext cx="4581525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2341563" y="4108450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graphicFrame>
        <p:nvGraphicFramePr>
          <p:cNvPr id="17417" name="Object 7"/>
          <p:cNvGraphicFramePr>
            <a:graphicFrameLocks noChangeAspect="1"/>
          </p:cNvGraphicFramePr>
          <p:nvPr/>
        </p:nvGraphicFramePr>
        <p:xfrm>
          <a:off x="684213" y="4652963"/>
          <a:ext cx="24399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6" imgW="2628900" imgH="444500" progId="Equation.DSMT4">
                  <p:embed/>
                </p:oleObj>
              </mc:Choice>
              <mc:Fallback>
                <p:oleObj name="Equation" r:id="rId6" imgW="26289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52963"/>
                        <a:ext cx="24399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971550" y="765175"/>
            <a:ext cx="280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of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612775" y="5084763"/>
            <a:ext cx="2093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0 otherwise, 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3060700" y="4687888"/>
            <a:ext cx="159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for –9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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1,</a:t>
            </a:r>
          </a:p>
        </p:txBody>
      </p:sp>
      <p:pic>
        <p:nvPicPr>
          <p:cNvPr id="1742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1075"/>
            <a:ext cx="4581525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Text Box 9"/>
          <p:cNvSpPr txBox="1">
            <a:spLocks noChangeArrowheads="1"/>
          </p:cNvSpPr>
          <p:nvPr/>
        </p:nvSpPr>
        <p:spPr bwMode="auto">
          <a:xfrm rot="-5400000">
            <a:off x="-450055" y="1897856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EF2AC-444A-4B90-B258-AA72F661C9B1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2411413" y="908050"/>
            <a:ext cx="352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84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147763"/>
            <a:ext cx="4581525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9"/>
          <p:cNvSpPr txBox="1">
            <a:spLocks noChangeArrowheads="1"/>
          </p:cNvSpPr>
          <p:nvPr/>
        </p:nvSpPr>
        <p:spPr bwMode="auto">
          <a:xfrm rot="-5400000">
            <a:off x="1405732" y="2272506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3779838" y="4365625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B65314-8EF9-4F85-8497-60EF12311B7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78486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0"/>
              </a:spcBef>
              <a:buFont typeface="Wingdings 2" panose="05020102010507070707" pitchFamily="18" charset="2"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(1) Integration property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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0,</a:t>
            </a:r>
          </a:p>
          <a:p>
            <a:pPr eaLnBrk="1" hangingPunct="1">
              <a:spcBef>
                <a:spcPct val="75000"/>
              </a:spcBef>
              <a:buFont typeface="Wingdings 2" panose="050201020105070707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= 0, </a:t>
            </a:r>
          </a:p>
          <a:p>
            <a:pPr eaLnBrk="1" hangingPunct="1">
              <a:spcBef>
                <a:spcPct val="75000"/>
              </a:spcBef>
              <a:buFont typeface="Wingdings 2" panose="050201020105070707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When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= 1,                                                    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(recovery property)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</a:p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(2) Shifting property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If  </a:t>
            </a:r>
            <a:r>
              <a:rPr lang="de-DE" altLang="zh-TW" sz="2000" i="1">
                <a:latin typeface="Times New Roman" panose="02020603050405020304" pitchFamily="18" charset="0"/>
              </a:rPr>
              <a:t>y</a:t>
            </a:r>
            <a:r>
              <a:rPr lang="de-DE" altLang="zh-TW" sz="2000">
                <a:latin typeface="Times New Roman" panose="02020603050405020304" pitchFamily="18" charset="0"/>
              </a:rPr>
              <a:t>(</a:t>
            </a:r>
            <a:r>
              <a:rPr lang="de-DE" altLang="zh-TW" sz="2000" i="1">
                <a:latin typeface="Times New Roman" panose="02020603050405020304" pitchFamily="18" charset="0"/>
              </a:rPr>
              <a:t>t</a:t>
            </a:r>
            <a:r>
              <a:rPr lang="de-DE" altLang="zh-TW" sz="2000">
                <a:latin typeface="Times New Roman" panose="02020603050405020304" pitchFamily="18" charset="0"/>
              </a:rPr>
              <a:t>) = </a:t>
            </a:r>
            <a:r>
              <a:rPr lang="de-DE" altLang="zh-TW" sz="2000" i="1">
                <a:latin typeface="Times New Roman" panose="02020603050405020304" pitchFamily="18" charset="0"/>
              </a:rPr>
              <a:t>x</a:t>
            </a:r>
            <a:r>
              <a:rPr lang="de-DE" altLang="zh-TW" sz="2000">
                <a:latin typeface="Times New Roman" panose="02020603050405020304" pitchFamily="18" charset="0"/>
              </a:rPr>
              <a:t>(</a:t>
            </a:r>
            <a:r>
              <a:rPr lang="de-DE" altLang="zh-TW" sz="2000" i="1">
                <a:latin typeface="Times New Roman" panose="02020603050405020304" pitchFamily="18" charset="0"/>
              </a:rPr>
              <a:t>t</a:t>
            </a:r>
            <a:r>
              <a:rPr lang="de-DE" altLang="zh-TW" sz="2000">
                <a:latin typeface="Times New Roman" panose="02020603050405020304" pitchFamily="18" charset="0"/>
              </a:rPr>
              <a:t> – </a:t>
            </a:r>
            <a:r>
              <a:rPr lang="de-DE" altLang="zh-TW" sz="2000" i="1">
                <a:latin typeface="Times New Roman" panose="02020603050405020304" pitchFamily="18" charset="0"/>
              </a:rPr>
              <a:t>t</a:t>
            </a:r>
            <a:r>
              <a:rPr lang="de-DE" altLang="zh-TW" sz="2000" baseline="-25000">
                <a:latin typeface="Times New Roman" panose="02020603050405020304" pitchFamily="18" charset="0"/>
              </a:rPr>
              <a:t>0</a:t>
            </a:r>
            <a:r>
              <a:rPr lang="de-DE" altLang="zh-TW" sz="2000">
                <a:latin typeface="Times New Roman" panose="02020603050405020304" pitchFamily="18" charset="0"/>
              </a:rPr>
              <a:t>),      then                                                     </a:t>
            </a:r>
            <a:r>
              <a:rPr lang="en-US" altLang="zh-TW" sz="2000">
                <a:latin typeface="Times New Roman" panose="02020603050405020304" pitchFamily="18" charset="0"/>
              </a:rPr>
              <a:t>.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(3) Modulation property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I</a:t>
            </a:r>
            <a:r>
              <a:rPr lang="de-DE" altLang="zh-TW" sz="2000">
                <a:latin typeface="Times New Roman" panose="02020603050405020304" pitchFamily="18" charset="0"/>
              </a:rPr>
              <a:t>f  </a:t>
            </a:r>
            <a:r>
              <a:rPr lang="de-DE" altLang="zh-TW" sz="2000" i="1">
                <a:latin typeface="Times New Roman" panose="02020603050405020304" pitchFamily="18" charset="0"/>
              </a:rPr>
              <a:t>y</a:t>
            </a:r>
            <a:r>
              <a:rPr lang="de-DE" altLang="zh-TW" sz="2000">
                <a:latin typeface="Times New Roman" panose="02020603050405020304" pitchFamily="18" charset="0"/>
              </a:rPr>
              <a:t>(</a:t>
            </a:r>
            <a:r>
              <a:rPr lang="de-DE" altLang="zh-TW" sz="2000" i="1">
                <a:latin typeface="Times New Roman" panose="02020603050405020304" pitchFamily="18" charset="0"/>
              </a:rPr>
              <a:t>t</a:t>
            </a:r>
            <a:r>
              <a:rPr lang="de-DE" altLang="zh-TW" sz="2000">
                <a:latin typeface="Times New Roman" panose="02020603050405020304" pitchFamily="18" charset="0"/>
              </a:rPr>
              <a:t>) = </a:t>
            </a:r>
            <a:r>
              <a:rPr lang="de-DE" altLang="zh-TW" sz="2000" i="1">
                <a:latin typeface="Times New Roman" panose="02020603050405020304" pitchFamily="18" charset="0"/>
              </a:rPr>
              <a:t>x</a:t>
            </a:r>
            <a:r>
              <a:rPr lang="de-DE" altLang="zh-TW" sz="2000">
                <a:latin typeface="Times New Roman" panose="02020603050405020304" pitchFamily="18" charset="0"/>
              </a:rPr>
              <a:t>(</a:t>
            </a:r>
            <a:r>
              <a:rPr lang="de-DE" altLang="zh-TW" sz="2000" i="1">
                <a:latin typeface="Times New Roman" panose="02020603050405020304" pitchFamily="18" charset="0"/>
              </a:rPr>
              <a:t>t</a:t>
            </a:r>
            <a:r>
              <a:rPr lang="de-DE" altLang="zh-TW" sz="2000">
                <a:latin typeface="Times New Roman" panose="02020603050405020304" pitchFamily="18" charset="0"/>
              </a:rPr>
              <a:t>)exp(</a:t>
            </a:r>
            <a:r>
              <a:rPr lang="de-DE" altLang="zh-TW" sz="2000" i="1">
                <a:latin typeface="Times New Roman" panose="02020603050405020304" pitchFamily="18" charset="0"/>
              </a:rPr>
              <a:t>j</a:t>
            </a:r>
            <a:r>
              <a:rPr lang="de-DE" altLang="zh-TW" sz="2000">
                <a:latin typeface="Times New Roman" panose="02020603050405020304" pitchFamily="18" charset="0"/>
              </a:rPr>
              <a:t>2</a:t>
            </a:r>
            <a:r>
              <a:rPr lang="de-DE" altLang="zh-TW" sz="2000" i="1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de-DE" altLang="zh-TW" sz="2000" baseline="-25000">
                <a:latin typeface="Times New Roman" panose="02020603050405020304" pitchFamily="18" charset="0"/>
              </a:rPr>
              <a:t>0</a:t>
            </a:r>
            <a:r>
              <a:rPr lang="de-DE" altLang="zh-TW" sz="2000" i="1">
                <a:latin typeface="Times New Roman" panose="02020603050405020304" pitchFamily="18" charset="0"/>
              </a:rPr>
              <a:t>t</a:t>
            </a:r>
            <a:r>
              <a:rPr lang="de-DE" altLang="zh-TW" sz="2000">
                <a:latin typeface="Times New Roman" panose="02020603050405020304" pitchFamily="18" charset="0"/>
              </a:rPr>
              <a:t>),  then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1522413" y="981075"/>
          <a:ext cx="36274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3" imgW="3632200" imgH="495300" progId="Equation.DSMT4">
                  <p:embed/>
                </p:oleObj>
              </mc:Choice>
              <mc:Fallback>
                <p:oleObj name="Equation" r:id="rId3" imgW="36322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981075"/>
                        <a:ext cx="36274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2387600" y="1989138"/>
          <a:ext cx="37941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5" imgW="3911600" imgH="495300" progId="Equation.DSMT4">
                  <p:embed/>
                </p:oleObj>
              </mc:Choice>
              <mc:Fallback>
                <p:oleObj name="Equation" r:id="rId5" imgW="39116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989138"/>
                        <a:ext cx="37941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46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532146"/>
              </p:ext>
            </p:extLst>
          </p:nvPr>
        </p:nvGraphicFramePr>
        <p:xfrm>
          <a:off x="2378075" y="2492375"/>
          <a:ext cx="2470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7" imgW="2692080" imgH="495000" progId="Equation.DSMT4">
                  <p:embed/>
                </p:oleObj>
              </mc:Choice>
              <mc:Fallback>
                <p:oleObj name="Equation" r:id="rId7" imgW="2692080" imgH="495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2492375"/>
                        <a:ext cx="24701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9"/>
          <p:cNvGraphicFramePr>
            <a:graphicFrameLocks noChangeAspect="1"/>
          </p:cNvGraphicFramePr>
          <p:nvPr/>
        </p:nvGraphicFramePr>
        <p:xfrm>
          <a:off x="2381250" y="3068638"/>
          <a:ext cx="2770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9" imgW="2857500" imgH="495300" progId="Equation.DSMT4">
                  <p:embed/>
                </p:oleObj>
              </mc:Choice>
              <mc:Fallback>
                <p:oleObj name="Equation" r:id="rId9" imgW="2857500" imgH="495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068638"/>
                        <a:ext cx="27701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468" name="Object 11"/>
          <p:cNvGraphicFramePr>
            <a:graphicFrameLocks noChangeAspect="1"/>
          </p:cNvGraphicFramePr>
          <p:nvPr/>
        </p:nvGraphicFramePr>
        <p:xfrm>
          <a:off x="3619500" y="4183063"/>
          <a:ext cx="312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11" imgW="3124200" imgH="393700" progId="Equation.DSMT4">
                  <p:embed/>
                </p:oleObj>
              </mc:Choice>
              <mc:Fallback>
                <p:oleObj name="Equation" r:id="rId11" imgW="31242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183063"/>
                        <a:ext cx="3127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9470" name="Object 13"/>
          <p:cNvGraphicFramePr>
            <a:graphicFrameLocks noChangeAspect="1"/>
          </p:cNvGraphicFramePr>
          <p:nvPr/>
        </p:nvGraphicFramePr>
        <p:xfrm>
          <a:off x="4044950" y="5157788"/>
          <a:ext cx="2492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13" imgW="2489200" imgH="381000" progId="Equation.DSMT4">
                  <p:embed/>
                </p:oleObj>
              </mc:Choice>
              <mc:Fallback>
                <p:oleObj name="Equation" r:id="rId13" imgW="2489200" imgH="38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5157788"/>
                        <a:ext cx="2492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68313" y="355600"/>
            <a:ext cx="7775575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III-E  Properties of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Gabor</a:t>
            </a: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Transforms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60B1E-6D1D-4A52-82BC-DEB90D08B66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04137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(4)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</a:rPr>
              <a:t>Special inputs: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(a) When </a:t>
            </a:r>
            <a:r>
              <a:rPr lang="en-US" altLang="zh-TW" sz="2000" i="1" dirty="0">
                <a:latin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) = </a:t>
            </a:r>
            <a:r>
              <a:rPr lang="en-US" altLang="zh-TW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),     </a:t>
            </a:r>
            <a:br>
              <a:rPr lang="en-US" altLang="zh-TW" sz="2000" dirty="0">
                <a:latin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(b) When </a:t>
            </a:r>
            <a:r>
              <a:rPr lang="en-US" altLang="zh-TW" sz="2000" i="1" dirty="0">
                <a:latin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) = 1,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      (symmetric for the time and frequency domains)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(5) </a:t>
            </a:r>
            <a:r>
              <a:rPr lang="en-US" altLang="zh-TW" sz="2000" b="1" dirty="0">
                <a:latin typeface="Times New Roman" panose="02020603050405020304" pitchFamily="18" charset="0"/>
              </a:rPr>
              <a:t>Linearity property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de-DE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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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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de-DE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de-DE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),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de-DE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and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de-DE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are their Gabor transforms, then</a:t>
            </a:r>
            <a:endParaRPr lang="en-US" altLang="zh-TW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z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de-DE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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de-DE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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de-DE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f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2000" dirty="0">
                <a:latin typeface="Times New Roman" panose="02020603050405020304" pitchFamily="18" charset="0"/>
              </a:rPr>
              <a:t>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(6)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Power integration property: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    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3635375" y="981075"/>
          <a:ext cx="15779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3" imgW="1574117" imgH="406224" progId="Equation.DSMT4">
                  <p:embed/>
                </p:oleObj>
              </mc:Choice>
              <mc:Fallback>
                <p:oleObj name="Equation" r:id="rId3" imgW="1574117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981075"/>
                        <a:ext cx="15779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0487" name="Object 6"/>
          <p:cNvGraphicFramePr>
            <a:graphicFrameLocks noChangeAspect="1"/>
          </p:cNvGraphicFramePr>
          <p:nvPr/>
        </p:nvGraphicFramePr>
        <p:xfrm>
          <a:off x="3635375" y="1557338"/>
          <a:ext cx="2308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5" imgW="2311400" imgH="406400" progId="Equation.DSMT4">
                  <p:embed/>
                </p:oleObj>
              </mc:Choice>
              <mc:Fallback>
                <p:oleObj name="Equation" r:id="rId5" imgW="23114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557338"/>
                        <a:ext cx="23082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0489" name="Object 8"/>
          <p:cNvGraphicFramePr>
            <a:graphicFrameLocks noChangeAspect="1"/>
          </p:cNvGraphicFramePr>
          <p:nvPr/>
        </p:nvGraphicFramePr>
        <p:xfrm>
          <a:off x="1116013" y="5013325"/>
          <a:ext cx="6873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7" imgW="6870700" imgH="508000" progId="Equation.DSMT4">
                  <p:embed/>
                </p:oleObj>
              </mc:Choice>
              <mc:Fallback>
                <p:oleObj name="Equation" r:id="rId7" imgW="68707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13325"/>
                        <a:ext cx="68738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387238-C384-4A48-B27D-48C68289725A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7920037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(7) </a:t>
            </a: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Power decayed property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0 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&gt;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then                                                              .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2000">
                <a:latin typeface="Times New Roman" panose="02020603050405020304" pitchFamily="18" charset="0"/>
              </a:rPr>
              <a:t>i.e.,                                                                                               for 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</a:rPr>
              <a:t> &gt; </a:t>
            </a:r>
            <a:r>
              <a:rPr lang="en-US" altLang="zh-TW" sz="2000" i="1">
                <a:latin typeface="Times New Roman" panose="02020603050405020304" pitchFamily="18" charset="0"/>
              </a:rPr>
              <a:t>t</a:t>
            </a:r>
            <a:r>
              <a:rPr lang="en-US" altLang="zh-TW" sz="2000" baseline="-25000">
                <a:latin typeface="Times New Roman" panose="02020603050405020304" pitchFamily="18" charset="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(Proof):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Since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TW" sz="2000">
                <a:latin typeface="Times New Roman" panose="02020603050405020304" pitchFamily="18" charset="0"/>
              </a:rPr>
              <a:t>  If                                           for 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</a:rPr>
              <a:t> &gt; 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</a:rPr>
              <a:t>,   then  </a:t>
            </a:r>
          </a:p>
          <a:p>
            <a:pPr eaLnBrk="1" hangingPunct="1">
              <a:spcBef>
                <a:spcPct val="1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</a:rPr>
              <a:t>                                                                                                     for   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</a:rPr>
              <a:t> &gt; </a:t>
            </a:r>
            <a:r>
              <a:rPr lang="en-US" altLang="zh-TW" sz="2000" i="1">
                <a:latin typeface="Times New Roman" panose="02020603050405020304" pitchFamily="18" charset="0"/>
              </a:rPr>
              <a:t>f</a:t>
            </a:r>
            <a:r>
              <a:rPr lang="en-US" altLang="zh-TW" sz="2000" baseline="-25000">
                <a:latin typeface="Times New Roman" panose="02020603050405020304" pitchFamily="18" charset="0"/>
              </a:rPr>
              <a:t>0</a:t>
            </a:r>
            <a:r>
              <a:rPr lang="en-US" altLang="zh-TW" sz="20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519363" y="1379538"/>
          <a:ext cx="41036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name="Equation" r:id="rId4" imgW="4546600" imgH="495300" progId="Equation.DSMT4">
                  <p:embed/>
                </p:oleObj>
              </mc:Choice>
              <mc:Fallback>
                <p:oleObj name="Equation" r:id="rId4" imgW="45466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379538"/>
                        <a:ext cx="41036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685925" y="2084388"/>
          <a:ext cx="57689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Equation" r:id="rId6" imgW="5765800" imgH="596900" progId="Equation.DSMT4">
                  <p:embed/>
                </p:oleObj>
              </mc:Choice>
              <mc:Fallback>
                <p:oleObj name="Equation" r:id="rId6" imgW="5765800" imgH="596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084388"/>
                        <a:ext cx="57689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401763" y="5118100"/>
          <a:ext cx="22352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Equation" r:id="rId8" imgW="2209800" imgH="381000" progId="Equation.DSMT4">
                  <p:embed/>
                </p:oleObj>
              </mc:Choice>
              <mc:Fallback>
                <p:oleObj name="Equation" r:id="rId8" imgW="22098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118100"/>
                        <a:ext cx="22352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187450" y="5705475"/>
          <a:ext cx="58293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10" imgW="5829300" imgH="596900" progId="Equation.DSMT4">
                  <p:embed/>
                </p:oleObj>
              </mc:Choice>
              <mc:Fallback>
                <p:oleObj name="Equation" r:id="rId10" imgW="5829300" imgH="596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05475"/>
                        <a:ext cx="58293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4"/>
          <p:cNvGraphicFramePr>
            <a:graphicFrameLocks noChangeAspect="1"/>
          </p:cNvGraphicFramePr>
          <p:nvPr/>
        </p:nvGraphicFramePr>
        <p:xfrm>
          <a:off x="925513" y="3168650"/>
          <a:ext cx="36369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12" imgW="3632040" imgH="495000" progId="Equation.DSMT4">
                  <p:embed/>
                </p:oleObj>
              </mc:Choice>
              <mc:Fallback>
                <p:oleObj name="Equation" r:id="rId12" imgW="363204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168650"/>
                        <a:ext cx="36369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4"/>
          <p:cNvGraphicFramePr>
            <a:graphicFrameLocks noChangeAspect="1"/>
          </p:cNvGraphicFramePr>
          <p:nvPr/>
        </p:nvGraphicFramePr>
        <p:xfrm>
          <a:off x="4754563" y="3162300"/>
          <a:ext cx="37893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14" imgW="3784320" imgH="495000" progId="Equation.DSMT4">
                  <p:embed/>
                </p:oleObj>
              </mc:Choice>
              <mc:Fallback>
                <p:oleObj name="Equation" r:id="rId14" imgW="378432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3162300"/>
                        <a:ext cx="37893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4"/>
          <p:cNvGraphicFramePr>
            <a:graphicFrameLocks noChangeAspect="1"/>
          </p:cNvGraphicFramePr>
          <p:nvPr/>
        </p:nvGraphicFramePr>
        <p:xfrm>
          <a:off x="1685925" y="3762375"/>
          <a:ext cx="26844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16" imgW="2679480" imgH="330120" progId="Equation.DSMT4">
                  <p:embed/>
                </p:oleObj>
              </mc:Choice>
              <mc:Fallback>
                <p:oleObj name="Equation" r:id="rId16" imgW="267948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762375"/>
                        <a:ext cx="26844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4"/>
          <p:cNvGraphicFramePr>
            <a:graphicFrameLocks noChangeAspect="1"/>
          </p:cNvGraphicFramePr>
          <p:nvPr/>
        </p:nvGraphicFramePr>
        <p:xfrm>
          <a:off x="1685925" y="4406900"/>
          <a:ext cx="2833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18" imgW="2831760" imgH="419040" progId="Equation.DSMT4">
                  <p:embed/>
                </p:oleObj>
              </mc:Choice>
              <mc:Fallback>
                <p:oleObj name="Equation" r:id="rId18" imgW="28317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406900"/>
                        <a:ext cx="2833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物件 1"/>
          <p:cNvGraphicFramePr>
            <a:graphicFrameLocks noChangeAspect="1"/>
          </p:cNvGraphicFramePr>
          <p:nvPr/>
        </p:nvGraphicFramePr>
        <p:xfrm>
          <a:off x="5207000" y="3811588"/>
          <a:ext cx="259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Equation" r:id="rId20" imgW="2590560" imgH="330120" progId="Equation.DSMT4">
                  <p:embed/>
                </p:oleObj>
              </mc:Choice>
              <mc:Fallback>
                <p:oleObj name="Equation" r:id="rId20" imgW="2590560" imgH="330120" progId="Equation.DSMT4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3811588"/>
                        <a:ext cx="259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E957A2-8FF4-4668-A75B-A6C6352FAA7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7920037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(8)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Energy sum property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zh-TW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000" i="1" dirty="0">
                <a:latin typeface="Times New Roman" panose="02020603050405020304" pitchFamily="18" charset="0"/>
              </a:rPr>
              <a:t>   </a:t>
            </a:r>
          </a:p>
          <a:p>
            <a:pPr marL="0" indent="0" algn="just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2000" dirty="0">
                <a:latin typeface="Times New Roman" panose="02020603050405020304" pitchFamily="18" charset="0"/>
              </a:rPr>
              <a:t>where </a:t>
            </a:r>
            <a:r>
              <a:rPr lang="en-US" altLang="zh-TW" sz="2000" i="1" dirty="0" err="1">
                <a:latin typeface="Times New Roman" panose="02020603050405020304" pitchFamily="18" charset="0"/>
              </a:rPr>
              <a:t>G</a:t>
            </a:r>
            <a:r>
              <a:rPr lang="en-US" altLang="zh-TW" sz="2000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</a:rPr>
              <a:t>f</a:t>
            </a:r>
            <a:r>
              <a:rPr lang="en-US" altLang="zh-TW" sz="2000" dirty="0">
                <a:latin typeface="Times New Roman" panose="02020603050405020304" pitchFamily="18" charset="0"/>
              </a:rPr>
              <a:t> ) and </a:t>
            </a:r>
            <a:r>
              <a:rPr lang="en-US" altLang="zh-TW" sz="2000" i="1" dirty="0" err="1">
                <a:latin typeface="Times New Roman" panose="02020603050405020304" pitchFamily="18" charset="0"/>
              </a:rPr>
              <a:t>G</a:t>
            </a:r>
            <a:r>
              <a:rPr lang="en-US" altLang="zh-TW" sz="2000" i="1" baseline="-25000" dirty="0" err="1">
                <a:latin typeface="Times New Roman" panose="02020603050405020304" pitchFamily="18" charset="0"/>
              </a:rPr>
              <a:t>y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</a:rPr>
              <a:t>, </a:t>
            </a:r>
            <a:r>
              <a:rPr lang="en-US" altLang="zh-TW" sz="2000" i="1" dirty="0">
                <a:latin typeface="Times New Roman" panose="02020603050405020304" pitchFamily="18" charset="0"/>
              </a:rPr>
              <a:t>f</a:t>
            </a:r>
            <a:r>
              <a:rPr lang="en-US" altLang="zh-TW" sz="2000" dirty="0">
                <a:latin typeface="Times New Roman" panose="02020603050405020304" pitchFamily="18" charset="0"/>
              </a:rPr>
              <a:t> ) are the Gabor transforms of </a:t>
            </a:r>
            <a:r>
              <a:rPr lang="en-US" altLang="zh-TW" sz="2000" i="1" dirty="0">
                <a:latin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) and </a:t>
            </a:r>
            <a:r>
              <a:rPr lang="en-US" altLang="zh-TW" sz="2000" i="1" dirty="0">
                <a:latin typeface="Times New Roman" panose="02020603050405020304" pitchFamily="18" charset="0"/>
              </a:rPr>
              <a:t>y</a:t>
            </a:r>
            <a:r>
              <a:rPr lang="en-US" altLang="zh-TW" sz="2000" dirty="0">
                <a:latin typeface="Times New Roman" panose="02020603050405020304" pitchFamily="18" charset="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), respectively. 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1252538" y="1054100"/>
          <a:ext cx="48799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4" imgW="4876800" imgH="495300" progId="Equation.DSMT4">
                  <p:embed/>
                </p:oleObj>
              </mc:Choice>
              <mc:Fallback>
                <p:oleObj name="Equation" r:id="rId4" imgW="4876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054100"/>
                        <a:ext cx="48799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159513-A7D7-4F84-850C-CE311EDF57B0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11188" y="692150"/>
            <a:ext cx="7993062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Main Reference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S. Qian and D. Chen,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Sections 3-2 ~ 3-6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in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Joint Time-Frequency Analysis: Methods and  Applications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Prentice-Hall, 1996.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Other References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D. Gabor, “Theory of communication”,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J. Inst. Elec. Eng.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vol. 93, pp. 429-457, Nov. 1946.     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最早提出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transform)</a:t>
            </a:r>
          </a:p>
          <a:p>
            <a:pPr algn="just" eaLnBrk="1" hangingPunct="1">
              <a:spcBef>
                <a:spcPct val="15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</a:rPr>
              <a:t>M. J. Bastiaans, “Gabor’s expansion of a signal into Gaussian elementary signals,” </a:t>
            </a:r>
            <a:r>
              <a:rPr lang="en-US" altLang="zh-TW" sz="2000" i="1">
                <a:latin typeface="Times New Roman" panose="02020603050405020304" pitchFamily="18" charset="0"/>
              </a:rPr>
              <a:t>Proc. IEEE</a:t>
            </a:r>
            <a:r>
              <a:rPr lang="en-US" altLang="zh-TW" sz="2000">
                <a:latin typeface="Times New Roman" panose="02020603050405020304" pitchFamily="18" charset="0"/>
              </a:rPr>
              <a:t>, vol. 68, pp. 594-598, 1980. 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 eaLnBrk="1" hangingPunct="1">
              <a:spcBef>
                <a:spcPct val="15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R. L. Allen and D. W. Mills,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Signal Analysis: Time, Frequency, Scale, and Structure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Wiley- Interscience.     </a:t>
            </a:r>
          </a:p>
          <a:p>
            <a:pPr algn="just" eaLnBrk="1" hangingPunct="1">
              <a:spcBef>
                <a:spcPct val="15000"/>
              </a:spcBef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</a:rPr>
              <a:t>S. C. Pei and J. J. Ding, “Relations between Gabor transforms and fractional Fourier transforms and their applications for signal processing,”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IEEE Trans. Signal Processing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vol. 55, no. 10, pp. 4839-4850, Oct. 2007.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7A93C8-4A66-4A53-86B7-94EAF287C47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404813"/>
            <a:ext cx="7772400" cy="503237"/>
          </a:xfrm>
          <a:ln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</a:rPr>
              <a:t>III-F  Scaled Gabor Transforms  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1908175" y="1268413"/>
          <a:ext cx="44878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3" imgW="4483100" imgH="546100" progId="Equation.DSMT4">
                  <p:embed/>
                </p:oleObj>
              </mc:Choice>
              <mc:Fallback>
                <p:oleObj name="Equation" r:id="rId3" imgW="4483100" imgH="546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44878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021858" y="4005064"/>
            <a:ext cx="64801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larger </a:t>
            </a:r>
            <a:r>
              <a:rPr lang="el-GR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higher resolution in the time domain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lower resolution in the frequency domain</a:t>
            </a:r>
            <a:endParaRPr lang="el-GR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021858" y="5176157"/>
            <a:ext cx="648017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smaller </a:t>
            </a:r>
            <a:r>
              <a:rPr lang="el-GR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higher resolution in the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frequency domain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lower resolution in the time domain</a:t>
            </a:r>
            <a:endParaRPr lang="el-GR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067175" y="1916113"/>
            <a:ext cx="144463" cy="360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5608" name="文字方塊 7"/>
          <p:cNvSpPr txBox="1">
            <a:spLocks noChangeArrowheads="1"/>
          </p:cNvSpPr>
          <p:nvPr/>
        </p:nvSpPr>
        <p:spPr bwMode="auto">
          <a:xfrm>
            <a:off x="4284663" y="1844675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(finite interval form)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8CF0EB-50D6-400C-B31F-25DA53918D80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4581525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971550" y="908050"/>
            <a:ext cx="32400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for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Gaussian function exp(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t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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0.2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 rot="-5400000">
            <a:off x="-521494" y="2978944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979613" y="5084763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003800" y="908050"/>
            <a:ext cx="32400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for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Gaussian function exp(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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t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)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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5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pic>
        <p:nvPicPr>
          <p:cNvPr id="266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773238"/>
            <a:ext cx="4581525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Text Box 8"/>
          <p:cNvSpPr txBox="1">
            <a:spLocks noChangeArrowheads="1"/>
          </p:cNvSpPr>
          <p:nvPr/>
        </p:nvSpPr>
        <p:spPr bwMode="auto">
          <a:xfrm rot="-5400000">
            <a:off x="3809206" y="2963069"/>
            <a:ext cx="1655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6300788" y="5013325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D6047-B6DE-4345-92C0-FD22B759904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處理對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 resolution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相對上比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frequency resolution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敏感的信號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Using the generalized Gabor transform with larger </a:t>
            </a:r>
            <a:r>
              <a:rPr lang="el-GR" altLang="zh-TW" sz="2000" i="1">
                <a:latin typeface="Times New Roman" panose="02020603050405020304" pitchFamily="18" charset="0"/>
              </a:rPr>
              <a:t>σ</a:t>
            </a:r>
            <a:endParaRPr lang="en-US" altLang="zh-TW" sz="2000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Using other time unit instead of second</a:t>
            </a:r>
            <a:endParaRPr lang="el-GR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39750" y="2781300"/>
            <a:ext cx="69119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例如，原本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單位：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sec)     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單位：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Hz)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對聲音信號可以改成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單位：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0.1 sec)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單位：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10 Hz)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D6047-B6DE-4345-92C0-FD22B759904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4213" y="404813"/>
            <a:ext cx="7772400" cy="503237"/>
          </a:xfrm>
          <a:prstGeom prst="rect">
            <a:avLst/>
          </a:prstGeom>
          <a:noFill/>
          <a:ln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just" eaLnBrk="1" hangingPunct="1"/>
            <a:r>
              <a:rPr lang="en-US" altLang="zh-TW" sz="2400" b="1" kern="0" dirty="0">
                <a:solidFill>
                  <a:srgbClr val="3333FF"/>
                </a:solidFill>
                <a:latin typeface="Times New Roman" panose="02020603050405020304" pitchFamily="18" charset="0"/>
              </a:rPr>
              <a:t>III-G  Gabor Transforms with Adaptive Window Width 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1576" y="1923801"/>
            <a:ext cx="6480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when the instantaneous frequency varies fast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larger </a:t>
            </a:r>
            <a:r>
              <a:rPr lang="el-GR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σ</a:t>
            </a:r>
            <a:endParaRPr lang="el-GR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4767" y="2359157"/>
            <a:ext cx="6480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when instantaneous frequency varies slowly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smaller </a:t>
            </a:r>
            <a:r>
              <a:rPr lang="el-GR" altLang="zh-TW" sz="20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σ</a:t>
            </a:r>
            <a:endParaRPr lang="el-GR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584" y="4542047"/>
            <a:ext cx="7751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/>
              <a:t>S. C. </a:t>
            </a:r>
            <a:r>
              <a:rPr lang="zh-TW" altLang="en-US" dirty="0"/>
              <a:t>Pei </a:t>
            </a:r>
            <a:r>
              <a:rPr lang="en-US" altLang="zh-TW" dirty="0"/>
              <a:t>and S. G. </a:t>
            </a:r>
            <a:r>
              <a:rPr lang="zh-TW" altLang="en-US" dirty="0"/>
              <a:t>Huang, </a:t>
            </a:r>
            <a:r>
              <a:rPr lang="en-US" altLang="zh-TW" dirty="0"/>
              <a:t>“</a:t>
            </a:r>
            <a:r>
              <a:rPr lang="zh-TW" altLang="en-US" dirty="0"/>
              <a:t>STFT with adaptive window width based on the chirp rate</a:t>
            </a:r>
            <a:r>
              <a:rPr lang="en-US" altLang="zh-TW" dirty="0"/>
              <a:t>,”</a:t>
            </a:r>
            <a:r>
              <a:rPr lang="zh-TW" altLang="en-US" dirty="0"/>
              <a:t> </a:t>
            </a:r>
            <a:r>
              <a:rPr lang="zh-TW" altLang="en-US" i="1" dirty="0"/>
              <a:t>IEEE Trans</a:t>
            </a:r>
            <a:r>
              <a:rPr lang="en-US" altLang="zh-TW" i="1" dirty="0"/>
              <a:t>.</a:t>
            </a:r>
            <a:r>
              <a:rPr lang="zh-TW" altLang="en-US" i="1" dirty="0"/>
              <a:t> Signal Processing</a:t>
            </a:r>
            <a:r>
              <a:rPr lang="zh-TW" altLang="en-US" dirty="0"/>
              <a:t>, </a:t>
            </a:r>
            <a:r>
              <a:rPr lang="en-US" altLang="zh-TW" dirty="0"/>
              <a:t>vol. </a:t>
            </a:r>
            <a:r>
              <a:rPr lang="zh-TW" altLang="en-US" dirty="0"/>
              <a:t>60</a:t>
            </a:r>
            <a:r>
              <a:rPr lang="en-US" altLang="zh-TW" dirty="0"/>
              <a:t>, issue </a:t>
            </a:r>
            <a:r>
              <a:rPr lang="zh-TW" altLang="en-US" dirty="0"/>
              <a:t>8, </a:t>
            </a:r>
            <a:r>
              <a:rPr lang="en-US" altLang="zh-TW" dirty="0"/>
              <a:t>pp. </a:t>
            </a:r>
            <a:r>
              <a:rPr lang="zh-TW" altLang="en-US" dirty="0"/>
              <a:t>4065-4080</a:t>
            </a:r>
            <a:r>
              <a:rPr lang="en-US" altLang="zh-TW" dirty="0"/>
              <a:t>, 2012.  </a:t>
            </a:r>
            <a:endParaRPr lang="zh-TW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77519" y="1300363"/>
            <a:ext cx="6480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a signal, </a:t>
            </a:r>
            <a:endParaRPr lang="el-GR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54668"/>
              </p:ext>
            </p:extLst>
          </p:nvPr>
        </p:nvGraphicFramePr>
        <p:xfrm>
          <a:off x="1406974" y="3196105"/>
          <a:ext cx="50212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3" imgW="5016240" imgH="545760" progId="Equation.DSMT4">
                  <p:embed/>
                </p:oleObj>
              </mc:Choice>
              <mc:Fallback>
                <p:oleObj name="Equation" r:id="rId3" imgW="5016240" imgH="545760" progId="Equation.DSMT4">
                  <p:embed/>
                  <p:pic>
                    <p:nvPicPr>
                      <p:cNvPr id="2560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974" y="3196105"/>
                        <a:ext cx="50212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753069" y="3749624"/>
            <a:ext cx="2529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TW" i="1" dirty="0">
                <a:solidFill>
                  <a:srgbClr val="3333FF"/>
                </a:solidFill>
                <a:cs typeface="Times New Roman" panose="02020603050405020304" pitchFamily="18" charset="0"/>
              </a:rPr>
              <a:t>σ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r>
              <a:rPr lang="en-US" altLang="zh-TW" dirty="0">
                <a:solidFill>
                  <a:srgbClr val="3333FF"/>
                </a:solidFill>
                <a:cs typeface="Times New Roman" panose="02020603050405020304" pitchFamily="18" charset="0"/>
              </a:rPr>
              <a:t>) is a function of </a:t>
            </a:r>
            <a:r>
              <a:rPr lang="en-US" altLang="zh-TW" i="1" dirty="0">
                <a:solidFill>
                  <a:srgbClr val="3333FF"/>
                </a:solidFill>
                <a:cs typeface="Times New Roman" panose="02020603050405020304" pitchFamily="18" charset="0"/>
              </a:rPr>
              <a:t>t</a:t>
            </a:r>
            <a:endParaRPr lang="zh-TW" altLang="en-US" i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2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1FA59A-5D28-4096-98BE-65F4330530B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848600" cy="466725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附錄三：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Matlab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寫程式的原則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7993062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迴圈能避免就儘量避免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儘可能使用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Matrix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及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Vector operation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能夠不在迴圈內做的運算，則移到迴圈外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寫一部分即測試，不要全部寫完再測試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縮小範圍比較容易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debug)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(5)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先測試簡單的例子，成功後再測試複雜的例子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註：作業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Matlab Program (or C program)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鼓勵各位同學儘量用精簡的</a:t>
            </a:r>
            <a:b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方式寫。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Program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越精簡，或執行速度越快，分數就越高。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問答題鼓勵各位同學寫得越完整越好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8C246-8028-4D1B-B3D7-1BC29373121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一些重要的 </a:t>
            </a: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Matlab </a:t>
            </a:r>
            <a:r>
              <a:rPr lang="zh-TW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指令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539750" y="981075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function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放在第一行，可以將整個程式函式化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39750" y="1412875"/>
            <a:ext cx="77771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tic, toc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計算時間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tic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為開始計時，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toc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為顯示時間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find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找尋一個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vector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當中不等於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entry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的位置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範例：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find([1 0 0 1]) = [1, 4]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find(abs([-5:5])&lt;=2) = [4, 5, 6, 7, 8]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因為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abs([-5:5])&lt;=2 = [0 0 0 1 1 1 1 1 0 0 0])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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Hermitian (transpose + conjugation)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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transpose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(5) imread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讀圖，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image, imshow, imagesc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將圖顯示出來，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註： 較老的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Matlab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版本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imread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要和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double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並用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A=double(imread(‘Lena.bmp’));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(6) imwrite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製做圖檔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96375-D24E-4DEC-BB95-DE4E4886B52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468313" y="476250"/>
            <a:ext cx="6119812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(7) xlsread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由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Excel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檔讀取資料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(8) xlswrite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將資料寫成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Excel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檔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(9) aviread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讀取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video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檔，限副檔名為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(10) VideoReader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讀取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video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檔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(11) VideoWriter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製作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video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檔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(12) dlmread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讀取 *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.txt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或其他類型檔案的資料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(13) dlmwrite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: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將資料寫成 *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.txt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或其他類型檔案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40AAD2-2FF4-47D0-B6A7-5C76B00434D0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8207375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註：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許多文獻把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直接就稱作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short-time Fourier transform (STFT)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，實際上，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是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STFT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當中的一個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special case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F4F7F-5473-48BC-92A1-8E70EB0A004F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7704137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III-B  Approximation of the Gabor Transform</a:t>
            </a:r>
            <a:r>
              <a:rPr lang="en-US" altLang="zh-TW" sz="2400" b="1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539750" y="1411288"/>
            <a:ext cx="7993063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Although the range of integration is from 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−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 to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, due to the fact that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                                 when 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 &gt; 1.9143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                                 when 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 &gt; 4.7985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the Gabor transform can be simplified as: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7174" name="Object 5"/>
          <p:cNvGraphicFramePr>
            <a:graphicFrameLocks noChangeAspect="1"/>
          </p:cNvGraphicFramePr>
          <p:nvPr/>
        </p:nvGraphicFramePr>
        <p:xfrm>
          <a:off x="1331913" y="1878013"/>
          <a:ext cx="17811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3" imgW="1574800" imgH="330200" progId="Equation.DSMT4">
                  <p:embed/>
                </p:oleObj>
              </mc:Choice>
              <mc:Fallback>
                <p:oleObj name="Equation" r:id="rId3" imgW="15748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78013"/>
                        <a:ext cx="17811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7176" name="Object 7"/>
          <p:cNvGraphicFramePr>
            <a:graphicFrameLocks noChangeAspect="1"/>
          </p:cNvGraphicFramePr>
          <p:nvPr/>
        </p:nvGraphicFramePr>
        <p:xfrm>
          <a:off x="1300163" y="3282950"/>
          <a:ext cx="401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5" imgW="4013200" imgH="508000" progId="Equation.DSMT4">
                  <p:embed/>
                </p:oleObj>
              </mc:Choice>
              <mc:Fallback>
                <p:oleObj name="Equation" r:id="rId5" imgW="40132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282950"/>
                        <a:ext cx="4013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8"/>
          <p:cNvGraphicFramePr>
            <a:graphicFrameLocks noChangeAspect="1"/>
          </p:cNvGraphicFramePr>
          <p:nvPr/>
        </p:nvGraphicFramePr>
        <p:xfrm>
          <a:off x="1258888" y="3932238"/>
          <a:ext cx="469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7" imgW="4699000" imgH="723900" progId="Equation.DSMT4">
                  <p:embed/>
                </p:oleObj>
              </mc:Choice>
              <mc:Fallback>
                <p:oleObj name="Equation" r:id="rId7" imgW="4699000" imgH="723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2238"/>
                        <a:ext cx="4699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9"/>
          <p:cNvGraphicFramePr>
            <a:graphicFrameLocks noChangeAspect="1"/>
          </p:cNvGraphicFramePr>
          <p:nvPr/>
        </p:nvGraphicFramePr>
        <p:xfrm>
          <a:off x="1296988" y="2347913"/>
          <a:ext cx="18526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9" imgW="1638300" imgH="330200" progId="Equation.DSMT4">
                  <p:embed/>
                </p:oleObj>
              </mc:Choice>
              <mc:Fallback>
                <p:oleObj name="Equation" r:id="rId9" imgW="1638300" imgH="330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347913"/>
                        <a:ext cx="18526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3B7819-08F0-4615-998C-7BF4AC8F860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8281987" cy="466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III-C  Why Do We Choose the Gaussian Function as a Mask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78486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 Among all functions, the Gaussian function has the advantage that the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area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in time-frequency distribution is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minimal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.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和其他的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STFT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相比，比較能夠同時讓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time-domain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frequency domain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擁有較好的清晰度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太寬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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time domain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的解析度較差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w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)]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太寬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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frequency domain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的解析度較差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755650" y="4221163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由於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Gaussian function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是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FT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eigenfunction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，因此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Gabor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 domain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frequency domain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的性質將互相對稱</a:t>
            </a:r>
          </a:p>
        </p:txBody>
      </p:sp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1835150" y="5013325"/>
          <a:ext cx="24669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2463800" imgH="495300" progId="Equation.DSMT4">
                  <p:embed/>
                </p:oleObj>
              </mc:Choice>
              <mc:Fallback>
                <p:oleObj name="Equation" r:id="rId3" imgW="2463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13325"/>
                        <a:ext cx="24669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"/>
          <p:cNvGraphicFramePr>
            <a:graphicFrameLocks noChangeAspect="1"/>
          </p:cNvGraphicFramePr>
          <p:nvPr/>
        </p:nvGraphicFramePr>
        <p:xfrm>
          <a:off x="1908175" y="5661025"/>
          <a:ext cx="2378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2373870" imgH="495085" progId="Equation.DSMT4">
                  <p:embed/>
                </p:oleObj>
              </mc:Choice>
              <mc:Fallback>
                <p:oleObj name="Equation" r:id="rId5" imgW="2373870" imgH="49508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61025"/>
                        <a:ext cx="23780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79A6F6-C421-4B42-9DCB-FCABD765B70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76327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Uncertainty Principle (Heisenberg, 1927)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a signal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), if                        when |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|          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, then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</a:t>
            </a:r>
            <a:r>
              <a:rPr lang="el-GR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altLang="zh-TW" sz="20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l-GR" altLang="zh-TW" sz="2000" b="1" i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altLang="zh-TW" sz="20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000" b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  1/4</a:t>
            </a:r>
            <a:r>
              <a:rPr lang="el-GR" altLang="zh-TW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where                                     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2771775" y="1052513"/>
          <a:ext cx="1143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3" imgW="1143000" imgH="393700" progId="Equation.DSMT4">
                  <p:embed/>
                </p:oleObj>
              </mc:Choice>
              <mc:Fallback>
                <p:oleObj name="Equation" r:id="rId3" imgW="1143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052513"/>
                        <a:ext cx="1143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5003800" y="12541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92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605690"/>
              </p:ext>
            </p:extLst>
          </p:nvPr>
        </p:nvGraphicFramePr>
        <p:xfrm>
          <a:off x="1635125" y="2576513"/>
          <a:ext cx="2324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5" imgW="2323800" imgH="431640" progId="Equation.DSMT4">
                  <p:embed/>
                </p:oleObj>
              </mc:Choice>
              <mc:Fallback>
                <p:oleObj name="Equation" r:id="rId5" imgW="23238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576513"/>
                        <a:ext cx="2324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439019"/>
              </p:ext>
            </p:extLst>
          </p:nvPr>
        </p:nvGraphicFramePr>
        <p:xfrm>
          <a:off x="4768596" y="2576513"/>
          <a:ext cx="2743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7" imgW="2743200" imgH="431640" progId="Equation.DSMT4">
                  <p:embed/>
                </p:oleObj>
              </mc:Choice>
              <mc:Fallback>
                <p:oleObj name="Equation" r:id="rId7" imgW="27432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596" y="2576513"/>
                        <a:ext cx="2743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403350" y="1484313"/>
            <a:ext cx="17287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2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022960"/>
              </p:ext>
            </p:extLst>
          </p:nvPr>
        </p:nvGraphicFramePr>
        <p:xfrm>
          <a:off x="1587570" y="3313112"/>
          <a:ext cx="1612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9" imgW="1612800" imgH="431640" progId="Equation.DSMT4">
                  <p:embed/>
                </p:oleObj>
              </mc:Choice>
              <mc:Fallback>
                <p:oleObj name="Equation" r:id="rId9" imgW="16128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70" y="3313112"/>
                        <a:ext cx="1612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649855"/>
              </p:ext>
            </p:extLst>
          </p:nvPr>
        </p:nvGraphicFramePr>
        <p:xfrm>
          <a:off x="4790821" y="3281364"/>
          <a:ext cx="1943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11" imgW="1942920" imgH="431640" progId="Equation.DSMT4">
                  <p:embed/>
                </p:oleObj>
              </mc:Choice>
              <mc:Fallback>
                <p:oleObj name="Equation" r:id="rId11" imgW="19429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821" y="3281364"/>
                        <a:ext cx="1943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658542"/>
              </p:ext>
            </p:extLst>
          </p:nvPr>
        </p:nvGraphicFramePr>
        <p:xfrm>
          <a:off x="1584119" y="3830636"/>
          <a:ext cx="2006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13" imgW="2006280" imgH="799920" progId="Equation.DSMT4">
                  <p:embed/>
                </p:oleObj>
              </mc:Choice>
              <mc:Fallback>
                <p:oleObj name="Equation" r:id="rId13" imgW="2006280" imgH="799920" progId="Equation.DSMT4">
                  <p:embed/>
                  <p:pic>
                    <p:nvPicPr>
                      <p:cNvPr id="92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119" y="3830636"/>
                        <a:ext cx="20066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397948"/>
              </p:ext>
            </p:extLst>
          </p:nvPr>
        </p:nvGraphicFramePr>
        <p:xfrm>
          <a:off x="4790821" y="3918674"/>
          <a:ext cx="2387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15" imgW="2387520" imgH="799920" progId="Equation.DSMT4">
                  <p:embed/>
                </p:oleObj>
              </mc:Choice>
              <mc:Fallback>
                <p:oleObj name="Equation" r:id="rId15" imgW="2387520" imgH="799920" progId="Equation.DSMT4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821" y="3918674"/>
                        <a:ext cx="23876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C89C4-781B-4BBB-B44A-B582370584D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763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(Proof of Henseinberg’s  uncertainty principle):</a:t>
            </a:r>
          </a:p>
        </p:txBody>
      </p:sp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1763713" y="2565400"/>
          <a:ext cx="3848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3" imgW="3848100" imgH="889000" progId="Equation.DSMT4">
                  <p:embed/>
                </p:oleObj>
              </mc:Choice>
              <mc:Fallback>
                <p:oleObj name="Equation" r:id="rId3" imgW="3848100" imgH="889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38481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9"/>
          <p:cNvGraphicFramePr>
            <a:graphicFrameLocks noChangeAspect="1"/>
          </p:cNvGraphicFramePr>
          <p:nvPr/>
        </p:nvGraphicFramePr>
        <p:xfrm>
          <a:off x="971550" y="3789363"/>
          <a:ext cx="2679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5" imgW="2679700" imgH="431800" progId="Equation.DSMT4">
                  <p:embed/>
                </p:oleObj>
              </mc:Choice>
              <mc:Fallback>
                <p:oleObj name="Equation" r:id="rId5" imgW="26797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2679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4356100" y="378936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 =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FT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)] </a:t>
            </a:r>
          </a:p>
        </p:txBody>
      </p:sp>
      <p:sp>
        <p:nvSpPr>
          <p:cNvPr id="10247" name="矩形 11"/>
          <p:cNvSpPr>
            <a:spLocks noChangeArrowheads="1"/>
          </p:cNvSpPr>
          <p:nvPr/>
        </p:nvSpPr>
        <p:spPr bwMode="auto">
          <a:xfrm>
            <a:off x="827088" y="2060575"/>
            <a:ext cx="3186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Then, use Parseval’s theorem</a:t>
            </a:r>
            <a:endParaRPr lang="el-GR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10248" name="矩形 13"/>
          <p:cNvSpPr>
            <a:spLocks noChangeArrowheads="1"/>
          </p:cNvSpPr>
          <p:nvPr/>
        </p:nvSpPr>
        <p:spPr bwMode="auto">
          <a:xfrm>
            <a:off x="755650" y="1341438"/>
            <a:ext cx="712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From simplification, we consider the case where </a:t>
            </a:r>
            <a:r>
              <a:rPr lang="el-GR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μ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</a:t>
            </a:r>
            <a:r>
              <a:rPr lang="el-GR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μ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= 0                 </a:t>
            </a:r>
            <a:endParaRPr lang="el-GR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7CFB3D-C9E7-4A33-99E5-8ECAA97E2E79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792163" y="1125538"/>
          <a:ext cx="71120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3" imgW="7112000" imgH="787400" progId="Equation.DSMT4">
                  <p:embed/>
                </p:oleObj>
              </mc:Choice>
              <mc:Fallback>
                <p:oleObj name="Equation" r:id="rId3" imgW="71120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125538"/>
                        <a:ext cx="71120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684213" y="549275"/>
            <a:ext cx="77755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From Schwarz’s inequality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                                                                (using 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+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+ 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–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 2|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a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|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3708400" y="476250"/>
          <a:ext cx="3640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5" imgW="3632200" imgH="431800" progId="Equation.DSMT4">
                  <p:embed/>
                </p:oleObj>
              </mc:Choice>
              <mc:Fallback>
                <p:oleObj name="Equation" r:id="rId5" imgW="3632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6250"/>
                        <a:ext cx="3640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566738" y="2725738"/>
          <a:ext cx="5948362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7" imgW="5943600" imgH="1917700" progId="Equation.DSMT4">
                  <p:embed/>
                </p:oleObj>
              </mc:Choice>
              <mc:Fallback>
                <p:oleObj name="Equation" r:id="rId7" imgW="5943600" imgH="1917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725738"/>
                        <a:ext cx="5948362" cy="191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592138" y="1916113"/>
          <a:ext cx="40767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9" imgW="4076700" imgH="736600" progId="Equation.DSMT4">
                  <p:embed/>
                </p:oleObj>
              </mc:Choice>
              <mc:Fallback>
                <p:oleObj name="Equation" r:id="rId9" imgW="4076700" imgH="736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916113"/>
                        <a:ext cx="40767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827088" y="5300663"/>
          <a:ext cx="13843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11" imgW="1384300" imgH="609600" progId="Equation.DSMT4">
                  <p:embed/>
                </p:oleObj>
              </mc:Choice>
              <mc:Fallback>
                <p:oleObj name="Equation" r:id="rId11" imgW="1384300" imgH="60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00663"/>
                        <a:ext cx="13843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2916238" y="5300663"/>
          <a:ext cx="11303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13" imgW="1129810" imgH="609336" progId="Equation.DSMT4">
                  <p:embed/>
                </p:oleObj>
              </mc:Choice>
              <mc:Fallback>
                <p:oleObj name="Equation" r:id="rId13" imgW="1129810" imgH="60933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300663"/>
                        <a:ext cx="11303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2339975" y="5516563"/>
            <a:ext cx="503238" cy="144462"/>
          </a:xfrm>
          <a:prstGeom prst="rightArrow">
            <a:avLst>
              <a:gd name="adj1" fmla="val 50000"/>
              <a:gd name="adj2" fmla="val 8708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2CBD9B-BAC1-4922-9ED2-B09BCF3B8CBC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755650" y="549275"/>
            <a:ext cx="331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Gaussian function 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1042988" y="1125538"/>
          <a:ext cx="11572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3" imgW="1155199" imgH="406224" progId="Equation.DSMT4">
                  <p:embed/>
                </p:oleObj>
              </mc:Choice>
              <mc:Fallback>
                <p:oleObj name="Equation" r:id="rId3" imgW="1155199" imgH="4062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11572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2771775" y="1125538"/>
          <a:ext cx="1400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5" imgW="1396394" imgH="406224" progId="Equation.DSMT4">
                  <p:embed/>
                </p:oleObj>
              </mc:Choice>
              <mc:Fallback>
                <p:oleObj name="Equation" r:id="rId5" imgW="1396394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25538"/>
                        <a:ext cx="14001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85477"/>
              </p:ext>
            </p:extLst>
          </p:nvPr>
        </p:nvGraphicFramePr>
        <p:xfrm>
          <a:off x="1042988" y="1988840"/>
          <a:ext cx="2860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7" imgW="2857500" imgH="495300" progId="Equation.DSMT4">
                  <p:embed/>
                </p:oleObj>
              </mc:Choice>
              <mc:Fallback>
                <p:oleObj name="Equation" r:id="rId7" imgW="28575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8840"/>
                        <a:ext cx="28606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934463"/>
              </p:ext>
            </p:extLst>
          </p:nvPr>
        </p:nvGraphicFramePr>
        <p:xfrm>
          <a:off x="1038728" y="3409652"/>
          <a:ext cx="48053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9" imgW="4800600" imgH="507960" progId="Equation.DSMT4">
                  <p:embed/>
                </p:oleObj>
              </mc:Choice>
              <mc:Fallback>
                <p:oleObj name="Equation" r:id="rId9" imgW="48006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728" y="3409652"/>
                        <a:ext cx="48053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126089"/>
              </p:ext>
            </p:extLst>
          </p:nvPr>
        </p:nvGraphicFramePr>
        <p:xfrm>
          <a:off x="3082926" y="2685752"/>
          <a:ext cx="28321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11" imgW="2832100" imgH="495300" progId="Equation.DSMT4">
                  <p:embed/>
                </p:oleObj>
              </mc:Choice>
              <mc:Fallback>
                <p:oleObj name="Equation" r:id="rId11" imgW="28321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6" y="2685752"/>
                        <a:ext cx="28321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506663" y="2758777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use</a:t>
            </a:r>
          </a:p>
        </p:txBody>
      </p:sp>
      <p:graphicFrame>
        <p:nvGraphicFramePr>
          <p:cNvPr id="1229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741829"/>
              </p:ext>
            </p:extLst>
          </p:nvPr>
        </p:nvGraphicFramePr>
        <p:xfrm>
          <a:off x="3443288" y="4054177"/>
          <a:ext cx="2692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13" imgW="2692400" imgH="609600" progId="Equation.DSMT4">
                  <p:embed/>
                </p:oleObj>
              </mc:Choice>
              <mc:Fallback>
                <p:oleObj name="Equation" r:id="rId13" imgW="2692400" imgH="60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4054177"/>
                        <a:ext cx="2692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2578101" y="4127202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use</a:t>
            </a:r>
          </a:p>
        </p:txBody>
      </p:sp>
      <p:graphicFrame>
        <p:nvGraphicFramePr>
          <p:cNvPr id="1230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534240"/>
              </p:ext>
            </p:extLst>
          </p:nvPr>
        </p:nvGraphicFramePr>
        <p:xfrm>
          <a:off x="3514726" y="4774902"/>
          <a:ext cx="1371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Equation" r:id="rId15" imgW="1371600" imgH="393700" progId="Equation.DSMT4">
                  <p:embed/>
                </p:oleObj>
              </mc:Choice>
              <mc:Fallback>
                <p:oleObj name="Equation" r:id="rId15" imgW="13716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6" y="4774902"/>
                        <a:ext cx="1371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80754"/>
              </p:ext>
            </p:extLst>
          </p:nvPr>
        </p:nvGraphicFramePr>
        <p:xfrm>
          <a:off x="5891213" y="4774902"/>
          <a:ext cx="17399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17" imgW="1739900" imgH="355600" progId="Equation.DSMT4">
                  <p:embed/>
                </p:oleObj>
              </mc:Choice>
              <mc:Fallback>
                <p:oleObj name="Equation" r:id="rId17" imgW="1739900" imgH="355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4774902"/>
                        <a:ext cx="17399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827088" y="5300663"/>
            <a:ext cx="7775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10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kumimoji="0"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工具書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M. R. Spiegel,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Mathematical Handbook of Formulas and Tables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McGraw-Hill, 3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rd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Ed., 2009.    </a:t>
            </a:r>
            <a:endParaRPr kumimoji="0"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1321</Words>
  <Application>Microsoft Office PowerPoint</Application>
  <PresentationFormat>如螢幕大小 (4:3)</PresentationFormat>
  <Paragraphs>199</Paragraphs>
  <Slides>26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新細明體</vt:lpstr>
      <vt:lpstr>標楷體</vt:lpstr>
      <vt:lpstr>Arial</vt:lpstr>
      <vt:lpstr>Symbol</vt:lpstr>
      <vt:lpstr>Times New Roman</vt:lpstr>
      <vt:lpstr>Wingdings 2</vt:lpstr>
      <vt:lpstr>預設簡報設計</vt:lpstr>
      <vt:lpstr>Equation</vt:lpstr>
      <vt:lpstr>MathType 7.0 Equation</vt:lpstr>
      <vt:lpstr>III.  Gabor Transform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III-F  Scaled Gabor Transforms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304</cp:revision>
  <dcterms:created xsi:type="dcterms:W3CDTF">2007-09-23T16:41:25Z</dcterms:created>
  <dcterms:modified xsi:type="dcterms:W3CDTF">2020-09-24T06:36:43Z</dcterms:modified>
</cp:coreProperties>
</file>