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5" saveSubsetFonts="1">
  <p:sldMasterIdLst>
    <p:sldMasterId id="2147483648" r:id="rId1"/>
  </p:sldMasterIdLst>
  <p:notesMasterIdLst>
    <p:notesMasterId r:id="rId25"/>
  </p:notesMasterIdLst>
  <p:sldIdLst>
    <p:sldId id="371" r:id="rId2"/>
    <p:sldId id="349" r:id="rId3"/>
    <p:sldId id="350" r:id="rId4"/>
    <p:sldId id="372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2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2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2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2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2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22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22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22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22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996633"/>
    <a:srgbClr val="FF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7" autoAdjust="0"/>
    <p:restoredTop sz="94660"/>
  </p:normalViewPr>
  <p:slideViewPr>
    <p:cSldViewPr>
      <p:cViewPr varScale="1">
        <p:scale>
          <a:sx n="82" d="100"/>
          <a:sy n="82" d="100"/>
        </p:scale>
        <p:origin x="146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4603D87A-3247-4672-8B72-D278966D33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5F664-517A-42A2-8F33-C4186C067A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56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5163-D542-4027-AF30-2D81C6E937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233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BA1BF-854A-4C82-A99D-9D607852EB7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457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6929A-6CDE-421D-92B4-104CDCADD52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605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2A62A-C561-460E-A098-131624F128B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232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78153-5F87-4BB0-AAC0-3595A2F37A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574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4E6BA-DB36-4D9E-9796-58CD1319AAD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557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AF0DB-B1AC-4C78-B8F7-13A030D613F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021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AEA73-BAAE-492D-8443-3CACED6DD4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052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4B27D-C589-4859-A5D5-E513D6C94F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751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5D735-399D-49E2-98AD-ECE414B7FD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640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117475"/>
            <a:ext cx="946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rgbClr val="3333FF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50AA6153-E055-412D-B885-8F23C5B5C6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5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5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99D463-9323-4AB7-B0F5-FA1AC7D1BFC8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95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solidFill>
                  <a:srgbClr val="3333FF"/>
                </a:solidFill>
                <a:latin typeface="Times New Roman" panose="02020603050405020304" pitchFamily="18" charset="0"/>
              </a:rPr>
              <a:t>IV.  Implementation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250825" y="1628775"/>
            <a:ext cx="3600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以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STFT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為例</a:t>
            </a:r>
          </a:p>
        </p:txBody>
      </p:sp>
      <p:graphicFrame>
        <p:nvGraphicFramePr>
          <p:cNvPr id="3077" name="Object 3"/>
          <p:cNvGraphicFramePr>
            <a:graphicFrameLocks noChangeAspect="1"/>
          </p:cNvGraphicFramePr>
          <p:nvPr/>
        </p:nvGraphicFramePr>
        <p:xfrm>
          <a:off x="2051050" y="2060575"/>
          <a:ext cx="36449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3" imgW="3708400" imgH="495300" progId="Equation.DSMT4">
                  <p:embed/>
                </p:oleObj>
              </mc:Choice>
              <mc:Fallback>
                <p:oleObj name="Equation" r:id="rId3" imgW="3708400" imgH="495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060575"/>
                        <a:ext cx="3644900" cy="4873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12"/>
          <p:cNvSpPr txBox="1">
            <a:spLocks noChangeArrowheads="1"/>
          </p:cNvSpPr>
          <p:nvPr/>
        </p:nvSpPr>
        <p:spPr bwMode="auto">
          <a:xfrm>
            <a:off x="322263" y="2708275"/>
            <a:ext cx="626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Converting into the Discrete Form</a:t>
            </a:r>
          </a:p>
        </p:txBody>
      </p:sp>
      <p:sp>
        <p:nvSpPr>
          <p:cNvPr id="3079" name="Rectangle 6"/>
          <p:cNvSpPr>
            <a:spLocks noChangeArrowheads="1"/>
          </p:cNvSpPr>
          <p:nvPr/>
        </p:nvSpPr>
        <p:spPr bwMode="auto">
          <a:xfrm>
            <a:off x="1258888" y="3141663"/>
            <a:ext cx="4033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endParaRPr lang="en-US" altLang="zh-TW" sz="2000" baseline="-25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3080" name="Object 6"/>
          <p:cNvGraphicFramePr>
            <a:graphicFrameLocks noChangeAspect="1"/>
          </p:cNvGraphicFramePr>
          <p:nvPr/>
        </p:nvGraphicFramePr>
        <p:xfrm>
          <a:off x="971550" y="3717925"/>
          <a:ext cx="551656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5" imgW="5511800" imgH="711200" progId="Equation.DSMT4">
                  <p:embed/>
                </p:oleObj>
              </mc:Choice>
              <mc:Fallback>
                <p:oleObj name="Equation" r:id="rId5" imgW="5511800" imgH="71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717925"/>
                        <a:ext cx="5516563" cy="7080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Line 8"/>
          <p:cNvSpPr>
            <a:spLocks noChangeShapeType="1"/>
          </p:cNvSpPr>
          <p:nvPr/>
        </p:nvSpPr>
        <p:spPr bwMode="auto">
          <a:xfrm>
            <a:off x="4356100" y="2565400"/>
            <a:ext cx="0" cy="1152525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2" name="Text Box 9"/>
          <p:cNvSpPr txBox="1">
            <a:spLocks noChangeArrowheads="1"/>
          </p:cNvSpPr>
          <p:nvPr/>
        </p:nvSpPr>
        <p:spPr bwMode="auto">
          <a:xfrm>
            <a:off x="539750" y="4581525"/>
            <a:ext cx="5111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Suppose that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w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 0  for |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| &gt;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B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,      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B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/ </a:t>
            </a:r>
            <a:r>
              <a:rPr lang="en-US" altLang="zh-TW" sz="2000" i="1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endParaRPr lang="en-US" altLang="zh-TW" sz="2000" i="1" baseline="-25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3083" name="Object 6"/>
          <p:cNvGraphicFramePr>
            <a:graphicFrameLocks noChangeAspect="1"/>
          </p:cNvGraphicFramePr>
          <p:nvPr/>
        </p:nvGraphicFramePr>
        <p:xfrm>
          <a:off x="1042988" y="5084763"/>
          <a:ext cx="55943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7" imgW="5588000" imgH="711200" progId="Equation.DSMT4">
                  <p:embed/>
                </p:oleObj>
              </mc:Choice>
              <mc:Fallback>
                <p:oleObj name="Equation" r:id="rId7" imgW="5588000" imgH="71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084763"/>
                        <a:ext cx="5594350" cy="7080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Rectangle 2"/>
          <p:cNvSpPr>
            <a:spLocks noChangeArrowheads="1"/>
          </p:cNvSpPr>
          <p:nvPr/>
        </p:nvSpPr>
        <p:spPr bwMode="auto">
          <a:xfrm>
            <a:off x="323850" y="1052513"/>
            <a:ext cx="7772400" cy="503237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</a:rPr>
              <a:t>IV-A  Method 1: Direct Implementation </a:t>
            </a:r>
          </a:p>
        </p:txBody>
      </p:sp>
      <p:sp>
        <p:nvSpPr>
          <p:cNvPr id="3085" name="Text Box 12"/>
          <p:cNvSpPr txBox="1">
            <a:spLocks noChangeArrowheads="1"/>
          </p:cNvSpPr>
          <p:nvPr/>
        </p:nvSpPr>
        <p:spPr bwMode="auto">
          <a:xfrm>
            <a:off x="611188" y="5949950"/>
            <a:ext cx="56890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Problem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：對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scaled Gabor transform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而言，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= 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25717A-C8CD-4525-A76C-91E72E5109F1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104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395288" y="549275"/>
            <a:ext cx="1439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Step 1 </a:t>
            </a:r>
          </a:p>
        </p:txBody>
      </p:sp>
      <p:graphicFrame>
        <p:nvGraphicFramePr>
          <p:cNvPr id="12292" name="Object 3"/>
          <p:cNvGraphicFramePr>
            <a:graphicFrameLocks noChangeAspect="1"/>
          </p:cNvGraphicFramePr>
          <p:nvPr/>
        </p:nvGraphicFramePr>
        <p:xfrm>
          <a:off x="1258888" y="476250"/>
          <a:ext cx="392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5" name="Equation" r:id="rId3" imgW="3924300" imgH="457200" progId="Equation.DSMT4">
                  <p:embed/>
                </p:oleObj>
              </mc:Choice>
              <mc:Fallback>
                <p:oleObj name="Equation" r:id="rId3" imgW="39243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76250"/>
                        <a:ext cx="392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6372225" y="549275"/>
            <a:ext cx="1944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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p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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+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Q</a:t>
            </a: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395288" y="1268413"/>
            <a:ext cx="1439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Step 2 </a:t>
            </a:r>
          </a:p>
        </p:txBody>
      </p:sp>
      <p:graphicFrame>
        <p:nvGraphicFramePr>
          <p:cNvPr id="12295" name="Object 6"/>
          <p:cNvGraphicFramePr>
            <a:graphicFrameLocks noChangeAspect="1"/>
          </p:cNvGraphicFramePr>
          <p:nvPr/>
        </p:nvGraphicFramePr>
        <p:xfrm>
          <a:off x="1258888" y="1196975"/>
          <a:ext cx="3149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6" name="Equation" r:id="rId5" imgW="3149600" imgH="711200" progId="Equation.DSMT4">
                  <p:embed/>
                </p:oleObj>
              </mc:Choice>
              <mc:Fallback>
                <p:oleObj name="Equation" r:id="rId5" imgW="3149600" imgH="71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196975"/>
                        <a:ext cx="31496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7"/>
          <p:cNvGraphicFramePr>
            <a:graphicFrameLocks noChangeAspect="1"/>
          </p:cNvGraphicFramePr>
          <p:nvPr/>
        </p:nvGraphicFramePr>
        <p:xfrm>
          <a:off x="4764088" y="1322388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7" name="Equation" r:id="rId7" imgW="1612900" imgH="457200" progId="Equation.DSMT4">
                  <p:embed/>
                </p:oleObj>
              </mc:Choice>
              <mc:Fallback>
                <p:oleObj name="Equation" r:id="rId7" imgW="16129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088" y="1322388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395288" y="2205038"/>
            <a:ext cx="1439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Step 3 </a:t>
            </a:r>
          </a:p>
        </p:txBody>
      </p:sp>
      <p:graphicFrame>
        <p:nvGraphicFramePr>
          <p:cNvPr id="12298" name="Object 9"/>
          <p:cNvGraphicFramePr>
            <a:graphicFrameLocks noChangeAspect="1"/>
          </p:cNvGraphicFramePr>
          <p:nvPr/>
        </p:nvGraphicFramePr>
        <p:xfrm>
          <a:off x="1187450" y="2205038"/>
          <a:ext cx="3835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8" name="Equation" r:id="rId9" imgW="3835400" imgH="482600" progId="Equation.DSMT4">
                  <p:embed/>
                </p:oleObj>
              </mc:Choice>
              <mc:Fallback>
                <p:oleObj name="Equation" r:id="rId9" imgW="3835400" imgH="482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205038"/>
                        <a:ext cx="3835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10"/>
          <p:cNvSpPr txBox="1">
            <a:spLocks noChangeArrowheads="1"/>
          </p:cNvSpPr>
          <p:nvPr/>
        </p:nvSpPr>
        <p:spPr bwMode="auto">
          <a:xfrm>
            <a:off x="395288" y="3357563"/>
            <a:ext cx="6408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Step 2 </a:t>
            </a: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在計算上，需要用到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linear convolution </a:t>
            </a: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的技巧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395288" y="5084763"/>
            <a:ext cx="47529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Question</a:t>
            </a:r>
            <a:r>
              <a:rPr lang="en-US" altLang="zh-TW" sz="2200">
                <a:latin typeface="Times New Roman" panose="02020603050405020304" pitchFamily="18" charset="0"/>
                <a:ea typeface="標楷體" panose="03000509000000000000" pitchFamily="65" charset="-120"/>
              </a:rPr>
              <a:t>: </a:t>
            </a:r>
            <a:r>
              <a:rPr lang="en-US" altLang="zh-TW" sz="2200" u="sng">
                <a:latin typeface="Times New Roman" panose="02020603050405020304" pitchFamily="18" charset="0"/>
                <a:ea typeface="標楷體" panose="03000509000000000000" pitchFamily="65" charset="-120"/>
              </a:rPr>
              <a:t>Step 2 </a:t>
            </a:r>
            <a:r>
              <a:rPr lang="zh-TW" altLang="en-US" sz="2200" u="sng">
                <a:latin typeface="Times New Roman" panose="02020603050405020304" pitchFamily="18" charset="0"/>
                <a:ea typeface="標楷體" panose="03000509000000000000" pitchFamily="65" charset="-120"/>
              </a:rPr>
              <a:t>要用多少點的 </a:t>
            </a:r>
            <a:r>
              <a:rPr lang="en-US" altLang="zh-TW" sz="2200" u="sng">
                <a:latin typeface="Times New Roman" panose="02020603050405020304" pitchFamily="18" charset="0"/>
                <a:ea typeface="標楷體" panose="03000509000000000000" pitchFamily="65" charset="-120"/>
              </a:rPr>
              <a:t>DFT</a:t>
            </a:r>
            <a:r>
              <a:rPr lang="en-US" altLang="zh-TW" sz="2200">
                <a:latin typeface="Times New Roman" panose="02020603050405020304" pitchFamily="18" charset="0"/>
                <a:ea typeface="標楷體" panose="03000509000000000000" pitchFamily="65" charset="-120"/>
              </a:rPr>
              <a:t>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44CD5C-09D9-48E9-AADE-7764BDE9C12A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105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611188" y="1555750"/>
            <a:ext cx="78486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</a:t>
            </a:r>
            <a:r>
              <a:rPr lang="en-US" altLang="zh-TW" sz="22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Case 1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When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length(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]) =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  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length(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]) =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      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and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are finite,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length(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y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]) =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+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1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Using the (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+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2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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1)-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point DFTs   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學信號處理的人一定要知道的常識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</a:p>
        </p:txBody>
      </p:sp>
      <p:graphicFrame>
        <p:nvGraphicFramePr>
          <p:cNvPr id="13316" name="Object 3"/>
          <p:cNvGraphicFramePr>
            <a:graphicFrameLocks noChangeAspect="1"/>
          </p:cNvGraphicFramePr>
          <p:nvPr/>
        </p:nvGraphicFramePr>
        <p:xfrm>
          <a:off x="1547813" y="981075"/>
          <a:ext cx="2247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Equation" r:id="rId3" imgW="2247900" imgH="533400" progId="Equation.DSMT4">
                  <p:embed/>
                </p:oleObj>
              </mc:Choice>
              <mc:Fallback>
                <p:oleObj name="Equation" r:id="rId3" imgW="2247900" imgH="533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981075"/>
                        <a:ext cx="2247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10"/>
          <p:cNvSpPr txBox="1">
            <a:spLocks noChangeArrowheads="1"/>
          </p:cNvSpPr>
          <p:nvPr/>
        </p:nvSpPr>
        <p:spPr bwMode="auto">
          <a:xfrm>
            <a:off x="468313" y="333375"/>
            <a:ext cx="60483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Illustration for the Question on Page 104</a:t>
            </a:r>
            <a:endParaRPr lang="zh-TW" altLang="en-US" sz="2200" b="1" dirty="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  <p:sp>
        <p:nvSpPr>
          <p:cNvPr id="13318" name="Line 11"/>
          <p:cNvSpPr>
            <a:spLocks noChangeShapeType="1"/>
          </p:cNvSpPr>
          <p:nvPr/>
        </p:nvSpPr>
        <p:spPr bwMode="auto">
          <a:xfrm>
            <a:off x="684213" y="2565400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19" name="Rectangle 12"/>
          <p:cNvSpPr>
            <a:spLocks noChangeArrowheads="1"/>
          </p:cNvSpPr>
          <p:nvPr/>
        </p:nvSpPr>
        <p:spPr bwMode="auto">
          <a:xfrm>
            <a:off x="539750" y="3716338"/>
            <a:ext cx="11334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</a:t>
            </a:r>
            <a:r>
              <a:rPr lang="en-US" altLang="zh-TW" sz="22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Case 2</a:t>
            </a:r>
          </a:p>
        </p:txBody>
      </p:sp>
      <p:sp>
        <p:nvSpPr>
          <p:cNvPr id="13320" name="Rectangle 13"/>
          <p:cNvSpPr>
            <a:spLocks noChangeArrowheads="1"/>
          </p:cNvSpPr>
          <p:nvPr/>
        </p:nvSpPr>
        <p:spPr bwMode="auto">
          <a:xfrm>
            <a:off x="755650" y="4149725"/>
            <a:ext cx="68405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has finite length but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has </a:t>
            </a:r>
            <a:r>
              <a:rPr lang="en-US" altLang="zh-TW" sz="2200">
                <a:latin typeface="Times New Roman" panose="02020603050405020304" pitchFamily="18" charset="0"/>
                <a:ea typeface="標楷體" panose="03000509000000000000" pitchFamily="65" charset="-120"/>
              </a:rPr>
              <a:t>in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finite length ????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8EF190-46B8-4E27-9119-83740736091E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106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539750" y="1628775"/>
            <a:ext cx="784860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] has finite length but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] has infinite length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的範圍為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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，範圍大小為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+ 1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無限長</a:t>
            </a:r>
          </a:p>
          <a:p>
            <a:pPr eaLnBrk="1" hangingPunct="1">
              <a:spcBef>
                <a:spcPct val="8000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　　　　　　　　　　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y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每一點都有值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範圍無限大）　　　　　　　　</a:t>
            </a:r>
          </a:p>
          <a:p>
            <a:pPr eaLnBrk="1" hangingPunct="1">
              <a:spcBef>
                <a:spcPct val="80000"/>
              </a:spcBef>
              <a:buFontTx/>
              <a:buNone/>
            </a:pPr>
            <a:r>
              <a:rPr lang="zh-TW" altLang="en-US" sz="2000" dirty="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但我們只想求出 </a:t>
            </a:r>
            <a:r>
              <a:rPr lang="en-US" altLang="zh-TW" sz="2000" i="1" dirty="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y</a:t>
            </a:r>
            <a:r>
              <a:rPr lang="en-US" altLang="zh-TW" sz="2000" dirty="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 dirty="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dirty="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  <a:r>
              <a:rPr lang="zh-TW" altLang="en-US" sz="2000" dirty="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的其中一段 </a:t>
            </a:r>
          </a:p>
          <a:p>
            <a:pPr eaLnBrk="1" hangingPunct="1">
              <a:spcBef>
                <a:spcPct val="80000"/>
              </a:spcBef>
              <a:buFontTx/>
              <a:buNone/>
            </a:pPr>
            <a:r>
              <a:rPr lang="zh-TW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希望算出的 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y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  <a:r>
              <a:rPr lang="zh-TW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的範圍為 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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  <a:r>
              <a:rPr lang="zh-TW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，範圍大小為 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− 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4340" name="Object 3"/>
          <p:cNvGraphicFramePr>
            <a:graphicFrameLocks noChangeAspect="1"/>
          </p:cNvGraphicFramePr>
          <p:nvPr/>
        </p:nvGraphicFramePr>
        <p:xfrm>
          <a:off x="611188" y="3284538"/>
          <a:ext cx="2247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Equation" r:id="rId3" imgW="2247900" imgH="533400" progId="Equation.DSMT4">
                  <p:embed/>
                </p:oleObj>
              </mc:Choice>
              <mc:Fallback>
                <p:oleObj name="Equation" r:id="rId3" imgW="2247900" imgH="533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284538"/>
                        <a:ext cx="2247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611188" y="4868863"/>
            <a:ext cx="2087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  <a:r>
              <a:rPr lang="zh-TW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的範圍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?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539750" y="5300663"/>
            <a:ext cx="2592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要用多少點的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FFT ? </a:t>
            </a: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66725" y="2132013"/>
            <a:ext cx="6337300" cy="5762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539750" y="4292600"/>
            <a:ext cx="7704138" cy="5762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4345" name="Object 3"/>
          <p:cNvGraphicFramePr>
            <a:graphicFrameLocks noChangeAspect="1"/>
          </p:cNvGraphicFramePr>
          <p:nvPr/>
        </p:nvGraphicFramePr>
        <p:xfrm>
          <a:off x="1476375" y="549275"/>
          <a:ext cx="2247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Equation" r:id="rId5" imgW="2247900" imgH="533400" progId="Equation.DSMT4">
                  <p:embed/>
                </p:oleObj>
              </mc:Choice>
              <mc:Fallback>
                <p:oleObj name="Equation" r:id="rId5" imgW="2247900" imgH="533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49275"/>
                        <a:ext cx="2247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Rectangle 11"/>
          <p:cNvSpPr>
            <a:spLocks noChangeArrowheads="1"/>
          </p:cNvSpPr>
          <p:nvPr/>
        </p:nvSpPr>
        <p:spPr bwMode="auto">
          <a:xfrm>
            <a:off x="539750" y="1196975"/>
            <a:ext cx="11334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</a:t>
            </a:r>
            <a:r>
              <a:rPr lang="en-US" altLang="zh-TW" sz="22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Case 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A02F67-A2EB-4ABA-966E-3C7EB58896A5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107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5363" name="Object 2"/>
          <p:cNvGraphicFramePr>
            <a:graphicFrameLocks noChangeAspect="1"/>
          </p:cNvGraphicFramePr>
          <p:nvPr/>
        </p:nvGraphicFramePr>
        <p:xfrm>
          <a:off x="827088" y="404813"/>
          <a:ext cx="3619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1" name="Equation" r:id="rId3" imgW="3619500" imgH="685800" progId="Equation.DSMT4">
                  <p:embed/>
                </p:oleObj>
              </mc:Choice>
              <mc:Fallback>
                <p:oleObj name="Equation" r:id="rId3" imgW="3619500" imgH="685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4813"/>
                        <a:ext cx="3619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684213" y="1196975"/>
            <a:ext cx="158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改寫成</a:t>
            </a:r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1692275" y="1052513"/>
          <a:ext cx="3492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2" name="Equation" r:id="rId5" imgW="3492500" imgH="736600" progId="Equation.DSMT4">
                  <p:embed/>
                </p:oleObj>
              </mc:Choice>
              <mc:Fallback>
                <p:oleObj name="Equation" r:id="rId5" imgW="3492500" imgH="736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052513"/>
                        <a:ext cx="34925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5"/>
          <p:cNvGraphicFramePr>
            <a:graphicFrameLocks noChangeAspect="1"/>
          </p:cNvGraphicFramePr>
          <p:nvPr/>
        </p:nvGraphicFramePr>
        <p:xfrm>
          <a:off x="900113" y="1916113"/>
          <a:ext cx="6540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3" name="Equation" r:id="rId7" imgW="6540500" imgH="711200" progId="Equation.DSMT4">
                  <p:embed/>
                </p:oleObj>
              </mc:Choice>
              <mc:Fallback>
                <p:oleObj name="Equation" r:id="rId7" imgW="6540500" imgH="71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16113"/>
                        <a:ext cx="65405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827088" y="2636838"/>
            <a:ext cx="158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當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</a:p>
        </p:txBody>
      </p:sp>
      <p:graphicFrame>
        <p:nvGraphicFramePr>
          <p:cNvPr id="15368" name="Object 7"/>
          <p:cNvGraphicFramePr>
            <a:graphicFrameLocks noChangeAspect="1"/>
          </p:cNvGraphicFramePr>
          <p:nvPr/>
        </p:nvGraphicFramePr>
        <p:xfrm>
          <a:off x="971550" y="3141663"/>
          <a:ext cx="7035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4" name="Equation" r:id="rId9" imgW="7035800" imgH="711200" progId="Equation.DSMT4">
                  <p:embed/>
                </p:oleObj>
              </mc:Choice>
              <mc:Fallback>
                <p:oleObj name="Equation" r:id="rId9" imgW="7035800" imgH="71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141663"/>
                        <a:ext cx="70358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827088" y="3860800"/>
            <a:ext cx="158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當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</a:p>
        </p:txBody>
      </p:sp>
      <p:graphicFrame>
        <p:nvGraphicFramePr>
          <p:cNvPr id="15370" name="Object 9"/>
          <p:cNvGraphicFramePr>
            <a:graphicFrameLocks noChangeAspect="1"/>
          </p:cNvGraphicFramePr>
          <p:nvPr/>
        </p:nvGraphicFramePr>
        <p:xfrm>
          <a:off x="971550" y="4292600"/>
          <a:ext cx="7150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5" name="Equation" r:id="rId11" imgW="7150100" imgH="711200" progId="Equation.DSMT4">
                  <p:embed/>
                </p:oleObj>
              </mc:Choice>
              <mc:Fallback>
                <p:oleObj name="Equation" r:id="rId11" imgW="7150100" imgH="71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92600"/>
                        <a:ext cx="7150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E76EF8-78E3-4762-98FA-017FDA0DD2A2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108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68313" y="1916113"/>
            <a:ext cx="15128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 = m</a:t>
            </a:r>
            <a:r>
              <a:rPr lang="en-US" altLang="zh-TW" sz="2000" baseline="-25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時</a:t>
            </a:r>
            <a:r>
              <a:rPr lang="zh-TW" altLang="en-US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　</a:t>
            </a:r>
            <a:br>
              <a:rPr lang="zh-TW" altLang="en-US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 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的範圍　</a:t>
            </a:r>
            <a:endParaRPr lang="en-US" altLang="en-US" sz="200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388" name="Line 3"/>
          <p:cNvSpPr>
            <a:spLocks noChangeShapeType="1"/>
          </p:cNvSpPr>
          <p:nvPr/>
        </p:nvSpPr>
        <p:spPr bwMode="auto">
          <a:xfrm>
            <a:off x="684213" y="692150"/>
            <a:ext cx="26638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116013" y="2636838"/>
            <a:ext cx="17287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 = m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+1 </a:t>
            </a: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時</a:t>
            </a:r>
            <a:r>
              <a:rPr lang="zh-TW" altLang="en-US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　</a:t>
            </a:r>
            <a:br>
              <a:rPr lang="zh-TW" altLang="en-US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的範圍　</a:t>
            </a:r>
            <a:endParaRPr lang="en-US" altLang="en-US" sz="2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1979613" y="3644900"/>
            <a:ext cx="17287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 = m</a:t>
            </a:r>
            <a:r>
              <a:rPr lang="en-US" altLang="zh-TW" sz="2000" baseline="-25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+2 </a:t>
            </a:r>
            <a:r>
              <a:rPr lang="zh-TW" altLang="en-US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時</a:t>
            </a:r>
            <a:r>
              <a:rPr lang="zh-TW" altLang="en-US" sz="2000" i="1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　</a:t>
            </a:r>
            <a:br>
              <a:rPr lang="zh-TW" altLang="en-US" sz="2000" i="1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i="1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 </a:t>
            </a:r>
            <a:r>
              <a:rPr lang="en-US" altLang="zh-TW" sz="2000" i="1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的範圍　</a:t>
            </a:r>
            <a:endParaRPr lang="en-US" altLang="en-US" sz="2000">
              <a:solidFill>
                <a:srgbClr val="6633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4859338" y="3716338"/>
            <a:ext cx="17287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9900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 = m</a:t>
            </a:r>
            <a:r>
              <a:rPr lang="en-US" altLang="zh-TW" sz="2000" baseline="-25000">
                <a:solidFill>
                  <a:srgbClr val="9900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solidFill>
                  <a:srgbClr val="9900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>
                <a:solidFill>
                  <a:srgbClr val="9900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時</a:t>
            </a:r>
            <a:r>
              <a:rPr lang="zh-TW" altLang="en-US" sz="2000" i="1">
                <a:solidFill>
                  <a:srgbClr val="9900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　</a:t>
            </a:r>
            <a:br>
              <a:rPr lang="zh-TW" altLang="en-US" sz="2000" i="1">
                <a:solidFill>
                  <a:srgbClr val="9900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i="1">
                <a:solidFill>
                  <a:srgbClr val="9900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9900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solidFill>
                  <a:srgbClr val="99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 </a:t>
            </a:r>
            <a:r>
              <a:rPr lang="en-US" altLang="zh-TW" sz="2000" i="1">
                <a:solidFill>
                  <a:srgbClr val="99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  <a:r>
              <a:rPr lang="en-US" altLang="zh-TW" sz="2000">
                <a:solidFill>
                  <a:srgbClr val="99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>
                <a:solidFill>
                  <a:srgbClr val="99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的範圍　</a:t>
            </a:r>
            <a:endParaRPr lang="en-US" altLang="en-US" sz="2000">
              <a:solidFill>
                <a:srgbClr val="990099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>
            <a:off x="900113" y="1196975"/>
            <a:ext cx="2808287" cy="1588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3" name="Line 8"/>
          <p:cNvSpPr>
            <a:spLocks noChangeShapeType="1"/>
          </p:cNvSpPr>
          <p:nvPr/>
        </p:nvSpPr>
        <p:spPr bwMode="auto">
          <a:xfrm>
            <a:off x="1116013" y="1700213"/>
            <a:ext cx="2879725" cy="1587"/>
          </a:xfrm>
          <a:prstGeom prst="line">
            <a:avLst/>
          </a:prstGeom>
          <a:noFill/>
          <a:ln w="9525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4" name="Line 9"/>
          <p:cNvSpPr>
            <a:spLocks noChangeShapeType="1"/>
          </p:cNvSpPr>
          <p:nvPr/>
        </p:nvSpPr>
        <p:spPr bwMode="auto">
          <a:xfrm>
            <a:off x="3563938" y="3357563"/>
            <a:ext cx="2879725" cy="0"/>
          </a:xfrm>
          <a:prstGeom prst="line">
            <a:avLst/>
          </a:prstGeom>
          <a:noFill/>
          <a:ln w="952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 flipV="1">
            <a:off x="1547813" y="692150"/>
            <a:ext cx="360362" cy="1296988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 flipV="1">
            <a:off x="1979613" y="1196975"/>
            <a:ext cx="431800" cy="1439863"/>
          </a:xfrm>
          <a:prstGeom prst="line">
            <a:avLst/>
          </a:prstGeom>
          <a:noFill/>
          <a:ln w="9525">
            <a:solidFill>
              <a:srgbClr val="3333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 flipV="1">
            <a:off x="2627313" y="1700213"/>
            <a:ext cx="649287" cy="2016125"/>
          </a:xfrm>
          <a:prstGeom prst="line">
            <a:avLst/>
          </a:prstGeom>
          <a:noFill/>
          <a:ln w="9525">
            <a:solidFill>
              <a:srgbClr val="66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 flipH="1" flipV="1">
            <a:off x="5219700" y="3357563"/>
            <a:ext cx="360363" cy="503237"/>
          </a:xfrm>
          <a:prstGeom prst="line">
            <a:avLst/>
          </a:prstGeom>
          <a:noFill/>
          <a:ln w="9525">
            <a:solidFill>
              <a:srgbClr val="990099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323850" y="260350"/>
            <a:ext cx="1223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-25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 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000" baseline="-25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16400" name="Object 15"/>
          <p:cNvGraphicFramePr>
            <a:graphicFrameLocks noChangeAspect="1"/>
          </p:cNvGraphicFramePr>
          <p:nvPr/>
        </p:nvGraphicFramePr>
        <p:xfrm>
          <a:off x="5278438" y="333375"/>
          <a:ext cx="2222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Equation" r:id="rId3" imgW="2222500" imgH="736600" progId="Equation.DSMT4">
                  <p:embed/>
                </p:oleObj>
              </mc:Choice>
              <mc:Fallback>
                <p:oleObj name="Equation" r:id="rId3" imgW="2222500" imgH="736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8438" y="333375"/>
                        <a:ext cx="22225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1" name="Text Box 16"/>
          <p:cNvSpPr txBox="1">
            <a:spLocks noChangeArrowheads="1"/>
          </p:cNvSpPr>
          <p:nvPr/>
        </p:nvSpPr>
        <p:spPr bwMode="auto">
          <a:xfrm>
            <a:off x="3059113" y="260350"/>
            <a:ext cx="1223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-25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 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000" baseline="-25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402" name="Text Box 17"/>
          <p:cNvSpPr txBox="1">
            <a:spLocks noChangeArrowheads="1"/>
          </p:cNvSpPr>
          <p:nvPr/>
        </p:nvSpPr>
        <p:spPr bwMode="auto">
          <a:xfrm>
            <a:off x="3419475" y="836613"/>
            <a:ext cx="1223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+1</a:t>
            </a:r>
            <a:endParaRPr lang="en-US" altLang="zh-TW" sz="2000" baseline="-25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403" name="Text Box 18"/>
          <p:cNvSpPr txBox="1">
            <a:spLocks noChangeArrowheads="1"/>
          </p:cNvSpPr>
          <p:nvPr/>
        </p:nvSpPr>
        <p:spPr bwMode="auto">
          <a:xfrm>
            <a:off x="468313" y="836613"/>
            <a:ext cx="1223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+1</a:t>
            </a:r>
            <a:endParaRPr lang="en-US" altLang="zh-TW" sz="2000" baseline="-25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404" name="Text Box 19"/>
          <p:cNvSpPr txBox="1">
            <a:spLocks noChangeArrowheads="1"/>
          </p:cNvSpPr>
          <p:nvPr/>
        </p:nvSpPr>
        <p:spPr bwMode="auto">
          <a:xfrm>
            <a:off x="684213" y="1341438"/>
            <a:ext cx="1223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-25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</a:t>
            </a:r>
            <a:r>
              <a:rPr lang="en-US" altLang="zh-TW" sz="2000" i="1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000" baseline="-25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+2</a:t>
            </a:r>
            <a:endParaRPr lang="en-US" altLang="zh-TW" sz="2000" baseline="-25000">
              <a:solidFill>
                <a:srgbClr val="6633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405" name="Text Box 20"/>
          <p:cNvSpPr txBox="1">
            <a:spLocks noChangeArrowheads="1"/>
          </p:cNvSpPr>
          <p:nvPr/>
        </p:nvSpPr>
        <p:spPr bwMode="auto">
          <a:xfrm>
            <a:off x="3779838" y="1341438"/>
            <a:ext cx="1223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-25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</a:t>
            </a:r>
            <a:r>
              <a:rPr lang="en-US" altLang="zh-TW" sz="2000" i="1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000" baseline="-25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+2</a:t>
            </a:r>
            <a:endParaRPr lang="en-US" altLang="zh-TW" sz="2000" baseline="-25000">
              <a:solidFill>
                <a:srgbClr val="6633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406" name="Text Box 21"/>
          <p:cNvSpPr txBox="1">
            <a:spLocks noChangeArrowheads="1"/>
          </p:cNvSpPr>
          <p:nvPr/>
        </p:nvSpPr>
        <p:spPr bwMode="auto">
          <a:xfrm>
            <a:off x="3348038" y="2924175"/>
            <a:ext cx="1223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9900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-25000">
                <a:solidFill>
                  <a:srgbClr val="9900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solidFill>
                  <a:srgbClr val="99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</a:t>
            </a:r>
            <a:r>
              <a:rPr lang="en-US" altLang="zh-TW" sz="2000" i="1">
                <a:solidFill>
                  <a:srgbClr val="99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000" baseline="-25000">
                <a:solidFill>
                  <a:srgbClr val="99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407" name="Text Box 22"/>
          <p:cNvSpPr txBox="1">
            <a:spLocks noChangeArrowheads="1"/>
          </p:cNvSpPr>
          <p:nvPr/>
        </p:nvSpPr>
        <p:spPr bwMode="auto">
          <a:xfrm>
            <a:off x="6084888" y="2924175"/>
            <a:ext cx="1223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9900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-25000">
                <a:solidFill>
                  <a:srgbClr val="9900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solidFill>
                  <a:srgbClr val="99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</a:t>
            </a:r>
            <a:r>
              <a:rPr lang="en-US" altLang="zh-TW" sz="2000" i="1">
                <a:solidFill>
                  <a:srgbClr val="99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000" baseline="-25000">
                <a:solidFill>
                  <a:srgbClr val="99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408" name="Line 23"/>
          <p:cNvSpPr>
            <a:spLocks noChangeShapeType="1"/>
          </p:cNvSpPr>
          <p:nvPr/>
        </p:nvSpPr>
        <p:spPr bwMode="auto">
          <a:xfrm>
            <a:off x="684213" y="188913"/>
            <a:ext cx="0" cy="48244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9" name="Line 24"/>
          <p:cNvSpPr>
            <a:spLocks noChangeShapeType="1"/>
          </p:cNvSpPr>
          <p:nvPr/>
        </p:nvSpPr>
        <p:spPr bwMode="auto">
          <a:xfrm>
            <a:off x="6443663" y="2276475"/>
            <a:ext cx="0" cy="26654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10" name="Line 25"/>
          <p:cNvSpPr>
            <a:spLocks noChangeShapeType="1"/>
          </p:cNvSpPr>
          <p:nvPr/>
        </p:nvSpPr>
        <p:spPr bwMode="auto">
          <a:xfrm>
            <a:off x="684213" y="450850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11" name="Text Box 26"/>
          <p:cNvSpPr txBox="1">
            <a:spLocks noChangeArrowheads="1"/>
          </p:cNvSpPr>
          <p:nvPr/>
        </p:nvSpPr>
        <p:spPr bwMode="auto">
          <a:xfrm>
            <a:off x="900113" y="4581525"/>
            <a:ext cx="698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有用到的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的範圍：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 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m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−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−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]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12F33-9878-4DCF-A291-107AA170A5AA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109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539750" y="620713"/>
            <a:ext cx="7777163" cy="863600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所以，有用到的 </a:t>
            </a:r>
            <a:r>
              <a:rPr lang="en-US" altLang="zh-TW" sz="2000" b="1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b="1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  <a:r>
              <a:rPr lang="zh-TW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的範圍是 </a:t>
            </a:r>
            <a:r>
              <a:rPr lang="en-US" altLang="zh-TW" sz="2000" b="1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 </a:t>
            </a: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b="1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sz="2000" b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−</a:t>
            </a: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b="1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, </a:t>
            </a:r>
            <a:r>
              <a:rPr lang="en-US" altLang="zh-TW" sz="2000" b="1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−</a:t>
            </a: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b="1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]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範圍大小為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2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−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−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+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+ 1 = 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+ 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− 1</a:t>
            </a:r>
            <a:endParaRPr lang="en-US" altLang="en-US" sz="200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611188" y="1844675"/>
            <a:ext cx="5040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FFT implementation for Case 2</a:t>
            </a:r>
          </a:p>
        </p:txBody>
      </p:sp>
      <p:graphicFrame>
        <p:nvGraphicFramePr>
          <p:cNvPr id="17413" name="Object 4"/>
          <p:cNvGraphicFramePr>
            <a:graphicFrameLocks noChangeAspect="1"/>
          </p:cNvGraphicFramePr>
          <p:nvPr/>
        </p:nvGraphicFramePr>
        <p:xfrm>
          <a:off x="755650" y="2276475"/>
          <a:ext cx="1612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2" name="Equation" r:id="rId3" imgW="1612900" imgH="330200" progId="Equation.DSMT4">
                  <p:embed/>
                </p:oleObj>
              </mc:Choice>
              <mc:Fallback>
                <p:oleObj name="Equation" r:id="rId3" imgW="1612900" imgH="330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276475"/>
                        <a:ext cx="1612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2987675" y="2205038"/>
            <a:ext cx="4176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for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0, 1, 2, … ,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−1</a:t>
            </a:r>
          </a:p>
        </p:txBody>
      </p:sp>
      <p:graphicFrame>
        <p:nvGraphicFramePr>
          <p:cNvPr id="17415" name="Object 6"/>
          <p:cNvGraphicFramePr>
            <a:graphicFrameLocks noChangeAspect="1"/>
          </p:cNvGraphicFramePr>
          <p:nvPr/>
        </p:nvGraphicFramePr>
        <p:xfrm>
          <a:off x="755650" y="2708275"/>
          <a:ext cx="901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3" name="Equation" r:id="rId5" imgW="901309" imgH="330057" progId="Equation.DSMT4">
                  <p:embed/>
                </p:oleObj>
              </mc:Choice>
              <mc:Fallback>
                <p:oleObj name="Equation" r:id="rId5" imgW="901309" imgH="330057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708275"/>
                        <a:ext cx="901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2987675" y="2636838"/>
            <a:ext cx="583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for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+ 1,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+ 2, ……,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L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−1       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+ 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− 1 </a:t>
            </a:r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7417" name="Object 8"/>
          <p:cNvGraphicFramePr>
            <a:graphicFrameLocks noChangeAspect="1"/>
          </p:cNvGraphicFramePr>
          <p:nvPr/>
        </p:nvGraphicFramePr>
        <p:xfrm>
          <a:off x="755650" y="3213100"/>
          <a:ext cx="2120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4" name="Equation" r:id="rId7" imgW="2120900" imgH="330200" progId="Equation.DSMT4">
                  <p:embed/>
                </p:oleObj>
              </mc:Choice>
              <mc:Fallback>
                <p:oleObj name="Equation" r:id="rId7" imgW="2120900" imgH="330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213100"/>
                        <a:ext cx="2120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2987675" y="3141663"/>
            <a:ext cx="4176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for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0, 1, 2, … ,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−1</a:t>
            </a:r>
          </a:p>
        </p:txBody>
      </p:sp>
      <p:graphicFrame>
        <p:nvGraphicFramePr>
          <p:cNvPr id="17419" name="Object 10"/>
          <p:cNvGraphicFramePr>
            <a:graphicFrameLocks noChangeAspect="1"/>
          </p:cNvGraphicFramePr>
          <p:nvPr/>
        </p:nvGraphicFramePr>
        <p:xfrm>
          <a:off x="755650" y="3860800"/>
          <a:ext cx="4241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5" name="Equation" r:id="rId9" imgW="4241800" imgH="381000" progId="Equation.DSMT4">
                  <p:embed/>
                </p:oleObj>
              </mc:Choice>
              <mc:Fallback>
                <p:oleObj name="Equation" r:id="rId9" imgW="4241800" imgH="381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860800"/>
                        <a:ext cx="4241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1"/>
          <p:cNvGraphicFramePr>
            <a:graphicFrameLocks noChangeAspect="1"/>
          </p:cNvGraphicFramePr>
          <p:nvPr/>
        </p:nvGraphicFramePr>
        <p:xfrm>
          <a:off x="755650" y="4508500"/>
          <a:ext cx="2451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6" name="Equation" r:id="rId11" imgW="2451100" imgH="330200" progId="Equation.DSMT4">
                  <p:embed/>
                </p:oleObj>
              </mc:Choice>
              <mc:Fallback>
                <p:oleObj name="Equation" r:id="rId11" imgW="2451100" imgH="330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508500"/>
                        <a:ext cx="2451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3492500" y="4437063"/>
            <a:ext cx="4176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for 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-25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-25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+1, 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-25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+2, … , 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-25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en-US" altLang="zh-TW" sz="2000" baseline="-2500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0F8B74-5D75-491E-98CF-A5452B71A0BD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110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611188" y="404813"/>
            <a:ext cx="7705725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IV-E   Unbalanced Sampling for STFT and WDF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1116013" y="3644900"/>
            <a:ext cx="7559675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where  </a:t>
            </a:r>
            <a:r>
              <a:rPr lang="en-US" altLang="zh-TW" sz="2000" i="1">
                <a:latin typeface="Times New Roman" panose="02020603050405020304" pitchFamily="18" charset="0"/>
              </a:rPr>
              <a:t> t</a:t>
            </a:r>
            <a:r>
              <a:rPr lang="en-US" altLang="zh-TW" sz="2000">
                <a:latin typeface="Times New Roman" panose="02020603050405020304" pitchFamily="18" charset="0"/>
              </a:rPr>
              <a:t> = </a:t>
            </a:r>
            <a:r>
              <a:rPr lang="en-US" altLang="zh-TW" sz="2000" i="1">
                <a:latin typeface="Times New Roman" panose="02020603050405020304" pitchFamily="18" charset="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</a:rPr>
              <a:t>,   </a:t>
            </a:r>
            <a:r>
              <a:rPr lang="en-US" altLang="zh-TW" sz="2000" i="1">
                <a:latin typeface="Times New Roman" panose="02020603050405020304" pitchFamily="18" charset="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</a:rPr>
              <a:t> = </a:t>
            </a:r>
            <a:r>
              <a:rPr lang="en-US" altLang="zh-TW" sz="2000" i="1">
                <a:latin typeface="Times New Roman" panose="02020603050405020304" pitchFamily="18" charset="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</a:rPr>
              <a:t>,   </a:t>
            </a:r>
            <a:r>
              <a:rPr lang="en-US" altLang="zh-TW" sz="2000" i="1">
                <a:latin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</a:rPr>
              <a:t> = </a:t>
            </a:r>
            <a:r>
              <a:rPr lang="en-US" altLang="zh-TW" sz="2000" i="1">
                <a:latin typeface="Times New Roman" panose="02020603050405020304" pitchFamily="18" charset="0"/>
              </a:rPr>
              <a:t>p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</a:rPr>
              <a:t>,   </a:t>
            </a:r>
            <a:r>
              <a:rPr lang="en-US" altLang="zh-TW" sz="2000" i="1">
                <a:latin typeface="Times New Roman" panose="02020603050405020304" pitchFamily="18" charset="0"/>
              </a:rPr>
              <a:t>B</a:t>
            </a:r>
            <a:r>
              <a:rPr lang="en-US" altLang="zh-TW" sz="2000">
                <a:latin typeface="Times New Roman" panose="02020603050405020304" pitchFamily="18" charset="0"/>
              </a:rPr>
              <a:t> = </a:t>
            </a:r>
            <a:r>
              <a:rPr lang="en-US" altLang="zh-TW" sz="2000" i="1">
                <a:latin typeface="Times New Roman" panose="02020603050405020304" pitchFamily="18" charset="0"/>
              </a:rPr>
              <a:t>Q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 b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br>
              <a:rPr lang="en-US" altLang="zh-TW" sz="2000">
                <a:latin typeface="Times New Roman" panose="02020603050405020304" pitchFamily="18" charset="0"/>
              </a:rPr>
            </a:br>
            <a:endParaRPr lang="en-US" altLang="zh-TW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        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</a:rPr>
              <a:t>/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標楷體" panose="03000509000000000000" pitchFamily="65" charset="-120"/>
                <a:ea typeface="標楷體" panose="03000509000000000000" pitchFamily="65" charset="-120"/>
              </a:rPr>
              <a:t>註：</a:t>
            </a: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TW" altLang="en-US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(sampling interval for the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input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signal)  </a:t>
            </a:r>
            <a:endParaRPr lang="en-US" altLang="zh-TW" sz="2000" i="1" baseline="-2500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(sampling interval for the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output 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-axis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can be different.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However, it is better that </a:t>
            </a:r>
            <a:r>
              <a:rPr lang="en-US" altLang="zh-TW" sz="2000" i="1">
                <a:latin typeface="Times New Roman" panose="02020603050405020304" pitchFamily="18" charset="0"/>
              </a:rPr>
              <a:t>S</a:t>
            </a:r>
            <a:r>
              <a:rPr lang="en-US" altLang="zh-TW" sz="2000">
                <a:latin typeface="Times New Roman" panose="02020603050405020304" pitchFamily="18" charset="0"/>
              </a:rPr>
              <a:t> = </a:t>
            </a: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</a:rPr>
              <a:t>/ </a:t>
            </a: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is an integer.</a:t>
            </a:r>
            <a:endParaRPr lang="en-US" altLang="zh-TW" sz="2000" i="1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  <p:graphicFrame>
        <p:nvGraphicFramePr>
          <p:cNvPr id="18437" name="Object 4"/>
          <p:cNvGraphicFramePr>
            <a:graphicFrameLocks noChangeAspect="1"/>
          </p:cNvGraphicFramePr>
          <p:nvPr/>
        </p:nvGraphicFramePr>
        <p:xfrm>
          <a:off x="2024063" y="1635125"/>
          <a:ext cx="37052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1" name="Equation" r:id="rId3" imgW="3708400" imgH="495300" progId="Equation.DSMT4">
                  <p:embed/>
                </p:oleObj>
              </mc:Choice>
              <mc:Fallback>
                <p:oleObj name="Equation" r:id="rId3" imgW="3708400" imgH="495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1635125"/>
                        <a:ext cx="3705225" cy="495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5"/>
          <p:cNvGraphicFramePr>
            <a:graphicFrameLocks noChangeAspect="1"/>
          </p:cNvGraphicFramePr>
          <p:nvPr/>
        </p:nvGraphicFramePr>
        <p:xfrm>
          <a:off x="1027113" y="2636838"/>
          <a:ext cx="592296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2" name="Equation" r:id="rId5" imgW="5918200" imgH="711200" progId="Equation.DSMT4">
                  <p:embed/>
                </p:oleObj>
              </mc:Choice>
              <mc:Fallback>
                <p:oleObj name="Equation" r:id="rId5" imgW="5918200" imgH="71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636838"/>
                        <a:ext cx="5922962" cy="7080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3419475" y="213201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539750" y="1052513"/>
            <a:ext cx="626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將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pages 95 and 99 </a:t>
            </a:r>
            <a:r>
              <a:rPr lang="zh-TW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的方法作修正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5940425" y="3644900"/>
            <a:ext cx="287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假設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w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 0  for |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| &gt;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B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),       </a:t>
            </a:r>
            <a:endParaRPr lang="en-US" altLang="zh-TW" sz="2000" i="1" baseline="-25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8442" name="Object 5"/>
          <p:cNvGraphicFramePr>
            <a:graphicFrameLocks noChangeAspect="1"/>
          </p:cNvGraphicFramePr>
          <p:nvPr/>
        </p:nvGraphicFramePr>
        <p:xfrm>
          <a:off x="4067175" y="4292600"/>
          <a:ext cx="788988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3" name="Equation" r:id="rId7" imgW="787400" imgH="330200" progId="Equation.DSMT4">
                  <p:embed/>
                </p:oleObj>
              </mc:Choice>
              <mc:Fallback>
                <p:oleObj name="Equation" r:id="rId7" imgW="787400" imgH="330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292600"/>
                        <a:ext cx="788988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A12439-CB18-4D16-92F2-347CFC44D7BD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111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250825" y="549275"/>
            <a:ext cx="8443913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When (1) </a:t>
            </a: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b="1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b="1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 b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= 1/</a:t>
            </a:r>
            <a:r>
              <a:rPr lang="en-US" altLang="zh-TW" sz="2000" b="1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 (2)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1/(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&gt; 2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+1:    (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只要是整數的倒數即可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 (3)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&lt; 1/2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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   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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is the bandwidth of</a:t>
            </a:r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i.e.,                                                              when |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| &gt;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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graphicFrame>
        <p:nvGraphicFramePr>
          <p:cNvPr id="19460" name="Object 3"/>
          <p:cNvGraphicFramePr>
            <a:graphicFrameLocks noChangeAspect="1"/>
          </p:cNvGraphicFramePr>
          <p:nvPr/>
        </p:nvGraphicFramePr>
        <p:xfrm>
          <a:off x="3276600" y="1484313"/>
          <a:ext cx="35512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6" name="Equation" r:id="rId3" imgW="3556000" imgH="381000" progId="Equation.DSMT4">
                  <p:embed/>
                </p:oleObj>
              </mc:Choice>
              <mc:Fallback>
                <p:oleObj name="Equation" r:id="rId3" imgW="3556000" imgH="38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484313"/>
                        <a:ext cx="35512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4"/>
          <p:cNvGraphicFramePr>
            <a:graphicFrameLocks noChangeAspect="1"/>
          </p:cNvGraphicFramePr>
          <p:nvPr/>
        </p:nvGraphicFramePr>
        <p:xfrm>
          <a:off x="5148263" y="981075"/>
          <a:ext cx="1320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7" name="Equation" r:id="rId5" imgW="1320227" imgH="380835" progId="Equation.DSMT4">
                  <p:embed/>
                </p:oleObj>
              </mc:Choice>
              <mc:Fallback>
                <p:oleObj name="Equation" r:id="rId5" imgW="1320227" imgH="38083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981075"/>
                        <a:ext cx="1320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5"/>
          <p:cNvGraphicFramePr>
            <a:graphicFrameLocks noChangeAspect="1"/>
          </p:cNvGraphicFramePr>
          <p:nvPr/>
        </p:nvGraphicFramePr>
        <p:xfrm>
          <a:off x="971550" y="2205038"/>
          <a:ext cx="559276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8" name="Equation" r:id="rId7" imgW="5588000" imgH="736600" progId="Equation.DSMT4">
                  <p:embed/>
                </p:oleObj>
              </mc:Choice>
              <mc:Fallback>
                <p:oleObj name="Equation" r:id="rId7" imgW="5588000" imgH="736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05038"/>
                        <a:ext cx="5592763" cy="7334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1116013" y="3213100"/>
            <a:ext cx="67691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令</a:t>
            </a:r>
            <a:r>
              <a:rPr lang="zh-TW" altLang="en-US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q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= 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 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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 err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nS</a:t>
            </a:r>
            <a:r>
              <a:rPr lang="en-US" altLang="zh-TW" sz="2000" i="1" dirty="0" err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</a:t>
            </a:r>
            <a:r>
              <a:rPr lang="en-US" altLang="zh-TW" sz="2000" i="1" dirty="0" err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 → 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= (</a:t>
            </a:r>
            <a:r>
              <a:rPr lang="en-US" altLang="zh-TW" sz="2000" i="1" dirty="0" err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nS</a:t>
            </a:r>
            <a:r>
              <a:rPr lang="en-US" altLang="zh-TW" sz="2000" i="1" dirty="0" err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</a:t>
            </a:r>
            <a:r>
              <a:rPr lang="en-US" altLang="zh-TW" sz="2000" i="1" dirty="0" err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 + 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         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for 0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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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2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x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 = 0                                                      for 2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&lt;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&lt;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. </a:t>
            </a:r>
          </a:p>
        </p:txBody>
      </p:sp>
      <p:graphicFrame>
        <p:nvGraphicFramePr>
          <p:cNvPr id="1946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19729"/>
              </p:ext>
            </p:extLst>
          </p:nvPr>
        </p:nvGraphicFramePr>
        <p:xfrm>
          <a:off x="1475656" y="3679824"/>
          <a:ext cx="41576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9" name="Equation" r:id="rId9" imgW="4152600" imgH="380880" progId="Equation.DSMT4">
                  <p:embed/>
                </p:oleObj>
              </mc:Choice>
              <mc:Fallback>
                <p:oleObj name="Equation" r:id="rId9" imgW="4152600" imgH="3808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679824"/>
                        <a:ext cx="4157662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167794"/>
              </p:ext>
            </p:extLst>
          </p:nvPr>
        </p:nvGraphicFramePr>
        <p:xfrm>
          <a:off x="1547813" y="4799012"/>
          <a:ext cx="4543425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0" name="Equation" r:id="rId11" imgW="4546440" imgH="736560" progId="Equation.DSMT4">
                  <p:embed/>
                </p:oleObj>
              </mc:Choice>
              <mc:Fallback>
                <p:oleObj name="Equation" r:id="rId11" imgW="4546440" imgH="7365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799012"/>
                        <a:ext cx="4543425" cy="7318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E9389F-955A-4E98-86D5-C9C0C9A5EFB5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112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6985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0000"/>
              </a:spcAft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假設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 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+1)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 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+2)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+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C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-1)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  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  <a:p>
            <a:pPr eaLnBrk="1" hangingPunct="1">
              <a:spcAft>
                <a:spcPct val="20000"/>
              </a:spcAft>
              <a:buFontTx/>
              <a:buNone/>
            </a:pP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                 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+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+2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+ 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-1)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900113" y="1196975"/>
            <a:ext cx="56165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+1)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+2)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+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-1)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f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 i="1" baseline="-2500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468313" y="2205038"/>
            <a:ext cx="6551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Step 1: Calculate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468313" y="2708275"/>
            <a:ext cx="4391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Step 2: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468313" y="3213100"/>
            <a:ext cx="6551612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Step 3: Determine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Step 4: 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 = FFT[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)]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Step 5: Convert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 into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 </a:t>
            </a:r>
            <a:r>
              <a:rPr lang="en-US" altLang="zh-TW" sz="2000" i="1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 dirty="0" err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 dirty="0" err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f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Step 6: Set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+1 and return to Step 3 until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+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C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-1.  </a:t>
            </a: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971550" y="1701800"/>
            <a:ext cx="7345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+1)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+2)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+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-1)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,          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/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endParaRPr lang="en-US" altLang="zh-TW" sz="2000" i="1" baseline="-2500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  <p:sp>
        <p:nvSpPr>
          <p:cNvPr id="20489" name="Text Box 8"/>
          <p:cNvSpPr txBox="1">
            <a:spLocks noChangeArrowheads="1"/>
          </p:cNvSpPr>
          <p:nvPr/>
        </p:nvSpPr>
        <p:spPr bwMode="auto">
          <a:xfrm>
            <a:off x="468313" y="5157788"/>
            <a:ext cx="2519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Complexity = 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CD5800-E2F1-4FD9-89B1-6F8262E81488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113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7705725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IV-F   Non-Uniform </a:t>
            </a: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400" b="1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684213" y="1052513"/>
            <a:ext cx="78486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(A)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先用較大的</a:t>
            </a:r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(B)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如果發現                           和                                  之間有很大的差異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     則在 </a:t>
            </a:r>
            <a:r>
              <a:rPr lang="en-US" altLang="zh-TW" sz="2000" i="1" dirty="0" err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 dirty="0" err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,  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+1) </a:t>
            </a:r>
            <a:r>
              <a:rPr lang="en-US" altLang="zh-TW" sz="2000" i="1" baseline="-25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之間選用較小的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sampling interval </a:t>
            </a:r>
            <a:r>
              <a:rPr lang="en-US" altLang="zh-TW" sz="2000" i="1" baseline="-25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      (</a:t>
            </a:r>
            <a:r>
              <a:rPr lang="en-US" altLang="zh-TW" sz="2000" i="1" baseline="-25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&lt; </a:t>
            </a:r>
            <a:r>
              <a:rPr lang="en-US" altLang="zh-TW" sz="2000" i="1" baseline="-25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&lt; </a:t>
            </a:r>
            <a:r>
              <a:rPr lang="en-US" altLang="zh-TW" sz="2000" i="1" baseline="-25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,    </a:t>
            </a:r>
            <a:r>
              <a:rPr lang="en-US" altLang="zh-TW" sz="2000" i="1" baseline="-25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/ </a:t>
            </a:r>
            <a:r>
              <a:rPr lang="en-US" altLang="zh-TW" sz="2000" i="1" baseline="-25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和</a:t>
            </a:r>
            <a:r>
              <a:rPr lang="en-US" altLang="zh-TW" sz="2000" i="1" baseline="-25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/ </a:t>
            </a:r>
            <a:r>
              <a:rPr lang="en-US" altLang="zh-TW" sz="2000" i="1" baseline="-25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皆為整數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    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再用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page 112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的方法算出</a:t>
            </a:r>
          </a:p>
        </p:txBody>
      </p:sp>
      <p:graphicFrame>
        <p:nvGraphicFramePr>
          <p:cNvPr id="21509" name="Object 4"/>
          <p:cNvGraphicFramePr>
            <a:graphicFrameLocks noChangeAspect="1"/>
          </p:cNvGraphicFramePr>
          <p:nvPr/>
        </p:nvGraphicFramePr>
        <p:xfrm>
          <a:off x="2268538" y="1484313"/>
          <a:ext cx="1500187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9" name="Equation" r:id="rId3" imgW="1498600" imgH="457200" progId="Equation.DSMT4">
                  <p:embed/>
                </p:oleObj>
              </mc:Choice>
              <mc:Fallback>
                <p:oleObj name="Equation" r:id="rId3" imgW="14986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484313"/>
                        <a:ext cx="1500187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5"/>
          <p:cNvGraphicFramePr>
            <a:graphicFrameLocks noChangeAspect="1"/>
          </p:cNvGraphicFramePr>
          <p:nvPr/>
        </p:nvGraphicFramePr>
        <p:xfrm>
          <a:off x="4211638" y="1484313"/>
          <a:ext cx="1995487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0" name="Equation" r:id="rId5" imgW="1993900" imgH="457200" progId="Equation.DSMT4">
                  <p:embed/>
                </p:oleObj>
              </mc:Choice>
              <mc:Fallback>
                <p:oleObj name="Equation" r:id="rId5" imgW="19939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484313"/>
                        <a:ext cx="1995487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6"/>
          <p:cNvGraphicFramePr>
            <a:graphicFrameLocks noChangeAspect="1"/>
          </p:cNvGraphicFramePr>
          <p:nvPr/>
        </p:nvGraphicFramePr>
        <p:xfrm>
          <a:off x="1116013" y="3357563"/>
          <a:ext cx="783431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1" name="Equation" r:id="rId7" imgW="7823200" imgH="431800" progId="Equation.DSMT4">
                  <p:embed/>
                </p:oleObj>
              </mc:Choice>
              <mc:Fallback>
                <p:oleObj name="Equation" r:id="rId7" imgW="78232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357563"/>
                        <a:ext cx="7834312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684213" y="4076700"/>
            <a:ext cx="669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(C)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以此類推，如果</a:t>
            </a:r>
          </a:p>
        </p:txBody>
      </p:sp>
      <p:graphicFrame>
        <p:nvGraphicFramePr>
          <p:cNvPr id="215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255070"/>
              </p:ext>
            </p:extLst>
          </p:nvPr>
        </p:nvGraphicFramePr>
        <p:xfrm>
          <a:off x="3246598" y="4047330"/>
          <a:ext cx="5100637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2" name="Equation" r:id="rId9" imgW="5092560" imgH="457200" progId="Equation.DSMT4">
                  <p:embed/>
                </p:oleObj>
              </mc:Choice>
              <mc:Fallback>
                <p:oleObj name="Equation" r:id="rId9" imgW="509256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598" y="4047330"/>
                        <a:ext cx="5100637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Text Box 9"/>
          <p:cNvSpPr txBox="1">
            <a:spLocks noChangeArrowheads="1"/>
          </p:cNvSpPr>
          <p:nvPr/>
        </p:nvSpPr>
        <p:spPr bwMode="auto">
          <a:xfrm>
            <a:off x="1187450" y="4652963"/>
            <a:ext cx="63373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的差距還是太大，則再選用更小的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sampling interval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(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 &lt; 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&lt; 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,    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/ 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和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/ 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皆為整數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E295F0-BCF5-4838-8997-F4AAAFEFBE49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96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68313" y="620713"/>
            <a:ext cx="8280400" cy="284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</a:t>
            </a: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Constraint for </a:t>
            </a: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b="1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(The only constraint for the direct implementation method)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To avoid the aliasing effect,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&lt; 1/2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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   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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is the bandwidth of  ?</a:t>
            </a:r>
          </a:p>
          <a:p>
            <a:pPr eaLnBrk="1" hangingPunct="1">
              <a:spcBef>
                <a:spcPct val="65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 </a:t>
            </a:r>
          </a:p>
          <a:p>
            <a:pPr eaLnBrk="1" hangingPunct="1">
              <a:spcBef>
                <a:spcPct val="65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65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There is no constraint for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when using the direct implementation method.  </a:t>
            </a:r>
            <a:endParaRPr lang="en-US" altLang="zh-TW" sz="2000" baseline="-25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D677EE-0DA2-4C9B-80F9-B2A8802431D9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114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403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Gabor transform of a music signal 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25538"/>
            <a:ext cx="8026400" cy="488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84213" y="6092825"/>
            <a:ext cx="626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= 1/44100 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總共有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44100  1.6077 sec + 1 = 70902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點 </a:t>
            </a:r>
          </a:p>
        </p:txBody>
      </p:sp>
      <p:grpSp>
        <p:nvGrpSpPr>
          <p:cNvPr id="22534" name="Group 23"/>
          <p:cNvGrpSpPr>
            <a:grpSpLocks/>
          </p:cNvGrpSpPr>
          <p:nvPr/>
        </p:nvGrpSpPr>
        <p:grpSpPr bwMode="auto">
          <a:xfrm>
            <a:off x="4500563" y="333375"/>
            <a:ext cx="3529012" cy="1001713"/>
            <a:chOff x="2653" y="164"/>
            <a:chExt cx="2313" cy="722"/>
          </a:xfrm>
        </p:grpSpPr>
        <p:sp>
          <p:nvSpPr>
            <p:cNvPr id="22535" name="Line 6"/>
            <p:cNvSpPr>
              <a:spLocks noChangeShapeType="1"/>
            </p:cNvSpPr>
            <p:nvPr/>
          </p:nvSpPr>
          <p:spPr bwMode="auto">
            <a:xfrm flipV="1">
              <a:off x="2653" y="164"/>
              <a:ext cx="2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36" name="Line 7"/>
            <p:cNvSpPr>
              <a:spLocks noChangeShapeType="1"/>
            </p:cNvSpPr>
            <p:nvPr/>
          </p:nvSpPr>
          <p:spPr bwMode="auto">
            <a:xfrm>
              <a:off x="2653" y="300"/>
              <a:ext cx="2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37" name="Line 8"/>
            <p:cNvSpPr>
              <a:spLocks noChangeShapeType="1"/>
            </p:cNvSpPr>
            <p:nvPr/>
          </p:nvSpPr>
          <p:spPr bwMode="auto">
            <a:xfrm>
              <a:off x="2653" y="436"/>
              <a:ext cx="2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38" name="Line 9"/>
            <p:cNvSpPr>
              <a:spLocks noChangeShapeType="1"/>
            </p:cNvSpPr>
            <p:nvPr/>
          </p:nvSpPr>
          <p:spPr bwMode="auto">
            <a:xfrm>
              <a:off x="2653" y="572"/>
              <a:ext cx="2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39" name="Line 10"/>
            <p:cNvSpPr>
              <a:spLocks noChangeShapeType="1"/>
            </p:cNvSpPr>
            <p:nvPr/>
          </p:nvSpPr>
          <p:spPr bwMode="auto">
            <a:xfrm>
              <a:off x="2653" y="708"/>
              <a:ext cx="2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0" name="Oval 11"/>
            <p:cNvSpPr>
              <a:spLocks noChangeArrowheads="1"/>
            </p:cNvSpPr>
            <p:nvPr/>
          </p:nvSpPr>
          <p:spPr bwMode="auto">
            <a:xfrm rot="-1200000">
              <a:off x="3069" y="823"/>
              <a:ext cx="177" cy="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2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2541" name="Oval 12"/>
            <p:cNvSpPr>
              <a:spLocks noChangeArrowheads="1"/>
            </p:cNvSpPr>
            <p:nvPr/>
          </p:nvSpPr>
          <p:spPr bwMode="auto">
            <a:xfrm rot="-1200000">
              <a:off x="3062" y="680"/>
              <a:ext cx="177" cy="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2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2542" name="Oval 13"/>
            <p:cNvSpPr>
              <a:spLocks noChangeArrowheads="1"/>
            </p:cNvSpPr>
            <p:nvPr/>
          </p:nvSpPr>
          <p:spPr bwMode="auto">
            <a:xfrm rot="-1200000">
              <a:off x="3069" y="541"/>
              <a:ext cx="177" cy="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2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2543" name="Line 14"/>
            <p:cNvSpPr>
              <a:spLocks noChangeShapeType="1"/>
            </p:cNvSpPr>
            <p:nvPr/>
          </p:nvSpPr>
          <p:spPr bwMode="auto">
            <a:xfrm flipV="1">
              <a:off x="3243" y="209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4" name="Oval 15"/>
            <p:cNvSpPr>
              <a:spLocks noChangeArrowheads="1"/>
            </p:cNvSpPr>
            <p:nvPr/>
          </p:nvSpPr>
          <p:spPr bwMode="auto">
            <a:xfrm rot="-1200000">
              <a:off x="3529" y="827"/>
              <a:ext cx="177" cy="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2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2545" name="Oval 16"/>
            <p:cNvSpPr>
              <a:spLocks noChangeArrowheads="1"/>
            </p:cNvSpPr>
            <p:nvPr/>
          </p:nvSpPr>
          <p:spPr bwMode="auto">
            <a:xfrm rot="-1200000">
              <a:off x="3522" y="684"/>
              <a:ext cx="177" cy="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2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2546" name="Oval 17"/>
            <p:cNvSpPr>
              <a:spLocks noChangeArrowheads="1"/>
            </p:cNvSpPr>
            <p:nvPr/>
          </p:nvSpPr>
          <p:spPr bwMode="auto">
            <a:xfrm rot="-1200000">
              <a:off x="3529" y="482"/>
              <a:ext cx="177" cy="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2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2547" name="Line 18"/>
            <p:cNvSpPr>
              <a:spLocks noChangeShapeType="1"/>
            </p:cNvSpPr>
            <p:nvPr/>
          </p:nvSpPr>
          <p:spPr bwMode="auto">
            <a:xfrm flipV="1">
              <a:off x="3703" y="213"/>
              <a:ext cx="1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8" name="Oval 19"/>
            <p:cNvSpPr>
              <a:spLocks noChangeArrowheads="1"/>
            </p:cNvSpPr>
            <p:nvPr/>
          </p:nvSpPr>
          <p:spPr bwMode="auto">
            <a:xfrm rot="-1200000">
              <a:off x="4018" y="743"/>
              <a:ext cx="177" cy="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2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2549" name="Oval 20"/>
            <p:cNvSpPr>
              <a:spLocks noChangeArrowheads="1"/>
            </p:cNvSpPr>
            <p:nvPr/>
          </p:nvSpPr>
          <p:spPr bwMode="auto">
            <a:xfrm rot="-1200000">
              <a:off x="4011" y="600"/>
              <a:ext cx="177" cy="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2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2550" name="Oval 21"/>
            <p:cNvSpPr>
              <a:spLocks noChangeArrowheads="1"/>
            </p:cNvSpPr>
            <p:nvPr/>
          </p:nvSpPr>
          <p:spPr bwMode="auto">
            <a:xfrm rot="-1200000">
              <a:off x="4018" y="468"/>
              <a:ext cx="177" cy="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2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2551" name="Line 22"/>
            <p:cNvSpPr>
              <a:spLocks noChangeShapeType="1"/>
            </p:cNvSpPr>
            <p:nvPr/>
          </p:nvSpPr>
          <p:spPr bwMode="auto">
            <a:xfrm flipH="1" flipV="1">
              <a:off x="4186" y="210"/>
              <a:ext cx="6" cy="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849677-19C9-4777-A61D-5B64867DB086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115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187450" y="836613"/>
            <a:ext cx="3887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running time =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out of memory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583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(A) Choose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= 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395288" y="1341438"/>
            <a:ext cx="741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(B) Choose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= 0.01 = 441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 (1.6/0.01 + 1 = 161 points)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1258888" y="1844675"/>
            <a:ext cx="4752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running time = 1.0940 sec  (2008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年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395288" y="2492375"/>
            <a:ext cx="83534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(C) Choose the sampling points on the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-axis as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   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= 0, 0.05, 0.1, 0.15, 0.2, 0.4, 0.45, 046, 0.47, 0.48, 0.49, 0.5, 0.55, 0.6, 0.8,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          0.85, 0.9, 0.95, 0.96, 0.97, 0.98, 0.99, 1, 1.05, 1.1, 1.15, 1.2, 1.4, 1.6</a:t>
            </a:r>
          </a:p>
        </p:txBody>
      </p:sp>
      <p:sp>
        <p:nvSpPr>
          <p:cNvPr id="23560" name="Text Box 7"/>
          <p:cNvSpPr txBox="1">
            <a:spLocks noChangeArrowheads="1"/>
          </p:cNvSpPr>
          <p:nvPr/>
        </p:nvSpPr>
        <p:spPr bwMode="auto">
          <a:xfrm>
            <a:off x="684213" y="3860800"/>
            <a:ext cx="252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(29 points)</a:t>
            </a:r>
          </a:p>
        </p:txBody>
      </p:sp>
      <p:sp>
        <p:nvSpPr>
          <p:cNvPr id="23561" name="Text Box 8"/>
          <p:cNvSpPr txBox="1">
            <a:spLocks noChangeArrowheads="1"/>
          </p:cNvSpPr>
          <p:nvPr/>
        </p:nvSpPr>
        <p:spPr bwMode="auto">
          <a:xfrm>
            <a:off x="1331913" y="4292600"/>
            <a:ext cx="3887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running time = 0.2970 sec</a:t>
            </a:r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E1E6B5-8BB6-428B-AA15-4A4A22563174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116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5113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with adaptive output sampling intervals 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981075"/>
            <a:ext cx="7199312" cy="47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5B98C3-A892-40EB-BC01-6ABFC1CF4216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117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560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205014"/>
              </p:ext>
            </p:extLst>
          </p:nvPr>
        </p:nvGraphicFramePr>
        <p:xfrm>
          <a:off x="1476375" y="1136650"/>
          <a:ext cx="2260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8" name="Equation" r:id="rId3" imgW="2260600" imgH="558800" progId="Equation.DSMT4">
                  <p:embed/>
                </p:oleObj>
              </mc:Choice>
              <mc:Fallback>
                <p:oleObj name="Equation" r:id="rId3" imgW="2260600" imgH="558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136650"/>
                        <a:ext cx="2260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827088" y="1196975"/>
            <a:ext cx="6477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>
                <a:latin typeface="Times New Roman" panose="02020603050405020304" pitchFamily="18" charset="0"/>
                <a:ea typeface="標楷體" panose="03000509000000000000" pitchFamily="65" charset="-120"/>
              </a:rPr>
              <a:t>(1)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827088" y="1785938"/>
            <a:ext cx="6477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>
                <a:latin typeface="Times New Roman" panose="02020603050405020304" pitchFamily="18" charset="0"/>
                <a:ea typeface="標楷體" panose="03000509000000000000" pitchFamily="65" charset="-120"/>
              </a:rPr>
              <a:t>(2)</a:t>
            </a:r>
          </a:p>
        </p:txBody>
      </p:sp>
      <p:graphicFrame>
        <p:nvGraphicFramePr>
          <p:cNvPr id="25606" name="Object 5"/>
          <p:cNvGraphicFramePr>
            <a:graphicFrameLocks noChangeAspect="1"/>
          </p:cNvGraphicFramePr>
          <p:nvPr/>
        </p:nvGraphicFramePr>
        <p:xfrm>
          <a:off x="1476375" y="1844675"/>
          <a:ext cx="171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9" name="Equation" r:id="rId5" imgW="1714500" imgH="393700" progId="Equation.DSMT4">
                  <p:embed/>
                </p:oleObj>
              </mc:Choice>
              <mc:Fallback>
                <p:oleObj name="Equation" r:id="rId5" imgW="17145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844675"/>
                        <a:ext cx="1714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539750" y="404813"/>
            <a:ext cx="7777163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TW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附錄四  和 </a:t>
            </a: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Dirac Delta Function </a:t>
            </a:r>
            <a:r>
              <a:rPr lang="zh-TW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相關的常用公式</a:t>
            </a: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827088" y="3573463"/>
            <a:ext cx="6477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>
                <a:latin typeface="Times New Roman" panose="02020603050405020304" pitchFamily="18" charset="0"/>
                <a:ea typeface="標楷體" panose="03000509000000000000" pitchFamily="65" charset="-120"/>
              </a:rPr>
              <a:t>(4)</a:t>
            </a:r>
          </a:p>
        </p:txBody>
      </p:sp>
      <p:graphicFrame>
        <p:nvGraphicFramePr>
          <p:cNvPr id="25609" name="Object 8"/>
          <p:cNvGraphicFramePr>
            <a:graphicFrameLocks noChangeAspect="1"/>
          </p:cNvGraphicFramePr>
          <p:nvPr/>
        </p:nvGraphicFramePr>
        <p:xfrm>
          <a:off x="1331913" y="3500438"/>
          <a:ext cx="4165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0" name="Equation" r:id="rId7" imgW="4165600" imgH="558800" progId="Equation.DSMT4">
                  <p:embed/>
                </p:oleObj>
              </mc:Choice>
              <mc:Fallback>
                <p:oleObj name="Equation" r:id="rId7" imgW="4165600" imgH="558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500438"/>
                        <a:ext cx="4165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Text Box 9"/>
          <p:cNvSpPr txBox="1">
            <a:spLocks noChangeArrowheads="1"/>
          </p:cNvSpPr>
          <p:nvPr/>
        </p:nvSpPr>
        <p:spPr bwMode="auto">
          <a:xfrm>
            <a:off x="3419475" y="1844675"/>
            <a:ext cx="3095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(scaling property)</a:t>
            </a:r>
          </a:p>
        </p:txBody>
      </p:sp>
      <p:sp>
        <p:nvSpPr>
          <p:cNvPr id="25611" name="Text Box 10"/>
          <p:cNvSpPr txBox="1">
            <a:spLocks noChangeArrowheads="1"/>
          </p:cNvSpPr>
          <p:nvPr/>
        </p:nvSpPr>
        <p:spPr bwMode="auto">
          <a:xfrm>
            <a:off x="5651500" y="3573463"/>
            <a:ext cx="216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(sifting property I)</a:t>
            </a:r>
          </a:p>
        </p:txBody>
      </p:sp>
      <p:sp>
        <p:nvSpPr>
          <p:cNvPr id="25612" name="Text Box 11"/>
          <p:cNvSpPr txBox="1">
            <a:spLocks noChangeArrowheads="1"/>
          </p:cNvSpPr>
          <p:nvPr/>
        </p:nvSpPr>
        <p:spPr bwMode="auto">
          <a:xfrm>
            <a:off x="827088" y="4365625"/>
            <a:ext cx="6477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>
                <a:latin typeface="Times New Roman" panose="02020603050405020304" pitchFamily="18" charset="0"/>
                <a:ea typeface="標楷體" panose="03000509000000000000" pitchFamily="65" charset="-120"/>
              </a:rPr>
              <a:t>(5)</a:t>
            </a:r>
          </a:p>
        </p:txBody>
      </p:sp>
      <p:graphicFrame>
        <p:nvGraphicFramePr>
          <p:cNvPr id="25613" name="Object 12"/>
          <p:cNvGraphicFramePr>
            <a:graphicFrameLocks noChangeAspect="1"/>
          </p:cNvGraphicFramePr>
          <p:nvPr/>
        </p:nvGraphicFramePr>
        <p:xfrm>
          <a:off x="1403350" y="4425950"/>
          <a:ext cx="450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1" name="Equation" r:id="rId9" imgW="4508500" imgH="393700" progId="Equation.DSMT4">
                  <p:embed/>
                </p:oleObj>
              </mc:Choice>
              <mc:Fallback>
                <p:oleObj name="Equation" r:id="rId9" imgW="4508500" imgH="393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425950"/>
                        <a:ext cx="4508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Text Box 13"/>
          <p:cNvSpPr txBox="1">
            <a:spLocks noChangeArrowheads="1"/>
          </p:cNvSpPr>
          <p:nvPr/>
        </p:nvSpPr>
        <p:spPr bwMode="auto">
          <a:xfrm>
            <a:off x="5940425" y="4437063"/>
            <a:ext cx="2447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(sifting property II)</a:t>
            </a:r>
          </a:p>
        </p:txBody>
      </p:sp>
      <p:sp>
        <p:nvSpPr>
          <p:cNvPr id="25615" name="Text Box 11"/>
          <p:cNvSpPr txBox="1">
            <a:spLocks noChangeArrowheads="1"/>
          </p:cNvSpPr>
          <p:nvPr/>
        </p:nvSpPr>
        <p:spPr bwMode="auto">
          <a:xfrm>
            <a:off x="827088" y="2492375"/>
            <a:ext cx="6477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>
                <a:latin typeface="Times New Roman" panose="02020603050405020304" pitchFamily="18" charset="0"/>
                <a:ea typeface="標楷體" panose="03000509000000000000" pitchFamily="65" charset="-120"/>
              </a:rPr>
              <a:t>(3)</a:t>
            </a:r>
          </a:p>
        </p:txBody>
      </p:sp>
      <p:graphicFrame>
        <p:nvGraphicFramePr>
          <p:cNvPr id="256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058562"/>
              </p:ext>
            </p:extLst>
          </p:nvPr>
        </p:nvGraphicFramePr>
        <p:xfrm>
          <a:off x="1403350" y="2366818"/>
          <a:ext cx="56388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2" name="Equation" r:id="rId11" imgW="5638680" imgH="672840" progId="Equation.DSMT4">
                  <p:embed/>
                </p:oleObj>
              </mc:Choice>
              <mc:Fallback>
                <p:oleObj name="Equation" r:id="rId11" imgW="5638680" imgH="6728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366818"/>
                        <a:ext cx="56388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7" name="Text Box 16"/>
          <p:cNvSpPr txBox="1">
            <a:spLocks noChangeArrowheads="1"/>
          </p:cNvSpPr>
          <p:nvPr/>
        </p:nvSpPr>
        <p:spPr bwMode="auto">
          <a:xfrm>
            <a:off x="2051050" y="2995613"/>
            <a:ext cx="38893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>
                <a:latin typeface="Times New Roman" panose="02020603050405020304" pitchFamily="18" charset="0"/>
                <a:ea typeface="標楷體" panose="03000509000000000000" pitchFamily="65" charset="-120"/>
              </a:rPr>
              <a:t>where </a:t>
            </a:r>
            <a:r>
              <a:rPr lang="en-US" altLang="zh-TW" sz="22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2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200">
                <a:latin typeface="Times New Roman" panose="02020603050405020304" pitchFamily="18" charset="0"/>
                <a:ea typeface="標楷體" panose="03000509000000000000" pitchFamily="65" charset="-120"/>
              </a:rPr>
              <a:t> are the zeros of </a:t>
            </a:r>
            <a:r>
              <a:rPr lang="en-US" altLang="zh-TW" sz="2200" i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2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2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2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CDA32B-071C-485B-AC80-66D06A37ABF0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97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7991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Four Implementation Methods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755650" y="836613"/>
            <a:ext cx="5183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(1) Direct implementation 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684213" y="2636838"/>
            <a:ext cx="5183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(2) FFT-based method </a:t>
            </a:r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684213" y="4867275"/>
            <a:ext cx="5183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(4) Chirp-Z transform method </a:t>
            </a:r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684213" y="3716338"/>
            <a:ext cx="5183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(3) FFT-based method with recursive formula</a:t>
            </a:r>
          </a:p>
        </p:txBody>
      </p:sp>
      <p:sp>
        <p:nvSpPr>
          <p:cNvPr id="5128" name="文字方塊 8"/>
          <p:cNvSpPr txBox="1">
            <a:spLocks noChangeArrowheads="1"/>
          </p:cNvSpPr>
          <p:nvPr/>
        </p:nvSpPr>
        <p:spPr bwMode="auto">
          <a:xfrm>
            <a:off x="1116013" y="1341438"/>
            <a:ext cx="1428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Complexity:</a:t>
            </a:r>
          </a:p>
        </p:txBody>
      </p:sp>
      <p:sp>
        <p:nvSpPr>
          <p:cNvPr id="5129" name="文字方塊 10"/>
          <p:cNvSpPr txBox="1">
            <a:spLocks noChangeArrowheads="1"/>
          </p:cNvSpPr>
          <p:nvPr/>
        </p:nvSpPr>
        <p:spPr bwMode="auto">
          <a:xfrm>
            <a:off x="1116013" y="3141663"/>
            <a:ext cx="1428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Complexity:</a:t>
            </a:r>
          </a:p>
        </p:txBody>
      </p:sp>
      <p:sp>
        <p:nvSpPr>
          <p:cNvPr id="5130" name="文字方塊 11"/>
          <p:cNvSpPr txBox="1">
            <a:spLocks noChangeArrowheads="1"/>
          </p:cNvSpPr>
          <p:nvPr/>
        </p:nvSpPr>
        <p:spPr bwMode="auto">
          <a:xfrm>
            <a:off x="1116013" y="4149725"/>
            <a:ext cx="1428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Complexity:</a:t>
            </a:r>
          </a:p>
        </p:txBody>
      </p:sp>
      <p:sp>
        <p:nvSpPr>
          <p:cNvPr id="5131" name="文字方塊 12"/>
          <p:cNvSpPr txBox="1">
            <a:spLocks noChangeArrowheads="1"/>
          </p:cNvSpPr>
          <p:nvPr/>
        </p:nvSpPr>
        <p:spPr bwMode="auto">
          <a:xfrm>
            <a:off x="1116013" y="5372100"/>
            <a:ext cx="1428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Complexity:</a:t>
            </a:r>
          </a:p>
        </p:txBody>
      </p:sp>
      <p:sp>
        <p:nvSpPr>
          <p:cNvPr id="5132" name="Text Box 11"/>
          <p:cNvSpPr txBox="1">
            <a:spLocks noChangeArrowheads="1"/>
          </p:cNvSpPr>
          <p:nvPr/>
        </p:nvSpPr>
        <p:spPr bwMode="auto">
          <a:xfrm>
            <a:off x="1042988" y="2133600"/>
            <a:ext cx="7129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假設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有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個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sampling points,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有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個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sampling points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264B5C-3ED1-41B4-9F5F-E87D11F98985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98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684213" y="395288"/>
            <a:ext cx="4608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(A) Direct Implementation  </a:t>
            </a: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755650" y="755650"/>
            <a:ext cx="4105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Advantage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：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simple,    flexible</a:t>
            </a:r>
          </a:p>
        </p:txBody>
      </p:sp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755650" y="1116013"/>
            <a:ext cx="5184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Disadvantage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：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higher complexity</a:t>
            </a:r>
          </a:p>
        </p:txBody>
      </p:sp>
      <p:sp>
        <p:nvSpPr>
          <p:cNvPr id="6150" name="Text Box 8"/>
          <p:cNvSpPr txBox="1">
            <a:spLocks noChangeArrowheads="1"/>
          </p:cNvSpPr>
          <p:nvPr/>
        </p:nvSpPr>
        <p:spPr bwMode="auto">
          <a:xfrm>
            <a:off x="684213" y="1782763"/>
            <a:ext cx="4608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(B) DFT-Based Method  </a:t>
            </a:r>
          </a:p>
        </p:txBody>
      </p:sp>
      <p:sp>
        <p:nvSpPr>
          <p:cNvPr id="6151" name="Text Box 9"/>
          <p:cNvSpPr txBox="1">
            <a:spLocks noChangeArrowheads="1"/>
          </p:cNvSpPr>
          <p:nvPr/>
        </p:nvSpPr>
        <p:spPr bwMode="auto">
          <a:xfrm>
            <a:off x="755650" y="2143125"/>
            <a:ext cx="504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Advantage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：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lower complexity</a:t>
            </a:r>
          </a:p>
        </p:txBody>
      </p:sp>
      <p:sp>
        <p:nvSpPr>
          <p:cNvPr id="6152" name="Text Box 10"/>
          <p:cNvSpPr txBox="1">
            <a:spLocks noChangeArrowheads="1"/>
          </p:cNvSpPr>
          <p:nvPr/>
        </p:nvSpPr>
        <p:spPr bwMode="auto">
          <a:xfrm>
            <a:off x="684213" y="3171825"/>
            <a:ext cx="4608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(C) Recursive Method </a:t>
            </a:r>
          </a:p>
        </p:txBody>
      </p:sp>
      <p:sp>
        <p:nvSpPr>
          <p:cNvPr id="6153" name="Text Box 11"/>
          <p:cNvSpPr txBox="1">
            <a:spLocks noChangeArrowheads="1"/>
          </p:cNvSpPr>
          <p:nvPr/>
        </p:nvSpPr>
        <p:spPr bwMode="auto">
          <a:xfrm>
            <a:off x="755650" y="2574925"/>
            <a:ext cx="4681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Disadvantage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：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with some constraints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684213" y="4703763"/>
            <a:ext cx="309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(D) Chirp Z Transform </a:t>
            </a:r>
          </a:p>
        </p:txBody>
      </p:sp>
      <p:sp>
        <p:nvSpPr>
          <p:cNvPr id="6155" name="Text Box 9"/>
          <p:cNvSpPr txBox="1">
            <a:spLocks noChangeArrowheads="1"/>
          </p:cNvSpPr>
          <p:nvPr/>
        </p:nvSpPr>
        <p:spPr bwMode="auto">
          <a:xfrm>
            <a:off x="755650" y="3603625"/>
            <a:ext cx="3600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Advantage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</a:p>
        </p:txBody>
      </p:sp>
      <p:sp>
        <p:nvSpPr>
          <p:cNvPr id="6156" name="Text Box 9"/>
          <p:cNvSpPr txBox="1">
            <a:spLocks noChangeArrowheads="1"/>
          </p:cNvSpPr>
          <p:nvPr/>
        </p:nvSpPr>
        <p:spPr bwMode="auto">
          <a:xfrm>
            <a:off x="755650" y="4035425"/>
            <a:ext cx="3889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Disadvantage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</a:p>
        </p:txBody>
      </p:sp>
      <p:sp>
        <p:nvSpPr>
          <p:cNvPr id="6157" name="Text Box 9"/>
          <p:cNvSpPr txBox="1">
            <a:spLocks noChangeArrowheads="1"/>
          </p:cNvSpPr>
          <p:nvPr/>
        </p:nvSpPr>
        <p:spPr bwMode="auto">
          <a:xfrm>
            <a:off x="755650" y="5208588"/>
            <a:ext cx="2592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Advantage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</a:p>
        </p:txBody>
      </p:sp>
      <p:sp>
        <p:nvSpPr>
          <p:cNvPr id="6158" name="Text Box 9"/>
          <p:cNvSpPr txBox="1">
            <a:spLocks noChangeArrowheads="1"/>
          </p:cNvSpPr>
          <p:nvPr/>
        </p:nvSpPr>
        <p:spPr bwMode="auto">
          <a:xfrm>
            <a:off x="755650" y="5640388"/>
            <a:ext cx="3529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Disadvantage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F6CB07-73E6-4374-A612-0198B8E9B43E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99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323850" y="333375"/>
            <a:ext cx="7772400" cy="503238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</a:rPr>
              <a:t>IV-B  Method 2: FFT-Based Method 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1835150" y="909638"/>
            <a:ext cx="4878388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b="1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b="1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1/</a:t>
            </a:r>
            <a:r>
              <a:rPr lang="en-US" altLang="zh-TW" sz="2000" b="1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1/(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≧ 2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+1:    (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f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是整數的倒數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23850" y="909638"/>
            <a:ext cx="1944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Constraints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1042988" y="1846263"/>
          <a:ext cx="52895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Equation" r:id="rId3" imgW="5283200" imgH="736600" progId="Equation.DSMT4">
                  <p:embed/>
                </p:oleObj>
              </mc:Choice>
              <mc:Fallback>
                <p:oleObj name="Equation" r:id="rId3" imgW="5283200" imgH="736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846263"/>
                        <a:ext cx="5289550" cy="7334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363538" y="2782888"/>
            <a:ext cx="7880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Note that the input of the FFT has less than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points (others are set to zero).</a:t>
            </a:r>
          </a:p>
        </p:txBody>
      </p:sp>
      <p:sp>
        <p:nvSpPr>
          <p:cNvPr id="7176" name="Text Box 3"/>
          <p:cNvSpPr txBox="1">
            <a:spLocks noChangeArrowheads="1"/>
          </p:cNvSpPr>
          <p:nvPr/>
        </p:nvSpPr>
        <p:spPr bwMode="auto">
          <a:xfrm>
            <a:off x="2987675" y="3357563"/>
            <a:ext cx="287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Standard form of the DFT</a:t>
            </a:r>
          </a:p>
        </p:txBody>
      </p:sp>
      <p:graphicFrame>
        <p:nvGraphicFramePr>
          <p:cNvPr id="7177" name="Object 4"/>
          <p:cNvGraphicFramePr>
            <a:graphicFrameLocks noChangeAspect="1"/>
          </p:cNvGraphicFramePr>
          <p:nvPr/>
        </p:nvGraphicFramePr>
        <p:xfrm>
          <a:off x="5940425" y="3213100"/>
          <a:ext cx="233521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name="Equation" r:id="rId5" imgW="2336800" imgH="711200" progId="Equation.DSMT4">
                  <p:embed/>
                </p:oleObj>
              </mc:Choice>
              <mc:Fallback>
                <p:oleObj name="Equation" r:id="rId5" imgW="2336800" imgH="71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213100"/>
                        <a:ext cx="233521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Line 5"/>
          <p:cNvSpPr>
            <a:spLocks noChangeShapeType="1"/>
          </p:cNvSpPr>
          <p:nvPr/>
        </p:nvSpPr>
        <p:spPr bwMode="auto">
          <a:xfrm>
            <a:off x="2411413" y="2565400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7179" name="Object 6"/>
          <p:cNvGraphicFramePr>
            <a:graphicFrameLocks noChangeAspect="1"/>
          </p:cNvGraphicFramePr>
          <p:nvPr/>
        </p:nvGraphicFramePr>
        <p:xfrm>
          <a:off x="755650" y="3933825"/>
          <a:ext cx="444182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8" name="Equation" r:id="rId7" imgW="4445000" imgH="736600" progId="Equation.DSMT4">
                  <p:embed/>
                </p:oleObj>
              </mc:Choice>
              <mc:Fallback>
                <p:oleObj name="Equation" r:id="rId7" imgW="4445000" imgH="736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933825"/>
                        <a:ext cx="4441825" cy="7318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Text Box 7"/>
          <p:cNvSpPr txBox="1">
            <a:spLocks noChangeArrowheads="1"/>
          </p:cNvSpPr>
          <p:nvPr/>
        </p:nvSpPr>
        <p:spPr bwMode="auto">
          <a:xfrm>
            <a:off x="468313" y="4149725"/>
            <a:ext cx="8208962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                                                                          ,    </a:t>
            </a:r>
            <a:r>
              <a:rPr lang="en-US" altLang="zh-TW" sz="2000" i="1" dirty="0">
                <a:latin typeface="Times New Roman" panose="02020603050405020304" pitchFamily="18" charset="0"/>
              </a:rPr>
              <a:t>q </a:t>
            </a:r>
            <a:r>
              <a:rPr lang="en-US" altLang="zh-TW" sz="2000" dirty="0">
                <a:latin typeface="Times New Roman" panose="02020603050405020304" pitchFamily="18" charset="0"/>
              </a:rPr>
              <a:t>= </a:t>
            </a:r>
            <a:r>
              <a:rPr lang="en-US" altLang="zh-TW" sz="2000" i="1" dirty="0">
                <a:latin typeface="Times New Roman" panose="02020603050405020304" pitchFamily="18" charset="0"/>
              </a:rPr>
              <a:t>p</a:t>
            </a:r>
            <a:r>
              <a:rPr lang="en-US" altLang="zh-TW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TW" sz="2000" dirty="0">
                <a:latin typeface="Times New Roman" panose="02020603050405020304" pitchFamily="18" charset="0"/>
              </a:rPr>
              <a:t>(</a:t>
            </a:r>
            <a:r>
              <a:rPr lang="en-US" altLang="zh-TW" sz="2000" i="1" dirty="0" err="1">
                <a:latin typeface="Times New Roman" panose="02020603050405020304" pitchFamily="18" charset="0"/>
              </a:rPr>
              <a:t>n</a:t>
            </a:r>
            <a:r>
              <a:rPr lang="en-US" altLang="zh-TW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TW" sz="2000" i="1" dirty="0" err="1">
                <a:latin typeface="Times New Roman" panose="02020603050405020304" pitchFamily="18" charset="0"/>
              </a:rPr>
              <a:t>Q</a:t>
            </a:r>
            <a:r>
              <a:rPr lang="en-US" altLang="zh-TW" sz="2000" dirty="0">
                <a:latin typeface="Times New Roman" panose="02020603050405020304" pitchFamily="18" charset="0"/>
              </a:rPr>
              <a:t>) → </a:t>
            </a:r>
            <a:r>
              <a:rPr lang="en-US" altLang="zh-TW" sz="2000" i="1" dirty="0">
                <a:latin typeface="Times New Roman" panose="02020603050405020304" pitchFamily="18" charset="0"/>
              </a:rPr>
              <a:t>p </a:t>
            </a:r>
            <a:r>
              <a:rPr lang="en-US" altLang="zh-TW" sz="2000" dirty="0">
                <a:latin typeface="Times New Roman" panose="02020603050405020304" pitchFamily="18" charset="0"/>
              </a:rPr>
              <a:t>= (</a:t>
            </a:r>
            <a:r>
              <a:rPr lang="en-US" altLang="zh-TW" sz="2000" i="1" dirty="0" err="1">
                <a:latin typeface="Times New Roman" panose="02020603050405020304" pitchFamily="18" charset="0"/>
              </a:rPr>
              <a:t>n</a:t>
            </a:r>
            <a:r>
              <a:rPr lang="en-US" altLang="zh-TW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TW" sz="2000" i="1" dirty="0" err="1">
                <a:latin typeface="Times New Roman" panose="02020603050405020304" pitchFamily="18" charset="0"/>
              </a:rPr>
              <a:t>Q</a:t>
            </a:r>
            <a:r>
              <a:rPr lang="en-US" altLang="zh-TW" sz="2000" dirty="0">
                <a:latin typeface="Times New Roman" panose="02020603050405020304" pitchFamily="18" charset="0"/>
              </a:rPr>
              <a:t>)+</a:t>
            </a:r>
            <a:r>
              <a:rPr lang="en-US" altLang="zh-TW" sz="2000" i="1" dirty="0">
                <a:latin typeface="Times New Roman" panose="02020603050405020304" pitchFamily="18" charset="0"/>
              </a:rPr>
              <a:t>q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where	                                                                for  0 </a:t>
            </a:r>
            <a:r>
              <a:rPr lang="en-US" altLang="zh-TW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sz="2000" dirty="0">
                <a:latin typeface="Times New Roman" panose="02020603050405020304" pitchFamily="18" charset="0"/>
              </a:rPr>
              <a:t> </a:t>
            </a:r>
            <a:r>
              <a:rPr lang="en-US" altLang="zh-TW" sz="2000" i="1" dirty="0">
                <a:latin typeface="Times New Roman" panose="02020603050405020304" pitchFamily="18" charset="0"/>
              </a:rPr>
              <a:t>q</a:t>
            </a:r>
            <a:r>
              <a:rPr lang="en-US" altLang="zh-TW" sz="2000" dirty="0">
                <a:latin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sz="2000" dirty="0">
                <a:latin typeface="Times New Roman" panose="02020603050405020304" pitchFamily="18" charset="0"/>
              </a:rPr>
              <a:t> 2</a:t>
            </a:r>
            <a:r>
              <a:rPr lang="en-US" altLang="zh-TW" sz="2000" i="1" dirty="0">
                <a:latin typeface="Times New Roman" panose="02020603050405020304" pitchFamily="18" charset="0"/>
              </a:rPr>
              <a:t>Q</a:t>
            </a:r>
            <a:r>
              <a:rPr lang="en-US" altLang="zh-TW" sz="2000" dirty="0"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TW" sz="2000" i="1" dirty="0">
                <a:latin typeface="Times New Roman" panose="02020603050405020304" pitchFamily="18" charset="0"/>
              </a:rPr>
              <a:t>             x</a:t>
            </a:r>
            <a:r>
              <a:rPr lang="en-US" altLang="zh-TW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</a:rPr>
              <a:t>q</a:t>
            </a:r>
            <a:r>
              <a:rPr lang="en-US" altLang="zh-TW" sz="2000" dirty="0">
                <a:latin typeface="Times New Roman" panose="02020603050405020304" pitchFamily="18" charset="0"/>
              </a:rPr>
              <a:t>) = 0                                                    for 2</a:t>
            </a:r>
            <a:r>
              <a:rPr lang="en-US" altLang="zh-TW" sz="2000" i="1" dirty="0">
                <a:latin typeface="Times New Roman" panose="02020603050405020304" pitchFamily="18" charset="0"/>
              </a:rPr>
              <a:t>Q</a:t>
            </a:r>
            <a:r>
              <a:rPr lang="en-US" altLang="zh-TW" sz="2000" dirty="0">
                <a:latin typeface="Times New Roman" panose="02020603050405020304" pitchFamily="18" charset="0"/>
              </a:rPr>
              <a:t> &lt; </a:t>
            </a:r>
            <a:r>
              <a:rPr lang="en-US" altLang="zh-TW" sz="2000" i="1" dirty="0">
                <a:latin typeface="Times New Roman" panose="02020603050405020304" pitchFamily="18" charset="0"/>
              </a:rPr>
              <a:t>q</a:t>
            </a:r>
            <a:r>
              <a:rPr lang="en-US" altLang="zh-TW" sz="2000" dirty="0">
                <a:latin typeface="Times New Roman" panose="02020603050405020304" pitchFamily="18" charset="0"/>
              </a:rPr>
              <a:t> &lt; </a:t>
            </a:r>
            <a:r>
              <a:rPr lang="en-US" altLang="zh-TW" sz="2000" i="1" dirty="0">
                <a:latin typeface="Times New Roman" panose="02020603050405020304" pitchFamily="18" charset="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7181" name="Object 8"/>
          <p:cNvGraphicFramePr>
            <a:graphicFrameLocks noChangeAspect="1"/>
          </p:cNvGraphicFramePr>
          <p:nvPr/>
        </p:nvGraphicFramePr>
        <p:xfrm>
          <a:off x="1331913" y="5157788"/>
          <a:ext cx="39544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Equation" r:id="rId9" imgW="3949700" imgH="381000" progId="Equation.DSMT4">
                  <p:embed/>
                </p:oleObj>
              </mc:Choice>
              <mc:Fallback>
                <p:oleObj name="Equation" r:id="rId9" imgW="3949700" imgH="381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157788"/>
                        <a:ext cx="3954462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5867400" y="5157788"/>
            <a:ext cx="1512912" cy="377825"/>
          </a:xfrm>
          <a:prstGeom prst="rect">
            <a:avLst/>
          </a:prstGeom>
          <a:noFill/>
          <a:ln w="19050">
            <a:solidFill>
              <a:srgbClr val="3333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/>
          <p:cNvCxnSpPr/>
          <p:nvPr/>
        </p:nvCxnSpPr>
        <p:spPr>
          <a:xfrm flipH="1" flipV="1">
            <a:off x="7308304" y="5535614"/>
            <a:ext cx="216024" cy="486316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562556" y="5935543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i="1" dirty="0"/>
              <a:t>n</a:t>
            </a:r>
            <a:r>
              <a:rPr lang="en-US" altLang="zh-TW" sz="1800" dirty="0"/>
              <a:t>-</a:t>
            </a:r>
            <a:r>
              <a:rPr lang="en-US" altLang="zh-TW" sz="1800" i="1" dirty="0"/>
              <a:t>Q</a:t>
            </a:r>
            <a:r>
              <a:rPr lang="en-US" altLang="zh-TW" sz="1800" dirty="0"/>
              <a:t> </a:t>
            </a:r>
            <a:r>
              <a:rPr lang="en-US" altLang="zh-TW" sz="1800" dirty="0">
                <a:sym typeface="Symbol" panose="05050102010706020507" pitchFamily="18" charset="2"/>
              </a:rPr>
              <a:t></a:t>
            </a:r>
            <a:r>
              <a:rPr lang="en-US" altLang="zh-TW" sz="1800" dirty="0"/>
              <a:t> </a:t>
            </a:r>
            <a:r>
              <a:rPr lang="en-US" altLang="zh-TW" sz="1800" i="1" dirty="0" err="1"/>
              <a:t>n</a:t>
            </a:r>
            <a:r>
              <a:rPr lang="en-US" altLang="zh-TW" sz="1800" dirty="0" err="1"/>
              <a:t>-</a:t>
            </a:r>
            <a:r>
              <a:rPr lang="en-US" altLang="zh-TW" sz="1800" i="1" dirty="0" err="1"/>
              <a:t>Q</a:t>
            </a:r>
            <a:r>
              <a:rPr lang="en-US" altLang="zh-TW" sz="1800" dirty="0" err="1"/>
              <a:t>+</a:t>
            </a:r>
            <a:r>
              <a:rPr lang="en-US" altLang="zh-TW" sz="1800" i="1" dirty="0" err="1"/>
              <a:t>q</a:t>
            </a:r>
            <a:r>
              <a:rPr lang="en-US" altLang="zh-TW" sz="1800" dirty="0"/>
              <a:t> </a:t>
            </a:r>
            <a:r>
              <a:rPr lang="en-US" altLang="zh-TW" sz="1800" dirty="0">
                <a:sym typeface="Symbol" panose="05050102010706020507" pitchFamily="18" charset="2"/>
              </a:rPr>
              <a:t></a:t>
            </a:r>
            <a:r>
              <a:rPr lang="en-US" altLang="zh-TW" sz="1800" dirty="0"/>
              <a:t> </a:t>
            </a:r>
            <a:r>
              <a:rPr lang="en-US" altLang="zh-TW" sz="1800" i="1" dirty="0" err="1"/>
              <a:t>n</a:t>
            </a:r>
            <a:r>
              <a:rPr lang="en-US" altLang="zh-TW" sz="1800" dirty="0" err="1"/>
              <a:t>+</a:t>
            </a:r>
            <a:r>
              <a:rPr lang="en-US" altLang="zh-TW" sz="1800" i="1" dirty="0" err="1"/>
              <a:t>Q</a:t>
            </a:r>
            <a:endParaRPr lang="zh-TW" altLang="en-US" sz="1800" dirty="0"/>
          </a:p>
        </p:txBody>
      </p:sp>
      <p:sp>
        <p:nvSpPr>
          <p:cNvPr id="18" name="矩形 17"/>
          <p:cNvSpPr/>
          <p:nvPr/>
        </p:nvSpPr>
        <p:spPr>
          <a:xfrm>
            <a:off x="6572700" y="6261139"/>
            <a:ext cx="155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i="1" dirty="0"/>
              <a:t>Q</a:t>
            </a:r>
            <a:r>
              <a:rPr lang="en-US" altLang="zh-TW" sz="1800" dirty="0"/>
              <a:t> </a:t>
            </a:r>
            <a:r>
              <a:rPr lang="en-US" altLang="zh-TW" sz="1800" dirty="0">
                <a:sym typeface="Symbol" panose="05050102010706020507" pitchFamily="18" charset="2"/>
              </a:rPr>
              <a:t></a:t>
            </a:r>
            <a:r>
              <a:rPr lang="en-US" altLang="zh-TW" sz="1800" dirty="0"/>
              <a:t> </a:t>
            </a:r>
            <a:r>
              <a:rPr lang="en-US" altLang="zh-TW" sz="1800" i="1" dirty="0"/>
              <a:t>Q </a:t>
            </a:r>
            <a:r>
              <a:rPr lang="en-US" altLang="zh-TW" sz="1800" dirty="0"/>
              <a:t>- </a:t>
            </a:r>
            <a:r>
              <a:rPr lang="en-US" altLang="zh-TW" sz="1800" i="1" dirty="0"/>
              <a:t>q</a:t>
            </a:r>
            <a:r>
              <a:rPr lang="en-US" altLang="zh-TW" sz="1800" dirty="0"/>
              <a:t> </a:t>
            </a:r>
            <a:r>
              <a:rPr lang="en-US" altLang="zh-TW" sz="1800" dirty="0">
                <a:sym typeface="Symbol" panose="05050102010706020507" pitchFamily="18" charset="2"/>
              </a:rPr>
              <a:t></a:t>
            </a:r>
            <a:r>
              <a:rPr lang="en-US" altLang="zh-TW" sz="1800" dirty="0"/>
              <a:t> </a:t>
            </a:r>
            <a:r>
              <a:rPr lang="en-US" altLang="zh-TW" sz="1800" i="1" dirty="0"/>
              <a:t>-Q</a:t>
            </a:r>
            <a:endParaRPr lang="zh-TW" alt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468D92-9A52-43E0-AE10-A6D1B87FCABB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100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Text Box 9"/>
          <p:cNvSpPr txBox="1">
            <a:spLocks noChangeArrowheads="1"/>
          </p:cNvSpPr>
          <p:nvPr/>
        </p:nvSpPr>
        <p:spPr bwMode="auto">
          <a:xfrm>
            <a:off x="468313" y="908050"/>
            <a:ext cx="6769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(1)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可以使用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Matlab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FFT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指令來計算</a:t>
            </a:r>
          </a:p>
        </p:txBody>
      </p:sp>
      <p:graphicFrame>
        <p:nvGraphicFramePr>
          <p:cNvPr id="8196" name="Object 6"/>
          <p:cNvGraphicFramePr>
            <a:graphicFrameLocks noChangeAspect="1"/>
          </p:cNvGraphicFramePr>
          <p:nvPr/>
        </p:nvGraphicFramePr>
        <p:xfrm>
          <a:off x="5003800" y="765175"/>
          <a:ext cx="16256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3" imgW="1625600" imgH="736600" progId="Equation.DSMT4">
                  <p:embed/>
                </p:oleObj>
              </mc:Choice>
              <mc:Fallback>
                <p:oleObj name="Equation" r:id="rId3" imgW="1625600" imgH="736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765175"/>
                        <a:ext cx="1625600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250825" y="404813"/>
            <a:ext cx="1439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注意：</a:t>
            </a:r>
          </a:p>
        </p:txBody>
      </p:sp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468312" y="2349500"/>
            <a:ext cx="61610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(2)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對每一個固定的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，都要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計算一次下方的式子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8199" name="Object 6"/>
          <p:cNvGraphicFramePr>
            <a:graphicFrameLocks noChangeAspect="1"/>
          </p:cNvGraphicFramePr>
          <p:nvPr/>
        </p:nvGraphicFramePr>
        <p:xfrm>
          <a:off x="1116013" y="2787650"/>
          <a:ext cx="444182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Equation" r:id="rId5" imgW="4445000" imgH="736600" progId="Equation.DSMT4">
                  <p:embed/>
                </p:oleObj>
              </mc:Choice>
              <mc:Fallback>
                <p:oleObj name="Equation" r:id="rId5" imgW="4445000" imgH="736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787650"/>
                        <a:ext cx="4441825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矩形 1"/>
          <p:cNvSpPr>
            <a:spLocks noChangeArrowheads="1"/>
          </p:cNvSpPr>
          <p:nvPr/>
        </p:nvSpPr>
        <p:spPr bwMode="auto">
          <a:xfrm>
            <a:off x="700088" y="3390900"/>
            <a:ext cx="1072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 dirty="0"/>
              <a:t>(fixed </a:t>
            </a:r>
            <a:r>
              <a:rPr lang="en-US" altLang="zh-TW" sz="2000" i="1" dirty="0"/>
              <a:t>n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FD4449-67CC-4690-A392-13B04CC87729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101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684053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0000"/>
              </a:spcAft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假設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 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+1)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 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+2)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+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-1)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</a:p>
          <a:p>
            <a:pPr eaLnBrk="1" hangingPunct="1">
              <a:spcBef>
                <a:spcPct val="50000"/>
              </a:spcBef>
              <a:spcAft>
                <a:spcPct val="20000"/>
              </a:spcAft>
              <a:buFontTx/>
              <a:buNone/>
            </a:pPr>
            <a:endParaRPr lang="en-US" altLang="zh-TW" sz="2000" i="1" baseline="-2500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971550" y="836613"/>
            <a:ext cx="56165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+1)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+2)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+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-1)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f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 i="1" baseline="-2500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468313" y="1412875"/>
            <a:ext cx="6551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Step 1: Calculate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468313" y="1844675"/>
            <a:ext cx="6551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Step 2: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468313" y="2349500"/>
            <a:ext cx="6551612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Step 3: Determine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Step 4: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= FFT[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)]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Step 5: Convert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into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Step 6: Set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+1 and return to Step 3 until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+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-1.  </a:t>
            </a:r>
          </a:p>
        </p:txBody>
      </p:sp>
      <p:sp>
        <p:nvSpPr>
          <p:cNvPr id="8" name="右大括弧 7"/>
          <p:cNvSpPr/>
          <p:nvPr/>
        </p:nvSpPr>
        <p:spPr>
          <a:xfrm>
            <a:off x="4643438" y="2349500"/>
            <a:ext cx="360362" cy="1295400"/>
          </a:xfrm>
          <a:prstGeom prst="rightBrace">
            <a:avLst/>
          </a:prstGeom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9225" name="文字方塊 10"/>
          <p:cNvSpPr txBox="1">
            <a:spLocks noChangeArrowheads="1"/>
          </p:cNvSpPr>
          <p:nvPr/>
        </p:nvSpPr>
        <p:spPr bwMode="auto">
          <a:xfrm>
            <a:off x="5003800" y="2708275"/>
            <a:ext cx="14509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page 99</a:t>
            </a:r>
            <a:endParaRPr lang="zh-TW" altLang="en-US" sz="2200" dirty="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9226" name="Object 6"/>
          <p:cNvGraphicFramePr>
            <a:graphicFrameLocks noChangeAspect="1"/>
          </p:cNvGraphicFramePr>
          <p:nvPr/>
        </p:nvGraphicFramePr>
        <p:xfrm>
          <a:off x="784225" y="3860800"/>
          <a:ext cx="25749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Equation" r:id="rId3" imgW="2578100" imgH="406400" progId="Equation.DSMT4">
                  <p:embed/>
                </p:oleObj>
              </mc:Choice>
              <mc:Fallback>
                <p:oleObj name="Equation" r:id="rId3" imgW="2578100" imgH="406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3860800"/>
                        <a:ext cx="25749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矩形 1"/>
          <p:cNvSpPr>
            <a:spLocks noChangeArrowheads="1"/>
          </p:cNvSpPr>
          <p:nvPr/>
        </p:nvSpPr>
        <p:spPr bwMode="auto">
          <a:xfrm>
            <a:off x="6488113" y="2493963"/>
            <a:ext cx="14954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2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 </a:t>
            </a:r>
            <a:r>
              <a:rPr lang="en-US" altLang="zh-TW" sz="22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2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/</a:t>
            </a:r>
            <a:r>
              <a:rPr lang="en-US" altLang="zh-TW" sz="22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</a:t>
            </a:r>
            <a:r>
              <a:rPr lang="en-US" altLang="zh-TW" sz="2200" i="1" baseline="-25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f</a:t>
            </a:r>
            <a:endParaRPr lang="en-US" altLang="zh-TW" sz="220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228" name="矩形 11"/>
          <p:cNvSpPr>
            <a:spLocks noChangeArrowheads="1"/>
          </p:cNvSpPr>
          <p:nvPr/>
        </p:nvSpPr>
        <p:spPr bwMode="auto">
          <a:xfrm>
            <a:off x="6454775" y="2960688"/>
            <a:ext cx="237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200" baseline="-25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2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mod(</a:t>
            </a:r>
            <a:r>
              <a:rPr lang="en-US" altLang="zh-TW" sz="22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2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2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2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)+1</a:t>
            </a:r>
          </a:p>
        </p:txBody>
      </p:sp>
      <p:graphicFrame>
        <p:nvGraphicFramePr>
          <p:cNvPr id="9229" name="物件 1"/>
          <p:cNvGraphicFramePr>
            <a:graphicFrameLocks noChangeAspect="1"/>
          </p:cNvGraphicFramePr>
          <p:nvPr/>
        </p:nvGraphicFramePr>
        <p:xfrm>
          <a:off x="3554413" y="4797425"/>
          <a:ext cx="2540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Equation" r:id="rId5" imgW="2539800" imgH="736560" progId="Equation.DSMT4">
                  <p:embed/>
                </p:oleObj>
              </mc:Choice>
              <mc:Fallback>
                <p:oleObj name="Equation" r:id="rId5" imgW="2539800" imgH="736560" progId="Equation.DSMT4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4413" y="4797425"/>
                        <a:ext cx="25400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物件 13"/>
          <p:cNvGraphicFramePr>
            <a:graphicFrameLocks noChangeAspect="1"/>
          </p:cNvGraphicFramePr>
          <p:nvPr/>
        </p:nvGraphicFramePr>
        <p:xfrm>
          <a:off x="6588125" y="4987925"/>
          <a:ext cx="2044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Equation" r:id="rId7" imgW="2044440" imgH="355320" progId="Equation.DSMT4">
                  <p:embed/>
                </p:oleObj>
              </mc:Choice>
              <mc:Fallback>
                <p:oleObj name="Equation" r:id="rId7" imgW="2044440" imgH="355320" progId="Equation.DSMT4">
                  <p:embed/>
                  <p:pic>
                    <p:nvPicPr>
                      <p:cNvPr id="0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4987925"/>
                        <a:ext cx="20447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63BDD9-F4DD-496F-851E-7AF313B2373D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102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468313" y="981075"/>
            <a:ext cx="7921625" cy="546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 very fast way for implementing the rec-STFT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(</a:t>
            </a:r>
            <a:r>
              <a:rPr lang="en-US" altLang="zh-TW" sz="2200" i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 </a:t>
            </a:r>
            <a:r>
              <a:rPr lang="zh-TW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sz="2200" i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</a:t>
            </a:r>
            <a:r>
              <a:rPr lang="en-US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有</a:t>
            </a:r>
            <a:r>
              <a:rPr lang="en-US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recursive</a:t>
            </a:r>
            <a:r>
              <a:rPr lang="zh-TW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的關係</a:t>
            </a:r>
            <a:r>
              <a:rPr lang="en-US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(1) 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Calculate </a:t>
            </a:r>
            <a:r>
              <a:rPr lang="en-US" altLang="zh-TW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(min(</a:t>
            </a:r>
            <a:r>
              <a:rPr lang="en-US" altLang="zh-TW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 by the </a:t>
            </a:r>
            <a:r>
              <a:rPr lang="en-US" altLang="zh-TW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-point FFT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	                                                                               ,     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= min(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                                                         for </a:t>
            </a:r>
            <a:r>
              <a:rPr lang="en-US" altLang="zh-TW" sz="2000" i="1" dirty="0">
                <a:latin typeface="Times New Roman" panose="02020603050405020304" pitchFamily="18" charset="0"/>
              </a:rPr>
              <a:t>q</a:t>
            </a:r>
            <a:r>
              <a:rPr lang="en-US" altLang="zh-TW" sz="2000" dirty="0">
                <a:latin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sz="2000" dirty="0">
                <a:latin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     </a:t>
            </a:r>
            <a:r>
              <a:rPr lang="en-US" altLang="zh-TW" sz="2000" i="1" dirty="0">
                <a:latin typeface="Times New Roman" panose="02020603050405020304" pitchFamily="18" charset="0"/>
              </a:rPr>
              <a:t>x</a:t>
            </a:r>
            <a:r>
              <a:rPr lang="en-US" altLang="zh-TW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</a:rPr>
              <a:t>q</a:t>
            </a:r>
            <a:r>
              <a:rPr lang="en-US" altLang="zh-TW" sz="2000" dirty="0">
                <a:latin typeface="Times New Roman" panose="02020603050405020304" pitchFamily="18" charset="0"/>
              </a:rPr>
              <a:t>) = 0   for </a:t>
            </a:r>
            <a:r>
              <a:rPr lang="en-US" altLang="zh-TW" sz="2000" i="1" dirty="0">
                <a:latin typeface="Times New Roman" panose="02020603050405020304" pitchFamily="18" charset="0"/>
              </a:rPr>
              <a:t>q</a:t>
            </a:r>
            <a:r>
              <a:rPr lang="en-US" altLang="zh-TW" sz="2000" dirty="0">
                <a:latin typeface="Times New Roman" panose="02020603050405020304" pitchFamily="18" charset="0"/>
              </a:rPr>
              <a:t> &gt;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endParaRPr lang="en-US" altLang="zh-TW" sz="2000" i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(2) 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Applying the recursive formula to calculate </a:t>
            </a:r>
            <a:r>
              <a:rPr lang="en-US" altLang="zh-TW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),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</a:t>
            </a:r>
            <a:r>
              <a:rPr lang="en-US" altLang="zh-TW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 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= </a:t>
            </a:r>
            <a:r>
              <a:rPr lang="en-US" altLang="zh-TW" sz="2000" i="1" dirty="0">
                <a:latin typeface="Times New Roman" panose="02020603050405020304" pitchFamily="18" charset="0"/>
              </a:rPr>
              <a:t>n</a:t>
            </a:r>
            <a:r>
              <a:rPr lang="en-US" altLang="zh-TW" sz="2000" baseline="-25000" dirty="0">
                <a:latin typeface="Times New Roman" panose="02020603050405020304" pitchFamily="18" charset="0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+1~ max(</a:t>
            </a:r>
            <a:r>
              <a:rPr lang="en-US" altLang="zh-TW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1116013" y="5589588"/>
          <a:ext cx="699770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2" name="Equation" r:id="rId3" imgW="6997700" imgH="863600" progId="Equation.DSMT4">
                  <p:embed/>
                </p:oleObj>
              </mc:Choice>
              <mc:Fallback>
                <p:oleObj name="Equation" r:id="rId3" imgW="6997700" imgH="863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589588"/>
                        <a:ext cx="6997700" cy="8556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1258888" y="3213100"/>
          <a:ext cx="458152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3" name="Equation" r:id="rId5" imgW="4584700" imgH="736600" progId="Equation.DSMT4">
                  <p:embed/>
                </p:oleObj>
              </mc:Choice>
              <mc:Fallback>
                <p:oleObj name="Equation" r:id="rId5" imgW="4584700" imgH="736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213100"/>
                        <a:ext cx="4581525" cy="7318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1403350" y="4076700"/>
          <a:ext cx="25685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4" name="Equation" r:id="rId7" imgW="2565400" imgH="381000" progId="Equation.DSMT4">
                  <p:embed/>
                </p:oleObj>
              </mc:Choice>
              <mc:Fallback>
                <p:oleObj name="Equation" r:id="rId7" imgW="2565400" imgH="381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076700"/>
                        <a:ext cx="25685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文字方塊 8"/>
          <p:cNvSpPr txBox="1">
            <a:spLocks noChangeArrowheads="1"/>
          </p:cNvSpPr>
          <p:nvPr/>
        </p:nvSpPr>
        <p:spPr bwMode="auto">
          <a:xfrm>
            <a:off x="1258888" y="5876925"/>
            <a:ext cx="1428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solidFill>
                  <a:srgbClr val="B88C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zh-TW" altLang="en-US" sz="2000">
                <a:solidFill>
                  <a:srgbClr val="B88C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點   </a:t>
            </a:r>
            <a:r>
              <a:rPr lang="en-US" altLang="zh-TW" sz="2000" i="1">
                <a:solidFill>
                  <a:srgbClr val="B88C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zh-TW" altLang="en-US" sz="2000">
                <a:solidFill>
                  <a:srgbClr val="B88C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點</a:t>
            </a:r>
          </a:p>
        </p:txBody>
      </p:sp>
      <p:sp>
        <p:nvSpPr>
          <p:cNvPr id="10249" name="Rectangle 2"/>
          <p:cNvSpPr>
            <a:spLocks noChangeArrowheads="1"/>
          </p:cNvSpPr>
          <p:nvPr/>
        </p:nvSpPr>
        <p:spPr bwMode="auto">
          <a:xfrm>
            <a:off x="323850" y="333375"/>
            <a:ext cx="7772400" cy="503238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</a:rPr>
              <a:t>IV-C  Method 3: Recursive Method </a:t>
            </a:r>
          </a:p>
        </p:txBody>
      </p:sp>
      <p:graphicFrame>
        <p:nvGraphicFramePr>
          <p:cNvPr id="10250" name="Object 6"/>
          <p:cNvGraphicFramePr>
            <a:graphicFrameLocks noChangeAspect="1"/>
          </p:cNvGraphicFramePr>
          <p:nvPr/>
        </p:nvGraphicFramePr>
        <p:xfrm>
          <a:off x="4427538" y="1412875"/>
          <a:ext cx="392906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5" name="Equation" r:id="rId9" imgW="3924300" imgH="736600" progId="Equation.DSMT4">
                  <p:embed/>
                </p:oleObj>
              </mc:Choice>
              <mc:Fallback>
                <p:oleObj name="Equation" r:id="rId9" imgW="3924300" imgH="736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412875"/>
                        <a:ext cx="3929062" cy="7334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6"/>
          <p:cNvGraphicFramePr>
            <a:graphicFrameLocks noChangeAspect="1"/>
          </p:cNvGraphicFramePr>
          <p:nvPr/>
        </p:nvGraphicFramePr>
        <p:xfrm>
          <a:off x="4356100" y="2276475"/>
          <a:ext cx="21113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6" name="Equation" r:id="rId11" imgW="2108200" imgH="431800" progId="Equation.DSMT4">
                  <p:embed/>
                </p:oleObj>
              </mc:Choice>
              <mc:Fallback>
                <p:oleObj name="Equation" r:id="rId11" imgW="21082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276475"/>
                        <a:ext cx="211137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F65E7F-4B6E-47D6-8EC0-314DFE31CEB7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103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7920037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IV-D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</a:rPr>
              <a:t>Method 4: </a:t>
            </a: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Chirp Z Transform</a:t>
            </a:r>
          </a:p>
        </p:txBody>
      </p:sp>
      <p:graphicFrame>
        <p:nvGraphicFramePr>
          <p:cNvPr id="11268" name="Object 3"/>
          <p:cNvGraphicFramePr>
            <a:graphicFrameLocks noChangeAspect="1"/>
          </p:cNvGraphicFramePr>
          <p:nvPr/>
        </p:nvGraphicFramePr>
        <p:xfrm>
          <a:off x="395288" y="1268413"/>
          <a:ext cx="838676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Equation" r:id="rId3" imgW="8394700" imgH="444500" progId="Equation.DSMT4">
                  <p:embed/>
                </p:oleObj>
              </mc:Choice>
              <mc:Fallback>
                <p:oleObj name="Equation" r:id="rId3" imgW="83947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268413"/>
                        <a:ext cx="838676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468313" y="2060575"/>
            <a:ext cx="5329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For the STFT </a:t>
            </a:r>
          </a:p>
        </p:txBody>
      </p:sp>
      <p:graphicFrame>
        <p:nvGraphicFramePr>
          <p:cNvPr id="1127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838929"/>
              </p:ext>
            </p:extLst>
          </p:nvPr>
        </p:nvGraphicFramePr>
        <p:xfrm>
          <a:off x="520886" y="2579688"/>
          <a:ext cx="5649913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Equation" r:id="rId5" imgW="5651280" imgH="736560" progId="Equation.DSMT4">
                  <p:embed/>
                </p:oleObj>
              </mc:Choice>
              <mc:Fallback>
                <p:oleObj name="Equation" r:id="rId5" imgW="5651280" imgH="7365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86" y="2579688"/>
                        <a:ext cx="5649913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6"/>
          <p:cNvGraphicFramePr>
            <a:graphicFrameLocks noChangeAspect="1"/>
          </p:cNvGraphicFramePr>
          <p:nvPr/>
        </p:nvGraphicFramePr>
        <p:xfrm>
          <a:off x="539750" y="3500438"/>
          <a:ext cx="7645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Equation" r:id="rId7" imgW="7645400" imgH="736600" progId="Equation.DSMT4">
                  <p:embed/>
                </p:oleObj>
              </mc:Choice>
              <mc:Fallback>
                <p:oleObj name="Equation" r:id="rId7" imgW="7645400" imgH="736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500438"/>
                        <a:ext cx="76454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Line 7"/>
          <p:cNvSpPr>
            <a:spLocks noChangeShapeType="1"/>
          </p:cNvSpPr>
          <p:nvPr/>
        </p:nvSpPr>
        <p:spPr bwMode="auto">
          <a:xfrm>
            <a:off x="3924300" y="4149725"/>
            <a:ext cx="2879725" cy="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3" name="Line 8"/>
          <p:cNvSpPr>
            <a:spLocks noChangeShapeType="1"/>
          </p:cNvSpPr>
          <p:nvPr/>
        </p:nvSpPr>
        <p:spPr bwMode="auto">
          <a:xfrm>
            <a:off x="3851275" y="4652963"/>
            <a:ext cx="4176713" cy="0"/>
          </a:xfrm>
          <a:prstGeom prst="line">
            <a:avLst/>
          </a:prstGeom>
          <a:noFill/>
          <a:ln w="9525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4" name="Line 9"/>
          <p:cNvSpPr>
            <a:spLocks noChangeShapeType="1"/>
          </p:cNvSpPr>
          <p:nvPr/>
        </p:nvSpPr>
        <p:spPr bwMode="auto">
          <a:xfrm>
            <a:off x="2195513" y="5157788"/>
            <a:ext cx="59055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5" name="Text Box 10"/>
          <p:cNvSpPr txBox="1">
            <a:spLocks noChangeArrowheads="1"/>
          </p:cNvSpPr>
          <p:nvPr/>
        </p:nvSpPr>
        <p:spPr bwMode="auto">
          <a:xfrm>
            <a:off x="4572000" y="4149725"/>
            <a:ext cx="2376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Step 1  multiplication </a:t>
            </a:r>
          </a:p>
        </p:txBody>
      </p:sp>
      <p:sp>
        <p:nvSpPr>
          <p:cNvPr id="11276" name="Text Box 11"/>
          <p:cNvSpPr txBox="1">
            <a:spLocks noChangeArrowheads="1"/>
          </p:cNvSpPr>
          <p:nvPr/>
        </p:nvSpPr>
        <p:spPr bwMode="auto">
          <a:xfrm>
            <a:off x="4643438" y="4652963"/>
            <a:ext cx="2305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Step 2  convolution </a:t>
            </a:r>
          </a:p>
        </p:txBody>
      </p:sp>
      <p:sp>
        <p:nvSpPr>
          <p:cNvPr id="11277" name="Text Box 12"/>
          <p:cNvSpPr txBox="1">
            <a:spLocks noChangeArrowheads="1"/>
          </p:cNvSpPr>
          <p:nvPr/>
        </p:nvSpPr>
        <p:spPr bwMode="auto">
          <a:xfrm>
            <a:off x="3563938" y="5156200"/>
            <a:ext cx="2592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Step 3  multiplication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4201</TotalTime>
  <Words>1563</Words>
  <Application>Microsoft Office PowerPoint</Application>
  <PresentationFormat>如螢幕大小 (4:3)</PresentationFormat>
  <Paragraphs>210</Paragraphs>
  <Slides>23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新細明體</vt:lpstr>
      <vt:lpstr>Arial</vt:lpstr>
      <vt:lpstr>Symbol</vt:lpstr>
      <vt:lpstr>Times New Roman</vt:lpstr>
      <vt:lpstr>標楷體</vt:lpstr>
      <vt:lpstr>預設簡報設計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Generalization of Gabor Transforms</dc:title>
  <dc:creator>DJJ</dc:creator>
  <cp:lastModifiedBy>User</cp:lastModifiedBy>
  <cp:revision>268</cp:revision>
  <dcterms:created xsi:type="dcterms:W3CDTF">2007-10-08T09:50:52Z</dcterms:created>
  <dcterms:modified xsi:type="dcterms:W3CDTF">2020-10-08T06:14:21Z</dcterms:modified>
</cp:coreProperties>
</file>