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118" saveSubsetFonts="1">
  <p:sldMasterIdLst>
    <p:sldMasterId id="2147483648" r:id="rId1"/>
  </p:sldMasterIdLst>
  <p:notesMasterIdLst>
    <p:notesMasterId r:id="rId37"/>
  </p:notesMasterIdLst>
  <p:sldIdLst>
    <p:sldId id="326" r:id="rId2"/>
    <p:sldId id="360" r:id="rId3"/>
    <p:sldId id="327" r:id="rId4"/>
    <p:sldId id="328" r:id="rId5"/>
    <p:sldId id="329" r:id="rId6"/>
    <p:sldId id="330" r:id="rId7"/>
    <p:sldId id="331" r:id="rId8"/>
    <p:sldId id="333" r:id="rId9"/>
    <p:sldId id="334" r:id="rId10"/>
    <p:sldId id="336" r:id="rId11"/>
    <p:sldId id="361" r:id="rId12"/>
    <p:sldId id="335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2" r:id="rId29"/>
    <p:sldId id="353" r:id="rId30"/>
    <p:sldId id="354" r:id="rId31"/>
    <p:sldId id="355" r:id="rId32"/>
    <p:sldId id="356" r:id="rId33"/>
    <p:sldId id="357" r:id="rId34"/>
    <p:sldId id="358" r:id="rId35"/>
    <p:sldId id="359" r:id="rId36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CCFFFF"/>
    <a:srgbClr val="CCFFCC"/>
    <a:srgbClr val="FFFFCC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11" Type="http://schemas.openxmlformats.org/officeDocument/2006/relationships/image" Target="../media/image56.wmf"/><Relationship Id="rId5" Type="http://schemas.openxmlformats.org/officeDocument/2006/relationships/image" Target="../media/image50.wmf"/><Relationship Id="rId10" Type="http://schemas.openxmlformats.org/officeDocument/2006/relationships/image" Target="../media/image55.wmf"/><Relationship Id="rId4" Type="http://schemas.openxmlformats.org/officeDocument/2006/relationships/image" Target="../media/image49.wmf"/><Relationship Id="rId9" Type="http://schemas.openxmlformats.org/officeDocument/2006/relationships/image" Target="../media/image5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7" Type="http://schemas.openxmlformats.org/officeDocument/2006/relationships/image" Target="../media/image63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4" Type="http://schemas.openxmlformats.org/officeDocument/2006/relationships/image" Target="../media/image67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4" Type="http://schemas.openxmlformats.org/officeDocument/2006/relationships/image" Target="../media/image82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DAFA2D3F-4239-4B0F-9B1F-F7316A877BA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>
                <a:latin typeface="Arial" panose="020B0604020202020204" pitchFamily="34" charset="0"/>
              </a:rPr>
              <a:t>7</a:t>
            </a:r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3379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CFAE6D89-2143-448D-9E77-D7A39BAF89FC}" type="slidenum">
              <a:rPr lang="en-US" altLang="zh-TW" sz="1200" smtClean="0"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147</a:t>
            </a:fld>
            <a:endParaRPr lang="en-US" altLang="zh-TW" sz="12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00F7DD-06CA-4B68-86C3-10713A6522E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65463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187352-1AB4-49BD-A9D9-A76643A4DE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47405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43FD24-1F4B-4A2F-B503-09C297744B6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57546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C3DF95-2499-44E7-98CE-CF274123F4B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43153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2C9B51-1A74-4DF3-B011-89CACCFFA21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4676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159B82-05B0-41D9-BC6D-836AED5C5DD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59905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D7C602-A76B-4544-903D-D571E8DAFD5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4030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63538B-B831-4A5C-895D-63D767662A4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53179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A3D932-2124-41AA-B0D1-D18E30D0BA5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4788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DD4041-3F39-40B8-825C-9792FC475EF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50264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A26B94-E5A5-47F8-BD12-DE2AE64F244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40459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7988" y="188913"/>
            <a:ext cx="9461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0000FF"/>
                </a:solidFill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EA120E5C-057A-4EE3-96EC-109CE6167D6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5.bin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1.wmf"/><Relationship Id="rId9" Type="http://schemas.openxmlformats.org/officeDocument/2006/relationships/image" Target="../media/image2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8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9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2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3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28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39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34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4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45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40.bin"/><Relationship Id="rId18" Type="http://schemas.openxmlformats.org/officeDocument/2006/relationships/image" Target="../media/image53.wmf"/><Relationship Id="rId3" Type="http://schemas.openxmlformats.org/officeDocument/2006/relationships/oleObject" Target="../embeddings/oleObject35.bin"/><Relationship Id="rId21" Type="http://schemas.openxmlformats.org/officeDocument/2006/relationships/oleObject" Target="../embeddings/oleObject44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50.wmf"/><Relationship Id="rId1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2.wmf"/><Relationship Id="rId20" Type="http://schemas.openxmlformats.org/officeDocument/2006/relationships/image" Target="../media/image54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39.bin"/><Relationship Id="rId24" Type="http://schemas.openxmlformats.org/officeDocument/2006/relationships/image" Target="../media/image56.wmf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23" Type="http://schemas.openxmlformats.org/officeDocument/2006/relationships/oleObject" Target="../embeddings/oleObject45.bin"/><Relationship Id="rId10" Type="http://schemas.openxmlformats.org/officeDocument/2006/relationships/image" Target="../media/image49.wmf"/><Relationship Id="rId19" Type="http://schemas.openxmlformats.org/officeDocument/2006/relationships/oleObject" Target="../embeddings/oleObject43.bin"/><Relationship Id="rId4" Type="http://schemas.openxmlformats.org/officeDocument/2006/relationships/image" Target="../media/image46.w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51.wmf"/><Relationship Id="rId22" Type="http://schemas.openxmlformats.org/officeDocument/2006/relationships/image" Target="../media/image55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oleObject" Target="../embeddings/oleObject51.bin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6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3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62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56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68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69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70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7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75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64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78.emf"/><Relationship Id="rId4" Type="http://schemas.openxmlformats.org/officeDocument/2006/relationships/image" Target="../media/image77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8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68.bin"/><Relationship Id="rId11" Type="http://schemas.openxmlformats.org/officeDocument/2006/relationships/image" Target="../media/image82.wmf"/><Relationship Id="rId5" Type="http://schemas.openxmlformats.org/officeDocument/2006/relationships/image" Target="../media/image79.wmf"/><Relationship Id="rId10" Type="http://schemas.openxmlformats.org/officeDocument/2006/relationships/oleObject" Target="../embeddings/oleObject70.bin"/><Relationship Id="rId4" Type="http://schemas.openxmlformats.org/officeDocument/2006/relationships/oleObject" Target="../embeddings/oleObject67.bin"/><Relationship Id="rId9" Type="http://schemas.openxmlformats.org/officeDocument/2006/relationships/image" Target="../media/image81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84.png"/><Relationship Id="rId4" Type="http://schemas.openxmlformats.org/officeDocument/2006/relationships/image" Target="../media/image83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85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ED4019-A1C9-4B4A-A74E-935AF0DD21DC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118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b="1">
                <a:solidFill>
                  <a:srgbClr val="3333FF"/>
                </a:solidFill>
                <a:latin typeface="Times New Roman" panose="02020603050405020304" pitchFamily="18" charset="0"/>
              </a:rPr>
              <a:t>V.  Wigner Distribution Function </a:t>
            </a: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684213" y="2133600"/>
            <a:ext cx="763270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200">
                <a:solidFill>
                  <a:srgbClr val="0000FF"/>
                </a:solidFill>
                <a:latin typeface="Times New Roman" panose="02020603050405020304" pitchFamily="18" charset="0"/>
              </a:rPr>
              <a:t>Definition 1:</a:t>
            </a:r>
            <a:r>
              <a:rPr lang="en-US" altLang="zh-TW" sz="220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100000"/>
              </a:spcBef>
              <a:buFontTx/>
              <a:buNone/>
            </a:pPr>
            <a:r>
              <a:rPr lang="en-US" altLang="zh-TW" sz="2200">
                <a:solidFill>
                  <a:srgbClr val="0000FF"/>
                </a:solidFill>
                <a:latin typeface="Times New Roman" panose="02020603050405020304" pitchFamily="18" charset="0"/>
              </a:rPr>
              <a:t>Definition 2:</a:t>
            </a:r>
            <a:r>
              <a:rPr lang="en-US" altLang="zh-TW" sz="220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200">
              <a:latin typeface="Times New Roman" panose="02020603050405020304" pitchFamily="18" charset="0"/>
            </a:endParaRPr>
          </a:p>
        </p:txBody>
      </p:sp>
      <p:graphicFrame>
        <p:nvGraphicFramePr>
          <p:cNvPr id="3077" name="Object 4"/>
          <p:cNvGraphicFramePr>
            <a:graphicFrameLocks noChangeAspect="1"/>
          </p:cNvGraphicFramePr>
          <p:nvPr/>
        </p:nvGraphicFramePr>
        <p:xfrm>
          <a:off x="2484438" y="2062163"/>
          <a:ext cx="51689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Equation" r:id="rId3" imgW="5194300" imgH="546100" progId="Equation.DSMT4">
                  <p:embed/>
                </p:oleObj>
              </mc:Choice>
              <mc:Fallback>
                <p:oleObj name="Equation" r:id="rId3" imgW="5194300" imgH="546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062163"/>
                        <a:ext cx="51689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5"/>
          <p:cNvGraphicFramePr>
            <a:graphicFrameLocks noChangeAspect="1"/>
          </p:cNvGraphicFramePr>
          <p:nvPr/>
        </p:nvGraphicFramePr>
        <p:xfrm>
          <a:off x="2508250" y="2781300"/>
          <a:ext cx="5003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Equation" r:id="rId5" imgW="5029200" imgH="546100" progId="Equation.DSMT4">
                  <p:embed/>
                </p:oleObj>
              </mc:Choice>
              <mc:Fallback>
                <p:oleObj name="Equation" r:id="rId5" imgW="5029200" imgH="546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0" y="2781300"/>
                        <a:ext cx="50038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Rectangle 6"/>
          <p:cNvSpPr>
            <a:spLocks noChangeArrowheads="1"/>
          </p:cNvSpPr>
          <p:nvPr/>
        </p:nvSpPr>
        <p:spPr bwMode="auto">
          <a:xfrm>
            <a:off x="684213" y="1268413"/>
            <a:ext cx="7775575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V-A  Wigner Distribution Function (WDF) 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CA40A7-DACB-44A9-A4C9-10939858D5B2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127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755650" y="333375"/>
            <a:ext cx="76327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          </a:t>
            </a: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434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14349" name="Object 13"/>
          <p:cNvGraphicFramePr>
            <a:graphicFrameLocks noChangeAspect="1"/>
          </p:cNvGraphicFramePr>
          <p:nvPr/>
        </p:nvGraphicFramePr>
        <p:xfrm>
          <a:off x="782638" y="739775"/>
          <a:ext cx="25908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3" name="Equation" r:id="rId3" imgW="2590800" imgH="444500" progId="Equation.DSMT4">
                  <p:embed/>
                </p:oleObj>
              </mc:Choice>
              <mc:Fallback>
                <p:oleObj name="Equation" r:id="rId3" imgW="2590800" imgH="4445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638" y="739775"/>
                        <a:ext cx="25908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50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773238"/>
            <a:ext cx="4483100" cy="332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1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1773238"/>
            <a:ext cx="4338637" cy="337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2" name="Rectangle 16"/>
          <p:cNvSpPr>
            <a:spLocks noChangeArrowheads="1"/>
          </p:cNvSpPr>
          <p:nvPr/>
        </p:nvSpPr>
        <p:spPr bwMode="auto">
          <a:xfrm>
            <a:off x="827088" y="5430838"/>
            <a:ext cx="23558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200">
                <a:latin typeface="Times New Roman" panose="02020603050405020304" pitchFamily="18" charset="0"/>
              </a:rPr>
              <a:t>Gaussian function: </a:t>
            </a:r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14354" name="Object 18"/>
          <p:cNvGraphicFramePr>
            <a:graphicFrameLocks noChangeAspect="1"/>
          </p:cNvGraphicFramePr>
          <p:nvPr/>
        </p:nvGraphicFramePr>
        <p:xfrm>
          <a:off x="3059113" y="5373688"/>
          <a:ext cx="207327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4" name="Equation" r:id="rId7" imgW="1904174" imgH="355446" progId="Equation.DSMT4">
                  <p:embed/>
                </p:oleObj>
              </mc:Choice>
              <mc:Fallback>
                <p:oleObj name="Equation" r:id="rId7" imgW="1904174" imgH="355446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5373688"/>
                        <a:ext cx="207327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5" name="Rectangle 19"/>
          <p:cNvSpPr>
            <a:spLocks noChangeArrowheads="1"/>
          </p:cNvSpPr>
          <p:nvPr/>
        </p:nvSpPr>
        <p:spPr bwMode="auto">
          <a:xfrm>
            <a:off x="827088" y="6007100"/>
            <a:ext cx="47625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200">
                <a:latin typeface="Times New Roman" panose="02020603050405020304" pitchFamily="18" charset="0"/>
              </a:rPr>
              <a:t>Gaussian function’s T-F area is minimal.</a:t>
            </a:r>
          </a:p>
        </p:txBody>
      </p:sp>
      <p:sp>
        <p:nvSpPr>
          <p:cNvPr id="14356" name="Rectangle 12"/>
          <p:cNvSpPr>
            <a:spLocks noChangeArrowheads="1"/>
          </p:cNvSpPr>
          <p:nvPr/>
        </p:nvSpPr>
        <p:spPr bwMode="auto">
          <a:xfrm>
            <a:off x="1619250" y="1557338"/>
            <a:ext cx="65563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200">
                <a:latin typeface="Times New Roman" panose="02020603050405020304" pitchFamily="18" charset="0"/>
              </a:rPr>
              <a:t> by the WDF                                by the Gabor transform </a:t>
            </a:r>
          </a:p>
        </p:txBody>
      </p:sp>
      <p:sp>
        <p:nvSpPr>
          <p:cNvPr id="14357" name="Text Box 11"/>
          <p:cNvSpPr txBox="1">
            <a:spLocks noChangeArrowheads="1"/>
          </p:cNvSpPr>
          <p:nvPr/>
        </p:nvSpPr>
        <p:spPr bwMode="auto">
          <a:xfrm rot="-5400000">
            <a:off x="97631" y="2588419"/>
            <a:ext cx="779463" cy="327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 bIns="10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-axis</a:t>
            </a:r>
          </a:p>
        </p:txBody>
      </p:sp>
      <p:sp>
        <p:nvSpPr>
          <p:cNvPr id="14358" name="Text Box 11"/>
          <p:cNvSpPr txBox="1">
            <a:spLocks noChangeArrowheads="1"/>
          </p:cNvSpPr>
          <p:nvPr/>
        </p:nvSpPr>
        <p:spPr bwMode="auto">
          <a:xfrm rot="-5400000">
            <a:off x="4307681" y="2504282"/>
            <a:ext cx="779463" cy="469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82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-axis</a:t>
            </a:r>
          </a:p>
        </p:txBody>
      </p:sp>
      <p:sp>
        <p:nvSpPr>
          <p:cNvPr id="14359" name="Text Box 13"/>
          <p:cNvSpPr txBox="1">
            <a:spLocks noChangeArrowheads="1"/>
          </p:cNvSpPr>
          <p:nvPr/>
        </p:nvSpPr>
        <p:spPr bwMode="auto">
          <a:xfrm>
            <a:off x="2941638" y="4852988"/>
            <a:ext cx="6223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-axis</a:t>
            </a:r>
          </a:p>
        </p:txBody>
      </p:sp>
      <p:sp>
        <p:nvSpPr>
          <p:cNvPr id="14360" name="Text Box 13"/>
          <p:cNvSpPr txBox="1">
            <a:spLocks noChangeArrowheads="1"/>
          </p:cNvSpPr>
          <p:nvPr/>
        </p:nvSpPr>
        <p:spPr bwMode="auto">
          <a:xfrm>
            <a:off x="7045325" y="4897438"/>
            <a:ext cx="592138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-axis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C7438E-9A0D-499E-8C8E-380EC97A2918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128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755650" y="908050"/>
            <a:ext cx="7632700" cy="511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200">
                <a:latin typeface="Times New Roman" panose="02020603050405020304" pitchFamily="18" charset="0"/>
              </a:rPr>
              <a:t>				     for –9 </a:t>
            </a:r>
            <a:r>
              <a:rPr lang="en-US" altLang="zh-TW" sz="220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TW" sz="2200">
                <a:latin typeface="Times New Roman" panose="02020603050405020304" pitchFamily="18" charset="0"/>
              </a:rPr>
              <a:t> </a:t>
            </a:r>
            <a:r>
              <a:rPr lang="en-US" altLang="zh-TW" sz="2200" i="1">
                <a:latin typeface="Times New Roman" panose="02020603050405020304" pitchFamily="18" charset="0"/>
              </a:rPr>
              <a:t>t</a:t>
            </a:r>
            <a:r>
              <a:rPr lang="en-US" altLang="zh-TW" sz="2200">
                <a:latin typeface="Times New Roman" panose="02020603050405020304" pitchFamily="18" charset="0"/>
              </a:rPr>
              <a:t> </a:t>
            </a:r>
            <a:r>
              <a:rPr lang="en-US" altLang="zh-TW" sz="220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TW" sz="2200">
                <a:latin typeface="Times New Roman" panose="02020603050405020304" pitchFamily="18" charset="0"/>
              </a:rPr>
              <a:t> 1, </a:t>
            </a:r>
            <a:r>
              <a:rPr lang="en-US" altLang="zh-TW" sz="2200" i="1">
                <a:latin typeface="Times New Roman" panose="02020603050405020304" pitchFamily="18" charset="0"/>
              </a:rPr>
              <a:t>s</a:t>
            </a:r>
            <a:r>
              <a:rPr lang="en-US" altLang="zh-TW" sz="2200">
                <a:latin typeface="Times New Roman" panose="02020603050405020304" pitchFamily="18" charset="0"/>
              </a:rPr>
              <a:t>(</a:t>
            </a:r>
            <a:r>
              <a:rPr lang="en-US" altLang="zh-TW" sz="2200" i="1">
                <a:latin typeface="Times New Roman" panose="02020603050405020304" pitchFamily="18" charset="0"/>
              </a:rPr>
              <a:t>t</a:t>
            </a:r>
            <a:r>
              <a:rPr lang="en-US" altLang="zh-TW" sz="2200">
                <a:latin typeface="Times New Roman" panose="02020603050405020304" pitchFamily="18" charset="0"/>
              </a:rPr>
              <a:t>) = 0 otherwise, </a:t>
            </a:r>
          </a:p>
          <a:p>
            <a:pPr eaLnBrk="1" hangingPunct="1">
              <a:spcBef>
                <a:spcPct val="100000"/>
              </a:spcBef>
              <a:buFontTx/>
              <a:buNone/>
            </a:pPr>
            <a:r>
              <a:rPr lang="en-US" altLang="zh-TW" sz="220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200" i="1">
                <a:latin typeface="Times New Roman" panose="02020603050405020304" pitchFamily="18" charset="0"/>
              </a:rPr>
              <a:t>	f </a:t>
            </a:r>
            <a:r>
              <a:rPr lang="en-US" altLang="zh-TW" sz="2200">
                <a:latin typeface="Times New Roman" panose="02020603050405020304" pitchFamily="18" charset="0"/>
              </a:rPr>
              <a:t>(</a:t>
            </a:r>
            <a:r>
              <a:rPr lang="en-US" altLang="zh-TW" sz="2200" i="1">
                <a:latin typeface="Times New Roman" panose="02020603050405020304" pitchFamily="18" charset="0"/>
              </a:rPr>
              <a:t>t</a:t>
            </a:r>
            <a:r>
              <a:rPr lang="en-US" altLang="zh-TW" sz="2200">
                <a:latin typeface="Times New Roman" panose="02020603050405020304" pitchFamily="18" charset="0"/>
              </a:rPr>
              <a:t>) = </a:t>
            </a:r>
            <a:r>
              <a:rPr lang="en-US" altLang="zh-TW" sz="2200" i="1">
                <a:latin typeface="Times New Roman" panose="02020603050405020304" pitchFamily="18" charset="0"/>
              </a:rPr>
              <a:t>s</a:t>
            </a:r>
            <a:r>
              <a:rPr lang="en-US" altLang="zh-TW" sz="2200">
                <a:latin typeface="Times New Roman" panose="02020603050405020304" pitchFamily="18" charset="0"/>
              </a:rPr>
              <a:t>(</a:t>
            </a:r>
            <a:r>
              <a:rPr lang="en-US" altLang="zh-TW" sz="2200" i="1">
                <a:latin typeface="Times New Roman" panose="02020603050405020304" pitchFamily="18" charset="0"/>
              </a:rPr>
              <a:t>t</a:t>
            </a:r>
            <a:r>
              <a:rPr lang="en-US" altLang="zh-TW" sz="2200">
                <a:latin typeface="Times New Roman" panose="02020603050405020304" pitchFamily="18" charset="0"/>
              </a:rPr>
              <a:t>) + </a:t>
            </a:r>
            <a:r>
              <a:rPr lang="en-US" altLang="zh-TW" sz="2200" i="1">
                <a:latin typeface="Times New Roman" panose="02020603050405020304" pitchFamily="18" charset="0"/>
              </a:rPr>
              <a:t>r</a:t>
            </a:r>
            <a:r>
              <a:rPr lang="en-US" altLang="zh-TW" sz="2200">
                <a:latin typeface="Times New Roman" panose="02020603050405020304" pitchFamily="18" charset="0"/>
              </a:rPr>
              <a:t>(</a:t>
            </a:r>
            <a:r>
              <a:rPr lang="en-US" altLang="zh-TW" sz="2200" i="1">
                <a:latin typeface="Times New Roman" panose="02020603050405020304" pitchFamily="18" charset="0"/>
              </a:rPr>
              <a:t>t</a:t>
            </a:r>
            <a:r>
              <a:rPr lang="en-US" altLang="zh-TW" sz="2200">
                <a:latin typeface="Times New Roman" panose="02020603050405020304" pitchFamily="18" charset="0"/>
              </a:rPr>
              <a:t>)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200">
              <a:solidFill>
                <a:srgbClr val="3333FF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2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200">
                <a:latin typeface="Times New Roman" panose="02020603050405020304" pitchFamily="18" charset="0"/>
              </a:rPr>
              <a:t>  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2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2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2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2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200">
                <a:latin typeface="Times New Roman" panose="02020603050405020304" pitchFamily="18" charset="0"/>
              </a:rPr>
              <a:t>	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200">
                <a:latin typeface="Times New Roman" panose="02020603050405020304" pitchFamily="18" charset="0"/>
              </a:rPr>
              <a:t>橫軸</a:t>
            </a:r>
            <a:r>
              <a:rPr lang="en-US" altLang="zh-TW" sz="2200">
                <a:latin typeface="Times New Roman" panose="02020603050405020304" pitchFamily="18" charset="0"/>
              </a:rPr>
              <a:t>:  </a:t>
            </a:r>
            <a:r>
              <a:rPr lang="en-US" altLang="zh-TW" sz="2200" i="1">
                <a:latin typeface="Times New Roman" panose="02020603050405020304" pitchFamily="18" charset="0"/>
              </a:rPr>
              <a:t>t</a:t>
            </a:r>
            <a:r>
              <a:rPr lang="en-US" altLang="zh-TW" sz="2200">
                <a:latin typeface="Times New Roman" panose="02020603050405020304" pitchFamily="18" charset="0"/>
              </a:rPr>
              <a:t>-axis,  </a:t>
            </a:r>
            <a:r>
              <a:rPr lang="zh-TW" altLang="en-US" sz="2200">
                <a:latin typeface="Times New Roman" panose="02020603050405020304" pitchFamily="18" charset="0"/>
              </a:rPr>
              <a:t>縱軸</a:t>
            </a:r>
            <a:r>
              <a:rPr lang="en-US" altLang="zh-TW" sz="2200">
                <a:latin typeface="Times New Roman" panose="02020603050405020304" pitchFamily="18" charset="0"/>
              </a:rPr>
              <a:t>:  </a:t>
            </a:r>
            <a:r>
              <a:rPr lang="en-US" altLang="zh-TW" sz="2200" i="1">
                <a:latin typeface="Times New Roman" panose="02020603050405020304" pitchFamily="18" charset="0"/>
              </a:rPr>
              <a:t>f</a:t>
            </a:r>
            <a:r>
              <a:rPr lang="en-US" altLang="zh-TW" sz="2200">
                <a:latin typeface="Times New Roman" panose="02020603050405020304" pitchFamily="18" charset="0"/>
              </a:rPr>
              <a:t> -axis</a:t>
            </a: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24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247" name="Rectangle 6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248" name="Rectangle 7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24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250" name="Rectangle 9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10251" name="Object 10"/>
          <p:cNvGraphicFramePr>
            <a:graphicFrameLocks noChangeAspect="1"/>
          </p:cNvGraphicFramePr>
          <p:nvPr/>
        </p:nvGraphicFramePr>
        <p:xfrm>
          <a:off x="1042988" y="908050"/>
          <a:ext cx="2640012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2" name="Equation" r:id="rId3" imgW="2844800" imgH="469900" progId="Equation.DSMT4">
                  <p:embed/>
                </p:oleObj>
              </mc:Choice>
              <mc:Fallback>
                <p:oleObj name="Equation" r:id="rId3" imgW="2844800" imgH="469900" progId="Equation.DSMT4">
                  <p:embed/>
                  <p:pic>
                    <p:nvPicPr>
                      <p:cNvPr id="1025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908050"/>
                        <a:ext cx="2640012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2" name="Rectangle 11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10253" name="Object 12"/>
          <p:cNvGraphicFramePr>
            <a:graphicFrameLocks noChangeAspect="1"/>
          </p:cNvGraphicFramePr>
          <p:nvPr/>
        </p:nvGraphicFramePr>
        <p:xfrm>
          <a:off x="1089025" y="1557338"/>
          <a:ext cx="43910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3" name="Equation" r:id="rId5" imgW="4800600" imgH="469900" progId="Equation.DSMT4">
                  <p:embed/>
                </p:oleObj>
              </mc:Choice>
              <mc:Fallback>
                <p:oleObj name="Equation" r:id="rId5" imgW="4800600" imgH="469900" progId="Equation.DSMT4">
                  <p:embed/>
                  <p:pic>
                    <p:nvPicPr>
                      <p:cNvPr id="1025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025" y="1557338"/>
                        <a:ext cx="439102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4" name="Text Box 13"/>
          <p:cNvSpPr txBox="1">
            <a:spLocks noChangeArrowheads="1"/>
          </p:cNvSpPr>
          <p:nvPr/>
        </p:nvSpPr>
        <p:spPr bwMode="auto">
          <a:xfrm>
            <a:off x="1331913" y="5013325"/>
            <a:ext cx="741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WDF of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s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),                    WDF of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r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),                   WDF of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s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+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r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                    </a:t>
            </a:r>
          </a:p>
        </p:txBody>
      </p:sp>
      <p:pic>
        <p:nvPicPr>
          <p:cNvPr id="10255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288" y="2508250"/>
            <a:ext cx="3240087" cy="266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6" name="Picture 1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2476500"/>
            <a:ext cx="3313112" cy="268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7" name="Picture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2492375"/>
            <a:ext cx="3241675" cy="267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3995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980651-73AD-41AD-B083-7060E322A015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129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755650" y="333375"/>
            <a:ext cx="76327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          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3319" name="Rectangle 6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3320" name="Rectangle 7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3323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2205038"/>
            <a:ext cx="4454525" cy="329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4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050" y="2190750"/>
            <a:ext cx="4483100" cy="325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13326" name="Object 14"/>
          <p:cNvGraphicFramePr>
            <a:graphicFrameLocks noChangeAspect="1"/>
          </p:cNvGraphicFramePr>
          <p:nvPr/>
        </p:nvGraphicFramePr>
        <p:xfrm>
          <a:off x="755650" y="765175"/>
          <a:ext cx="3113088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8" name="Equation" r:id="rId5" imgW="3124200" imgH="393700" progId="Equation.DSMT4">
                  <p:embed/>
                </p:oleObj>
              </mc:Choice>
              <mc:Fallback>
                <p:oleObj name="Equation" r:id="rId5" imgW="3124200" imgH="3937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765175"/>
                        <a:ext cx="3113088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7" name="Rectangle 12"/>
          <p:cNvSpPr>
            <a:spLocks noChangeArrowheads="1"/>
          </p:cNvSpPr>
          <p:nvPr/>
        </p:nvSpPr>
        <p:spPr bwMode="auto">
          <a:xfrm>
            <a:off x="1547813" y="1773238"/>
            <a:ext cx="65563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200">
                <a:latin typeface="Times New Roman" panose="02020603050405020304" pitchFamily="18" charset="0"/>
              </a:rPr>
              <a:t> by the WDF                                by the Gabor transform </a:t>
            </a:r>
          </a:p>
        </p:txBody>
      </p:sp>
      <p:sp>
        <p:nvSpPr>
          <p:cNvPr id="13328" name="Text Box 11"/>
          <p:cNvSpPr txBox="1">
            <a:spLocks noChangeArrowheads="1"/>
          </p:cNvSpPr>
          <p:nvPr/>
        </p:nvSpPr>
        <p:spPr bwMode="auto">
          <a:xfrm rot="-5400000">
            <a:off x="24607" y="3050381"/>
            <a:ext cx="779462" cy="327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 bIns="10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-axis</a:t>
            </a:r>
          </a:p>
        </p:txBody>
      </p:sp>
      <p:sp>
        <p:nvSpPr>
          <p:cNvPr id="13329" name="Text Box 11"/>
          <p:cNvSpPr txBox="1">
            <a:spLocks noChangeArrowheads="1"/>
          </p:cNvSpPr>
          <p:nvPr/>
        </p:nvSpPr>
        <p:spPr bwMode="auto">
          <a:xfrm rot="-5400000">
            <a:off x="4250531" y="2859882"/>
            <a:ext cx="779463" cy="469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82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-axis</a:t>
            </a:r>
          </a:p>
        </p:txBody>
      </p:sp>
      <p:sp>
        <p:nvSpPr>
          <p:cNvPr id="13330" name="Text Box 13"/>
          <p:cNvSpPr txBox="1">
            <a:spLocks noChangeArrowheads="1"/>
          </p:cNvSpPr>
          <p:nvPr/>
        </p:nvSpPr>
        <p:spPr bwMode="auto">
          <a:xfrm>
            <a:off x="2941638" y="5287963"/>
            <a:ext cx="6223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-axis</a:t>
            </a:r>
          </a:p>
        </p:txBody>
      </p:sp>
      <p:sp>
        <p:nvSpPr>
          <p:cNvPr id="13331" name="Text Box 13"/>
          <p:cNvSpPr txBox="1">
            <a:spLocks noChangeArrowheads="1"/>
          </p:cNvSpPr>
          <p:nvPr/>
        </p:nvSpPr>
        <p:spPr bwMode="auto">
          <a:xfrm>
            <a:off x="7016750" y="5214938"/>
            <a:ext cx="6223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-axis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9F77C2-9007-4E4D-82C8-3592D17E8D12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130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755650" y="1052513"/>
            <a:ext cx="7848600" cy="377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200">
                <a:latin typeface="Times New Roman" panose="02020603050405020304" pitchFamily="18" charset="0"/>
              </a:rPr>
              <a:t>						                ,</a:t>
            </a:r>
          </a:p>
          <a:p>
            <a:pPr eaLnBrk="1" hangingPunct="1">
              <a:spcBef>
                <a:spcPct val="100000"/>
              </a:spcBef>
              <a:buFontTx/>
              <a:buNone/>
            </a:pPr>
            <a:r>
              <a:rPr lang="en-US" altLang="zh-TW" sz="2200">
                <a:latin typeface="Times New Roman" panose="02020603050405020304" pitchFamily="18" charset="0"/>
              </a:rPr>
              <a:t>				</a:t>
            </a:r>
            <a:r>
              <a:rPr lang="en-US" altLang="zh-TW" sz="220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            (using </a:t>
            </a:r>
            <a:r>
              <a:rPr lang="en-US" altLang="zh-TW" sz="22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</a:t>
            </a:r>
            <a:r>
              <a:rPr lang="en-US" altLang="zh-TW" sz="22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</a:t>
            </a:r>
            <a:r>
              <a:rPr lang="en-US" altLang="zh-TW" sz="2200"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sz="22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</a:t>
            </a:r>
            <a:r>
              <a:rPr lang="en-US" altLang="zh-TW" sz="2200">
                <a:latin typeface="Times New Roman" panose="02020603050405020304" pitchFamily="18" charset="0"/>
                <a:ea typeface="標楷體" panose="03000509000000000000" pitchFamily="65" charset="-120"/>
              </a:rPr>
              <a:t>/2 )</a:t>
            </a:r>
            <a:r>
              <a:rPr lang="en-US" altLang="zh-TW" sz="2200">
                <a:latin typeface="Times New Roman" panose="02020603050405020304" pitchFamily="18" charset="0"/>
              </a:rPr>
              <a:t>	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2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200">
                <a:latin typeface="Times New Roman" panose="02020603050405020304" pitchFamily="18" charset="0"/>
              </a:rPr>
              <a:t>Sampling: </a:t>
            </a:r>
            <a:r>
              <a:rPr lang="en-US" altLang="zh-TW" sz="2200" i="1">
                <a:latin typeface="Times New Roman" panose="02020603050405020304" pitchFamily="18" charset="0"/>
              </a:rPr>
              <a:t>t</a:t>
            </a:r>
            <a:r>
              <a:rPr lang="en-US" altLang="zh-TW" sz="2200">
                <a:latin typeface="Times New Roman" panose="02020603050405020304" pitchFamily="18" charset="0"/>
              </a:rPr>
              <a:t> = </a:t>
            </a:r>
            <a:r>
              <a:rPr lang="en-US" altLang="zh-TW" sz="2200" i="1">
                <a:latin typeface="Times New Roman" panose="02020603050405020304" pitchFamily="18" charset="0"/>
              </a:rPr>
              <a:t>n</a:t>
            </a:r>
            <a:r>
              <a:rPr lang="en-US" altLang="zh-TW" sz="220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TW" sz="2200" i="1" baseline="-25000">
                <a:latin typeface="Times New Roman" panose="02020603050405020304" pitchFamily="18" charset="0"/>
              </a:rPr>
              <a:t>t</a:t>
            </a:r>
            <a:r>
              <a:rPr lang="en-US" altLang="zh-TW" sz="2200">
                <a:latin typeface="Times New Roman" panose="02020603050405020304" pitchFamily="18" charset="0"/>
              </a:rPr>
              <a:t>,   </a:t>
            </a:r>
            <a:r>
              <a:rPr lang="en-US" altLang="zh-TW" sz="2200" i="1">
                <a:latin typeface="Times New Roman" panose="02020603050405020304" pitchFamily="18" charset="0"/>
              </a:rPr>
              <a:t>f</a:t>
            </a:r>
            <a:r>
              <a:rPr lang="en-US" altLang="zh-TW" sz="2200">
                <a:latin typeface="Times New Roman" panose="02020603050405020304" pitchFamily="18" charset="0"/>
              </a:rPr>
              <a:t> = </a:t>
            </a:r>
            <a:r>
              <a:rPr lang="en-US" altLang="zh-TW" sz="2200" i="1">
                <a:latin typeface="Times New Roman" panose="02020603050405020304" pitchFamily="18" charset="0"/>
              </a:rPr>
              <a:t>m</a:t>
            </a:r>
            <a:r>
              <a:rPr lang="en-US" altLang="zh-TW" sz="220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TW" sz="2200" i="1" baseline="-25000">
                <a:latin typeface="Times New Roman" panose="02020603050405020304" pitchFamily="18" charset="0"/>
              </a:rPr>
              <a:t>f</a:t>
            </a:r>
            <a:r>
              <a:rPr lang="en-US" altLang="zh-TW" sz="2200">
                <a:latin typeface="Times New Roman" panose="02020603050405020304" pitchFamily="18" charset="0"/>
              </a:rPr>
              <a:t>,   </a:t>
            </a:r>
            <a:r>
              <a:rPr lang="en-US" altLang="zh-TW" sz="2200" i="1">
                <a:latin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zh-TW" sz="220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TW" sz="2200">
                <a:latin typeface="Times New Roman" panose="02020603050405020304" pitchFamily="18" charset="0"/>
              </a:rPr>
              <a:t> = </a:t>
            </a:r>
            <a:r>
              <a:rPr lang="en-US" altLang="zh-TW" sz="2200" i="1">
                <a:latin typeface="Times New Roman" panose="02020603050405020304" pitchFamily="18" charset="0"/>
              </a:rPr>
              <a:t>p</a:t>
            </a:r>
            <a:r>
              <a:rPr lang="en-US" altLang="zh-TW" sz="220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TW" sz="2200" i="1" baseline="-25000">
                <a:latin typeface="Times New Roman" panose="02020603050405020304" pitchFamily="18" charset="0"/>
              </a:rPr>
              <a:t>t</a:t>
            </a:r>
            <a:r>
              <a:rPr lang="en-US" altLang="zh-TW" sz="220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2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2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2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200">
                <a:latin typeface="Times New Roman" panose="02020603050405020304" pitchFamily="18" charset="0"/>
              </a:rPr>
              <a:t>When </a:t>
            </a:r>
            <a:r>
              <a:rPr lang="en-US" altLang="zh-TW" sz="2200" i="1">
                <a:latin typeface="Times New Roman" panose="02020603050405020304" pitchFamily="18" charset="0"/>
              </a:rPr>
              <a:t>x</a:t>
            </a:r>
            <a:r>
              <a:rPr lang="en-US" altLang="zh-TW" sz="2200">
                <a:latin typeface="Times New Roman" panose="02020603050405020304" pitchFamily="18" charset="0"/>
              </a:rPr>
              <a:t>(</a:t>
            </a:r>
            <a:r>
              <a:rPr lang="en-US" altLang="zh-TW" sz="2200" i="1">
                <a:latin typeface="Times New Roman" panose="02020603050405020304" pitchFamily="18" charset="0"/>
              </a:rPr>
              <a:t>t</a:t>
            </a:r>
            <a:r>
              <a:rPr lang="en-US" altLang="zh-TW" sz="2200">
                <a:latin typeface="Times New Roman" panose="02020603050405020304" pitchFamily="18" charset="0"/>
              </a:rPr>
              <a:t>) is not a time-limited signal, it is hard to implement. 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5367" name="Rectangle 6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5368" name="Rectangle 7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536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537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15371" name="Object 10"/>
          <p:cNvGraphicFramePr>
            <a:graphicFrameLocks noChangeAspect="1"/>
          </p:cNvGraphicFramePr>
          <p:nvPr/>
        </p:nvGraphicFramePr>
        <p:xfrm>
          <a:off x="1187450" y="1052513"/>
          <a:ext cx="529113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6" name="Equation" r:id="rId3" imgW="5321300" imgH="546100" progId="Equation.DSMT4">
                  <p:embed/>
                </p:oleObj>
              </mc:Choice>
              <mc:Fallback>
                <p:oleObj name="Equation" r:id="rId3" imgW="5321300" imgH="5461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052513"/>
                        <a:ext cx="5291138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15373" name="Object 12"/>
          <p:cNvGraphicFramePr>
            <a:graphicFrameLocks noChangeAspect="1"/>
          </p:cNvGraphicFramePr>
          <p:nvPr/>
        </p:nvGraphicFramePr>
        <p:xfrm>
          <a:off x="1187450" y="1700213"/>
          <a:ext cx="505777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7" name="Equation" r:id="rId5" imgW="5092700" imgH="546100" progId="Equation.DSMT4">
                  <p:embed/>
                </p:oleObj>
              </mc:Choice>
              <mc:Fallback>
                <p:oleObj name="Equation" r:id="rId5" imgW="5092700" imgH="5461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700213"/>
                        <a:ext cx="505777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4" name="Rectangle 13"/>
          <p:cNvSpPr>
            <a:spLocks noChangeArrowheads="1"/>
          </p:cNvSpPr>
          <p:nvPr/>
        </p:nvSpPr>
        <p:spPr bwMode="auto">
          <a:xfrm>
            <a:off x="0" y="3105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15375" name="Object 14"/>
          <p:cNvGraphicFramePr>
            <a:graphicFrameLocks noChangeAspect="1"/>
          </p:cNvGraphicFramePr>
          <p:nvPr/>
        </p:nvGraphicFramePr>
        <p:xfrm>
          <a:off x="684213" y="3429000"/>
          <a:ext cx="79756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8" name="Equation" r:id="rId7" imgW="8026400" imgH="774700" progId="Equation.DSMT4">
                  <p:embed/>
                </p:oleObj>
              </mc:Choice>
              <mc:Fallback>
                <p:oleObj name="Equation" r:id="rId7" imgW="8026400" imgH="7747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429000"/>
                        <a:ext cx="7975600" cy="7747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6" name="Rectangle 15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539750" y="404813"/>
            <a:ext cx="7920038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V-E  Digital Implementation of the WDF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545CCF-1980-4F6E-8C66-74AA61A8B70C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131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468313" y="476250"/>
            <a:ext cx="5545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Suppose that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 = 0 for 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&lt;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</a:t>
            </a:r>
            <a:r>
              <a:rPr lang="en-US" altLang="zh-TW" sz="2000" i="1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and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&gt;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</a:t>
            </a:r>
            <a:r>
              <a:rPr lang="en-US" altLang="zh-TW" sz="2000" i="1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</p:txBody>
      </p:sp>
      <p:sp>
        <p:nvSpPr>
          <p:cNvPr id="16388" name="Line 3"/>
          <p:cNvSpPr>
            <a:spLocks noChangeShapeType="1"/>
          </p:cNvSpPr>
          <p:nvPr/>
        </p:nvSpPr>
        <p:spPr bwMode="auto">
          <a:xfrm>
            <a:off x="827088" y="2347913"/>
            <a:ext cx="5545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89" name="Freeform 4"/>
          <p:cNvSpPr>
            <a:spLocks/>
          </p:cNvSpPr>
          <p:nvPr/>
        </p:nvSpPr>
        <p:spPr bwMode="auto">
          <a:xfrm>
            <a:off x="1619250" y="1087438"/>
            <a:ext cx="4044950" cy="1276350"/>
          </a:xfrm>
          <a:custGeom>
            <a:avLst/>
            <a:gdLst>
              <a:gd name="T0" fmla="*/ 0 w 2548"/>
              <a:gd name="T1" fmla="*/ 2147483646 h 804"/>
              <a:gd name="T2" fmla="*/ 2147483646 w 2548"/>
              <a:gd name="T3" fmla="*/ 2147483646 h 804"/>
              <a:gd name="T4" fmla="*/ 2147483646 w 2548"/>
              <a:gd name="T5" fmla="*/ 2147483646 h 804"/>
              <a:gd name="T6" fmla="*/ 2147483646 w 2548"/>
              <a:gd name="T7" fmla="*/ 2147483646 h 804"/>
              <a:gd name="T8" fmla="*/ 2147483646 w 2548"/>
              <a:gd name="T9" fmla="*/ 2147483646 h 804"/>
              <a:gd name="T10" fmla="*/ 2147483646 w 2548"/>
              <a:gd name="T11" fmla="*/ 2147483646 h 804"/>
              <a:gd name="T12" fmla="*/ 2147483646 w 2548"/>
              <a:gd name="T13" fmla="*/ 2147483646 h 804"/>
              <a:gd name="T14" fmla="*/ 2147483646 w 2548"/>
              <a:gd name="T15" fmla="*/ 2147483646 h 804"/>
              <a:gd name="T16" fmla="*/ 2147483646 w 2548"/>
              <a:gd name="T17" fmla="*/ 2147483646 h 804"/>
              <a:gd name="T18" fmla="*/ 2147483646 w 2548"/>
              <a:gd name="T19" fmla="*/ 2147483646 h 804"/>
              <a:gd name="T20" fmla="*/ 2147483646 w 2548"/>
              <a:gd name="T21" fmla="*/ 2147483646 h 804"/>
              <a:gd name="T22" fmla="*/ 2147483646 w 2548"/>
              <a:gd name="T23" fmla="*/ 2147483646 h 804"/>
              <a:gd name="T24" fmla="*/ 2147483646 w 2548"/>
              <a:gd name="T25" fmla="*/ 2147483646 h 804"/>
              <a:gd name="T26" fmla="*/ 2147483646 w 2548"/>
              <a:gd name="T27" fmla="*/ 2147483646 h 804"/>
              <a:gd name="T28" fmla="*/ 2147483646 w 2548"/>
              <a:gd name="T29" fmla="*/ 2147483646 h 804"/>
              <a:gd name="T30" fmla="*/ 2147483646 w 2548"/>
              <a:gd name="T31" fmla="*/ 2147483646 h 804"/>
              <a:gd name="T32" fmla="*/ 2147483646 w 2548"/>
              <a:gd name="T33" fmla="*/ 2147483646 h 804"/>
              <a:gd name="T34" fmla="*/ 2147483646 w 2548"/>
              <a:gd name="T35" fmla="*/ 2147483646 h 804"/>
              <a:gd name="T36" fmla="*/ 2147483646 w 2548"/>
              <a:gd name="T37" fmla="*/ 2147483646 h 804"/>
              <a:gd name="T38" fmla="*/ 2147483646 w 2548"/>
              <a:gd name="T39" fmla="*/ 0 h 804"/>
              <a:gd name="T40" fmla="*/ 2147483646 w 2548"/>
              <a:gd name="T41" fmla="*/ 2147483646 h 804"/>
              <a:gd name="T42" fmla="*/ 2147483646 w 2548"/>
              <a:gd name="T43" fmla="*/ 2147483646 h 804"/>
              <a:gd name="T44" fmla="*/ 2147483646 w 2548"/>
              <a:gd name="T45" fmla="*/ 2147483646 h 804"/>
              <a:gd name="T46" fmla="*/ 2147483646 w 2548"/>
              <a:gd name="T47" fmla="*/ 2147483646 h 804"/>
              <a:gd name="T48" fmla="*/ 2147483646 w 2548"/>
              <a:gd name="T49" fmla="*/ 2147483646 h 804"/>
              <a:gd name="T50" fmla="*/ 2147483646 w 2548"/>
              <a:gd name="T51" fmla="*/ 2147483646 h 804"/>
              <a:gd name="T52" fmla="*/ 2147483646 w 2548"/>
              <a:gd name="T53" fmla="*/ 2147483646 h 804"/>
              <a:gd name="T54" fmla="*/ 2147483646 w 2548"/>
              <a:gd name="T55" fmla="*/ 2147483646 h 804"/>
              <a:gd name="T56" fmla="*/ 2147483646 w 2548"/>
              <a:gd name="T57" fmla="*/ 2147483646 h 804"/>
              <a:gd name="T58" fmla="*/ 2147483646 w 2548"/>
              <a:gd name="T59" fmla="*/ 2147483646 h 804"/>
              <a:gd name="T60" fmla="*/ 2147483646 w 2548"/>
              <a:gd name="T61" fmla="*/ 2147483646 h 804"/>
              <a:gd name="T62" fmla="*/ 2147483646 w 2548"/>
              <a:gd name="T63" fmla="*/ 2147483646 h 804"/>
              <a:gd name="T64" fmla="*/ 2147483646 w 2548"/>
              <a:gd name="T65" fmla="*/ 2147483646 h 804"/>
              <a:gd name="T66" fmla="*/ 2147483646 w 2548"/>
              <a:gd name="T67" fmla="*/ 2147483646 h 804"/>
              <a:gd name="T68" fmla="*/ 2147483646 w 2548"/>
              <a:gd name="T69" fmla="*/ 2147483646 h 804"/>
              <a:gd name="T70" fmla="*/ 2147483646 w 2548"/>
              <a:gd name="T71" fmla="*/ 2147483646 h 804"/>
              <a:gd name="T72" fmla="*/ 2147483646 w 2548"/>
              <a:gd name="T73" fmla="*/ 2147483646 h 804"/>
              <a:gd name="T74" fmla="*/ 2147483646 w 2548"/>
              <a:gd name="T75" fmla="*/ 2147483646 h 804"/>
              <a:gd name="T76" fmla="*/ 2147483646 w 2548"/>
              <a:gd name="T77" fmla="*/ 2147483646 h 804"/>
              <a:gd name="T78" fmla="*/ 2147483646 w 2548"/>
              <a:gd name="T79" fmla="*/ 2147483646 h 804"/>
              <a:gd name="T80" fmla="*/ 2147483646 w 2548"/>
              <a:gd name="T81" fmla="*/ 2147483646 h 804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2548"/>
              <a:gd name="T124" fmla="*/ 0 h 804"/>
              <a:gd name="T125" fmla="*/ 2548 w 2548"/>
              <a:gd name="T126" fmla="*/ 804 h 804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2548" h="804">
                <a:moveTo>
                  <a:pt x="0" y="779"/>
                </a:moveTo>
                <a:cubicBezTo>
                  <a:pt x="8" y="771"/>
                  <a:pt x="16" y="762"/>
                  <a:pt x="25" y="755"/>
                </a:cubicBezTo>
                <a:cubicBezTo>
                  <a:pt x="32" y="749"/>
                  <a:pt x="42" y="745"/>
                  <a:pt x="49" y="739"/>
                </a:cubicBezTo>
                <a:cubicBezTo>
                  <a:pt x="66" y="724"/>
                  <a:pt x="98" y="690"/>
                  <a:pt x="98" y="690"/>
                </a:cubicBezTo>
                <a:cubicBezTo>
                  <a:pt x="120" y="646"/>
                  <a:pt x="145" y="606"/>
                  <a:pt x="163" y="560"/>
                </a:cubicBezTo>
                <a:cubicBezTo>
                  <a:pt x="186" y="501"/>
                  <a:pt x="199" y="437"/>
                  <a:pt x="228" y="382"/>
                </a:cubicBezTo>
                <a:cubicBezTo>
                  <a:pt x="231" y="368"/>
                  <a:pt x="233" y="355"/>
                  <a:pt x="236" y="341"/>
                </a:cubicBezTo>
                <a:cubicBezTo>
                  <a:pt x="238" y="333"/>
                  <a:pt x="236" y="317"/>
                  <a:pt x="244" y="317"/>
                </a:cubicBezTo>
                <a:cubicBezTo>
                  <a:pt x="257" y="317"/>
                  <a:pt x="265" y="334"/>
                  <a:pt x="276" y="341"/>
                </a:cubicBezTo>
                <a:cubicBezTo>
                  <a:pt x="309" y="361"/>
                  <a:pt x="316" y="358"/>
                  <a:pt x="357" y="366"/>
                </a:cubicBezTo>
                <a:cubicBezTo>
                  <a:pt x="368" y="371"/>
                  <a:pt x="379" y="387"/>
                  <a:pt x="390" y="382"/>
                </a:cubicBezTo>
                <a:cubicBezTo>
                  <a:pt x="411" y="372"/>
                  <a:pt x="454" y="323"/>
                  <a:pt x="471" y="293"/>
                </a:cubicBezTo>
                <a:cubicBezTo>
                  <a:pt x="477" y="282"/>
                  <a:pt x="478" y="268"/>
                  <a:pt x="487" y="260"/>
                </a:cubicBezTo>
                <a:cubicBezTo>
                  <a:pt x="496" y="253"/>
                  <a:pt x="509" y="255"/>
                  <a:pt x="520" y="252"/>
                </a:cubicBezTo>
                <a:cubicBezTo>
                  <a:pt x="596" y="265"/>
                  <a:pt x="602" y="270"/>
                  <a:pt x="649" y="333"/>
                </a:cubicBezTo>
                <a:cubicBezTo>
                  <a:pt x="708" y="265"/>
                  <a:pt x="728" y="267"/>
                  <a:pt x="804" y="220"/>
                </a:cubicBezTo>
                <a:cubicBezTo>
                  <a:pt x="852" y="146"/>
                  <a:pt x="774" y="261"/>
                  <a:pt x="860" y="163"/>
                </a:cubicBezTo>
                <a:cubicBezTo>
                  <a:pt x="879" y="141"/>
                  <a:pt x="892" y="114"/>
                  <a:pt x="909" y="90"/>
                </a:cubicBezTo>
                <a:cubicBezTo>
                  <a:pt x="924" y="69"/>
                  <a:pt x="936" y="47"/>
                  <a:pt x="950" y="25"/>
                </a:cubicBezTo>
                <a:cubicBezTo>
                  <a:pt x="955" y="17"/>
                  <a:pt x="966" y="0"/>
                  <a:pt x="966" y="0"/>
                </a:cubicBezTo>
                <a:cubicBezTo>
                  <a:pt x="1014" y="13"/>
                  <a:pt x="1005" y="31"/>
                  <a:pt x="1039" y="65"/>
                </a:cubicBezTo>
                <a:cubicBezTo>
                  <a:pt x="1064" y="129"/>
                  <a:pt x="1073" y="195"/>
                  <a:pt x="1096" y="260"/>
                </a:cubicBezTo>
                <a:cubicBezTo>
                  <a:pt x="1108" y="296"/>
                  <a:pt x="1209" y="276"/>
                  <a:pt x="1209" y="276"/>
                </a:cubicBezTo>
                <a:cubicBezTo>
                  <a:pt x="1262" y="263"/>
                  <a:pt x="1310" y="262"/>
                  <a:pt x="1355" y="228"/>
                </a:cubicBezTo>
                <a:cubicBezTo>
                  <a:pt x="1364" y="221"/>
                  <a:pt x="1371" y="210"/>
                  <a:pt x="1380" y="203"/>
                </a:cubicBezTo>
                <a:cubicBezTo>
                  <a:pt x="1395" y="191"/>
                  <a:pt x="1428" y="171"/>
                  <a:pt x="1428" y="171"/>
                </a:cubicBezTo>
                <a:cubicBezTo>
                  <a:pt x="1436" y="174"/>
                  <a:pt x="1447" y="173"/>
                  <a:pt x="1453" y="179"/>
                </a:cubicBezTo>
                <a:cubicBezTo>
                  <a:pt x="1459" y="185"/>
                  <a:pt x="1458" y="195"/>
                  <a:pt x="1461" y="203"/>
                </a:cubicBezTo>
                <a:cubicBezTo>
                  <a:pt x="1480" y="254"/>
                  <a:pt x="1487" y="312"/>
                  <a:pt x="1526" y="349"/>
                </a:cubicBezTo>
                <a:cubicBezTo>
                  <a:pt x="1710" y="340"/>
                  <a:pt x="1653" y="351"/>
                  <a:pt x="1761" y="309"/>
                </a:cubicBezTo>
                <a:cubicBezTo>
                  <a:pt x="1796" y="362"/>
                  <a:pt x="1846" y="338"/>
                  <a:pt x="1907" y="333"/>
                </a:cubicBezTo>
                <a:cubicBezTo>
                  <a:pt x="1915" y="330"/>
                  <a:pt x="1925" y="319"/>
                  <a:pt x="1931" y="325"/>
                </a:cubicBezTo>
                <a:cubicBezTo>
                  <a:pt x="1941" y="335"/>
                  <a:pt x="1934" y="353"/>
                  <a:pt x="1939" y="366"/>
                </a:cubicBezTo>
                <a:cubicBezTo>
                  <a:pt x="1946" y="385"/>
                  <a:pt x="1981" y="436"/>
                  <a:pt x="1988" y="447"/>
                </a:cubicBezTo>
                <a:cubicBezTo>
                  <a:pt x="1996" y="459"/>
                  <a:pt x="2007" y="496"/>
                  <a:pt x="2012" y="512"/>
                </a:cubicBezTo>
                <a:cubicBezTo>
                  <a:pt x="2053" y="491"/>
                  <a:pt x="2093" y="468"/>
                  <a:pt x="2134" y="447"/>
                </a:cubicBezTo>
                <a:cubicBezTo>
                  <a:pt x="2144" y="476"/>
                  <a:pt x="2145" y="498"/>
                  <a:pt x="2167" y="520"/>
                </a:cubicBezTo>
                <a:cubicBezTo>
                  <a:pt x="2170" y="536"/>
                  <a:pt x="2164" y="556"/>
                  <a:pt x="2175" y="568"/>
                </a:cubicBezTo>
                <a:cubicBezTo>
                  <a:pt x="2216" y="614"/>
                  <a:pt x="2347" y="631"/>
                  <a:pt x="2402" y="649"/>
                </a:cubicBezTo>
                <a:cubicBezTo>
                  <a:pt x="2420" y="707"/>
                  <a:pt x="2475" y="753"/>
                  <a:pt x="2532" y="771"/>
                </a:cubicBezTo>
                <a:cubicBezTo>
                  <a:pt x="2542" y="802"/>
                  <a:pt x="2536" y="804"/>
                  <a:pt x="2548" y="77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0" name="Text Box 5"/>
          <p:cNvSpPr txBox="1">
            <a:spLocks noChangeArrowheads="1"/>
          </p:cNvSpPr>
          <p:nvPr/>
        </p:nvSpPr>
        <p:spPr bwMode="auto">
          <a:xfrm>
            <a:off x="971550" y="1196975"/>
            <a:ext cx="86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1258888" y="2276475"/>
            <a:ext cx="86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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</a:p>
        </p:txBody>
      </p:sp>
      <p:sp>
        <p:nvSpPr>
          <p:cNvPr id="16392" name="Text Box 7"/>
          <p:cNvSpPr txBox="1">
            <a:spLocks noChangeArrowheads="1"/>
          </p:cNvSpPr>
          <p:nvPr/>
        </p:nvSpPr>
        <p:spPr bwMode="auto">
          <a:xfrm>
            <a:off x="5364163" y="2276475"/>
            <a:ext cx="86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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</a:p>
        </p:txBody>
      </p:sp>
      <p:graphicFrame>
        <p:nvGraphicFramePr>
          <p:cNvPr id="16393" name="Object 8"/>
          <p:cNvGraphicFramePr>
            <a:graphicFrameLocks noChangeAspect="1"/>
          </p:cNvGraphicFramePr>
          <p:nvPr/>
        </p:nvGraphicFramePr>
        <p:xfrm>
          <a:off x="755650" y="2997200"/>
          <a:ext cx="312896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0" name="Equation" r:id="rId3" imgW="3149600" imgH="393700" progId="Equation.DSMT4">
                  <p:embed/>
                </p:oleObj>
              </mc:Choice>
              <mc:Fallback>
                <p:oleObj name="Equation" r:id="rId3" imgW="3149600" imgH="3937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997200"/>
                        <a:ext cx="312896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4" name="Text Box 9"/>
          <p:cNvSpPr txBox="1">
            <a:spLocks noChangeArrowheads="1"/>
          </p:cNvSpPr>
          <p:nvPr/>
        </p:nvSpPr>
        <p:spPr bwMode="auto">
          <a:xfrm>
            <a:off x="4500563" y="2997200"/>
            <a:ext cx="2232025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if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+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p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 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n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1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n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2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]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or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−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p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 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n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1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n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2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] </a:t>
            </a:r>
          </a:p>
        </p:txBody>
      </p:sp>
      <p:sp>
        <p:nvSpPr>
          <p:cNvPr id="16395" name="Text Box 10"/>
          <p:cNvSpPr txBox="1">
            <a:spLocks noChangeArrowheads="1"/>
          </p:cNvSpPr>
          <p:nvPr/>
        </p:nvSpPr>
        <p:spPr bwMode="auto">
          <a:xfrm>
            <a:off x="611188" y="3933825"/>
            <a:ext cx="7416800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b="1">
                <a:solidFill>
                  <a:srgbClr val="996633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 </a:t>
            </a:r>
            <a:r>
              <a:rPr lang="en-US" altLang="zh-TW" sz="2000" b="1" i="1">
                <a:solidFill>
                  <a:srgbClr val="996633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p</a:t>
            </a:r>
            <a:r>
              <a:rPr lang="en-US" altLang="zh-TW" sz="2000" b="1">
                <a:solidFill>
                  <a:srgbClr val="996633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</a:t>
            </a:r>
            <a:r>
              <a:rPr lang="zh-TW" altLang="en-US" sz="2000" b="1">
                <a:solidFill>
                  <a:srgbClr val="996633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的範圍的問題 </a:t>
            </a:r>
            <a:r>
              <a:rPr lang="en-US" altLang="zh-TW" sz="2000" b="1">
                <a:solidFill>
                  <a:srgbClr val="996633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(</a:t>
            </a:r>
            <a:r>
              <a:rPr lang="zh-TW" altLang="en-US" sz="2000" b="1">
                <a:solidFill>
                  <a:srgbClr val="996633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當 </a:t>
            </a:r>
            <a:r>
              <a:rPr lang="en-US" altLang="zh-TW" sz="2000" b="1" i="1">
                <a:solidFill>
                  <a:srgbClr val="996633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n</a:t>
            </a:r>
            <a:r>
              <a:rPr lang="en-US" altLang="zh-TW" sz="2000" b="1">
                <a:solidFill>
                  <a:srgbClr val="996633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</a:t>
            </a:r>
            <a:r>
              <a:rPr lang="zh-TW" altLang="en-US" sz="2000" b="1">
                <a:solidFill>
                  <a:srgbClr val="996633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固定時</a:t>
            </a:r>
            <a:r>
              <a:rPr lang="en-US" altLang="zh-TW" sz="2000" b="1">
                <a:solidFill>
                  <a:srgbClr val="996633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)</a:t>
            </a:r>
          </a:p>
          <a:p>
            <a:pPr eaLnBrk="1" hangingPunct="1">
              <a:spcBef>
                <a:spcPct val="6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n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1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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 n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+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 p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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n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2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                   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n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1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−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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 p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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n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2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− 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n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1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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 n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−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 p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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n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2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                   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n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1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−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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−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p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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n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2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− 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n,    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−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n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2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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 p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 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−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n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1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2555875" y="4654550"/>
            <a:ext cx="719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2555875" y="5086350"/>
            <a:ext cx="719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8" name="Text Box 13"/>
          <p:cNvSpPr txBox="1">
            <a:spLocks noChangeArrowheads="1"/>
          </p:cNvSpPr>
          <p:nvPr/>
        </p:nvSpPr>
        <p:spPr bwMode="auto">
          <a:xfrm>
            <a:off x="755650" y="5445125"/>
            <a:ext cx="5400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max(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n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1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−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,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−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n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2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)  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p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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min(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n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2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−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,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−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n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1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) </a:t>
            </a:r>
          </a:p>
        </p:txBody>
      </p:sp>
      <p:sp>
        <p:nvSpPr>
          <p:cNvPr id="16399" name="Text Box 14"/>
          <p:cNvSpPr txBox="1">
            <a:spLocks noChangeArrowheads="1"/>
          </p:cNvSpPr>
          <p:nvPr/>
        </p:nvSpPr>
        <p:spPr bwMode="auto">
          <a:xfrm>
            <a:off x="682625" y="5876925"/>
            <a:ext cx="525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−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min(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n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2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−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,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−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n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1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)  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p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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min(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n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2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−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,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−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n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1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) </a:t>
            </a:r>
          </a:p>
        </p:txBody>
      </p:sp>
      <p:sp>
        <p:nvSpPr>
          <p:cNvPr id="16400" name="Text Box 15"/>
          <p:cNvSpPr txBox="1">
            <a:spLocks noChangeArrowheads="1"/>
          </p:cNvSpPr>
          <p:nvPr/>
        </p:nvSpPr>
        <p:spPr bwMode="auto">
          <a:xfrm>
            <a:off x="3276600" y="2276475"/>
            <a:ext cx="86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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</a:p>
        </p:txBody>
      </p:sp>
      <p:sp>
        <p:nvSpPr>
          <p:cNvPr id="16401" name="Oval 16"/>
          <p:cNvSpPr>
            <a:spLocks noChangeArrowheads="1"/>
          </p:cNvSpPr>
          <p:nvPr/>
        </p:nvSpPr>
        <p:spPr bwMode="auto">
          <a:xfrm>
            <a:off x="1547813" y="227647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6402" name="Oval 17"/>
          <p:cNvSpPr>
            <a:spLocks noChangeArrowheads="1"/>
          </p:cNvSpPr>
          <p:nvPr/>
        </p:nvSpPr>
        <p:spPr bwMode="auto">
          <a:xfrm>
            <a:off x="5580063" y="227647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6403" name="Oval 18"/>
          <p:cNvSpPr>
            <a:spLocks noChangeArrowheads="1"/>
          </p:cNvSpPr>
          <p:nvPr/>
        </p:nvSpPr>
        <p:spPr bwMode="auto">
          <a:xfrm>
            <a:off x="3419475" y="227647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593B80-D8C9-4916-86D7-74DC83164BDC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132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611188" y="476250"/>
            <a:ext cx="86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17412" name="Freeform 3"/>
          <p:cNvSpPr>
            <a:spLocks/>
          </p:cNvSpPr>
          <p:nvPr/>
        </p:nvSpPr>
        <p:spPr bwMode="auto">
          <a:xfrm>
            <a:off x="1692275" y="549275"/>
            <a:ext cx="4044950" cy="1276350"/>
          </a:xfrm>
          <a:custGeom>
            <a:avLst/>
            <a:gdLst>
              <a:gd name="T0" fmla="*/ 0 w 2548"/>
              <a:gd name="T1" fmla="*/ 2147483646 h 804"/>
              <a:gd name="T2" fmla="*/ 2147483646 w 2548"/>
              <a:gd name="T3" fmla="*/ 2147483646 h 804"/>
              <a:gd name="T4" fmla="*/ 2147483646 w 2548"/>
              <a:gd name="T5" fmla="*/ 2147483646 h 804"/>
              <a:gd name="T6" fmla="*/ 2147483646 w 2548"/>
              <a:gd name="T7" fmla="*/ 2147483646 h 804"/>
              <a:gd name="T8" fmla="*/ 2147483646 w 2548"/>
              <a:gd name="T9" fmla="*/ 2147483646 h 804"/>
              <a:gd name="T10" fmla="*/ 2147483646 w 2548"/>
              <a:gd name="T11" fmla="*/ 2147483646 h 804"/>
              <a:gd name="T12" fmla="*/ 2147483646 w 2548"/>
              <a:gd name="T13" fmla="*/ 2147483646 h 804"/>
              <a:gd name="T14" fmla="*/ 2147483646 w 2548"/>
              <a:gd name="T15" fmla="*/ 2147483646 h 804"/>
              <a:gd name="T16" fmla="*/ 2147483646 w 2548"/>
              <a:gd name="T17" fmla="*/ 2147483646 h 804"/>
              <a:gd name="T18" fmla="*/ 2147483646 w 2548"/>
              <a:gd name="T19" fmla="*/ 2147483646 h 804"/>
              <a:gd name="T20" fmla="*/ 2147483646 w 2548"/>
              <a:gd name="T21" fmla="*/ 2147483646 h 804"/>
              <a:gd name="T22" fmla="*/ 2147483646 w 2548"/>
              <a:gd name="T23" fmla="*/ 2147483646 h 804"/>
              <a:gd name="T24" fmla="*/ 2147483646 w 2548"/>
              <a:gd name="T25" fmla="*/ 2147483646 h 804"/>
              <a:gd name="T26" fmla="*/ 2147483646 w 2548"/>
              <a:gd name="T27" fmla="*/ 2147483646 h 804"/>
              <a:gd name="T28" fmla="*/ 2147483646 w 2548"/>
              <a:gd name="T29" fmla="*/ 2147483646 h 804"/>
              <a:gd name="T30" fmla="*/ 2147483646 w 2548"/>
              <a:gd name="T31" fmla="*/ 2147483646 h 804"/>
              <a:gd name="T32" fmla="*/ 2147483646 w 2548"/>
              <a:gd name="T33" fmla="*/ 2147483646 h 804"/>
              <a:gd name="T34" fmla="*/ 2147483646 w 2548"/>
              <a:gd name="T35" fmla="*/ 2147483646 h 804"/>
              <a:gd name="T36" fmla="*/ 2147483646 w 2548"/>
              <a:gd name="T37" fmla="*/ 2147483646 h 804"/>
              <a:gd name="T38" fmla="*/ 2147483646 w 2548"/>
              <a:gd name="T39" fmla="*/ 0 h 804"/>
              <a:gd name="T40" fmla="*/ 2147483646 w 2548"/>
              <a:gd name="T41" fmla="*/ 2147483646 h 804"/>
              <a:gd name="T42" fmla="*/ 2147483646 w 2548"/>
              <a:gd name="T43" fmla="*/ 2147483646 h 804"/>
              <a:gd name="T44" fmla="*/ 2147483646 w 2548"/>
              <a:gd name="T45" fmla="*/ 2147483646 h 804"/>
              <a:gd name="T46" fmla="*/ 2147483646 w 2548"/>
              <a:gd name="T47" fmla="*/ 2147483646 h 804"/>
              <a:gd name="T48" fmla="*/ 2147483646 w 2548"/>
              <a:gd name="T49" fmla="*/ 2147483646 h 804"/>
              <a:gd name="T50" fmla="*/ 2147483646 w 2548"/>
              <a:gd name="T51" fmla="*/ 2147483646 h 804"/>
              <a:gd name="T52" fmla="*/ 2147483646 w 2548"/>
              <a:gd name="T53" fmla="*/ 2147483646 h 804"/>
              <a:gd name="T54" fmla="*/ 2147483646 w 2548"/>
              <a:gd name="T55" fmla="*/ 2147483646 h 804"/>
              <a:gd name="T56" fmla="*/ 2147483646 w 2548"/>
              <a:gd name="T57" fmla="*/ 2147483646 h 804"/>
              <a:gd name="T58" fmla="*/ 2147483646 w 2548"/>
              <a:gd name="T59" fmla="*/ 2147483646 h 804"/>
              <a:gd name="T60" fmla="*/ 2147483646 w 2548"/>
              <a:gd name="T61" fmla="*/ 2147483646 h 804"/>
              <a:gd name="T62" fmla="*/ 2147483646 w 2548"/>
              <a:gd name="T63" fmla="*/ 2147483646 h 804"/>
              <a:gd name="T64" fmla="*/ 2147483646 w 2548"/>
              <a:gd name="T65" fmla="*/ 2147483646 h 804"/>
              <a:gd name="T66" fmla="*/ 2147483646 w 2548"/>
              <a:gd name="T67" fmla="*/ 2147483646 h 804"/>
              <a:gd name="T68" fmla="*/ 2147483646 w 2548"/>
              <a:gd name="T69" fmla="*/ 2147483646 h 804"/>
              <a:gd name="T70" fmla="*/ 2147483646 w 2548"/>
              <a:gd name="T71" fmla="*/ 2147483646 h 804"/>
              <a:gd name="T72" fmla="*/ 2147483646 w 2548"/>
              <a:gd name="T73" fmla="*/ 2147483646 h 804"/>
              <a:gd name="T74" fmla="*/ 2147483646 w 2548"/>
              <a:gd name="T75" fmla="*/ 2147483646 h 804"/>
              <a:gd name="T76" fmla="*/ 2147483646 w 2548"/>
              <a:gd name="T77" fmla="*/ 2147483646 h 804"/>
              <a:gd name="T78" fmla="*/ 2147483646 w 2548"/>
              <a:gd name="T79" fmla="*/ 2147483646 h 804"/>
              <a:gd name="T80" fmla="*/ 2147483646 w 2548"/>
              <a:gd name="T81" fmla="*/ 2147483646 h 804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2548"/>
              <a:gd name="T124" fmla="*/ 0 h 804"/>
              <a:gd name="T125" fmla="*/ 2548 w 2548"/>
              <a:gd name="T126" fmla="*/ 804 h 804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2548" h="804">
                <a:moveTo>
                  <a:pt x="0" y="779"/>
                </a:moveTo>
                <a:cubicBezTo>
                  <a:pt x="8" y="771"/>
                  <a:pt x="16" y="762"/>
                  <a:pt x="25" y="755"/>
                </a:cubicBezTo>
                <a:cubicBezTo>
                  <a:pt x="32" y="749"/>
                  <a:pt x="42" y="745"/>
                  <a:pt x="49" y="739"/>
                </a:cubicBezTo>
                <a:cubicBezTo>
                  <a:pt x="66" y="724"/>
                  <a:pt x="98" y="690"/>
                  <a:pt x="98" y="690"/>
                </a:cubicBezTo>
                <a:cubicBezTo>
                  <a:pt x="120" y="646"/>
                  <a:pt x="145" y="606"/>
                  <a:pt x="163" y="560"/>
                </a:cubicBezTo>
                <a:cubicBezTo>
                  <a:pt x="186" y="501"/>
                  <a:pt x="199" y="437"/>
                  <a:pt x="228" y="382"/>
                </a:cubicBezTo>
                <a:cubicBezTo>
                  <a:pt x="231" y="368"/>
                  <a:pt x="233" y="355"/>
                  <a:pt x="236" y="341"/>
                </a:cubicBezTo>
                <a:cubicBezTo>
                  <a:pt x="238" y="333"/>
                  <a:pt x="236" y="317"/>
                  <a:pt x="244" y="317"/>
                </a:cubicBezTo>
                <a:cubicBezTo>
                  <a:pt x="257" y="317"/>
                  <a:pt x="265" y="334"/>
                  <a:pt x="276" y="341"/>
                </a:cubicBezTo>
                <a:cubicBezTo>
                  <a:pt x="309" y="361"/>
                  <a:pt x="316" y="358"/>
                  <a:pt x="357" y="366"/>
                </a:cubicBezTo>
                <a:cubicBezTo>
                  <a:pt x="368" y="371"/>
                  <a:pt x="379" y="387"/>
                  <a:pt x="390" y="382"/>
                </a:cubicBezTo>
                <a:cubicBezTo>
                  <a:pt x="411" y="372"/>
                  <a:pt x="454" y="323"/>
                  <a:pt x="471" y="293"/>
                </a:cubicBezTo>
                <a:cubicBezTo>
                  <a:pt x="477" y="282"/>
                  <a:pt x="478" y="268"/>
                  <a:pt x="487" y="260"/>
                </a:cubicBezTo>
                <a:cubicBezTo>
                  <a:pt x="496" y="253"/>
                  <a:pt x="509" y="255"/>
                  <a:pt x="520" y="252"/>
                </a:cubicBezTo>
                <a:cubicBezTo>
                  <a:pt x="596" y="265"/>
                  <a:pt x="602" y="270"/>
                  <a:pt x="649" y="333"/>
                </a:cubicBezTo>
                <a:cubicBezTo>
                  <a:pt x="708" y="265"/>
                  <a:pt x="728" y="267"/>
                  <a:pt x="804" y="220"/>
                </a:cubicBezTo>
                <a:cubicBezTo>
                  <a:pt x="852" y="146"/>
                  <a:pt x="774" y="261"/>
                  <a:pt x="860" y="163"/>
                </a:cubicBezTo>
                <a:cubicBezTo>
                  <a:pt x="879" y="141"/>
                  <a:pt x="892" y="114"/>
                  <a:pt x="909" y="90"/>
                </a:cubicBezTo>
                <a:cubicBezTo>
                  <a:pt x="924" y="69"/>
                  <a:pt x="936" y="47"/>
                  <a:pt x="950" y="25"/>
                </a:cubicBezTo>
                <a:cubicBezTo>
                  <a:pt x="955" y="17"/>
                  <a:pt x="966" y="0"/>
                  <a:pt x="966" y="0"/>
                </a:cubicBezTo>
                <a:cubicBezTo>
                  <a:pt x="1014" y="13"/>
                  <a:pt x="1005" y="31"/>
                  <a:pt x="1039" y="65"/>
                </a:cubicBezTo>
                <a:cubicBezTo>
                  <a:pt x="1064" y="129"/>
                  <a:pt x="1073" y="195"/>
                  <a:pt x="1096" y="260"/>
                </a:cubicBezTo>
                <a:cubicBezTo>
                  <a:pt x="1108" y="296"/>
                  <a:pt x="1209" y="276"/>
                  <a:pt x="1209" y="276"/>
                </a:cubicBezTo>
                <a:cubicBezTo>
                  <a:pt x="1262" y="263"/>
                  <a:pt x="1310" y="262"/>
                  <a:pt x="1355" y="228"/>
                </a:cubicBezTo>
                <a:cubicBezTo>
                  <a:pt x="1364" y="221"/>
                  <a:pt x="1371" y="210"/>
                  <a:pt x="1380" y="203"/>
                </a:cubicBezTo>
                <a:cubicBezTo>
                  <a:pt x="1395" y="191"/>
                  <a:pt x="1428" y="171"/>
                  <a:pt x="1428" y="171"/>
                </a:cubicBezTo>
                <a:cubicBezTo>
                  <a:pt x="1436" y="174"/>
                  <a:pt x="1447" y="173"/>
                  <a:pt x="1453" y="179"/>
                </a:cubicBezTo>
                <a:cubicBezTo>
                  <a:pt x="1459" y="185"/>
                  <a:pt x="1458" y="195"/>
                  <a:pt x="1461" y="203"/>
                </a:cubicBezTo>
                <a:cubicBezTo>
                  <a:pt x="1480" y="254"/>
                  <a:pt x="1487" y="312"/>
                  <a:pt x="1526" y="349"/>
                </a:cubicBezTo>
                <a:cubicBezTo>
                  <a:pt x="1710" y="340"/>
                  <a:pt x="1653" y="351"/>
                  <a:pt x="1761" y="309"/>
                </a:cubicBezTo>
                <a:cubicBezTo>
                  <a:pt x="1796" y="362"/>
                  <a:pt x="1846" y="338"/>
                  <a:pt x="1907" y="333"/>
                </a:cubicBezTo>
                <a:cubicBezTo>
                  <a:pt x="1915" y="330"/>
                  <a:pt x="1925" y="319"/>
                  <a:pt x="1931" y="325"/>
                </a:cubicBezTo>
                <a:cubicBezTo>
                  <a:pt x="1941" y="335"/>
                  <a:pt x="1934" y="353"/>
                  <a:pt x="1939" y="366"/>
                </a:cubicBezTo>
                <a:cubicBezTo>
                  <a:pt x="1946" y="385"/>
                  <a:pt x="1981" y="436"/>
                  <a:pt x="1988" y="447"/>
                </a:cubicBezTo>
                <a:cubicBezTo>
                  <a:pt x="1996" y="459"/>
                  <a:pt x="2007" y="496"/>
                  <a:pt x="2012" y="512"/>
                </a:cubicBezTo>
                <a:cubicBezTo>
                  <a:pt x="2053" y="491"/>
                  <a:pt x="2093" y="468"/>
                  <a:pt x="2134" y="447"/>
                </a:cubicBezTo>
                <a:cubicBezTo>
                  <a:pt x="2144" y="476"/>
                  <a:pt x="2145" y="498"/>
                  <a:pt x="2167" y="520"/>
                </a:cubicBezTo>
                <a:cubicBezTo>
                  <a:pt x="2170" y="536"/>
                  <a:pt x="2164" y="556"/>
                  <a:pt x="2175" y="568"/>
                </a:cubicBezTo>
                <a:cubicBezTo>
                  <a:pt x="2216" y="614"/>
                  <a:pt x="2347" y="631"/>
                  <a:pt x="2402" y="649"/>
                </a:cubicBezTo>
                <a:cubicBezTo>
                  <a:pt x="2420" y="707"/>
                  <a:pt x="2475" y="753"/>
                  <a:pt x="2532" y="771"/>
                </a:cubicBezTo>
                <a:cubicBezTo>
                  <a:pt x="2542" y="802"/>
                  <a:pt x="2536" y="804"/>
                  <a:pt x="2548" y="77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13" name="Line 4"/>
          <p:cNvSpPr>
            <a:spLocks noChangeShapeType="1"/>
          </p:cNvSpPr>
          <p:nvPr/>
        </p:nvSpPr>
        <p:spPr bwMode="auto">
          <a:xfrm>
            <a:off x="755650" y="1773238"/>
            <a:ext cx="5545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1403350" y="1700213"/>
            <a:ext cx="86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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</a:p>
        </p:txBody>
      </p:sp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5364163" y="1700213"/>
            <a:ext cx="86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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</a:p>
        </p:txBody>
      </p:sp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3348038" y="1700213"/>
            <a:ext cx="86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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5580063" y="1700213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492500" y="17002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1619250" y="17002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7420" name="Text Box 11"/>
          <p:cNvSpPr txBox="1">
            <a:spLocks noChangeArrowheads="1"/>
          </p:cNvSpPr>
          <p:nvPr/>
        </p:nvSpPr>
        <p:spPr bwMode="auto">
          <a:xfrm>
            <a:off x="684213" y="2852738"/>
            <a:ext cx="6121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−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min(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n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2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−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,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−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n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1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)  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p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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min(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n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2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−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,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−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n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1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) </a:t>
            </a:r>
          </a:p>
        </p:txBody>
      </p:sp>
      <p:sp>
        <p:nvSpPr>
          <p:cNvPr id="17421" name="Text Box 12"/>
          <p:cNvSpPr txBox="1">
            <a:spLocks noChangeArrowheads="1"/>
          </p:cNvSpPr>
          <p:nvPr/>
        </p:nvSpPr>
        <p:spPr bwMode="auto">
          <a:xfrm>
            <a:off x="611188" y="4076700"/>
            <a:ext cx="6048375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注意：當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&gt;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    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或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&lt;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時，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            將沒有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p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能滿足上面的不等式 </a:t>
            </a:r>
          </a:p>
        </p:txBody>
      </p:sp>
      <p:sp>
        <p:nvSpPr>
          <p:cNvPr id="17422" name="Rectangle 13"/>
          <p:cNvSpPr>
            <a:spLocks noChangeArrowheads="1"/>
          </p:cNvSpPr>
          <p:nvPr/>
        </p:nvSpPr>
        <p:spPr bwMode="auto">
          <a:xfrm>
            <a:off x="3203575" y="3429000"/>
            <a:ext cx="5329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n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2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−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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,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   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−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n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1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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:   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離兩個邊界的距離</a:t>
            </a:r>
          </a:p>
        </p:txBody>
      </p:sp>
      <p:sp>
        <p:nvSpPr>
          <p:cNvPr id="19" name="手繪多邊形 18"/>
          <p:cNvSpPr/>
          <p:nvPr/>
        </p:nvSpPr>
        <p:spPr>
          <a:xfrm>
            <a:off x="1814513" y="2105025"/>
            <a:ext cx="381000" cy="387350"/>
          </a:xfrm>
          <a:custGeom>
            <a:avLst/>
            <a:gdLst>
              <a:gd name="connsiteX0" fmla="*/ 0 w 566057"/>
              <a:gd name="connsiteY0" fmla="*/ 0 h 215439"/>
              <a:gd name="connsiteX1" fmla="*/ 43543 w 566057"/>
              <a:gd name="connsiteY1" fmla="*/ 29029 h 215439"/>
              <a:gd name="connsiteX2" fmla="*/ 72571 w 566057"/>
              <a:gd name="connsiteY2" fmla="*/ 72572 h 215439"/>
              <a:gd name="connsiteX3" fmla="*/ 130628 w 566057"/>
              <a:gd name="connsiteY3" fmla="*/ 101600 h 215439"/>
              <a:gd name="connsiteX4" fmla="*/ 217714 w 566057"/>
              <a:gd name="connsiteY4" fmla="*/ 130629 h 215439"/>
              <a:gd name="connsiteX5" fmla="*/ 362857 w 566057"/>
              <a:gd name="connsiteY5" fmla="*/ 174172 h 215439"/>
              <a:gd name="connsiteX6" fmla="*/ 566057 w 566057"/>
              <a:gd name="connsiteY6" fmla="*/ 203200 h 215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6057" h="215439">
                <a:moveTo>
                  <a:pt x="0" y="0"/>
                </a:moveTo>
                <a:cubicBezTo>
                  <a:pt x="14514" y="9676"/>
                  <a:pt x="31208" y="16694"/>
                  <a:pt x="43543" y="29029"/>
                </a:cubicBezTo>
                <a:cubicBezTo>
                  <a:pt x="55878" y="41364"/>
                  <a:pt x="59170" y="61405"/>
                  <a:pt x="72571" y="72572"/>
                </a:cubicBezTo>
                <a:cubicBezTo>
                  <a:pt x="89193" y="86423"/>
                  <a:pt x="110539" y="93564"/>
                  <a:pt x="130628" y="101600"/>
                </a:cubicBezTo>
                <a:cubicBezTo>
                  <a:pt x="159038" y="112964"/>
                  <a:pt x="217714" y="130629"/>
                  <a:pt x="217714" y="130629"/>
                </a:cubicBezTo>
                <a:cubicBezTo>
                  <a:pt x="301945" y="186784"/>
                  <a:pt x="220016" y="141209"/>
                  <a:pt x="362857" y="174172"/>
                </a:cubicBezTo>
                <a:cubicBezTo>
                  <a:pt x="541685" y="215439"/>
                  <a:pt x="349744" y="203200"/>
                  <a:pt x="566057" y="203200"/>
                </a:cubicBezTo>
              </a:path>
            </a:pathLst>
          </a:cu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20" name="手繪多邊形 19"/>
          <p:cNvSpPr/>
          <p:nvPr/>
        </p:nvSpPr>
        <p:spPr>
          <a:xfrm flipH="1">
            <a:off x="3276600" y="2133600"/>
            <a:ext cx="350838" cy="358775"/>
          </a:xfrm>
          <a:custGeom>
            <a:avLst/>
            <a:gdLst>
              <a:gd name="connsiteX0" fmla="*/ 0 w 566057"/>
              <a:gd name="connsiteY0" fmla="*/ 0 h 215439"/>
              <a:gd name="connsiteX1" fmla="*/ 43543 w 566057"/>
              <a:gd name="connsiteY1" fmla="*/ 29029 h 215439"/>
              <a:gd name="connsiteX2" fmla="*/ 72571 w 566057"/>
              <a:gd name="connsiteY2" fmla="*/ 72572 h 215439"/>
              <a:gd name="connsiteX3" fmla="*/ 130628 w 566057"/>
              <a:gd name="connsiteY3" fmla="*/ 101600 h 215439"/>
              <a:gd name="connsiteX4" fmla="*/ 217714 w 566057"/>
              <a:gd name="connsiteY4" fmla="*/ 130629 h 215439"/>
              <a:gd name="connsiteX5" fmla="*/ 362857 w 566057"/>
              <a:gd name="connsiteY5" fmla="*/ 174172 h 215439"/>
              <a:gd name="connsiteX6" fmla="*/ 566057 w 566057"/>
              <a:gd name="connsiteY6" fmla="*/ 203200 h 215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6057" h="215439">
                <a:moveTo>
                  <a:pt x="0" y="0"/>
                </a:moveTo>
                <a:cubicBezTo>
                  <a:pt x="14514" y="9676"/>
                  <a:pt x="31208" y="16694"/>
                  <a:pt x="43543" y="29029"/>
                </a:cubicBezTo>
                <a:cubicBezTo>
                  <a:pt x="55878" y="41364"/>
                  <a:pt x="59170" y="61405"/>
                  <a:pt x="72571" y="72572"/>
                </a:cubicBezTo>
                <a:cubicBezTo>
                  <a:pt x="89193" y="86423"/>
                  <a:pt x="110539" y="93564"/>
                  <a:pt x="130628" y="101600"/>
                </a:cubicBezTo>
                <a:cubicBezTo>
                  <a:pt x="159038" y="112964"/>
                  <a:pt x="217714" y="130629"/>
                  <a:pt x="217714" y="130629"/>
                </a:cubicBezTo>
                <a:cubicBezTo>
                  <a:pt x="301945" y="186784"/>
                  <a:pt x="220016" y="141209"/>
                  <a:pt x="362857" y="174172"/>
                </a:cubicBezTo>
                <a:cubicBezTo>
                  <a:pt x="541685" y="215439"/>
                  <a:pt x="349744" y="203200"/>
                  <a:pt x="566057" y="203200"/>
                </a:cubicBezTo>
              </a:path>
            </a:pathLst>
          </a:cu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7425" name="矩形 20"/>
          <p:cNvSpPr>
            <a:spLocks noChangeArrowheads="1"/>
          </p:cNvSpPr>
          <p:nvPr/>
        </p:nvSpPr>
        <p:spPr bwMode="auto">
          <a:xfrm>
            <a:off x="2124075" y="2276475"/>
            <a:ext cx="1238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−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1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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2" name="手繪多邊形 21"/>
          <p:cNvSpPr/>
          <p:nvPr/>
        </p:nvSpPr>
        <p:spPr>
          <a:xfrm>
            <a:off x="3779838" y="2105025"/>
            <a:ext cx="381000" cy="387350"/>
          </a:xfrm>
          <a:custGeom>
            <a:avLst/>
            <a:gdLst>
              <a:gd name="connsiteX0" fmla="*/ 0 w 566057"/>
              <a:gd name="connsiteY0" fmla="*/ 0 h 215439"/>
              <a:gd name="connsiteX1" fmla="*/ 43543 w 566057"/>
              <a:gd name="connsiteY1" fmla="*/ 29029 h 215439"/>
              <a:gd name="connsiteX2" fmla="*/ 72571 w 566057"/>
              <a:gd name="connsiteY2" fmla="*/ 72572 h 215439"/>
              <a:gd name="connsiteX3" fmla="*/ 130628 w 566057"/>
              <a:gd name="connsiteY3" fmla="*/ 101600 h 215439"/>
              <a:gd name="connsiteX4" fmla="*/ 217714 w 566057"/>
              <a:gd name="connsiteY4" fmla="*/ 130629 h 215439"/>
              <a:gd name="connsiteX5" fmla="*/ 362857 w 566057"/>
              <a:gd name="connsiteY5" fmla="*/ 174172 h 215439"/>
              <a:gd name="connsiteX6" fmla="*/ 566057 w 566057"/>
              <a:gd name="connsiteY6" fmla="*/ 203200 h 215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6057" h="215439">
                <a:moveTo>
                  <a:pt x="0" y="0"/>
                </a:moveTo>
                <a:cubicBezTo>
                  <a:pt x="14514" y="9676"/>
                  <a:pt x="31208" y="16694"/>
                  <a:pt x="43543" y="29029"/>
                </a:cubicBezTo>
                <a:cubicBezTo>
                  <a:pt x="55878" y="41364"/>
                  <a:pt x="59170" y="61405"/>
                  <a:pt x="72571" y="72572"/>
                </a:cubicBezTo>
                <a:cubicBezTo>
                  <a:pt x="89193" y="86423"/>
                  <a:pt x="110539" y="93564"/>
                  <a:pt x="130628" y="101600"/>
                </a:cubicBezTo>
                <a:cubicBezTo>
                  <a:pt x="159038" y="112964"/>
                  <a:pt x="217714" y="130629"/>
                  <a:pt x="217714" y="130629"/>
                </a:cubicBezTo>
                <a:cubicBezTo>
                  <a:pt x="301945" y="186784"/>
                  <a:pt x="220016" y="141209"/>
                  <a:pt x="362857" y="174172"/>
                </a:cubicBezTo>
                <a:cubicBezTo>
                  <a:pt x="541685" y="215439"/>
                  <a:pt x="349744" y="203200"/>
                  <a:pt x="566057" y="203200"/>
                </a:cubicBezTo>
              </a:path>
            </a:pathLst>
          </a:cu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23" name="手繪多邊形 22"/>
          <p:cNvSpPr/>
          <p:nvPr/>
        </p:nvSpPr>
        <p:spPr>
          <a:xfrm flipH="1">
            <a:off x="5292725" y="2133600"/>
            <a:ext cx="350838" cy="358775"/>
          </a:xfrm>
          <a:custGeom>
            <a:avLst/>
            <a:gdLst>
              <a:gd name="connsiteX0" fmla="*/ 0 w 566057"/>
              <a:gd name="connsiteY0" fmla="*/ 0 h 215439"/>
              <a:gd name="connsiteX1" fmla="*/ 43543 w 566057"/>
              <a:gd name="connsiteY1" fmla="*/ 29029 h 215439"/>
              <a:gd name="connsiteX2" fmla="*/ 72571 w 566057"/>
              <a:gd name="connsiteY2" fmla="*/ 72572 h 215439"/>
              <a:gd name="connsiteX3" fmla="*/ 130628 w 566057"/>
              <a:gd name="connsiteY3" fmla="*/ 101600 h 215439"/>
              <a:gd name="connsiteX4" fmla="*/ 217714 w 566057"/>
              <a:gd name="connsiteY4" fmla="*/ 130629 h 215439"/>
              <a:gd name="connsiteX5" fmla="*/ 362857 w 566057"/>
              <a:gd name="connsiteY5" fmla="*/ 174172 h 215439"/>
              <a:gd name="connsiteX6" fmla="*/ 566057 w 566057"/>
              <a:gd name="connsiteY6" fmla="*/ 203200 h 215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6057" h="215439">
                <a:moveTo>
                  <a:pt x="0" y="0"/>
                </a:moveTo>
                <a:cubicBezTo>
                  <a:pt x="14514" y="9676"/>
                  <a:pt x="31208" y="16694"/>
                  <a:pt x="43543" y="29029"/>
                </a:cubicBezTo>
                <a:cubicBezTo>
                  <a:pt x="55878" y="41364"/>
                  <a:pt x="59170" y="61405"/>
                  <a:pt x="72571" y="72572"/>
                </a:cubicBezTo>
                <a:cubicBezTo>
                  <a:pt x="89193" y="86423"/>
                  <a:pt x="110539" y="93564"/>
                  <a:pt x="130628" y="101600"/>
                </a:cubicBezTo>
                <a:cubicBezTo>
                  <a:pt x="159038" y="112964"/>
                  <a:pt x="217714" y="130629"/>
                  <a:pt x="217714" y="130629"/>
                </a:cubicBezTo>
                <a:cubicBezTo>
                  <a:pt x="301945" y="186784"/>
                  <a:pt x="220016" y="141209"/>
                  <a:pt x="362857" y="174172"/>
                </a:cubicBezTo>
                <a:cubicBezTo>
                  <a:pt x="541685" y="215439"/>
                  <a:pt x="349744" y="203200"/>
                  <a:pt x="566057" y="203200"/>
                </a:cubicBezTo>
              </a:path>
            </a:pathLst>
          </a:cu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7428" name="矩形 23"/>
          <p:cNvSpPr>
            <a:spLocks noChangeArrowheads="1"/>
          </p:cNvSpPr>
          <p:nvPr/>
        </p:nvSpPr>
        <p:spPr bwMode="auto">
          <a:xfrm>
            <a:off x="4146550" y="2308225"/>
            <a:ext cx="1217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2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−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n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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7429" name="文字方塊 1"/>
          <p:cNvSpPr txBox="1">
            <a:spLocks noChangeArrowheads="1"/>
          </p:cNvSpPr>
          <p:nvPr/>
        </p:nvSpPr>
        <p:spPr bwMode="auto">
          <a:xfrm>
            <a:off x="1666875" y="3113088"/>
            <a:ext cx="647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−</a:t>
            </a:r>
            <a:r>
              <a:rPr lang="en-US" altLang="zh-TW" i="1">
                <a:solidFill>
                  <a:srgbClr val="FF0000"/>
                </a:solidFill>
              </a:rPr>
              <a:t>Q</a:t>
            </a:r>
            <a:endParaRPr lang="zh-TW" altLang="en-US" i="1">
              <a:solidFill>
                <a:srgbClr val="FF0000"/>
              </a:solidFill>
            </a:endParaRPr>
          </a:p>
        </p:txBody>
      </p:sp>
      <p:sp>
        <p:nvSpPr>
          <p:cNvPr id="17430" name="文字方塊 23"/>
          <p:cNvSpPr txBox="1">
            <a:spLocks noChangeArrowheads="1"/>
          </p:cNvSpPr>
          <p:nvPr/>
        </p:nvSpPr>
        <p:spPr bwMode="auto">
          <a:xfrm>
            <a:off x="4211638" y="3121025"/>
            <a:ext cx="647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 i="1">
                <a:solidFill>
                  <a:srgbClr val="FF0000"/>
                </a:solidFill>
              </a:rPr>
              <a:t>Q</a:t>
            </a:r>
            <a:endParaRPr lang="zh-TW" altLang="en-US" i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886883-A62D-4103-9090-6D5A30D29BC2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133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8435" name="Object 2"/>
          <p:cNvGraphicFramePr>
            <a:graphicFrameLocks noChangeAspect="1"/>
          </p:cNvGraphicFramePr>
          <p:nvPr/>
        </p:nvGraphicFramePr>
        <p:xfrm>
          <a:off x="539750" y="1052513"/>
          <a:ext cx="733107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9" name="Equation" r:id="rId3" imgW="7378700" imgH="736600" progId="Equation.DSMT4">
                  <p:embed/>
                </p:oleObj>
              </mc:Choice>
              <mc:Fallback>
                <p:oleObj name="Equation" r:id="rId3" imgW="7378700" imgH="736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052513"/>
                        <a:ext cx="7331075" cy="736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3333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4500563" y="1773238"/>
            <a:ext cx="2495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Q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= min(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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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). 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4211638" y="2278063"/>
            <a:ext cx="3384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p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 [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Q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Q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],       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 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n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1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n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2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], </a:t>
            </a:r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468313" y="549275"/>
            <a:ext cx="5545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If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= 0 for 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&lt;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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and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&gt;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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</p:txBody>
      </p:sp>
      <p:sp>
        <p:nvSpPr>
          <p:cNvPr id="18439" name="Text Box 6"/>
          <p:cNvSpPr txBox="1">
            <a:spLocks noChangeArrowheads="1"/>
          </p:cNvSpPr>
          <p:nvPr/>
        </p:nvSpPr>
        <p:spPr bwMode="auto">
          <a:xfrm>
            <a:off x="4211638" y="2709863"/>
            <a:ext cx="3384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possible for implementation</a:t>
            </a:r>
          </a:p>
        </p:txBody>
      </p:sp>
      <p:sp>
        <p:nvSpPr>
          <p:cNvPr id="18440" name="Text Box 7"/>
          <p:cNvSpPr txBox="1">
            <a:spLocks noChangeArrowheads="1"/>
          </p:cNvSpPr>
          <p:nvPr/>
        </p:nvSpPr>
        <p:spPr bwMode="auto">
          <a:xfrm>
            <a:off x="539750" y="3357563"/>
            <a:ext cx="6769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Method 1:</a:t>
            </a:r>
            <a:r>
              <a:rPr lang="en-US" altLang="zh-TW" sz="2000" b="1">
                <a:latin typeface="Times New Roman" panose="02020603050405020304" pitchFamily="18" charset="0"/>
                <a:ea typeface="標楷體" panose="03000509000000000000" pitchFamily="65" charset="-120"/>
              </a:rPr>
              <a:t> Direct Implementation (brute force method)</a:t>
            </a:r>
          </a:p>
        </p:txBody>
      </p:sp>
      <p:sp>
        <p:nvSpPr>
          <p:cNvPr id="18441" name="文字方塊 8"/>
          <p:cNvSpPr txBox="1">
            <a:spLocks noChangeArrowheads="1"/>
          </p:cNvSpPr>
          <p:nvPr/>
        </p:nvSpPr>
        <p:spPr bwMode="auto">
          <a:xfrm>
            <a:off x="857250" y="1458913"/>
            <a:ext cx="1428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solidFill>
                  <a:srgbClr val="B88C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zh-TW" altLang="en-US" sz="2000">
                <a:solidFill>
                  <a:srgbClr val="B88C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點   </a:t>
            </a:r>
            <a:r>
              <a:rPr lang="en-US" altLang="zh-TW" sz="2000" i="1">
                <a:solidFill>
                  <a:srgbClr val="B88C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zh-TW" altLang="en-US" sz="2000">
                <a:solidFill>
                  <a:srgbClr val="B88C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點</a:t>
            </a:r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611188" y="4076700"/>
            <a:ext cx="3095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唯一的限制條件？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996113" y="1790700"/>
            <a:ext cx="160656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(varies with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sz="2000" i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FEFD10-306B-4C3F-A0FF-9E3C9E4AD02F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134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611188" y="908050"/>
            <a:ext cx="6048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When                         and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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2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Q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+1</a:t>
            </a:r>
            <a:endParaRPr lang="en-US" altLang="zh-TW" sz="2000" i="1">
              <a:solidFill>
                <a:srgbClr val="3333FF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19460" name="Object 3"/>
          <p:cNvGraphicFramePr>
            <a:graphicFrameLocks noChangeAspect="1"/>
          </p:cNvGraphicFramePr>
          <p:nvPr/>
        </p:nvGraphicFramePr>
        <p:xfrm>
          <a:off x="1403350" y="908050"/>
          <a:ext cx="12001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9" name="Equation" r:id="rId3" imgW="1206500" imgH="520700" progId="Equation.DSMT4">
                  <p:embed/>
                </p:oleObj>
              </mc:Choice>
              <mc:Fallback>
                <p:oleObj name="Equation" r:id="rId3" imgW="1206500" imgH="520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908050"/>
                        <a:ext cx="120015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4"/>
          <p:cNvGraphicFramePr>
            <a:graphicFrameLocks noChangeAspect="1"/>
          </p:cNvGraphicFramePr>
          <p:nvPr/>
        </p:nvGraphicFramePr>
        <p:xfrm>
          <a:off x="827088" y="1484313"/>
          <a:ext cx="5932487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0" name="Equation" r:id="rId5" imgW="5969000" imgH="736600" progId="Equation.DSMT4">
                  <p:embed/>
                </p:oleObj>
              </mc:Choice>
              <mc:Fallback>
                <p:oleObj name="Equation" r:id="rId5" imgW="5969000" imgH="736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484313"/>
                        <a:ext cx="5932487" cy="736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996633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468313" y="404813"/>
            <a:ext cx="4032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Method 2:</a:t>
            </a:r>
            <a:r>
              <a:rPr lang="en-US" altLang="zh-TW" sz="2000" b="1">
                <a:latin typeface="Times New Roman" panose="02020603050405020304" pitchFamily="18" charset="0"/>
                <a:ea typeface="標楷體" panose="03000509000000000000" pitchFamily="65" charset="-120"/>
              </a:rPr>
              <a:t> Using the DFT</a:t>
            </a:r>
          </a:p>
        </p:txBody>
      </p:sp>
      <p:sp>
        <p:nvSpPr>
          <p:cNvPr id="19463" name="Rectangle 6"/>
          <p:cNvSpPr>
            <a:spLocks noChangeArrowheads="1"/>
          </p:cNvSpPr>
          <p:nvPr/>
        </p:nvSpPr>
        <p:spPr bwMode="auto">
          <a:xfrm>
            <a:off x="5003800" y="2205038"/>
            <a:ext cx="3024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q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=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+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Q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→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=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q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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Q</a:t>
            </a:r>
          </a:p>
        </p:txBody>
      </p:sp>
      <p:graphicFrame>
        <p:nvGraphicFramePr>
          <p:cNvPr id="19464" name="Object 7"/>
          <p:cNvGraphicFramePr>
            <a:graphicFrameLocks noChangeAspect="1"/>
          </p:cNvGraphicFramePr>
          <p:nvPr/>
        </p:nvGraphicFramePr>
        <p:xfrm>
          <a:off x="755650" y="2997200"/>
          <a:ext cx="710565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1" name="Equation" r:id="rId7" imgW="7150100" imgH="736600" progId="Equation.DSMT4">
                  <p:embed/>
                </p:oleObj>
              </mc:Choice>
              <mc:Fallback>
                <p:oleObj name="Equation" r:id="rId7" imgW="7150100" imgH="736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997200"/>
                        <a:ext cx="710565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8"/>
          <p:cNvGraphicFramePr>
            <a:graphicFrameLocks noChangeAspect="1"/>
          </p:cNvGraphicFramePr>
          <p:nvPr/>
        </p:nvGraphicFramePr>
        <p:xfrm>
          <a:off x="827088" y="3795713"/>
          <a:ext cx="41783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2" name="Equation" r:id="rId9" imgW="4203700" imgH="723900" progId="Equation.DSMT4">
                  <p:embed/>
                </p:oleObj>
              </mc:Choice>
              <mc:Fallback>
                <p:oleObj name="Equation" r:id="rId9" imgW="4203700" imgH="7239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795713"/>
                        <a:ext cx="4178300" cy="7239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3333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Object 9"/>
          <p:cNvGraphicFramePr>
            <a:graphicFrameLocks noChangeAspect="1"/>
          </p:cNvGraphicFramePr>
          <p:nvPr/>
        </p:nvGraphicFramePr>
        <p:xfrm>
          <a:off x="755650" y="4725988"/>
          <a:ext cx="4322763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3" name="Equation" r:id="rId11" imgW="4318000" imgH="381000" progId="Equation.DSMT4">
                  <p:embed/>
                </p:oleObj>
              </mc:Choice>
              <mc:Fallback>
                <p:oleObj name="Equation" r:id="rId11" imgW="4318000" imgH="381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725988"/>
                        <a:ext cx="4322763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7" name="Text Box 10"/>
          <p:cNvSpPr txBox="1">
            <a:spLocks noChangeArrowheads="1"/>
          </p:cNvSpPr>
          <p:nvPr/>
        </p:nvSpPr>
        <p:spPr bwMode="auto">
          <a:xfrm>
            <a:off x="5148263" y="4725988"/>
            <a:ext cx="3024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for 0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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q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 2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Q</a:t>
            </a:r>
          </a:p>
        </p:txBody>
      </p:sp>
      <p:graphicFrame>
        <p:nvGraphicFramePr>
          <p:cNvPr id="19468" name="Object 11"/>
          <p:cNvGraphicFramePr>
            <a:graphicFrameLocks noChangeAspect="1"/>
          </p:cNvGraphicFramePr>
          <p:nvPr/>
        </p:nvGraphicFramePr>
        <p:xfrm>
          <a:off x="755650" y="5229225"/>
          <a:ext cx="95408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4" name="Equation" r:id="rId13" imgW="952087" imgH="380835" progId="Equation.DSMT4">
                  <p:embed/>
                </p:oleObj>
              </mc:Choice>
              <mc:Fallback>
                <p:oleObj name="Equation" r:id="rId13" imgW="952087" imgH="380835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229225"/>
                        <a:ext cx="954088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9" name="Text Box 12"/>
          <p:cNvSpPr txBox="1">
            <a:spLocks noChangeArrowheads="1"/>
          </p:cNvSpPr>
          <p:nvPr/>
        </p:nvSpPr>
        <p:spPr bwMode="auto">
          <a:xfrm>
            <a:off x="5219700" y="5229225"/>
            <a:ext cx="3024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for 2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Q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+1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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q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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−1</a:t>
            </a:r>
            <a:endParaRPr lang="en-US" altLang="zh-TW" sz="2000" i="1">
              <a:latin typeface="Times New Roman" panose="02020603050405020304" pitchFamily="18" charset="0"/>
              <a:ea typeface="標楷體" panose="03000509000000000000" pitchFamily="65" charset="-120"/>
              <a:sym typeface="Symbol" panose="05050102010706020507" pitchFamily="18" charset="2"/>
            </a:endParaRPr>
          </a:p>
        </p:txBody>
      </p:sp>
      <p:sp>
        <p:nvSpPr>
          <p:cNvPr id="19470" name="Rectangle 13"/>
          <p:cNvSpPr>
            <a:spLocks noChangeArrowheads="1"/>
          </p:cNvSpPr>
          <p:nvPr/>
        </p:nvSpPr>
        <p:spPr bwMode="auto">
          <a:xfrm>
            <a:off x="5364163" y="3789363"/>
            <a:ext cx="2495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Q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min(</a:t>
            </a:r>
            <a:r>
              <a:rPr lang="en-US" altLang="zh-TW" sz="2000" i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 baseline="-25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</a:t>
            </a:r>
            <a:r>
              <a:rPr lang="en-US" altLang="zh-TW" sz="2000" i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</a:t>
            </a:r>
            <a:r>
              <a:rPr lang="en-US" altLang="zh-TW" sz="2000" i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 baseline="-25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). </a:t>
            </a:r>
          </a:p>
        </p:txBody>
      </p:sp>
      <p:sp>
        <p:nvSpPr>
          <p:cNvPr id="19471" name="Rectangle 14"/>
          <p:cNvSpPr>
            <a:spLocks noChangeArrowheads="1"/>
          </p:cNvSpPr>
          <p:nvPr/>
        </p:nvSpPr>
        <p:spPr bwMode="auto">
          <a:xfrm>
            <a:off x="5435600" y="4221163"/>
            <a:ext cx="1397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 [</a:t>
            </a:r>
            <a:r>
              <a:rPr lang="en-US" altLang="zh-TW" sz="2000" i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n</a:t>
            </a:r>
            <a:r>
              <a:rPr lang="en-US" altLang="zh-TW" sz="2000" baseline="-25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1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, </a:t>
            </a:r>
            <a:r>
              <a:rPr lang="en-US" altLang="zh-TW" sz="2000" i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n</a:t>
            </a:r>
            <a:r>
              <a:rPr lang="en-US" altLang="zh-TW" sz="2000" baseline="-25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2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],</a:t>
            </a:r>
          </a:p>
        </p:txBody>
      </p:sp>
      <p:sp>
        <p:nvSpPr>
          <p:cNvPr id="19472" name="Text Box 15"/>
          <p:cNvSpPr txBox="1">
            <a:spLocks noChangeArrowheads="1"/>
          </p:cNvSpPr>
          <p:nvPr/>
        </p:nvSpPr>
        <p:spPr bwMode="auto">
          <a:xfrm>
            <a:off x="5724525" y="333375"/>
            <a:ext cx="18002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2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3 </a:t>
            </a:r>
            <a:r>
              <a:rPr lang="zh-TW" altLang="en-US" sz="22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大限制條件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3CDCC8-CDE8-4C11-AB1C-46064000F5C9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135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395288" y="260350"/>
            <a:ext cx="5616575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0000"/>
              </a:spcAft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假設 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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 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+1)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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 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+2)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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>
                <a:latin typeface="標楷體" panose="03000509000000000000" pitchFamily="65" charset="-120"/>
                <a:ea typeface="標楷體" panose="03000509000000000000" pitchFamily="65" charset="-120"/>
              </a:rPr>
              <a:t>……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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</a:p>
          <a:p>
            <a:pPr eaLnBrk="1" hangingPunct="1">
              <a:spcBef>
                <a:spcPct val="50000"/>
              </a:spcBef>
              <a:spcAft>
                <a:spcPct val="20000"/>
              </a:spcAft>
              <a:buFontTx/>
              <a:buNone/>
            </a:pPr>
            <a:endParaRPr lang="en-US" altLang="zh-TW" sz="2000" i="1" baseline="-25000">
              <a:latin typeface="Times New Roman" panose="02020603050405020304" pitchFamily="18" charset="0"/>
              <a:ea typeface="標楷體" panose="03000509000000000000" pitchFamily="65" charset="-120"/>
              <a:sym typeface="Symbol" panose="05050102010706020507" pitchFamily="18" charset="2"/>
            </a:endParaRP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971550" y="836613"/>
            <a:ext cx="561657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 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0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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+1)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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+2)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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>
                <a:latin typeface="標楷體" panose="03000509000000000000" pitchFamily="65" charset="-120"/>
                <a:ea typeface="標楷體" panose="03000509000000000000" pitchFamily="65" charset="-120"/>
              </a:rPr>
              <a:t>……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1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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f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 i="1" baseline="-25000">
              <a:latin typeface="Times New Roman" panose="02020603050405020304" pitchFamily="18" charset="0"/>
              <a:ea typeface="標楷體" panose="03000509000000000000" pitchFamily="65" charset="-120"/>
              <a:sym typeface="Symbol" panose="05050102010706020507" pitchFamily="18" charset="2"/>
            </a:endParaRP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468313" y="1557338"/>
            <a:ext cx="6551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Step 1: Calculate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468313" y="2060575"/>
            <a:ext cx="6551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Step 2: 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487" name="Text Box 6"/>
          <p:cNvSpPr txBox="1">
            <a:spLocks noChangeArrowheads="1"/>
          </p:cNvSpPr>
          <p:nvPr/>
        </p:nvSpPr>
        <p:spPr bwMode="auto">
          <a:xfrm>
            <a:off x="468313" y="2565400"/>
            <a:ext cx="6551612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Step 3: Determine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Q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Step 4:  Determine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c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q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Step 5: 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C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= FFT[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c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q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)]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Step 6: Convert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C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into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C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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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Step 7: Set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+1 and return to Step 3 until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. 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DB4697-89D6-4EF4-93F4-CF7F0DDFE932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136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1507" name="Object 2"/>
          <p:cNvGraphicFramePr>
            <a:graphicFrameLocks noChangeAspect="1"/>
          </p:cNvGraphicFramePr>
          <p:nvPr/>
        </p:nvGraphicFramePr>
        <p:xfrm>
          <a:off x="395288" y="901700"/>
          <a:ext cx="733107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6" name="Equation" r:id="rId3" imgW="7378700" imgH="736600" progId="Equation.DSMT4">
                  <p:embed/>
                </p:oleObj>
              </mc:Choice>
              <mc:Fallback>
                <p:oleObj name="Equation" r:id="rId3" imgW="7378700" imgH="736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901700"/>
                        <a:ext cx="7331075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33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395288" y="1844675"/>
          <a:ext cx="8424862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7" name="Equation" r:id="rId5" imgW="8724900" imgH="736600" progId="Equation.DSMT4">
                  <p:embed/>
                </p:oleObj>
              </mc:Choice>
              <mc:Fallback>
                <p:oleObj name="Equation" r:id="rId5" imgW="8724900" imgH="736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844675"/>
                        <a:ext cx="8424862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33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323850" y="3068638"/>
            <a:ext cx="1439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Step 1 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323850" y="3716338"/>
            <a:ext cx="1439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Step 2 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323850" y="4437063"/>
            <a:ext cx="1439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Step 3 </a:t>
            </a:r>
          </a:p>
        </p:txBody>
      </p:sp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1187450" y="2995613"/>
          <a:ext cx="4876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8" name="Equation" r:id="rId7" imgW="4876800" imgH="457200" progId="Equation.DSMT4">
                  <p:embed/>
                </p:oleObj>
              </mc:Choice>
              <mc:Fallback>
                <p:oleObj name="Equation" r:id="rId7" imgW="4876800" imgH="457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995613"/>
                        <a:ext cx="4876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9"/>
          <p:cNvGraphicFramePr>
            <a:graphicFrameLocks noChangeAspect="1"/>
          </p:cNvGraphicFramePr>
          <p:nvPr/>
        </p:nvGraphicFramePr>
        <p:xfrm>
          <a:off x="1111250" y="3571875"/>
          <a:ext cx="33020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9" name="Equation" r:id="rId9" imgW="3302000" imgH="711200" progId="Equation.DSMT4">
                  <p:embed/>
                </p:oleObj>
              </mc:Choice>
              <mc:Fallback>
                <p:oleObj name="Equation" r:id="rId9" imgW="3302000" imgH="711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0" y="3571875"/>
                        <a:ext cx="33020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Object 10"/>
          <p:cNvGraphicFramePr>
            <a:graphicFrameLocks noChangeAspect="1"/>
          </p:cNvGraphicFramePr>
          <p:nvPr/>
        </p:nvGraphicFramePr>
        <p:xfrm>
          <a:off x="5003800" y="3644900"/>
          <a:ext cx="1714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0" name="Equation" r:id="rId11" imgW="1714500" imgH="457200" progId="Equation.DSMT4">
                  <p:embed/>
                </p:oleObj>
              </mc:Choice>
              <mc:Fallback>
                <p:oleObj name="Equation" r:id="rId11" imgW="1714500" imgH="457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3644900"/>
                        <a:ext cx="1714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5" name="Object 11"/>
          <p:cNvGraphicFramePr>
            <a:graphicFrameLocks noChangeAspect="1"/>
          </p:cNvGraphicFramePr>
          <p:nvPr/>
        </p:nvGraphicFramePr>
        <p:xfrm>
          <a:off x="1258888" y="4364038"/>
          <a:ext cx="4038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1" name="Equation" r:id="rId13" imgW="4038600" imgH="482600" progId="Equation.DSMT4">
                  <p:embed/>
                </p:oleObj>
              </mc:Choice>
              <mc:Fallback>
                <p:oleObj name="Equation" r:id="rId13" imgW="4038600" imgH="482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364038"/>
                        <a:ext cx="4038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6" name="Text Box 5"/>
          <p:cNvSpPr txBox="1">
            <a:spLocks noChangeArrowheads="1"/>
          </p:cNvSpPr>
          <p:nvPr/>
        </p:nvSpPr>
        <p:spPr bwMode="auto">
          <a:xfrm>
            <a:off x="323850" y="396875"/>
            <a:ext cx="6769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Method 3:</a:t>
            </a:r>
            <a:r>
              <a:rPr lang="en-US" altLang="zh-TW" sz="2000" b="1">
                <a:latin typeface="Times New Roman" panose="02020603050405020304" pitchFamily="18" charset="0"/>
                <a:ea typeface="標楷體" panose="03000509000000000000" pitchFamily="65" charset="-120"/>
              </a:rPr>
              <a:t> Using the Chirp Z Transform </a:t>
            </a:r>
          </a:p>
        </p:txBody>
      </p:sp>
      <p:cxnSp>
        <p:nvCxnSpPr>
          <p:cNvPr id="3" name="直線單箭頭接點 2"/>
          <p:cNvCxnSpPr/>
          <p:nvPr/>
        </p:nvCxnSpPr>
        <p:spPr>
          <a:xfrm flipH="1">
            <a:off x="3059113" y="1412875"/>
            <a:ext cx="2520950" cy="43180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6556375" y="1412875"/>
            <a:ext cx="463550" cy="560388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6875463" y="1428750"/>
            <a:ext cx="1120775" cy="544513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116F80-33A3-49B7-8694-FB9DCE44EF19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119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544513" y="669925"/>
            <a:ext cx="7632700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200">
                <a:latin typeface="Times New Roman" panose="02020603050405020304" pitchFamily="18" charset="0"/>
              </a:rPr>
              <a:t>Another way for computation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20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10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Definition 1:</a:t>
            </a:r>
            <a:endParaRPr lang="en-US" altLang="zh-TW" sz="22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10000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10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Definition 2:</a:t>
            </a:r>
            <a:endParaRPr lang="en-US" altLang="zh-TW" sz="2200">
              <a:latin typeface="Times New Roman" panose="02020603050405020304" pitchFamily="18" charset="0"/>
            </a:endParaRPr>
          </a:p>
        </p:txBody>
      </p:sp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2230438" y="1573213"/>
          <a:ext cx="5535612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name="Equation" r:id="rId3" imgW="5562600" imgH="546100" progId="Equation.DSMT4">
                  <p:embed/>
                </p:oleObj>
              </mc:Choice>
              <mc:Fallback>
                <p:oleObj name="Equation" r:id="rId3" imgW="5562600" imgH="546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0438" y="1573213"/>
                        <a:ext cx="5535612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4"/>
          <p:cNvGraphicFramePr>
            <a:graphicFrameLocks noChangeAspect="1"/>
          </p:cNvGraphicFramePr>
          <p:nvPr/>
        </p:nvGraphicFramePr>
        <p:xfrm>
          <a:off x="2260600" y="2813050"/>
          <a:ext cx="53213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Equation" r:id="rId5" imgW="5346700" imgH="546100" progId="Equation.DSMT4">
                  <p:embed/>
                </p:oleObj>
              </mc:Choice>
              <mc:Fallback>
                <p:oleObj name="Equation" r:id="rId5" imgW="5346700" imgH="546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2813050"/>
                        <a:ext cx="53213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Text Box 10"/>
          <p:cNvSpPr txBox="1">
            <a:spLocks noChangeArrowheads="1"/>
          </p:cNvSpPr>
          <p:nvPr/>
        </p:nvSpPr>
        <p:spPr bwMode="auto">
          <a:xfrm>
            <a:off x="2298700" y="2192338"/>
            <a:ext cx="5400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where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is the Fourier transform of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4103" name="矩形 1"/>
          <p:cNvSpPr>
            <a:spLocks noChangeArrowheads="1"/>
          </p:cNvSpPr>
          <p:nvPr/>
        </p:nvSpPr>
        <p:spPr bwMode="auto">
          <a:xfrm>
            <a:off x="4545013" y="679450"/>
            <a:ext cx="30368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</a:rPr>
              <a:t>from the frequency domain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EE3E6B-66E0-4CDF-83E6-F84AAEF36D03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137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395288" y="4652963"/>
            <a:ext cx="811053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200">
                <a:latin typeface="Times New Roman" panose="02020603050405020304" pitchFamily="18" charset="0"/>
              </a:rPr>
              <a:t>The computation time of the WDF is more than those of the rec-STFT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200">
                <a:latin typeface="Times New Roman" panose="02020603050405020304" pitchFamily="18" charset="0"/>
              </a:rPr>
              <a:t>and the Gabor transform. </a:t>
            </a: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468313" y="620713"/>
            <a:ext cx="5183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思考：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Method 1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的複雜度為多少</a:t>
            </a: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468313" y="1916113"/>
            <a:ext cx="5183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思考：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Method 2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的複雜度為多少</a:t>
            </a:r>
          </a:p>
        </p:txBody>
      </p:sp>
      <p:sp>
        <p:nvSpPr>
          <p:cNvPr id="22534" name="Text Box 4"/>
          <p:cNvSpPr txBox="1">
            <a:spLocks noChangeArrowheads="1"/>
          </p:cNvSpPr>
          <p:nvPr/>
        </p:nvSpPr>
        <p:spPr bwMode="auto">
          <a:xfrm>
            <a:off x="468313" y="3141663"/>
            <a:ext cx="5183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思考：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Method 3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的複雜度為多少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C52517-27A9-44BB-BA92-103D5B966B83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138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468313" y="333375"/>
            <a:ext cx="7991475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</a:rPr>
              <a:t>V-F  Properties of the WDF</a:t>
            </a:r>
            <a:endParaRPr lang="en-US" altLang="zh-TW" sz="2000">
              <a:latin typeface="Times New Roman" panose="02020603050405020304" pitchFamily="18" charset="0"/>
            </a:endParaRP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355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49193" name="Group 41"/>
          <p:cNvGraphicFramePr>
            <a:graphicFrameLocks noGrp="1"/>
          </p:cNvGraphicFramePr>
          <p:nvPr/>
        </p:nvGraphicFramePr>
        <p:xfrm>
          <a:off x="468313" y="1052513"/>
          <a:ext cx="8207375" cy="5329238"/>
        </p:xfrm>
        <a:graphic>
          <a:graphicData uri="http://schemas.openxmlformats.org/drawingml/2006/table">
            <a:tbl>
              <a:tblPr/>
              <a:tblGrid>
                <a:gridCol w="2375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1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108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(1) Projection property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  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(2) Energy preservation property 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74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(3) Recovery property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                                                                </a:t>
                      </a:r>
                      <a:r>
                        <a:rPr kumimoji="1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*(0) </a:t>
                      </a:r>
                      <a:r>
                        <a:rPr kumimoji="1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已知</a:t>
                      </a:r>
                      <a:r>
                        <a:rPr kumimoji="1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</a:t>
                      </a:r>
                      <a:br>
                        <a:rPr kumimoji="1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</a:br>
                      <a:endParaRPr kumimoji="1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85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(4) Mean condition frequency and mean condition time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If                                      , </a:t>
                      </a:r>
                      <a:b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</a:b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then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                                          </a:t>
                      </a:r>
                      <a:b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</a:b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0000" marR="90000" marT="46793" marB="467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147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(5) Moment properties 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                                                               ,     </a:t>
                      </a:r>
                      <a:b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</a:b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578" name="Object 28"/>
          <p:cNvGraphicFramePr>
            <a:graphicFrameLocks noChangeAspect="1"/>
          </p:cNvGraphicFramePr>
          <p:nvPr/>
        </p:nvGraphicFramePr>
        <p:xfrm>
          <a:off x="2987675" y="1123950"/>
          <a:ext cx="235902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5" name="Equation" r:id="rId3" imgW="2362200" imgH="495300" progId="Equation.DSMT4">
                  <p:embed/>
                </p:oleObj>
              </mc:Choice>
              <mc:Fallback>
                <p:oleObj name="Equation" r:id="rId3" imgW="2362200" imgH="4953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1123950"/>
                        <a:ext cx="2359025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9" name="Object 29"/>
          <p:cNvGraphicFramePr>
            <a:graphicFrameLocks noChangeAspect="1"/>
          </p:cNvGraphicFramePr>
          <p:nvPr/>
        </p:nvGraphicFramePr>
        <p:xfrm>
          <a:off x="5724525" y="1123950"/>
          <a:ext cx="25019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6" name="Equation" r:id="rId5" imgW="2501900" imgH="495300" progId="Equation.DSMT4">
                  <p:embed/>
                </p:oleObj>
              </mc:Choice>
              <mc:Fallback>
                <p:oleObj name="Equation" r:id="rId5" imgW="2501900" imgH="4953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1123950"/>
                        <a:ext cx="2501900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0" name="Object 30"/>
          <p:cNvGraphicFramePr>
            <a:graphicFrameLocks noChangeAspect="1"/>
          </p:cNvGraphicFramePr>
          <p:nvPr/>
        </p:nvGraphicFramePr>
        <p:xfrm>
          <a:off x="2916238" y="2578100"/>
          <a:ext cx="3763962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7" name="Equation" r:id="rId7" imgW="3759200" imgH="495300" progId="Equation.DSMT4">
                  <p:embed/>
                </p:oleObj>
              </mc:Choice>
              <mc:Fallback>
                <p:oleObj name="Equation" r:id="rId7" imgW="3759200" imgH="4953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578100"/>
                        <a:ext cx="3763962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1" name="Object 31"/>
          <p:cNvGraphicFramePr>
            <a:graphicFrameLocks noChangeAspect="1"/>
          </p:cNvGraphicFramePr>
          <p:nvPr/>
        </p:nvGraphicFramePr>
        <p:xfrm>
          <a:off x="2916238" y="3081338"/>
          <a:ext cx="409257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8" name="Equation" r:id="rId9" imgW="4089400" imgH="495300" progId="Equation.DSMT4">
                  <p:embed/>
                </p:oleObj>
              </mc:Choice>
              <mc:Fallback>
                <p:oleObj name="Equation" r:id="rId9" imgW="4089400" imgH="4953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3081338"/>
                        <a:ext cx="4092575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2" name="Object 32"/>
          <p:cNvGraphicFramePr>
            <a:graphicFrameLocks noChangeAspect="1"/>
          </p:cNvGraphicFramePr>
          <p:nvPr/>
        </p:nvGraphicFramePr>
        <p:xfrm>
          <a:off x="3419475" y="3646488"/>
          <a:ext cx="20034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9" name="Equation" r:id="rId11" imgW="2005729" imgH="406224" progId="Equation.DSMT4">
                  <p:embed/>
                </p:oleObj>
              </mc:Choice>
              <mc:Fallback>
                <p:oleObj name="Equation" r:id="rId11" imgW="2005729" imgH="406224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3646488"/>
                        <a:ext cx="200342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3" name="Object 33"/>
          <p:cNvGraphicFramePr>
            <a:graphicFrameLocks noChangeAspect="1"/>
          </p:cNvGraphicFramePr>
          <p:nvPr/>
        </p:nvGraphicFramePr>
        <p:xfrm>
          <a:off x="5938838" y="3646488"/>
          <a:ext cx="24765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0" name="Equation" r:id="rId13" imgW="2476500" imgH="406400" progId="Equation.DSMT4">
                  <p:embed/>
                </p:oleObj>
              </mc:Choice>
              <mc:Fallback>
                <p:oleObj name="Equation" r:id="rId13" imgW="2476500" imgH="4064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8838" y="3646488"/>
                        <a:ext cx="24765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4" name="Object 35"/>
          <p:cNvGraphicFramePr>
            <a:graphicFrameLocks noChangeAspect="1"/>
          </p:cNvGraphicFramePr>
          <p:nvPr/>
        </p:nvGraphicFramePr>
        <p:xfrm>
          <a:off x="3706813" y="4078288"/>
          <a:ext cx="3462337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1" name="Equation" r:id="rId15" imgW="3467100" imgH="495300" progId="Equation.DSMT4">
                  <p:embed/>
                </p:oleObj>
              </mc:Choice>
              <mc:Fallback>
                <p:oleObj name="Equation" r:id="rId15" imgW="3467100" imgH="49530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6813" y="4078288"/>
                        <a:ext cx="3462337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5" name="Object 36"/>
          <p:cNvGraphicFramePr>
            <a:graphicFrameLocks noChangeAspect="1"/>
          </p:cNvGraphicFramePr>
          <p:nvPr/>
        </p:nvGraphicFramePr>
        <p:xfrm>
          <a:off x="3562350" y="4595813"/>
          <a:ext cx="373380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2" name="Equation" r:id="rId17" imgW="3733800" imgH="495300" progId="Equation.DSMT4">
                  <p:embed/>
                </p:oleObj>
              </mc:Choice>
              <mc:Fallback>
                <p:oleObj name="Equation" r:id="rId17" imgW="3733800" imgH="49530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2350" y="4595813"/>
                        <a:ext cx="3733800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6" name="Object 37"/>
          <p:cNvGraphicFramePr>
            <a:graphicFrameLocks noChangeAspect="1"/>
          </p:cNvGraphicFramePr>
          <p:nvPr/>
        </p:nvGraphicFramePr>
        <p:xfrm>
          <a:off x="3059113" y="5229225"/>
          <a:ext cx="38227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3" name="Equation" r:id="rId19" imgW="3822700" imgH="495300" progId="Equation.DSMT4">
                  <p:embed/>
                </p:oleObj>
              </mc:Choice>
              <mc:Fallback>
                <p:oleObj name="Equation" r:id="rId19" imgW="3822700" imgH="49530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5229225"/>
                        <a:ext cx="38227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7" name="Object 38"/>
          <p:cNvGraphicFramePr>
            <a:graphicFrameLocks noChangeAspect="1"/>
          </p:cNvGraphicFramePr>
          <p:nvPr/>
        </p:nvGraphicFramePr>
        <p:xfrm>
          <a:off x="3049588" y="5818188"/>
          <a:ext cx="425767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4" name="Equation" r:id="rId21" imgW="4254500" imgH="495300" progId="Equation.DSMT4">
                  <p:embed/>
                </p:oleObj>
              </mc:Choice>
              <mc:Fallback>
                <p:oleObj name="Equation" r:id="rId21" imgW="4254500" imgH="49530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9588" y="5818188"/>
                        <a:ext cx="4257675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8" name="Object 39"/>
          <p:cNvGraphicFramePr>
            <a:graphicFrameLocks noGrp="1" noChangeAspect="1"/>
          </p:cNvGraphicFramePr>
          <p:nvPr>
            <p:ph idx="4294967295"/>
          </p:nvPr>
        </p:nvGraphicFramePr>
        <p:xfrm>
          <a:off x="2987675" y="1916113"/>
          <a:ext cx="5024438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5" name="Equation" r:id="rId23" imgW="5041900" imgH="495300" progId="Equation.DSMT4">
                  <p:embed/>
                </p:oleObj>
              </mc:Choice>
              <mc:Fallback>
                <p:oleObj name="Equation" r:id="rId23" imgW="5041900" imgH="49530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1916113"/>
                        <a:ext cx="5024438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AF3FAC-9C22-4556-B8EE-EFD433B3B611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139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0206" name="Group 30"/>
          <p:cNvGraphicFramePr>
            <a:graphicFrameLocks noGrp="1"/>
          </p:cNvGraphicFramePr>
          <p:nvPr/>
        </p:nvGraphicFramePr>
        <p:xfrm>
          <a:off x="395288" y="731838"/>
          <a:ext cx="8280400" cy="5138738"/>
        </p:xfrm>
        <a:graphic>
          <a:graphicData uri="http://schemas.openxmlformats.org/drawingml/2006/table">
            <a:tbl>
              <a:tblPr/>
              <a:tblGrid>
                <a:gridCol w="2664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5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68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(6) </a:t>
                      </a:r>
                      <a:r>
                        <a:rPr kumimoji="1" lang="en-US" altLang="zh-TW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W</a:t>
                      </a:r>
                      <a:r>
                        <a:rPr kumimoji="1" lang="en-US" altLang="zh-TW" sz="2000" b="0" i="1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, </a:t>
                      </a:r>
                      <a:r>
                        <a:rPr kumimoji="1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f 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) is real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8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(7) Region properties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  If </a:t>
                      </a:r>
                      <a:r>
                        <a:rPr kumimoji="1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) = 0 for </a:t>
                      </a:r>
                      <a:r>
                        <a:rPr kumimoji="1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&gt; </a:t>
                      </a:r>
                      <a:r>
                        <a:rPr kumimoji="1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</a:t>
                      </a:r>
                      <a:r>
                        <a:rPr kumimoji="1" lang="en-US" altLang="zh-TW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 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then </a:t>
                      </a:r>
                      <a:r>
                        <a:rPr kumimoji="1" lang="en-US" altLang="zh-TW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W</a:t>
                      </a:r>
                      <a:r>
                        <a:rPr kumimoji="1" lang="en-US" altLang="zh-TW" sz="2000" b="0" i="1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, </a:t>
                      </a:r>
                      <a:r>
                        <a:rPr kumimoji="1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f 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) = 0 for </a:t>
                      </a:r>
                      <a:r>
                        <a:rPr kumimoji="1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&gt; </a:t>
                      </a:r>
                      <a:r>
                        <a:rPr kumimoji="1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</a:t>
                      </a:r>
                      <a:r>
                        <a:rPr kumimoji="1" lang="en-US" altLang="zh-TW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  <a:br>
                        <a:rPr kumimoji="1" lang="en-US" altLang="zh-TW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</a:br>
                      <a:endParaRPr kumimoji="1" lang="en-US" altLang="zh-TW" sz="2000" b="0" i="0" u="none" strike="noStrike" cap="none" normalizeH="0" baseline="-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    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If </a:t>
                      </a:r>
                      <a:r>
                        <a:rPr kumimoji="1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) = 0 for </a:t>
                      </a:r>
                      <a:r>
                        <a:rPr kumimoji="1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&lt; </a:t>
                      </a:r>
                      <a:r>
                        <a:rPr kumimoji="1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</a:t>
                      </a:r>
                      <a:r>
                        <a:rPr kumimoji="1" lang="en-US" altLang="zh-TW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 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then </a:t>
                      </a:r>
                      <a:r>
                        <a:rPr kumimoji="1" lang="en-US" altLang="zh-TW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W</a:t>
                      </a:r>
                      <a:r>
                        <a:rPr kumimoji="1" lang="en-US" altLang="zh-TW" sz="2000" b="0" i="1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, </a:t>
                      </a:r>
                      <a:r>
                        <a:rPr kumimoji="1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f 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) = 0 for </a:t>
                      </a:r>
                      <a:r>
                        <a:rPr kumimoji="1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&lt; </a:t>
                      </a:r>
                      <a:r>
                        <a:rPr kumimoji="1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</a:t>
                      </a:r>
                      <a:r>
                        <a:rPr kumimoji="1" lang="en-US" altLang="zh-TW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9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(8) Multiplication theory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If    		   , then  </a:t>
                      </a:r>
                      <a:b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</a:b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	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86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(9) Convolution theory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If    			  , then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973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(10) Correlation theory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If  			      ,  then  </a:t>
                      </a:r>
                      <a:br>
                        <a:rPr kumimoji="1" lang="en-US" altLang="zh-TW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</a:br>
                      <a:r>
                        <a:rPr kumimoji="1" lang="en-US" altLang="zh-TW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	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4599" name="Object 22"/>
          <p:cNvGraphicFramePr>
            <a:graphicFrameLocks noChangeAspect="1"/>
          </p:cNvGraphicFramePr>
          <p:nvPr/>
        </p:nvGraphicFramePr>
        <p:xfrm>
          <a:off x="3492500" y="2708275"/>
          <a:ext cx="16287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8" name="Equation" r:id="rId3" imgW="1625600" imgH="381000" progId="Equation.DSMT4">
                  <p:embed/>
                </p:oleObj>
              </mc:Choice>
              <mc:Fallback>
                <p:oleObj name="Equation" r:id="rId3" imgW="1625600" imgH="3810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708275"/>
                        <a:ext cx="16287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23"/>
          <p:cNvGraphicFramePr>
            <a:graphicFrameLocks noChangeAspect="1"/>
          </p:cNvGraphicFramePr>
          <p:nvPr/>
        </p:nvGraphicFramePr>
        <p:xfrm>
          <a:off x="3203575" y="3068638"/>
          <a:ext cx="40290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9" name="Equation" r:id="rId5" imgW="4025900" imgH="495300" progId="Equation.DSMT4">
                  <p:embed/>
                </p:oleObj>
              </mc:Choice>
              <mc:Fallback>
                <p:oleObj name="Equation" r:id="rId5" imgW="4025900" imgH="4953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3068638"/>
                        <a:ext cx="40290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1" name="Object 24"/>
          <p:cNvGraphicFramePr>
            <a:graphicFrameLocks noChangeAspect="1"/>
          </p:cNvGraphicFramePr>
          <p:nvPr/>
        </p:nvGraphicFramePr>
        <p:xfrm>
          <a:off x="3348038" y="3644900"/>
          <a:ext cx="26447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0" name="Equation" r:id="rId7" imgW="2641600" imgH="495300" progId="Equation.DSMT4">
                  <p:embed/>
                </p:oleObj>
              </mc:Choice>
              <mc:Fallback>
                <p:oleObj name="Equation" r:id="rId7" imgW="2641600" imgH="4953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3644900"/>
                        <a:ext cx="26447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2" name="Object 25"/>
          <p:cNvGraphicFramePr>
            <a:graphicFrameLocks noChangeAspect="1"/>
          </p:cNvGraphicFramePr>
          <p:nvPr/>
        </p:nvGraphicFramePr>
        <p:xfrm>
          <a:off x="3203575" y="4149725"/>
          <a:ext cx="42322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1" name="Equation" r:id="rId9" imgW="4229100" imgH="495300" progId="Equation.DSMT4">
                  <p:embed/>
                </p:oleObj>
              </mc:Choice>
              <mc:Fallback>
                <p:oleObj name="Equation" r:id="rId9" imgW="4229100" imgH="4953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4149725"/>
                        <a:ext cx="42322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3" name="Object 26"/>
          <p:cNvGraphicFramePr>
            <a:graphicFrameLocks noChangeAspect="1"/>
          </p:cNvGraphicFramePr>
          <p:nvPr/>
        </p:nvGraphicFramePr>
        <p:xfrm>
          <a:off x="3492500" y="4797425"/>
          <a:ext cx="2743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2" name="Equation" r:id="rId11" imgW="2743200" imgH="495300" progId="Equation.DSMT4">
                  <p:embed/>
                </p:oleObj>
              </mc:Choice>
              <mc:Fallback>
                <p:oleObj name="Equation" r:id="rId11" imgW="2743200" imgH="4953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4797425"/>
                        <a:ext cx="27432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4" name="Object 27"/>
          <p:cNvGraphicFramePr>
            <a:graphicFrameLocks noChangeAspect="1"/>
          </p:cNvGraphicFramePr>
          <p:nvPr/>
        </p:nvGraphicFramePr>
        <p:xfrm>
          <a:off x="3413125" y="5300663"/>
          <a:ext cx="43815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3" name="Equation" r:id="rId13" imgW="4381500" imgH="495300" progId="Equation.DSMT4">
                  <p:embed/>
                </p:oleObj>
              </mc:Choice>
              <mc:Fallback>
                <p:oleObj name="Equation" r:id="rId13" imgW="4381500" imgH="4953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3125" y="5300663"/>
                        <a:ext cx="43815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5" name="Object 28"/>
          <p:cNvGraphicFramePr>
            <a:graphicFrameLocks noChangeAspect="1"/>
          </p:cNvGraphicFramePr>
          <p:nvPr/>
        </p:nvGraphicFramePr>
        <p:xfrm>
          <a:off x="3276600" y="836613"/>
          <a:ext cx="1951038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4" name="Equation" r:id="rId15" imgW="1955800" imgH="368300" progId="Equation.DSMT4">
                  <p:embed/>
                </p:oleObj>
              </mc:Choice>
              <mc:Fallback>
                <p:oleObj name="Equation" r:id="rId15" imgW="1955800" imgH="3683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836613"/>
                        <a:ext cx="1951038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C95966-9B10-4734-830D-13B9EF75C9F4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140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611188" y="3789363"/>
            <a:ext cx="79914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The STFT (including the rec-STFT, the Gabor transform) does not have real region, multiplication, convolution, and correlation properties. </a:t>
            </a:r>
          </a:p>
        </p:txBody>
      </p:sp>
      <p:graphicFrame>
        <p:nvGraphicFramePr>
          <p:cNvPr id="134147" name="Group 3"/>
          <p:cNvGraphicFramePr>
            <a:graphicFrameLocks noGrp="1"/>
          </p:cNvGraphicFramePr>
          <p:nvPr/>
        </p:nvGraphicFramePr>
        <p:xfrm>
          <a:off x="395288" y="549275"/>
          <a:ext cx="8208962" cy="2320925"/>
        </p:xfrm>
        <a:graphic>
          <a:graphicData uri="http://schemas.openxmlformats.org/drawingml/2006/table">
            <a:tbl>
              <a:tblPr/>
              <a:tblGrid>
                <a:gridCol w="2611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236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(11) Time-shifting property 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If    		  , then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72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(12) Modulation property 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If  			  , then  </a:t>
                      </a:r>
                      <a:br>
                        <a:rPr kumimoji="1" lang="en-US" altLang="zh-TW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</a:br>
                      <a:r>
                        <a:rPr kumimoji="1" lang="en-US" altLang="zh-TW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	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615" name="Object 14"/>
          <p:cNvGraphicFramePr>
            <a:graphicFrameLocks noChangeAspect="1"/>
          </p:cNvGraphicFramePr>
          <p:nvPr/>
        </p:nvGraphicFramePr>
        <p:xfrm>
          <a:off x="3448050" y="577850"/>
          <a:ext cx="16160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3" name="Equation" r:id="rId3" imgW="1612900" imgH="381000" progId="Equation.DSMT4">
                  <p:embed/>
                </p:oleObj>
              </mc:Choice>
              <mc:Fallback>
                <p:oleObj name="Equation" r:id="rId3" imgW="1612900" imgH="3810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8050" y="577850"/>
                        <a:ext cx="16160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6" name="Object 15"/>
          <p:cNvGraphicFramePr>
            <a:graphicFrameLocks noChangeAspect="1"/>
          </p:cNvGraphicFramePr>
          <p:nvPr/>
        </p:nvGraphicFramePr>
        <p:xfrm>
          <a:off x="3348038" y="981075"/>
          <a:ext cx="244316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4" name="Equation" r:id="rId5" imgW="2438400" imgH="381000" progId="Equation.DSMT4">
                  <p:embed/>
                </p:oleObj>
              </mc:Choice>
              <mc:Fallback>
                <p:oleObj name="Equation" r:id="rId5" imgW="2438400" imgH="3810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981075"/>
                        <a:ext cx="244316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7" name="Object 16"/>
          <p:cNvGraphicFramePr>
            <a:graphicFrameLocks noChangeAspect="1"/>
          </p:cNvGraphicFramePr>
          <p:nvPr/>
        </p:nvGraphicFramePr>
        <p:xfrm>
          <a:off x="3492500" y="1773238"/>
          <a:ext cx="25574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5" name="Equation" r:id="rId7" imgW="2552700" imgH="381000" progId="Equation.DSMT4">
                  <p:embed/>
                </p:oleObj>
              </mc:Choice>
              <mc:Fallback>
                <p:oleObj name="Equation" r:id="rId7" imgW="2552700" imgH="3810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1773238"/>
                        <a:ext cx="255746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8" name="Object 17"/>
          <p:cNvGraphicFramePr>
            <a:graphicFrameLocks noChangeAspect="1"/>
          </p:cNvGraphicFramePr>
          <p:nvPr/>
        </p:nvGraphicFramePr>
        <p:xfrm>
          <a:off x="3532188" y="2276475"/>
          <a:ext cx="2508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6" name="Equation" r:id="rId9" imgW="2501900" imgH="381000" progId="Equation.DSMT4">
                  <p:embed/>
                </p:oleObj>
              </mc:Choice>
              <mc:Fallback>
                <p:oleObj name="Equation" r:id="rId9" imgW="2501900" imgH="3810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2188" y="2276475"/>
                        <a:ext cx="25082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FFB860-624D-446A-A1FE-7EA0E7F71A09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141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611188" y="3357563"/>
            <a:ext cx="72723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  Try to p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rove of the projection and recovery properties </a:t>
            </a:r>
          </a:p>
        </p:txBody>
      </p:sp>
      <p:sp>
        <p:nvSpPr>
          <p:cNvPr id="26628" name="Text Box 2"/>
          <p:cNvSpPr txBox="1">
            <a:spLocks noChangeArrowheads="1"/>
          </p:cNvSpPr>
          <p:nvPr/>
        </p:nvSpPr>
        <p:spPr bwMode="auto">
          <a:xfrm>
            <a:off x="611188" y="476250"/>
            <a:ext cx="6264275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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Why the </a:t>
            </a:r>
            <a:r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WDF is always real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?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  What are the advantages and disadvantages it causes?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5F540D-98A1-4236-81A0-957DF87F54D9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142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1763713" y="404813"/>
          <a:ext cx="48736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2" name="Equation" r:id="rId3" imgW="4902200" imgH="508000" progId="Equation.DSMT4">
                  <p:embed/>
                </p:oleObj>
              </mc:Choice>
              <mc:Fallback>
                <p:oleObj name="Equation" r:id="rId3" imgW="4902200" imgH="508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04813"/>
                        <a:ext cx="48736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754063" y="3860800"/>
            <a:ext cx="5400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The importance of region property  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611188" y="908050"/>
            <a:ext cx="72723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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Proof of the region properties 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1042988" y="1412875"/>
            <a:ext cx="5761037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TW" sz="2000" baseline="-30000">
                <a:latin typeface="Times New Roman" panose="02020603050405020304" pitchFamily="18" charset="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</a:rPr>
              <a:t>If </a:t>
            </a:r>
            <a:r>
              <a:rPr lang="en-US" altLang="zh-TW" sz="2000" i="1">
                <a:latin typeface="Times New Roman" panose="02020603050405020304" pitchFamily="18" charset="0"/>
              </a:rPr>
              <a:t>x</a:t>
            </a:r>
            <a:r>
              <a:rPr lang="en-US" altLang="zh-TW" sz="2000">
                <a:latin typeface="Times New Roman" panose="02020603050405020304" pitchFamily="18" charset="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</a:rPr>
              <a:t>) = 0 for </a:t>
            </a:r>
            <a:r>
              <a:rPr lang="en-US" altLang="zh-TW" sz="2000" i="1">
                <a:latin typeface="Times New Roman" panose="02020603050405020304" pitchFamily="18" charset="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</a:rPr>
              <a:t> &lt; </a:t>
            </a:r>
            <a:r>
              <a:rPr lang="en-US" altLang="zh-TW" sz="2000" i="1">
                <a:latin typeface="Times New Roman" panose="02020603050405020304" pitchFamily="18" charset="0"/>
              </a:rPr>
              <a:t>t</a:t>
            </a:r>
            <a:r>
              <a:rPr lang="en-US" altLang="zh-TW" sz="2000" baseline="-30000">
                <a:latin typeface="Times New Roman" panose="02020603050405020304" pitchFamily="18" charset="0"/>
              </a:rPr>
              <a:t>0</a:t>
            </a:r>
            <a:r>
              <a:rPr lang="en-US" altLang="zh-TW" sz="2000">
                <a:latin typeface="Times New Roman" panose="02020603050405020304" pitchFamily="18" charset="0"/>
              </a:rPr>
              <a:t>,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    </a:t>
            </a:r>
            <a:r>
              <a:rPr lang="en-US" altLang="zh-TW" sz="2000" i="1">
                <a:latin typeface="Times New Roman" panose="02020603050405020304" pitchFamily="18" charset="0"/>
              </a:rPr>
              <a:t>x</a:t>
            </a:r>
            <a:r>
              <a:rPr lang="en-US" altLang="zh-TW" sz="2000">
                <a:latin typeface="Times New Roman" panose="02020603050405020304" pitchFamily="18" charset="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</a:rPr>
              <a:t>t </a:t>
            </a:r>
            <a:r>
              <a:rPr lang="en-US" altLang="zh-TW" sz="2000">
                <a:latin typeface="Times New Roman" panose="02020603050405020304" pitchFamily="18" charset="0"/>
              </a:rPr>
              <a:t>+ </a:t>
            </a:r>
            <a:r>
              <a:rPr lang="en-US" altLang="zh-TW" sz="2000" i="1">
                <a:latin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zh-TW" sz="2000">
                <a:latin typeface="Times New Roman" panose="02020603050405020304" pitchFamily="18" charset="0"/>
                <a:sym typeface="Symbol" panose="05050102010706020507" pitchFamily="18" charset="2"/>
              </a:rPr>
              <a:t>/2) = 0    for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</a:t>
            </a:r>
            <a:r>
              <a:rPr lang="en-US" altLang="zh-TW" sz="2000">
                <a:latin typeface="Times New Roman" panose="02020603050405020304" pitchFamily="18" charset="0"/>
                <a:sym typeface="Symbol" panose="05050102010706020507" pitchFamily="18" charset="2"/>
              </a:rPr>
              <a:t>  &lt; (</a:t>
            </a:r>
            <a:r>
              <a:rPr lang="en-US" altLang="zh-TW" sz="2000" i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TW" sz="20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TW" sz="20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− </a:t>
            </a:r>
            <a:r>
              <a:rPr lang="en-US" altLang="zh-TW" sz="20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)/2 =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−</a:t>
            </a:r>
            <a:r>
              <a:rPr lang="en-US" altLang="zh-TW" sz="20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sym typeface="Symbol" panose="05050102010706020507" pitchFamily="18" charset="2"/>
              </a:rPr>
              <a:t> − </a:t>
            </a:r>
            <a:r>
              <a:rPr lang="en-US" altLang="zh-TW" sz="2000" i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0</a:t>
            </a:r>
            <a:r>
              <a:rPr lang="en-US" altLang="zh-TW" sz="2000">
                <a:latin typeface="Times New Roman" panose="02020603050405020304" pitchFamily="18" charset="0"/>
                <a:sym typeface="Symbol" panose="05050102010706020507" pitchFamily="18" charset="2"/>
              </a:rPr>
              <a:t>)/2,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TW" sz="2000" i="1">
                <a:latin typeface="Times New Roman" panose="02020603050405020304" pitchFamily="18" charset="0"/>
              </a:rPr>
              <a:t>x</a:t>
            </a:r>
            <a:r>
              <a:rPr lang="en-US" altLang="zh-TW" sz="2000">
                <a:latin typeface="Times New Roman" panose="02020603050405020304" pitchFamily="18" charset="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</a:rPr>
              <a:t>t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−</a:t>
            </a:r>
            <a:r>
              <a:rPr lang="en-US" altLang="zh-TW" sz="2000">
                <a:latin typeface="Times New Roman" panose="02020603050405020304" pitchFamily="18" charset="0"/>
              </a:rPr>
              <a:t> </a:t>
            </a:r>
            <a:r>
              <a:rPr lang="en-US" altLang="zh-TW" sz="2000" i="1">
                <a:latin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zh-TW" sz="2000">
                <a:latin typeface="Times New Roman" panose="02020603050405020304" pitchFamily="18" charset="0"/>
                <a:sym typeface="Symbol" panose="05050102010706020507" pitchFamily="18" charset="2"/>
              </a:rPr>
              <a:t>/2) = 0    for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</a:t>
            </a:r>
            <a:r>
              <a:rPr lang="en-US" altLang="zh-TW" sz="2000">
                <a:latin typeface="Times New Roman" panose="02020603050405020304" pitchFamily="18" charset="0"/>
                <a:sym typeface="Symbol" panose="05050102010706020507" pitchFamily="18" charset="2"/>
              </a:rPr>
              <a:t>  &gt; (</a:t>
            </a:r>
            <a:r>
              <a:rPr lang="en-US" altLang="zh-TW" sz="2000" i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sym typeface="Symbol" panose="05050102010706020507" pitchFamily="18" charset="2"/>
              </a:rPr>
              <a:t> − </a:t>
            </a:r>
            <a:r>
              <a:rPr lang="en-US" altLang="zh-TW" sz="2000" i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0</a:t>
            </a:r>
            <a:r>
              <a:rPr lang="en-US" altLang="zh-TW" sz="2000">
                <a:latin typeface="Times New Roman" panose="02020603050405020304" pitchFamily="18" charset="0"/>
                <a:sym typeface="Symbol" panose="05050102010706020507" pitchFamily="18" charset="2"/>
              </a:rPr>
              <a:t>)/2,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827088" y="2492375"/>
            <a:ext cx="72723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Therefore, if </a:t>
            </a:r>
            <a:r>
              <a:rPr lang="en-US" altLang="zh-TW" sz="2000" i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− </a:t>
            </a:r>
            <a:r>
              <a:rPr lang="en-US" altLang="zh-TW" sz="20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0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&lt; 0, the nonzero regions of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+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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/2) and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−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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/2) does not overlap and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+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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/2)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x*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−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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/2) = 0 for all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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451930-8D41-471C-80E6-E7A8B5F95E31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143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611188" y="476250"/>
            <a:ext cx="7848600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V-G  Advantages and Disadvantages of the WDF</a:t>
            </a:r>
            <a:endParaRPr lang="en-US" altLang="zh-TW" sz="2400" b="1">
              <a:solidFill>
                <a:srgbClr val="3333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684213" y="1196975"/>
            <a:ext cx="604837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Advantages: clarity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	       many good properties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	       suitable for analyzing the random process</a:t>
            </a:r>
          </a:p>
        </p:txBody>
      </p:sp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611188" y="3141663"/>
            <a:ext cx="7489825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Disadvantages: cross-term problem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	           more time for computation, especial for the signal with</a:t>
            </a:r>
            <a:br>
              <a:rPr lang="en-US" altLang="zh-TW" sz="2000">
                <a:latin typeface="Times New Roman" panose="02020603050405020304" pitchFamily="18" charset="0"/>
              </a:rPr>
            </a:br>
            <a:r>
              <a:rPr lang="en-US" altLang="zh-TW" sz="2000">
                <a:latin typeface="Times New Roman" panose="02020603050405020304" pitchFamily="18" charset="0"/>
              </a:rPr>
              <a:t>                         long time duration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	           not one-to-one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	           not suitable for </a:t>
            </a:r>
          </a:p>
        </p:txBody>
      </p:sp>
      <p:graphicFrame>
        <p:nvGraphicFramePr>
          <p:cNvPr id="28678" name="Object 3"/>
          <p:cNvGraphicFramePr>
            <a:graphicFrameLocks noChangeAspect="1"/>
          </p:cNvGraphicFramePr>
          <p:nvPr/>
        </p:nvGraphicFramePr>
        <p:xfrm>
          <a:off x="3995738" y="4797425"/>
          <a:ext cx="20066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5" name="Equation" r:id="rId3" imgW="2019300" imgH="431800" progId="Equation.DSMT4">
                  <p:embed/>
                </p:oleObj>
              </mc:Choice>
              <mc:Fallback>
                <p:oleObj name="Equation" r:id="rId3" imgW="2019300" imgH="431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4797425"/>
                        <a:ext cx="20066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23C406-2E09-4817-863E-C9C25381D766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144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611188" y="476250"/>
            <a:ext cx="7848600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V-H  Windowed Wigner Distribution Function</a:t>
            </a:r>
            <a:endParaRPr lang="en-US" altLang="zh-TW" sz="2400" b="1">
              <a:solidFill>
                <a:srgbClr val="3333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1042988" y="1196975"/>
            <a:ext cx="6911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When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is not time-limited, its WDF is hard for implementation </a:t>
            </a:r>
          </a:p>
        </p:txBody>
      </p:sp>
      <p:graphicFrame>
        <p:nvGraphicFramePr>
          <p:cNvPr id="29701" name="Object 4"/>
          <p:cNvGraphicFramePr>
            <a:graphicFrameLocks noChangeAspect="1"/>
          </p:cNvGraphicFramePr>
          <p:nvPr/>
        </p:nvGraphicFramePr>
        <p:xfrm>
          <a:off x="1330325" y="1773238"/>
          <a:ext cx="48704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0" name="Equation" r:id="rId3" imgW="4902200" imgH="508000" progId="Equation.DSMT4">
                  <p:embed/>
                </p:oleObj>
              </mc:Choice>
              <mc:Fallback>
                <p:oleObj name="Equation" r:id="rId3" imgW="4902200" imgH="508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325" y="1773238"/>
                        <a:ext cx="48704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Line 5"/>
          <p:cNvSpPr>
            <a:spLocks noChangeShapeType="1"/>
          </p:cNvSpPr>
          <p:nvPr/>
        </p:nvSpPr>
        <p:spPr bwMode="auto">
          <a:xfrm>
            <a:off x="3706813" y="2349500"/>
            <a:ext cx="0" cy="503238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03" name="Text Box 6"/>
          <p:cNvSpPr txBox="1">
            <a:spLocks noChangeArrowheads="1"/>
          </p:cNvSpPr>
          <p:nvPr/>
        </p:nvSpPr>
        <p:spPr bwMode="auto">
          <a:xfrm>
            <a:off x="3778250" y="2349500"/>
            <a:ext cx="2376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with mask </a:t>
            </a:r>
          </a:p>
        </p:txBody>
      </p:sp>
      <p:graphicFrame>
        <p:nvGraphicFramePr>
          <p:cNvPr id="29704" name="Object 7"/>
          <p:cNvGraphicFramePr>
            <a:graphicFrameLocks noChangeAspect="1"/>
          </p:cNvGraphicFramePr>
          <p:nvPr/>
        </p:nvGraphicFramePr>
        <p:xfrm>
          <a:off x="1258888" y="2852738"/>
          <a:ext cx="541178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1" name="Equation" r:id="rId5" imgW="5448300" imgH="508000" progId="Equation.DSMT4">
                  <p:embed/>
                </p:oleObj>
              </mc:Choice>
              <mc:Fallback>
                <p:oleObj name="Equation" r:id="rId5" imgW="5448300" imgH="508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852738"/>
                        <a:ext cx="541178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5" name="Text Box 8"/>
          <p:cNvSpPr txBox="1">
            <a:spLocks noChangeArrowheads="1"/>
          </p:cNvSpPr>
          <p:nvPr/>
        </p:nvSpPr>
        <p:spPr bwMode="auto">
          <a:xfrm>
            <a:off x="4140200" y="3429000"/>
            <a:ext cx="3384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w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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) is real and time-limited</a:t>
            </a:r>
          </a:p>
        </p:txBody>
      </p:sp>
      <p:sp>
        <p:nvSpPr>
          <p:cNvPr id="29706" name="Text Box 9"/>
          <p:cNvSpPr txBox="1">
            <a:spLocks noChangeArrowheads="1"/>
          </p:cNvSpPr>
          <p:nvPr/>
        </p:nvSpPr>
        <p:spPr bwMode="auto">
          <a:xfrm>
            <a:off x="539750" y="4149725"/>
            <a:ext cx="6840538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Advantages: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(1) reduce the computation time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(2) 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may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reduce the cross term problem </a:t>
            </a:r>
          </a:p>
        </p:txBody>
      </p:sp>
      <p:sp>
        <p:nvSpPr>
          <p:cNvPr id="29707" name="矩形 12"/>
          <p:cNvSpPr>
            <a:spLocks noChangeArrowheads="1"/>
          </p:cNvSpPr>
          <p:nvPr/>
        </p:nvSpPr>
        <p:spPr bwMode="auto">
          <a:xfrm>
            <a:off x="611188" y="5300663"/>
            <a:ext cx="23764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Disadvantages: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8CEA97-1850-4B0E-AC8A-ABC16CA709F3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145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0723" name="Object 2"/>
          <p:cNvGraphicFramePr>
            <a:graphicFrameLocks noChangeAspect="1"/>
          </p:cNvGraphicFramePr>
          <p:nvPr/>
        </p:nvGraphicFramePr>
        <p:xfrm>
          <a:off x="684213" y="1557338"/>
          <a:ext cx="725487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1" name="Equation" r:id="rId3" imgW="7302500" imgH="723900" progId="Equation.DSMT4">
                  <p:embed/>
                </p:oleObj>
              </mc:Choice>
              <mc:Fallback>
                <p:oleObj name="Equation" r:id="rId3" imgW="7302500" imgH="7239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557338"/>
                        <a:ext cx="7254875" cy="7239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996633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3"/>
          <p:cNvGraphicFramePr>
            <a:graphicFrameLocks noChangeAspect="1"/>
          </p:cNvGraphicFramePr>
          <p:nvPr/>
        </p:nvGraphicFramePr>
        <p:xfrm>
          <a:off x="684213" y="549275"/>
          <a:ext cx="53832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2" name="Equation" r:id="rId5" imgW="5422900" imgH="508000" progId="Equation.DSMT4">
                  <p:embed/>
                </p:oleObj>
              </mc:Choice>
              <mc:Fallback>
                <p:oleObj name="Equation" r:id="rId5" imgW="5422900" imgH="508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49275"/>
                        <a:ext cx="53832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3348038" y="3068638"/>
            <a:ext cx="3095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for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i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&lt; 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−</a:t>
            </a:r>
            <a:r>
              <a:rPr lang="en-US" altLang="zh-TW" sz="2000" i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Q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and  </a:t>
            </a:r>
            <a:r>
              <a:rPr lang="en-US" altLang="zh-TW" sz="2000" i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&gt; </a:t>
            </a:r>
            <a:r>
              <a:rPr lang="en-US" altLang="zh-TW" sz="2000" i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Q</a:t>
            </a:r>
          </a:p>
        </p:txBody>
      </p:sp>
      <p:graphicFrame>
        <p:nvGraphicFramePr>
          <p:cNvPr id="30726" name="Object 5"/>
          <p:cNvGraphicFramePr>
            <a:graphicFrameLocks noChangeAspect="1"/>
          </p:cNvGraphicFramePr>
          <p:nvPr/>
        </p:nvGraphicFramePr>
        <p:xfrm>
          <a:off x="1771650" y="3141663"/>
          <a:ext cx="13382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3" name="Equation" r:id="rId7" imgW="1346200" imgH="381000" progId="Equation.DSMT4">
                  <p:embed/>
                </p:oleObj>
              </mc:Choice>
              <mc:Fallback>
                <p:oleObj name="Equation" r:id="rId7" imgW="1346200" imgH="381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3141663"/>
                        <a:ext cx="133826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66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6"/>
          <p:cNvGraphicFramePr>
            <a:graphicFrameLocks noChangeAspect="1"/>
          </p:cNvGraphicFramePr>
          <p:nvPr/>
        </p:nvGraphicFramePr>
        <p:xfrm>
          <a:off x="708025" y="4221163"/>
          <a:ext cx="7269163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4" name="Equation" r:id="rId9" imgW="7315200" imgH="736600" progId="Equation.DSMT4">
                  <p:embed/>
                </p:oleObj>
              </mc:Choice>
              <mc:Fallback>
                <p:oleObj name="Equation" r:id="rId9" imgW="7315200" imgH="736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025" y="4221163"/>
                        <a:ext cx="7269163" cy="736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3333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Text Box 7"/>
          <p:cNvSpPr txBox="1">
            <a:spLocks noChangeArrowheads="1"/>
          </p:cNvSpPr>
          <p:nvPr/>
        </p:nvSpPr>
        <p:spPr bwMode="auto">
          <a:xfrm>
            <a:off x="539750" y="5157788"/>
            <a:ext cx="61198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當然，乘上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mask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之後，有一些數學性質將會消失</a:t>
            </a:r>
          </a:p>
        </p:txBody>
      </p:sp>
      <p:sp>
        <p:nvSpPr>
          <p:cNvPr id="30729" name="Text Box 8"/>
          <p:cNvSpPr txBox="1">
            <a:spLocks noChangeArrowheads="1"/>
          </p:cNvSpPr>
          <p:nvPr/>
        </p:nvSpPr>
        <p:spPr bwMode="auto">
          <a:xfrm>
            <a:off x="539750" y="2636838"/>
            <a:ext cx="7705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Suppose that </a:t>
            </a:r>
            <a:r>
              <a:rPr lang="en-US" altLang="zh-TW" sz="2000" i="1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w</a:t>
            </a:r>
            <a:r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 = 0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for </a:t>
            </a:r>
            <a:r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|</a:t>
            </a:r>
            <a:r>
              <a:rPr lang="en-US" altLang="zh-TW" sz="2000" i="1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| &gt; </a:t>
            </a:r>
            <a:r>
              <a:rPr lang="en-US" altLang="zh-TW" sz="2000" i="1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</a:p>
        </p:txBody>
      </p:sp>
      <p:graphicFrame>
        <p:nvGraphicFramePr>
          <p:cNvPr id="30730" name="Object 9"/>
          <p:cNvGraphicFramePr>
            <a:graphicFrameLocks noChangeAspect="1"/>
          </p:cNvGraphicFramePr>
          <p:nvPr/>
        </p:nvGraphicFramePr>
        <p:xfrm>
          <a:off x="3563938" y="3500438"/>
          <a:ext cx="88265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5" name="Equation" r:id="rId11" imgW="888614" imgH="672808" progId="Equation.DSMT4">
                  <p:embed/>
                </p:oleObj>
              </mc:Choice>
              <mc:Fallback>
                <p:oleObj name="Equation" r:id="rId11" imgW="888614" imgH="672808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3500438"/>
                        <a:ext cx="88265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7B443E-A387-47A1-80F0-936E7A3CF03A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146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539750" y="692150"/>
            <a:ext cx="6769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b="1">
                <a:solidFill>
                  <a:srgbClr val="9966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(B) Why the cross term problem can be avoided ?</a:t>
            </a:r>
          </a:p>
        </p:txBody>
      </p:sp>
      <p:graphicFrame>
        <p:nvGraphicFramePr>
          <p:cNvPr id="31748" name="Object 3"/>
          <p:cNvGraphicFramePr>
            <a:graphicFrameLocks noChangeAspect="1"/>
          </p:cNvGraphicFramePr>
          <p:nvPr/>
        </p:nvGraphicFramePr>
        <p:xfrm>
          <a:off x="1258888" y="1628775"/>
          <a:ext cx="541178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5" name="Equation" r:id="rId3" imgW="5448300" imgH="508000" progId="Equation.DSMT4">
                  <p:embed/>
                </p:oleObj>
              </mc:Choice>
              <mc:Fallback>
                <p:oleObj name="Equation" r:id="rId3" imgW="5448300" imgH="508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628775"/>
                        <a:ext cx="541178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3492500" y="2492375"/>
            <a:ext cx="1439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w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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) is real </a:t>
            </a:r>
          </a:p>
        </p:txBody>
      </p:sp>
      <p:sp>
        <p:nvSpPr>
          <p:cNvPr id="31750" name="Text Box 5"/>
          <p:cNvSpPr txBox="1">
            <a:spLocks noChangeArrowheads="1"/>
          </p:cNvSpPr>
          <p:nvPr/>
        </p:nvSpPr>
        <p:spPr bwMode="auto">
          <a:xfrm>
            <a:off x="755650" y="3213100"/>
            <a:ext cx="64817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Viewing the case where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=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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−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) +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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−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2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) </a:t>
            </a:r>
          </a:p>
        </p:txBody>
      </p:sp>
      <p:sp>
        <p:nvSpPr>
          <p:cNvPr id="31751" name="Line 6"/>
          <p:cNvSpPr>
            <a:spLocks noChangeShapeType="1"/>
          </p:cNvSpPr>
          <p:nvPr/>
        </p:nvSpPr>
        <p:spPr bwMode="auto">
          <a:xfrm>
            <a:off x="827088" y="4724400"/>
            <a:ext cx="50403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52" name="Text Box 7"/>
          <p:cNvSpPr txBox="1">
            <a:spLocks noChangeArrowheads="1"/>
          </p:cNvSpPr>
          <p:nvPr/>
        </p:nvSpPr>
        <p:spPr bwMode="auto">
          <a:xfrm>
            <a:off x="1042988" y="3789363"/>
            <a:ext cx="792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1753" name="Line 8"/>
          <p:cNvSpPr>
            <a:spLocks noChangeShapeType="1"/>
          </p:cNvSpPr>
          <p:nvPr/>
        </p:nvSpPr>
        <p:spPr bwMode="auto">
          <a:xfrm flipV="1">
            <a:off x="1979613" y="3716338"/>
            <a:ext cx="0" cy="1008062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54" name="Line 9"/>
          <p:cNvSpPr>
            <a:spLocks noChangeShapeType="1"/>
          </p:cNvSpPr>
          <p:nvPr/>
        </p:nvSpPr>
        <p:spPr bwMode="auto">
          <a:xfrm flipV="1">
            <a:off x="3635375" y="3716338"/>
            <a:ext cx="0" cy="1008062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55" name="Text Box 10"/>
          <p:cNvSpPr txBox="1">
            <a:spLocks noChangeArrowheads="1"/>
          </p:cNvSpPr>
          <p:nvPr/>
        </p:nvSpPr>
        <p:spPr bwMode="auto">
          <a:xfrm>
            <a:off x="5940425" y="4581525"/>
            <a:ext cx="792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-axis</a:t>
            </a: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1756" name="Text Box 11"/>
          <p:cNvSpPr txBox="1">
            <a:spLocks noChangeArrowheads="1"/>
          </p:cNvSpPr>
          <p:nvPr/>
        </p:nvSpPr>
        <p:spPr bwMode="auto">
          <a:xfrm>
            <a:off x="1835150" y="4652963"/>
            <a:ext cx="792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endParaRPr lang="en-US" altLang="zh-TW" sz="2000" baseline="-2500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1757" name="Text Box 12"/>
          <p:cNvSpPr txBox="1">
            <a:spLocks noChangeArrowheads="1"/>
          </p:cNvSpPr>
          <p:nvPr/>
        </p:nvSpPr>
        <p:spPr bwMode="auto">
          <a:xfrm>
            <a:off x="3492500" y="4652963"/>
            <a:ext cx="792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en-US" altLang="zh-TW" sz="2000" baseline="-2500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pic>
        <p:nvPicPr>
          <p:cNvPr id="31758" name="Ink 18"/>
          <p:cNvPicPr>
            <a:picLocks noRot="1" noChangeAspect="1" noEditPoints="1" noChangeArrowheads="1" noChangeShapeType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5924550"/>
            <a:ext cx="41275" cy="5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688DAE-A96E-41E6-962F-B48F2C59429A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120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468313" y="476250"/>
            <a:ext cx="8135937" cy="550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31825" indent="-63182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2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Main Reference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TW" sz="2200">
                <a:latin typeface="Times New Roman" panose="02020603050405020304" pitchFamily="18" charset="0"/>
                <a:ea typeface="標楷體" panose="03000509000000000000" pitchFamily="65" charset="-120"/>
              </a:rPr>
              <a:t>[Ref] S. Qian and D. Chen, </a:t>
            </a:r>
            <a:r>
              <a:rPr lang="en-US" altLang="zh-TW" sz="2200" i="1">
                <a:latin typeface="Times New Roman" panose="02020603050405020304" pitchFamily="18" charset="0"/>
                <a:ea typeface="標楷體" panose="03000509000000000000" pitchFamily="65" charset="-120"/>
              </a:rPr>
              <a:t>Joint Time-Frequency Analysis: Methods and Applications</a:t>
            </a:r>
            <a:r>
              <a:rPr lang="en-US" altLang="zh-TW" sz="220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2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Chap. 5</a:t>
            </a:r>
            <a:r>
              <a:rPr lang="en-US" altLang="zh-TW" sz="2200">
                <a:latin typeface="Times New Roman" panose="02020603050405020304" pitchFamily="18" charset="0"/>
                <a:ea typeface="標楷體" panose="03000509000000000000" pitchFamily="65" charset="-120"/>
              </a:rPr>
              <a:t>, Prentice Hall, N.J., 1996. 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zh-TW" sz="22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TW" sz="22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Other References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TW" sz="2200">
                <a:latin typeface="Times New Roman" panose="02020603050405020304" pitchFamily="18" charset="0"/>
                <a:ea typeface="標楷體" panose="03000509000000000000" pitchFamily="65" charset="-120"/>
              </a:rPr>
              <a:t>[Ref]	 E. P. Wigner, “On the quantum correlation for thermodynamic equilibrium,” </a:t>
            </a:r>
            <a:r>
              <a:rPr lang="en-US" altLang="zh-TW" sz="2200" i="1">
                <a:latin typeface="Times New Roman" panose="02020603050405020304" pitchFamily="18" charset="0"/>
                <a:ea typeface="標楷體" panose="03000509000000000000" pitchFamily="65" charset="-120"/>
              </a:rPr>
              <a:t>Phys. Rev.</a:t>
            </a:r>
            <a:r>
              <a:rPr lang="en-US" altLang="zh-TW" sz="2200">
                <a:latin typeface="Times New Roman" panose="02020603050405020304" pitchFamily="18" charset="0"/>
                <a:ea typeface="標楷體" panose="03000509000000000000" pitchFamily="65" charset="-120"/>
              </a:rPr>
              <a:t>, vol. 40, pp. 749-759, 1932.  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TW" sz="2200">
                <a:latin typeface="Times New Roman" panose="02020603050405020304" pitchFamily="18" charset="0"/>
                <a:ea typeface="標楷體" panose="03000509000000000000" pitchFamily="65" charset="-120"/>
              </a:rPr>
              <a:t>[Ref]	 T. A. C. M. Classen and W. F. G. Mecklenbrauker, “The Wigner distribution</a:t>
            </a:r>
            <a:r>
              <a:rPr lang="en-US" altLang="zh-TW" sz="22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</a:t>
            </a:r>
            <a:r>
              <a:rPr lang="en-US" altLang="zh-TW" sz="2200">
                <a:latin typeface="Times New Roman" panose="02020603050405020304" pitchFamily="18" charset="0"/>
                <a:ea typeface="標楷體" panose="03000509000000000000" pitchFamily="65" charset="-120"/>
              </a:rPr>
              <a:t>A tool for time-frequency signal analysis; Part I,” </a:t>
            </a:r>
            <a:r>
              <a:rPr lang="en-US" altLang="zh-TW" sz="2200" i="1">
                <a:latin typeface="Times New Roman" panose="02020603050405020304" pitchFamily="18" charset="0"/>
                <a:ea typeface="標楷體" panose="03000509000000000000" pitchFamily="65" charset="-120"/>
              </a:rPr>
              <a:t>Philips J. Res.</a:t>
            </a:r>
            <a:r>
              <a:rPr lang="en-US" altLang="zh-TW" sz="2200">
                <a:latin typeface="Times New Roman" panose="02020603050405020304" pitchFamily="18" charset="0"/>
                <a:ea typeface="標楷體" panose="03000509000000000000" pitchFamily="65" charset="-120"/>
              </a:rPr>
              <a:t>, vol. 35, pp. 217-250, 1980.   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TW" sz="2200">
                <a:latin typeface="Times New Roman" panose="02020603050405020304" pitchFamily="18" charset="0"/>
                <a:ea typeface="標楷體" panose="03000509000000000000" pitchFamily="65" charset="-120"/>
              </a:rPr>
              <a:t>[Ref]	 F. Hlawatsch and G. F. Boudreaux</a:t>
            </a:r>
            <a:r>
              <a:rPr lang="en-US" altLang="zh-TW" sz="22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</a:t>
            </a:r>
            <a:r>
              <a:rPr lang="en-US" altLang="zh-TW" sz="2200">
                <a:latin typeface="Times New Roman" panose="02020603050405020304" pitchFamily="18" charset="0"/>
                <a:ea typeface="標楷體" panose="03000509000000000000" pitchFamily="65" charset="-120"/>
              </a:rPr>
              <a:t>Bartels,  “Linear and quadratic time-frequency signal representation,” </a:t>
            </a:r>
            <a:r>
              <a:rPr lang="en-US" altLang="zh-TW" sz="2200" i="1">
                <a:latin typeface="Times New Roman" panose="02020603050405020304" pitchFamily="18" charset="0"/>
                <a:ea typeface="標楷體" panose="03000509000000000000" pitchFamily="65" charset="-120"/>
              </a:rPr>
              <a:t>IEEE Signal Processing Magazine</a:t>
            </a:r>
            <a:r>
              <a:rPr lang="en-US" altLang="zh-TW" sz="2200">
                <a:latin typeface="Times New Roman" panose="02020603050405020304" pitchFamily="18" charset="0"/>
                <a:ea typeface="標楷體" panose="03000509000000000000" pitchFamily="65" charset="-120"/>
              </a:rPr>
              <a:t>, pp. 21-67, Apr. 1992.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TW" sz="2200">
                <a:latin typeface="Times New Roman" panose="02020603050405020304" pitchFamily="18" charset="0"/>
                <a:ea typeface="標楷體" panose="03000509000000000000" pitchFamily="65" charset="-120"/>
              </a:rPr>
              <a:t>[Ref]	 R. L. Allen and D. W. Mills,</a:t>
            </a:r>
            <a:r>
              <a:rPr lang="en-US" altLang="zh-TW" sz="2200" i="1">
                <a:latin typeface="Times New Roman" panose="02020603050405020304" pitchFamily="18" charset="0"/>
                <a:ea typeface="標楷體" panose="03000509000000000000" pitchFamily="65" charset="-120"/>
              </a:rPr>
              <a:t> Signal Analysis: Time, Frequency, Scale, and Structure</a:t>
            </a:r>
            <a:r>
              <a:rPr lang="en-US" altLang="zh-TW" sz="2200">
                <a:latin typeface="Times New Roman" panose="02020603050405020304" pitchFamily="18" charset="0"/>
                <a:ea typeface="標楷體" panose="03000509000000000000" pitchFamily="65" charset="-120"/>
              </a:rPr>
              <a:t>, Wiley-Interscience, NJ, 2004.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9DAA62-E44B-4FDE-BE00-B9D7E2BB33E1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147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95288" y="404813"/>
            <a:ext cx="3168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理想情形：</a:t>
            </a:r>
          </a:p>
        </p:txBody>
      </p:sp>
      <p:graphicFrame>
        <p:nvGraphicFramePr>
          <p:cNvPr id="32772" name="Object 3"/>
          <p:cNvGraphicFramePr>
            <a:graphicFrameLocks noChangeAspect="1"/>
          </p:cNvGraphicFramePr>
          <p:nvPr/>
        </p:nvGraphicFramePr>
        <p:xfrm>
          <a:off x="1979613" y="476250"/>
          <a:ext cx="126047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2" name="Equation" r:id="rId4" imgW="1269449" imgH="355446" progId="Equation.DSMT4">
                  <p:embed/>
                </p:oleObj>
              </mc:Choice>
              <mc:Fallback>
                <p:oleObj name="Equation" r:id="rId4" imgW="1269449" imgH="355446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76250"/>
                        <a:ext cx="1260475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Text Box 4"/>
          <p:cNvSpPr txBox="1">
            <a:spLocks noChangeArrowheads="1"/>
          </p:cNvSpPr>
          <p:nvPr/>
        </p:nvSpPr>
        <p:spPr bwMode="auto">
          <a:xfrm>
            <a:off x="3908425" y="461963"/>
            <a:ext cx="4176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for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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1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2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 </a:t>
            </a:r>
          </a:p>
        </p:txBody>
      </p:sp>
      <p:sp>
        <p:nvSpPr>
          <p:cNvPr id="32774" name="Text Box 5"/>
          <p:cNvSpPr txBox="1">
            <a:spLocks noChangeArrowheads="1"/>
          </p:cNvSpPr>
          <p:nvPr/>
        </p:nvSpPr>
        <p:spPr bwMode="auto">
          <a:xfrm>
            <a:off x="395288" y="908050"/>
            <a:ext cx="46085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然而，當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mask function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w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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) = 1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時</a:t>
            </a:r>
          </a:p>
        </p:txBody>
      </p:sp>
      <p:sp>
        <p:nvSpPr>
          <p:cNvPr id="32775" name="Text Box 6"/>
          <p:cNvSpPr txBox="1">
            <a:spLocks noChangeArrowheads="1"/>
          </p:cNvSpPr>
          <p:nvPr/>
        </p:nvSpPr>
        <p:spPr bwMode="auto">
          <a:xfrm>
            <a:off x="4427538" y="908050"/>
            <a:ext cx="36718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也就是沒有使用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mask function)</a:t>
            </a:r>
          </a:p>
        </p:txBody>
      </p:sp>
      <p:graphicFrame>
        <p:nvGraphicFramePr>
          <p:cNvPr id="32776" name="Object 7"/>
          <p:cNvGraphicFramePr>
            <a:graphicFrameLocks noChangeAspect="1"/>
          </p:cNvGraphicFramePr>
          <p:nvPr/>
        </p:nvGraphicFramePr>
        <p:xfrm>
          <a:off x="1116013" y="1412875"/>
          <a:ext cx="19939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3" name="Equation" r:id="rId6" imgW="2005729" imgH="355446" progId="Equation.DSMT4">
                  <p:embed/>
                </p:oleObj>
              </mc:Choice>
              <mc:Fallback>
                <p:oleObj name="Equation" r:id="rId6" imgW="2005729" imgH="355446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412875"/>
                        <a:ext cx="1993900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7" name="Object 8"/>
          <p:cNvGraphicFramePr>
            <a:graphicFrameLocks noChangeAspect="1"/>
          </p:cNvGraphicFramePr>
          <p:nvPr/>
        </p:nvGraphicFramePr>
        <p:xfrm>
          <a:off x="3563938" y="1412875"/>
          <a:ext cx="2335212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4" name="Equation" r:id="rId8" imgW="2349500" imgH="381000" progId="Equation.DSMT4">
                  <p:embed/>
                </p:oleObj>
              </mc:Choice>
              <mc:Fallback>
                <p:oleObj name="Equation" r:id="rId8" imgW="2349500" imgH="381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1412875"/>
                        <a:ext cx="2335212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3092296"/>
              </p:ext>
            </p:extLst>
          </p:nvPr>
        </p:nvGraphicFramePr>
        <p:xfrm>
          <a:off x="400050" y="1844675"/>
          <a:ext cx="8418513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5" name="Equation" r:id="rId10" imgW="8470800" imgH="1701720" progId="Equation.DSMT4">
                  <p:embed/>
                </p:oleObj>
              </mc:Choice>
              <mc:Fallback>
                <p:oleObj name="Equation" r:id="rId10" imgW="8470800" imgH="170172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1844675"/>
                        <a:ext cx="8418513" cy="168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66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9" name="Text Box 10"/>
          <p:cNvSpPr txBox="1">
            <a:spLocks noChangeArrowheads="1"/>
          </p:cNvSpPr>
          <p:nvPr/>
        </p:nvSpPr>
        <p:spPr bwMode="auto">
          <a:xfrm>
            <a:off x="1476375" y="4437063"/>
            <a:ext cx="1582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第一項</a:t>
            </a:r>
          </a:p>
        </p:txBody>
      </p:sp>
      <p:sp>
        <p:nvSpPr>
          <p:cNvPr id="32780" name="Text Box 11"/>
          <p:cNvSpPr txBox="1">
            <a:spLocks noChangeArrowheads="1"/>
          </p:cNvSpPr>
          <p:nvPr/>
        </p:nvSpPr>
        <p:spPr bwMode="auto">
          <a:xfrm>
            <a:off x="1476375" y="5229225"/>
            <a:ext cx="1582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 b="1">
                <a:solidFill>
                  <a:srgbClr val="9966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第二項</a:t>
            </a:r>
          </a:p>
        </p:txBody>
      </p:sp>
      <p:sp>
        <p:nvSpPr>
          <p:cNvPr id="32781" name="Line 12"/>
          <p:cNvSpPr>
            <a:spLocks noChangeShapeType="1"/>
          </p:cNvSpPr>
          <p:nvPr/>
        </p:nvSpPr>
        <p:spPr bwMode="auto">
          <a:xfrm>
            <a:off x="2555875" y="4868863"/>
            <a:ext cx="3311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82" name="Line 13"/>
          <p:cNvSpPr>
            <a:spLocks noChangeShapeType="1"/>
          </p:cNvSpPr>
          <p:nvPr/>
        </p:nvSpPr>
        <p:spPr bwMode="auto">
          <a:xfrm>
            <a:off x="3419475" y="4221163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83" name="Line 14"/>
          <p:cNvSpPr>
            <a:spLocks noChangeShapeType="1"/>
          </p:cNvSpPr>
          <p:nvPr/>
        </p:nvSpPr>
        <p:spPr bwMode="auto">
          <a:xfrm>
            <a:off x="4572000" y="4221163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84" name="Text Box 15"/>
          <p:cNvSpPr txBox="1">
            <a:spLocks noChangeArrowheads="1"/>
          </p:cNvSpPr>
          <p:nvPr/>
        </p:nvSpPr>
        <p:spPr bwMode="auto">
          <a:xfrm>
            <a:off x="5867400" y="4725988"/>
            <a:ext cx="792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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-axis</a:t>
            </a: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2785" name="Line 16"/>
          <p:cNvSpPr>
            <a:spLocks noChangeShapeType="1"/>
          </p:cNvSpPr>
          <p:nvPr/>
        </p:nvSpPr>
        <p:spPr bwMode="auto">
          <a:xfrm>
            <a:off x="2555875" y="5805488"/>
            <a:ext cx="3311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86" name="Line 17"/>
          <p:cNvSpPr>
            <a:spLocks noChangeShapeType="1"/>
          </p:cNvSpPr>
          <p:nvPr/>
        </p:nvSpPr>
        <p:spPr bwMode="auto">
          <a:xfrm>
            <a:off x="3132138" y="5157788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87" name="Text Box 18"/>
          <p:cNvSpPr txBox="1">
            <a:spLocks noChangeArrowheads="1"/>
          </p:cNvSpPr>
          <p:nvPr/>
        </p:nvSpPr>
        <p:spPr bwMode="auto">
          <a:xfrm>
            <a:off x="3059113" y="4797425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−2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</a:t>
            </a:r>
            <a:endParaRPr lang="en-US" altLang="zh-TW" sz="2000" i="1">
              <a:solidFill>
                <a:srgbClr val="3333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2788" name="Text Box 19"/>
          <p:cNvSpPr txBox="1">
            <a:spLocks noChangeArrowheads="1"/>
          </p:cNvSpPr>
          <p:nvPr/>
        </p:nvSpPr>
        <p:spPr bwMode="auto">
          <a:xfrm>
            <a:off x="4211638" y="4797425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−2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</a:t>
            </a:r>
            <a:endParaRPr lang="en-US" altLang="zh-TW" sz="2000" i="1">
              <a:solidFill>
                <a:srgbClr val="3333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2789" name="Text Box 20"/>
          <p:cNvSpPr txBox="1">
            <a:spLocks noChangeArrowheads="1"/>
          </p:cNvSpPr>
          <p:nvPr/>
        </p:nvSpPr>
        <p:spPr bwMode="auto">
          <a:xfrm>
            <a:off x="2843213" y="5805488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−2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</a:p>
        </p:txBody>
      </p:sp>
      <p:sp>
        <p:nvSpPr>
          <p:cNvPr id="32790" name="Text Box 21"/>
          <p:cNvSpPr txBox="1">
            <a:spLocks noChangeArrowheads="1"/>
          </p:cNvSpPr>
          <p:nvPr/>
        </p:nvSpPr>
        <p:spPr bwMode="auto">
          <a:xfrm>
            <a:off x="3995738" y="5734050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−2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</a:p>
        </p:txBody>
      </p:sp>
      <p:sp>
        <p:nvSpPr>
          <p:cNvPr id="32791" name="Line 22"/>
          <p:cNvSpPr>
            <a:spLocks noChangeShapeType="1"/>
          </p:cNvSpPr>
          <p:nvPr/>
        </p:nvSpPr>
        <p:spPr bwMode="auto">
          <a:xfrm>
            <a:off x="4284663" y="5157788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92" name="Text Box 23"/>
          <p:cNvSpPr txBox="1">
            <a:spLocks noChangeArrowheads="1"/>
          </p:cNvSpPr>
          <p:nvPr/>
        </p:nvSpPr>
        <p:spPr bwMode="auto">
          <a:xfrm>
            <a:off x="5868988" y="5661025"/>
            <a:ext cx="792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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-axis</a:t>
            </a: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2793" name="Line 24"/>
          <p:cNvSpPr>
            <a:spLocks noChangeShapeType="1"/>
          </p:cNvSpPr>
          <p:nvPr/>
        </p:nvSpPr>
        <p:spPr bwMode="auto">
          <a:xfrm>
            <a:off x="1258888" y="3500438"/>
            <a:ext cx="302418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94" name="Line 25"/>
          <p:cNvSpPr>
            <a:spLocks noChangeShapeType="1"/>
          </p:cNvSpPr>
          <p:nvPr/>
        </p:nvSpPr>
        <p:spPr bwMode="auto">
          <a:xfrm>
            <a:off x="4570413" y="3500438"/>
            <a:ext cx="3024187" cy="0"/>
          </a:xfrm>
          <a:prstGeom prst="line">
            <a:avLst/>
          </a:prstGeom>
          <a:noFill/>
          <a:ln w="9525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95" name="Text Box 26"/>
          <p:cNvSpPr txBox="1">
            <a:spLocks noChangeArrowheads="1"/>
          </p:cNvSpPr>
          <p:nvPr/>
        </p:nvSpPr>
        <p:spPr bwMode="auto">
          <a:xfrm>
            <a:off x="1331913" y="3429000"/>
            <a:ext cx="1582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第一項</a:t>
            </a:r>
          </a:p>
        </p:txBody>
      </p:sp>
      <p:sp>
        <p:nvSpPr>
          <p:cNvPr id="32796" name="Text Box 27"/>
          <p:cNvSpPr txBox="1">
            <a:spLocks noChangeArrowheads="1"/>
          </p:cNvSpPr>
          <p:nvPr/>
        </p:nvSpPr>
        <p:spPr bwMode="auto">
          <a:xfrm>
            <a:off x="4787900" y="3429000"/>
            <a:ext cx="1582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 b="1">
                <a:solidFill>
                  <a:srgbClr val="9966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第二項</a:t>
            </a:r>
          </a:p>
        </p:txBody>
      </p:sp>
      <p:sp>
        <p:nvSpPr>
          <p:cNvPr id="32797" name="文字方塊 28"/>
          <p:cNvSpPr txBox="1">
            <a:spLocks noChangeArrowheads="1"/>
          </p:cNvSpPr>
          <p:nvPr/>
        </p:nvSpPr>
        <p:spPr bwMode="auto">
          <a:xfrm>
            <a:off x="1547813" y="2852738"/>
            <a:ext cx="3095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from page 117, property 2</a:t>
            </a:r>
            <a:endParaRPr lang="zh-TW" altLang="en-US" sz="18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0316DC-FDA8-4CDE-B777-DAF9467CFB3C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148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308422" y="4600253"/>
            <a:ext cx="2160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(3) If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= (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+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)/2</a:t>
            </a: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250825" y="333375"/>
            <a:ext cx="3168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種情形  </a:t>
            </a:r>
          </a:p>
        </p:txBody>
      </p:sp>
      <p:graphicFrame>
        <p:nvGraphicFramePr>
          <p:cNvPr id="34821" name="Object 4"/>
          <p:cNvGraphicFramePr>
            <a:graphicFrameLocks noChangeAspect="1"/>
          </p:cNvGraphicFramePr>
          <p:nvPr/>
        </p:nvGraphicFramePr>
        <p:xfrm>
          <a:off x="1403350" y="404813"/>
          <a:ext cx="1262063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2" name="Equation" r:id="rId3" imgW="1269449" imgH="355446" progId="Equation.DSMT4">
                  <p:embed/>
                </p:oleObj>
              </mc:Choice>
              <mc:Fallback>
                <p:oleObj name="Equation" r:id="rId3" imgW="1269449" imgH="355446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04813"/>
                        <a:ext cx="1262063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66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Text Box 5"/>
          <p:cNvSpPr txBox="1">
            <a:spLocks noChangeArrowheads="1"/>
          </p:cNvSpPr>
          <p:nvPr/>
        </p:nvSpPr>
        <p:spPr bwMode="auto">
          <a:xfrm>
            <a:off x="384357" y="1460882"/>
            <a:ext cx="1800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(1) If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</a:p>
        </p:txBody>
      </p:sp>
      <p:sp>
        <p:nvSpPr>
          <p:cNvPr id="34823" name="Text Box 6"/>
          <p:cNvSpPr txBox="1">
            <a:spLocks noChangeArrowheads="1"/>
          </p:cNvSpPr>
          <p:nvPr/>
        </p:nvSpPr>
        <p:spPr bwMode="auto">
          <a:xfrm>
            <a:off x="316439" y="3011959"/>
            <a:ext cx="1800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(2) If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</a:p>
        </p:txBody>
      </p:sp>
      <p:sp>
        <p:nvSpPr>
          <p:cNvPr id="34824" name="Line 7"/>
          <p:cNvSpPr>
            <a:spLocks noChangeShapeType="1"/>
          </p:cNvSpPr>
          <p:nvPr/>
        </p:nvSpPr>
        <p:spPr bwMode="auto">
          <a:xfrm>
            <a:off x="2482503" y="1989609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25" name="Line 8"/>
          <p:cNvSpPr>
            <a:spLocks noChangeShapeType="1"/>
          </p:cNvSpPr>
          <p:nvPr/>
        </p:nvSpPr>
        <p:spPr bwMode="auto">
          <a:xfrm flipV="1">
            <a:off x="3923953" y="1484784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26" name="Line 9"/>
          <p:cNvSpPr>
            <a:spLocks noChangeShapeType="1"/>
          </p:cNvSpPr>
          <p:nvPr/>
        </p:nvSpPr>
        <p:spPr bwMode="auto">
          <a:xfrm flipV="1">
            <a:off x="4858991" y="1484784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27" name="Line 10"/>
          <p:cNvSpPr>
            <a:spLocks noChangeShapeType="1"/>
          </p:cNvSpPr>
          <p:nvPr/>
        </p:nvSpPr>
        <p:spPr bwMode="auto">
          <a:xfrm>
            <a:off x="2482503" y="2702397"/>
            <a:ext cx="3240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28" name="Line 11"/>
          <p:cNvSpPr>
            <a:spLocks noChangeShapeType="1"/>
          </p:cNvSpPr>
          <p:nvPr/>
        </p:nvSpPr>
        <p:spPr bwMode="auto">
          <a:xfrm flipV="1">
            <a:off x="3923953" y="2199159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29" name="Line 12"/>
          <p:cNvSpPr>
            <a:spLocks noChangeShapeType="1"/>
          </p:cNvSpPr>
          <p:nvPr/>
        </p:nvSpPr>
        <p:spPr bwMode="auto">
          <a:xfrm flipV="1">
            <a:off x="3058766" y="2199159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30" name="Line 13"/>
          <p:cNvSpPr>
            <a:spLocks noChangeShapeType="1"/>
          </p:cNvSpPr>
          <p:nvPr/>
        </p:nvSpPr>
        <p:spPr bwMode="auto">
          <a:xfrm>
            <a:off x="2482503" y="3645372"/>
            <a:ext cx="3240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31" name="Line 14"/>
          <p:cNvSpPr>
            <a:spLocks noChangeShapeType="1"/>
          </p:cNvSpPr>
          <p:nvPr/>
        </p:nvSpPr>
        <p:spPr bwMode="auto">
          <a:xfrm flipV="1">
            <a:off x="3923953" y="3142134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32" name="Line 15"/>
          <p:cNvSpPr>
            <a:spLocks noChangeShapeType="1"/>
          </p:cNvSpPr>
          <p:nvPr/>
        </p:nvSpPr>
        <p:spPr bwMode="auto">
          <a:xfrm flipV="1">
            <a:off x="3058766" y="3142134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33" name="Line 16"/>
          <p:cNvSpPr>
            <a:spLocks noChangeShapeType="1"/>
          </p:cNvSpPr>
          <p:nvPr/>
        </p:nvSpPr>
        <p:spPr bwMode="auto">
          <a:xfrm>
            <a:off x="2482503" y="4366097"/>
            <a:ext cx="3240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34" name="Line 17"/>
          <p:cNvSpPr>
            <a:spLocks noChangeShapeType="1"/>
          </p:cNvSpPr>
          <p:nvPr/>
        </p:nvSpPr>
        <p:spPr bwMode="auto">
          <a:xfrm flipV="1">
            <a:off x="3923953" y="3861272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35" name="Line 18"/>
          <p:cNvSpPr>
            <a:spLocks noChangeShapeType="1"/>
          </p:cNvSpPr>
          <p:nvPr/>
        </p:nvSpPr>
        <p:spPr bwMode="auto">
          <a:xfrm flipV="1">
            <a:off x="4858991" y="3861272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36" name="Line 19"/>
          <p:cNvSpPr>
            <a:spLocks noChangeShapeType="1"/>
          </p:cNvSpPr>
          <p:nvPr/>
        </p:nvSpPr>
        <p:spPr bwMode="auto">
          <a:xfrm>
            <a:off x="2482503" y="5447184"/>
            <a:ext cx="316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37" name="Line 20"/>
          <p:cNvSpPr>
            <a:spLocks noChangeShapeType="1"/>
          </p:cNvSpPr>
          <p:nvPr/>
        </p:nvSpPr>
        <p:spPr bwMode="auto">
          <a:xfrm flipV="1">
            <a:off x="3492153" y="4942359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38" name="Line 21"/>
          <p:cNvSpPr>
            <a:spLocks noChangeShapeType="1"/>
          </p:cNvSpPr>
          <p:nvPr/>
        </p:nvSpPr>
        <p:spPr bwMode="auto">
          <a:xfrm flipV="1">
            <a:off x="4427191" y="4942359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39" name="Line 22"/>
          <p:cNvSpPr>
            <a:spLocks noChangeShapeType="1"/>
          </p:cNvSpPr>
          <p:nvPr/>
        </p:nvSpPr>
        <p:spPr bwMode="auto">
          <a:xfrm>
            <a:off x="2482503" y="6225059"/>
            <a:ext cx="316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40" name="Line 23"/>
          <p:cNvSpPr>
            <a:spLocks noChangeShapeType="1"/>
          </p:cNvSpPr>
          <p:nvPr/>
        </p:nvSpPr>
        <p:spPr bwMode="auto">
          <a:xfrm flipV="1">
            <a:off x="3492153" y="5734522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41" name="Line 24"/>
          <p:cNvSpPr>
            <a:spLocks noChangeShapeType="1"/>
          </p:cNvSpPr>
          <p:nvPr/>
        </p:nvSpPr>
        <p:spPr bwMode="auto">
          <a:xfrm flipV="1">
            <a:off x="4427191" y="5734522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42" name="Text Box 25"/>
          <p:cNvSpPr txBox="1">
            <a:spLocks noChangeArrowheads="1"/>
          </p:cNvSpPr>
          <p:nvPr/>
        </p:nvSpPr>
        <p:spPr bwMode="auto">
          <a:xfrm>
            <a:off x="2123728" y="1484784"/>
            <a:ext cx="1582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第一項</a:t>
            </a:r>
          </a:p>
        </p:txBody>
      </p:sp>
      <p:sp>
        <p:nvSpPr>
          <p:cNvPr id="34843" name="Text Box 26"/>
          <p:cNvSpPr txBox="1">
            <a:spLocks noChangeArrowheads="1"/>
          </p:cNvSpPr>
          <p:nvPr/>
        </p:nvSpPr>
        <p:spPr bwMode="auto">
          <a:xfrm>
            <a:off x="2123728" y="3142134"/>
            <a:ext cx="1582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第一項</a:t>
            </a:r>
          </a:p>
        </p:txBody>
      </p:sp>
      <p:sp>
        <p:nvSpPr>
          <p:cNvPr id="34844" name="Text Box 27"/>
          <p:cNvSpPr txBox="1">
            <a:spLocks noChangeArrowheads="1"/>
          </p:cNvSpPr>
          <p:nvPr/>
        </p:nvSpPr>
        <p:spPr bwMode="auto">
          <a:xfrm>
            <a:off x="2050703" y="4942359"/>
            <a:ext cx="1152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第一項</a:t>
            </a:r>
          </a:p>
        </p:txBody>
      </p:sp>
      <p:sp>
        <p:nvSpPr>
          <p:cNvPr id="34845" name="Text Box 28"/>
          <p:cNvSpPr txBox="1">
            <a:spLocks noChangeArrowheads="1"/>
          </p:cNvSpPr>
          <p:nvPr/>
        </p:nvSpPr>
        <p:spPr bwMode="auto">
          <a:xfrm>
            <a:off x="2123728" y="2205509"/>
            <a:ext cx="1582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 b="1" dirty="0">
                <a:solidFill>
                  <a:srgbClr val="9966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第二項</a:t>
            </a:r>
          </a:p>
        </p:txBody>
      </p:sp>
      <p:sp>
        <p:nvSpPr>
          <p:cNvPr id="34846" name="Text Box 29"/>
          <p:cNvSpPr txBox="1">
            <a:spLocks noChangeArrowheads="1"/>
          </p:cNvSpPr>
          <p:nvPr/>
        </p:nvSpPr>
        <p:spPr bwMode="auto">
          <a:xfrm>
            <a:off x="2123728" y="3861272"/>
            <a:ext cx="1582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 b="1">
                <a:solidFill>
                  <a:srgbClr val="9966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第二項</a:t>
            </a:r>
          </a:p>
        </p:txBody>
      </p:sp>
      <p:sp>
        <p:nvSpPr>
          <p:cNvPr id="34847" name="Text Box 30"/>
          <p:cNvSpPr txBox="1">
            <a:spLocks noChangeArrowheads="1"/>
          </p:cNvSpPr>
          <p:nvPr/>
        </p:nvSpPr>
        <p:spPr bwMode="auto">
          <a:xfrm>
            <a:off x="2050703" y="5734522"/>
            <a:ext cx="1582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 b="1">
                <a:solidFill>
                  <a:srgbClr val="9966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第二項</a:t>
            </a:r>
          </a:p>
        </p:txBody>
      </p:sp>
      <p:sp>
        <p:nvSpPr>
          <p:cNvPr id="34848" name="Text Box 31"/>
          <p:cNvSpPr txBox="1">
            <a:spLocks noChangeArrowheads="1"/>
          </p:cNvSpPr>
          <p:nvPr/>
        </p:nvSpPr>
        <p:spPr bwMode="auto">
          <a:xfrm>
            <a:off x="5725766" y="1845147"/>
            <a:ext cx="792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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-axis</a:t>
            </a: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4849" name="Text Box 32"/>
          <p:cNvSpPr txBox="1">
            <a:spLocks noChangeArrowheads="1"/>
          </p:cNvSpPr>
          <p:nvPr/>
        </p:nvSpPr>
        <p:spPr bwMode="auto">
          <a:xfrm>
            <a:off x="5725766" y="2488084"/>
            <a:ext cx="792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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-axis</a:t>
            </a: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4850" name="Text Box 33"/>
          <p:cNvSpPr txBox="1">
            <a:spLocks noChangeArrowheads="1"/>
          </p:cNvSpPr>
          <p:nvPr/>
        </p:nvSpPr>
        <p:spPr bwMode="auto">
          <a:xfrm>
            <a:off x="5725766" y="3429472"/>
            <a:ext cx="792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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-axis</a:t>
            </a: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4851" name="Text Box 34"/>
          <p:cNvSpPr txBox="1">
            <a:spLocks noChangeArrowheads="1"/>
          </p:cNvSpPr>
          <p:nvPr/>
        </p:nvSpPr>
        <p:spPr bwMode="auto">
          <a:xfrm>
            <a:off x="5725766" y="4147022"/>
            <a:ext cx="792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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-axis</a:t>
            </a: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4852" name="Text Box 35"/>
          <p:cNvSpPr txBox="1">
            <a:spLocks noChangeArrowheads="1"/>
          </p:cNvSpPr>
          <p:nvPr/>
        </p:nvSpPr>
        <p:spPr bwMode="auto">
          <a:xfrm>
            <a:off x="5725766" y="5231284"/>
            <a:ext cx="792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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-axis</a:t>
            </a: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4853" name="Text Box 36"/>
          <p:cNvSpPr txBox="1">
            <a:spLocks noChangeArrowheads="1"/>
          </p:cNvSpPr>
          <p:nvPr/>
        </p:nvSpPr>
        <p:spPr bwMode="auto">
          <a:xfrm>
            <a:off x="5725766" y="6009159"/>
            <a:ext cx="792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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-axis</a:t>
            </a: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4854" name="Text Box 37"/>
          <p:cNvSpPr txBox="1">
            <a:spLocks noChangeArrowheads="1"/>
          </p:cNvSpPr>
          <p:nvPr/>
        </p:nvSpPr>
        <p:spPr bwMode="auto">
          <a:xfrm>
            <a:off x="4500216" y="4293072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−2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endParaRPr lang="en-US" altLang="zh-TW" sz="2000" baseline="-25000">
              <a:solidFill>
                <a:srgbClr val="3333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4855" name="Text Box 38"/>
          <p:cNvSpPr txBox="1">
            <a:spLocks noChangeArrowheads="1"/>
          </p:cNvSpPr>
          <p:nvPr/>
        </p:nvSpPr>
        <p:spPr bwMode="auto">
          <a:xfrm>
            <a:off x="2626966" y="2596034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−2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endParaRPr lang="en-US" altLang="zh-TW" sz="2000" baseline="-25000">
              <a:solidFill>
                <a:srgbClr val="3333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4856" name="Text Box 39"/>
          <p:cNvSpPr txBox="1">
            <a:spLocks noChangeArrowheads="1"/>
          </p:cNvSpPr>
          <p:nvPr/>
        </p:nvSpPr>
        <p:spPr bwMode="auto">
          <a:xfrm>
            <a:off x="3776316" y="1891184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endParaRPr lang="en-US" altLang="zh-TW" sz="2000" baseline="-25000">
              <a:solidFill>
                <a:srgbClr val="3333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4857" name="Text Box 40"/>
          <p:cNvSpPr txBox="1">
            <a:spLocks noChangeArrowheads="1"/>
          </p:cNvSpPr>
          <p:nvPr/>
        </p:nvSpPr>
        <p:spPr bwMode="auto">
          <a:xfrm>
            <a:off x="3776316" y="2615084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endParaRPr lang="en-US" altLang="zh-TW" sz="2000" baseline="-25000">
              <a:solidFill>
                <a:srgbClr val="3333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4858" name="Text Box 41"/>
          <p:cNvSpPr txBox="1">
            <a:spLocks noChangeArrowheads="1"/>
          </p:cNvSpPr>
          <p:nvPr/>
        </p:nvSpPr>
        <p:spPr bwMode="auto">
          <a:xfrm>
            <a:off x="3776316" y="3573934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endParaRPr lang="en-US" altLang="zh-TW" sz="2000" baseline="-25000">
              <a:solidFill>
                <a:srgbClr val="3333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4859" name="Text Box 42"/>
          <p:cNvSpPr txBox="1">
            <a:spLocks noChangeArrowheads="1"/>
          </p:cNvSpPr>
          <p:nvPr/>
        </p:nvSpPr>
        <p:spPr bwMode="auto">
          <a:xfrm>
            <a:off x="2626966" y="3573934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−2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endParaRPr lang="en-US" altLang="zh-TW" sz="2000" baseline="-25000">
              <a:solidFill>
                <a:srgbClr val="3333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4860" name="Text Box 43"/>
          <p:cNvSpPr txBox="1">
            <a:spLocks noChangeArrowheads="1"/>
          </p:cNvSpPr>
          <p:nvPr/>
        </p:nvSpPr>
        <p:spPr bwMode="auto">
          <a:xfrm>
            <a:off x="3776316" y="4293072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endParaRPr lang="en-US" altLang="zh-TW" sz="2000" baseline="-25000">
              <a:solidFill>
                <a:srgbClr val="3333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4861" name="Text Box 44"/>
          <p:cNvSpPr txBox="1">
            <a:spLocks noChangeArrowheads="1"/>
          </p:cNvSpPr>
          <p:nvPr/>
        </p:nvSpPr>
        <p:spPr bwMode="auto">
          <a:xfrm>
            <a:off x="4500216" y="1918172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−2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endParaRPr lang="en-US" altLang="zh-TW" sz="2000" baseline="-25000">
              <a:solidFill>
                <a:srgbClr val="3333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4862" name="Text Box 45"/>
          <p:cNvSpPr txBox="1">
            <a:spLocks noChangeArrowheads="1"/>
          </p:cNvSpPr>
          <p:nvPr/>
        </p:nvSpPr>
        <p:spPr bwMode="auto">
          <a:xfrm>
            <a:off x="3973166" y="5340822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−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endParaRPr lang="en-US" altLang="zh-TW" sz="2000" baseline="-25000">
              <a:solidFill>
                <a:srgbClr val="3333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4863" name="Text Box 46"/>
          <p:cNvSpPr txBox="1">
            <a:spLocks noChangeArrowheads="1"/>
          </p:cNvSpPr>
          <p:nvPr/>
        </p:nvSpPr>
        <p:spPr bwMode="auto">
          <a:xfrm>
            <a:off x="3973166" y="6153622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−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endParaRPr lang="en-US" altLang="zh-TW" sz="2000" baseline="-25000">
              <a:solidFill>
                <a:srgbClr val="3333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4864" name="Text Box 47"/>
          <p:cNvSpPr txBox="1">
            <a:spLocks noChangeArrowheads="1"/>
          </p:cNvSpPr>
          <p:nvPr/>
        </p:nvSpPr>
        <p:spPr bwMode="auto">
          <a:xfrm>
            <a:off x="3131791" y="5345584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−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endParaRPr lang="en-US" altLang="zh-TW" sz="2000" baseline="-25000">
              <a:solidFill>
                <a:srgbClr val="3333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4865" name="Text Box 48"/>
          <p:cNvSpPr txBox="1">
            <a:spLocks noChangeArrowheads="1"/>
          </p:cNvSpPr>
          <p:nvPr/>
        </p:nvSpPr>
        <p:spPr bwMode="auto">
          <a:xfrm>
            <a:off x="3131791" y="6166322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−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endParaRPr lang="en-US" altLang="zh-TW" sz="2000" baseline="-25000">
              <a:solidFill>
                <a:srgbClr val="3333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6917" y="228111"/>
            <a:ext cx="3000375" cy="1453515"/>
          </a:xfrm>
          <a:prstGeom prst="rect">
            <a:avLst/>
          </a:prstGeom>
        </p:spPr>
      </p:pic>
      <p:sp>
        <p:nvSpPr>
          <p:cNvPr id="55" name="Text Box 25"/>
          <p:cNvSpPr txBox="1">
            <a:spLocks noChangeArrowheads="1"/>
          </p:cNvSpPr>
          <p:nvPr/>
        </p:nvSpPr>
        <p:spPr bwMode="auto">
          <a:xfrm>
            <a:off x="4850865" y="294736"/>
            <a:ext cx="87172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第一項</a:t>
            </a:r>
          </a:p>
        </p:txBody>
      </p:sp>
      <p:sp>
        <p:nvSpPr>
          <p:cNvPr id="56" name="Text Box 28"/>
          <p:cNvSpPr txBox="1">
            <a:spLocks noChangeArrowheads="1"/>
          </p:cNvSpPr>
          <p:nvPr/>
        </p:nvSpPr>
        <p:spPr bwMode="auto">
          <a:xfrm>
            <a:off x="4875714" y="910740"/>
            <a:ext cx="15827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1600" b="1" dirty="0">
                <a:solidFill>
                  <a:srgbClr val="9966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第二項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FCB7AF-8579-4221-BE17-4241638C8BC3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149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395288" y="620713"/>
            <a:ext cx="46085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With mask function</a:t>
            </a: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  <a:sym typeface="Symbol" panose="05050102010706020507" pitchFamily="18" charset="2"/>
            </a:endParaRPr>
          </a:p>
        </p:txBody>
      </p:sp>
      <p:graphicFrame>
        <p:nvGraphicFramePr>
          <p:cNvPr id="35844" name="Object 3"/>
          <p:cNvGraphicFramePr>
            <a:graphicFrameLocks noChangeAspect="1"/>
          </p:cNvGraphicFramePr>
          <p:nvPr/>
        </p:nvGraphicFramePr>
        <p:xfrm>
          <a:off x="900113" y="1196975"/>
          <a:ext cx="6108700" cy="152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2" name="Equation" r:id="rId3" imgW="6146800" imgH="1536700" progId="Equation.DSMT4">
                  <p:embed/>
                </p:oleObj>
              </mc:Choice>
              <mc:Fallback>
                <p:oleObj name="Equation" r:id="rId3" imgW="6146800" imgH="1536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196975"/>
                        <a:ext cx="6108700" cy="152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66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539750" y="3284538"/>
            <a:ext cx="6840538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Suppose that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w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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) = 0 for |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|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&gt;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B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,   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B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is positive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.</a:t>
            </a: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If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B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&lt;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2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−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1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 i="1">
              <a:latin typeface="Times New Roman" panose="02020603050405020304" pitchFamily="18" charset="0"/>
              <a:ea typeface="標楷體" panose="03000509000000000000" pitchFamily="65" charset="-12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291B25-673C-4C04-8CAE-83060850D426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150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250825" y="4221163"/>
            <a:ext cx="2160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(3)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= 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+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)/2</a:t>
            </a: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250825" y="1052513"/>
            <a:ext cx="1800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(1)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250825" y="2492375"/>
            <a:ext cx="1800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(2)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</a:p>
        </p:txBody>
      </p:sp>
      <p:sp>
        <p:nvSpPr>
          <p:cNvPr id="36870" name="Line 5"/>
          <p:cNvSpPr>
            <a:spLocks noChangeShapeType="1"/>
          </p:cNvSpPr>
          <p:nvPr/>
        </p:nvSpPr>
        <p:spPr bwMode="auto">
          <a:xfrm>
            <a:off x="2339975" y="1412875"/>
            <a:ext cx="3671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871" name="Line 6"/>
          <p:cNvSpPr>
            <a:spLocks noChangeShapeType="1"/>
          </p:cNvSpPr>
          <p:nvPr/>
        </p:nvSpPr>
        <p:spPr bwMode="auto">
          <a:xfrm flipV="1">
            <a:off x="4140200" y="908050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872" name="Line 7"/>
          <p:cNvSpPr>
            <a:spLocks noChangeShapeType="1"/>
          </p:cNvSpPr>
          <p:nvPr/>
        </p:nvSpPr>
        <p:spPr bwMode="auto">
          <a:xfrm flipV="1">
            <a:off x="5076825" y="908050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873" name="Line 8"/>
          <p:cNvSpPr>
            <a:spLocks noChangeShapeType="1"/>
          </p:cNvSpPr>
          <p:nvPr/>
        </p:nvSpPr>
        <p:spPr bwMode="auto">
          <a:xfrm>
            <a:off x="2268538" y="2060575"/>
            <a:ext cx="3240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874" name="Line 9"/>
          <p:cNvSpPr>
            <a:spLocks noChangeShapeType="1"/>
          </p:cNvSpPr>
          <p:nvPr/>
        </p:nvSpPr>
        <p:spPr bwMode="auto">
          <a:xfrm flipV="1">
            <a:off x="4140200" y="15573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875" name="Line 10"/>
          <p:cNvSpPr>
            <a:spLocks noChangeShapeType="1"/>
          </p:cNvSpPr>
          <p:nvPr/>
        </p:nvSpPr>
        <p:spPr bwMode="auto">
          <a:xfrm flipV="1">
            <a:off x="3132138" y="15573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876" name="Line 11"/>
          <p:cNvSpPr>
            <a:spLocks noChangeShapeType="1"/>
          </p:cNvSpPr>
          <p:nvPr/>
        </p:nvSpPr>
        <p:spPr bwMode="auto">
          <a:xfrm>
            <a:off x="2268538" y="2852738"/>
            <a:ext cx="3240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877" name="Line 12"/>
          <p:cNvSpPr>
            <a:spLocks noChangeShapeType="1"/>
          </p:cNvSpPr>
          <p:nvPr/>
        </p:nvSpPr>
        <p:spPr bwMode="auto">
          <a:xfrm flipV="1">
            <a:off x="4140200" y="234950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878" name="Line 13"/>
          <p:cNvSpPr>
            <a:spLocks noChangeShapeType="1"/>
          </p:cNvSpPr>
          <p:nvPr/>
        </p:nvSpPr>
        <p:spPr bwMode="auto">
          <a:xfrm flipV="1">
            <a:off x="3132138" y="234950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879" name="Line 14"/>
          <p:cNvSpPr>
            <a:spLocks noChangeShapeType="1"/>
          </p:cNvSpPr>
          <p:nvPr/>
        </p:nvSpPr>
        <p:spPr bwMode="auto">
          <a:xfrm>
            <a:off x="2268538" y="3573463"/>
            <a:ext cx="3240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880" name="Line 15"/>
          <p:cNvSpPr>
            <a:spLocks noChangeShapeType="1"/>
          </p:cNvSpPr>
          <p:nvPr/>
        </p:nvSpPr>
        <p:spPr bwMode="auto">
          <a:xfrm flipV="1">
            <a:off x="4140200" y="3068638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 flipV="1">
            <a:off x="5148263" y="3068638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2339975" y="4365625"/>
            <a:ext cx="316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883" name="Line 18"/>
          <p:cNvSpPr>
            <a:spLocks noChangeShapeType="1"/>
          </p:cNvSpPr>
          <p:nvPr/>
        </p:nvSpPr>
        <p:spPr bwMode="auto">
          <a:xfrm flipV="1">
            <a:off x="3635375" y="3860800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884" name="Line 19"/>
          <p:cNvSpPr>
            <a:spLocks noChangeShapeType="1"/>
          </p:cNvSpPr>
          <p:nvPr/>
        </p:nvSpPr>
        <p:spPr bwMode="auto">
          <a:xfrm flipV="1">
            <a:off x="4716463" y="3860800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885" name="Line 20"/>
          <p:cNvSpPr>
            <a:spLocks noChangeShapeType="1"/>
          </p:cNvSpPr>
          <p:nvPr/>
        </p:nvSpPr>
        <p:spPr bwMode="auto">
          <a:xfrm>
            <a:off x="2411413" y="5013325"/>
            <a:ext cx="316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886" name="Line 21"/>
          <p:cNvSpPr>
            <a:spLocks noChangeShapeType="1"/>
          </p:cNvSpPr>
          <p:nvPr/>
        </p:nvSpPr>
        <p:spPr bwMode="auto">
          <a:xfrm flipV="1">
            <a:off x="3635375" y="4508500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887" name="Line 22"/>
          <p:cNvSpPr>
            <a:spLocks noChangeShapeType="1"/>
          </p:cNvSpPr>
          <p:nvPr/>
        </p:nvSpPr>
        <p:spPr bwMode="auto">
          <a:xfrm flipV="1">
            <a:off x="4716463" y="4508500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1908175" y="908050"/>
            <a:ext cx="1582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第一項</a:t>
            </a:r>
          </a:p>
        </p:txBody>
      </p:sp>
      <p:sp>
        <p:nvSpPr>
          <p:cNvPr id="36889" name="Text Box 24"/>
          <p:cNvSpPr txBox="1">
            <a:spLocks noChangeArrowheads="1"/>
          </p:cNvSpPr>
          <p:nvPr/>
        </p:nvSpPr>
        <p:spPr bwMode="auto">
          <a:xfrm>
            <a:off x="1908175" y="2349500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第一項</a:t>
            </a:r>
          </a:p>
        </p:txBody>
      </p:sp>
      <p:sp>
        <p:nvSpPr>
          <p:cNvPr id="36890" name="Text Box 25"/>
          <p:cNvSpPr txBox="1">
            <a:spLocks noChangeArrowheads="1"/>
          </p:cNvSpPr>
          <p:nvPr/>
        </p:nvSpPr>
        <p:spPr bwMode="auto">
          <a:xfrm>
            <a:off x="1908175" y="3860800"/>
            <a:ext cx="1296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第一項</a:t>
            </a:r>
          </a:p>
        </p:txBody>
      </p:sp>
      <p:sp>
        <p:nvSpPr>
          <p:cNvPr id="36891" name="Text Box 26"/>
          <p:cNvSpPr txBox="1">
            <a:spLocks noChangeArrowheads="1"/>
          </p:cNvSpPr>
          <p:nvPr/>
        </p:nvSpPr>
        <p:spPr bwMode="auto">
          <a:xfrm>
            <a:off x="1908175" y="1628775"/>
            <a:ext cx="1008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 b="1">
                <a:solidFill>
                  <a:srgbClr val="9966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第二項</a:t>
            </a:r>
          </a:p>
        </p:txBody>
      </p:sp>
      <p:sp>
        <p:nvSpPr>
          <p:cNvPr id="36892" name="Text Box 27"/>
          <p:cNvSpPr txBox="1">
            <a:spLocks noChangeArrowheads="1"/>
          </p:cNvSpPr>
          <p:nvPr/>
        </p:nvSpPr>
        <p:spPr bwMode="auto">
          <a:xfrm>
            <a:off x="1908175" y="3068638"/>
            <a:ext cx="1582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 b="1">
                <a:solidFill>
                  <a:srgbClr val="9966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第二項</a:t>
            </a:r>
          </a:p>
        </p:txBody>
      </p:sp>
      <p:sp>
        <p:nvSpPr>
          <p:cNvPr id="36893" name="Text Box 28"/>
          <p:cNvSpPr txBox="1">
            <a:spLocks noChangeArrowheads="1"/>
          </p:cNvSpPr>
          <p:nvPr/>
        </p:nvSpPr>
        <p:spPr bwMode="auto">
          <a:xfrm>
            <a:off x="1908175" y="4652963"/>
            <a:ext cx="1582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 b="1">
                <a:solidFill>
                  <a:srgbClr val="9966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第二項</a:t>
            </a:r>
          </a:p>
        </p:txBody>
      </p:sp>
      <p:sp>
        <p:nvSpPr>
          <p:cNvPr id="36894" name="Text Box 29"/>
          <p:cNvSpPr txBox="1">
            <a:spLocks noChangeArrowheads="1"/>
          </p:cNvSpPr>
          <p:nvPr/>
        </p:nvSpPr>
        <p:spPr bwMode="auto">
          <a:xfrm>
            <a:off x="6011863" y="1196975"/>
            <a:ext cx="792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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-axis</a:t>
            </a: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6895" name="Text Box 30"/>
          <p:cNvSpPr txBox="1">
            <a:spLocks noChangeArrowheads="1"/>
          </p:cNvSpPr>
          <p:nvPr/>
        </p:nvSpPr>
        <p:spPr bwMode="auto">
          <a:xfrm>
            <a:off x="5435600" y="1844675"/>
            <a:ext cx="792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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-axis</a:t>
            </a: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6896" name="Text Box 31"/>
          <p:cNvSpPr txBox="1">
            <a:spLocks noChangeArrowheads="1"/>
          </p:cNvSpPr>
          <p:nvPr/>
        </p:nvSpPr>
        <p:spPr bwMode="auto">
          <a:xfrm>
            <a:off x="5508625" y="2636838"/>
            <a:ext cx="792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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-axis</a:t>
            </a: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6897" name="Text Box 32"/>
          <p:cNvSpPr txBox="1">
            <a:spLocks noChangeArrowheads="1"/>
          </p:cNvSpPr>
          <p:nvPr/>
        </p:nvSpPr>
        <p:spPr bwMode="auto">
          <a:xfrm>
            <a:off x="5508625" y="3429000"/>
            <a:ext cx="792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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-axis</a:t>
            </a: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6898" name="Text Box 33"/>
          <p:cNvSpPr txBox="1">
            <a:spLocks noChangeArrowheads="1"/>
          </p:cNvSpPr>
          <p:nvPr/>
        </p:nvSpPr>
        <p:spPr bwMode="auto">
          <a:xfrm>
            <a:off x="5580063" y="4149725"/>
            <a:ext cx="792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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-axis</a:t>
            </a: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6899" name="Text Box 34"/>
          <p:cNvSpPr txBox="1">
            <a:spLocks noChangeArrowheads="1"/>
          </p:cNvSpPr>
          <p:nvPr/>
        </p:nvSpPr>
        <p:spPr bwMode="auto">
          <a:xfrm>
            <a:off x="5580063" y="4797425"/>
            <a:ext cx="792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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-axis</a:t>
            </a: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6900" name="Text Box 35"/>
          <p:cNvSpPr txBox="1">
            <a:spLocks noChangeArrowheads="1"/>
          </p:cNvSpPr>
          <p:nvPr/>
        </p:nvSpPr>
        <p:spPr bwMode="auto">
          <a:xfrm>
            <a:off x="4716463" y="3500438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−2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endParaRPr lang="en-US" altLang="zh-TW" sz="2000" baseline="-25000">
              <a:solidFill>
                <a:srgbClr val="3333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6901" name="Text Box 36"/>
          <p:cNvSpPr txBox="1">
            <a:spLocks noChangeArrowheads="1"/>
          </p:cNvSpPr>
          <p:nvPr/>
        </p:nvSpPr>
        <p:spPr bwMode="auto">
          <a:xfrm>
            <a:off x="2771775" y="1954213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−2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endParaRPr lang="en-US" altLang="zh-TW" sz="2000" baseline="-25000">
              <a:solidFill>
                <a:srgbClr val="3333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6902" name="Text Box 37"/>
          <p:cNvSpPr txBox="1">
            <a:spLocks noChangeArrowheads="1"/>
          </p:cNvSpPr>
          <p:nvPr/>
        </p:nvSpPr>
        <p:spPr bwMode="auto">
          <a:xfrm>
            <a:off x="4067175" y="1341438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endParaRPr lang="en-US" altLang="zh-TW" sz="2000" baseline="-25000">
              <a:solidFill>
                <a:srgbClr val="3333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6903" name="Text Box 38"/>
          <p:cNvSpPr txBox="1">
            <a:spLocks noChangeArrowheads="1"/>
          </p:cNvSpPr>
          <p:nvPr/>
        </p:nvSpPr>
        <p:spPr bwMode="auto">
          <a:xfrm>
            <a:off x="3995738" y="2781300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endParaRPr lang="en-US" altLang="zh-TW" sz="2000" baseline="-25000">
              <a:solidFill>
                <a:srgbClr val="3333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6904" name="Text Box 39"/>
          <p:cNvSpPr txBox="1">
            <a:spLocks noChangeArrowheads="1"/>
          </p:cNvSpPr>
          <p:nvPr/>
        </p:nvSpPr>
        <p:spPr bwMode="auto">
          <a:xfrm>
            <a:off x="2843213" y="2781300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−2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endParaRPr lang="en-US" altLang="zh-TW" sz="2000" baseline="-25000">
              <a:solidFill>
                <a:srgbClr val="3333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6905" name="Text Box 40"/>
          <p:cNvSpPr txBox="1">
            <a:spLocks noChangeArrowheads="1"/>
          </p:cNvSpPr>
          <p:nvPr/>
        </p:nvSpPr>
        <p:spPr bwMode="auto">
          <a:xfrm>
            <a:off x="3995738" y="3500438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endParaRPr lang="en-US" altLang="zh-TW" sz="2000" baseline="-25000">
              <a:solidFill>
                <a:srgbClr val="3333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6906" name="Text Box 41"/>
          <p:cNvSpPr txBox="1">
            <a:spLocks noChangeArrowheads="1"/>
          </p:cNvSpPr>
          <p:nvPr/>
        </p:nvSpPr>
        <p:spPr bwMode="auto">
          <a:xfrm>
            <a:off x="4787900" y="1341438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−2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endParaRPr lang="en-US" altLang="zh-TW" sz="2000" baseline="-25000">
              <a:solidFill>
                <a:srgbClr val="3333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6907" name="Text Box 42"/>
          <p:cNvSpPr txBox="1">
            <a:spLocks noChangeArrowheads="1"/>
          </p:cNvSpPr>
          <p:nvPr/>
        </p:nvSpPr>
        <p:spPr bwMode="auto">
          <a:xfrm>
            <a:off x="4643438" y="4221163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−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endParaRPr lang="en-US" altLang="zh-TW" sz="2000" baseline="-25000">
              <a:solidFill>
                <a:srgbClr val="3333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6908" name="Text Box 43"/>
          <p:cNvSpPr txBox="1">
            <a:spLocks noChangeArrowheads="1"/>
          </p:cNvSpPr>
          <p:nvPr/>
        </p:nvSpPr>
        <p:spPr bwMode="auto">
          <a:xfrm>
            <a:off x="4572000" y="4941888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−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endParaRPr lang="en-US" altLang="zh-TW" sz="2000" baseline="-25000">
              <a:solidFill>
                <a:srgbClr val="3333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6909" name="Text Box 44"/>
          <p:cNvSpPr txBox="1">
            <a:spLocks noChangeArrowheads="1"/>
          </p:cNvSpPr>
          <p:nvPr/>
        </p:nvSpPr>
        <p:spPr bwMode="auto">
          <a:xfrm>
            <a:off x="3059113" y="4221163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−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endParaRPr lang="en-US" altLang="zh-TW" sz="2000" baseline="-25000">
              <a:solidFill>
                <a:srgbClr val="3333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6910" name="Text Box 45"/>
          <p:cNvSpPr txBox="1">
            <a:spLocks noChangeArrowheads="1"/>
          </p:cNvSpPr>
          <p:nvPr/>
        </p:nvSpPr>
        <p:spPr bwMode="auto">
          <a:xfrm>
            <a:off x="3132138" y="4941888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−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endParaRPr lang="en-US" altLang="zh-TW" sz="2000" baseline="-25000">
              <a:solidFill>
                <a:srgbClr val="3333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6911" name="Text Box 46"/>
          <p:cNvSpPr txBox="1">
            <a:spLocks noChangeArrowheads="1"/>
          </p:cNvSpPr>
          <p:nvPr/>
        </p:nvSpPr>
        <p:spPr bwMode="auto">
          <a:xfrm>
            <a:off x="3419475" y="476250"/>
            <a:ext cx="503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b="1">
                <a:solidFill>
                  <a:srgbClr val="9966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−</a:t>
            </a:r>
            <a:r>
              <a:rPr lang="en-US" altLang="zh-TW" sz="2000" b="1" i="1">
                <a:solidFill>
                  <a:srgbClr val="9966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endParaRPr lang="en-US" altLang="zh-TW" sz="2000" b="1" baseline="-25000">
              <a:solidFill>
                <a:srgbClr val="996633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6912" name="Text Box 47"/>
          <p:cNvSpPr txBox="1">
            <a:spLocks noChangeArrowheads="1"/>
          </p:cNvSpPr>
          <p:nvPr/>
        </p:nvSpPr>
        <p:spPr bwMode="auto">
          <a:xfrm>
            <a:off x="4427538" y="476250"/>
            <a:ext cx="5032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b="1" i="1">
                <a:solidFill>
                  <a:srgbClr val="9966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endParaRPr lang="en-US" altLang="zh-TW" sz="2000" b="1" baseline="-25000">
              <a:solidFill>
                <a:srgbClr val="996633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6913" name="Line 48"/>
          <p:cNvSpPr>
            <a:spLocks noChangeShapeType="1"/>
          </p:cNvSpPr>
          <p:nvPr/>
        </p:nvSpPr>
        <p:spPr bwMode="auto">
          <a:xfrm>
            <a:off x="3851275" y="836613"/>
            <a:ext cx="0" cy="4465637"/>
          </a:xfrm>
          <a:prstGeom prst="line">
            <a:avLst/>
          </a:prstGeom>
          <a:noFill/>
          <a:ln w="9525">
            <a:solidFill>
              <a:srgbClr val="996633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914" name="Line 49"/>
          <p:cNvSpPr>
            <a:spLocks noChangeShapeType="1"/>
          </p:cNvSpPr>
          <p:nvPr/>
        </p:nvSpPr>
        <p:spPr bwMode="auto">
          <a:xfrm>
            <a:off x="4500563" y="836613"/>
            <a:ext cx="0" cy="4465637"/>
          </a:xfrm>
          <a:prstGeom prst="line">
            <a:avLst/>
          </a:prstGeom>
          <a:noFill/>
          <a:ln w="9525">
            <a:solidFill>
              <a:srgbClr val="996633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915" name="Text Box 50"/>
          <p:cNvSpPr txBox="1">
            <a:spLocks noChangeArrowheads="1"/>
          </p:cNvSpPr>
          <p:nvPr/>
        </p:nvSpPr>
        <p:spPr bwMode="auto">
          <a:xfrm>
            <a:off x="4356100" y="5229225"/>
            <a:ext cx="503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b="1" i="1">
                <a:solidFill>
                  <a:srgbClr val="9966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endParaRPr lang="en-US" altLang="zh-TW" sz="2000" b="1" baseline="-25000">
              <a:solidFill>
                <a:srgbClr val="996633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6916" name="Text Box 51"/>
          <p:cNvSpPr txBox="1">
            <a:spLocks noChangeArrowheads="1"/>
          </p:cNvSpPr>
          <p:nvPr/>
        </p:nvSpPr>
        <p:spPr bwMode="auto">
          <a:xfrm>
            <a:off x="3635375" y="5229225"/>
            <a:ext cx="503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b="1">
                <a:solidFill>
                  <a:srgbClr val="9966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−</a:t>
            </a:r>
            <a:r>
              <a:rPr lang="en-US" altLang="zh-TW" sz="2000" b="1" i="1">
                <a:solidFill>
                  <a:srgbClr val="9966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endParaRPr lang="en-US" altLang="zh-TW" sz="2000" b="1" baseline="-25000">
              <a:solidFill>
                <a:srgbClr val="996633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D5DFBB-4082-46EB-8435-A6A44B298168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151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611188" y="404813"/>
            <a:ext cx="7777162" cy="466725"/>
          </a:xfrm>
          <a:prstGeom prst="rect">
            <a:avLst/>
          </a:prstGeom>
          <a:noFill/>
          <a:ln w="9525">
            <a:solidFill>
              <a:srgbClr val="9966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TW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附錄五：  研究所學習新知識把握的要點</a:t>
            </a: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539750" y="1196975"/>
            <a:ext cx="6337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(1) </a:t>
            </a:r>
            <a:r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Concepts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:  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這個方法的核心概念、基本精神是什麼</a:t>
            </a: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539750" y="2708275"/>
            <a:ext cx="6337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(3)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Advantages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: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這方法的優點是什麼</a:t>
            </a:r>
          </a:p>
        </p:txBody>
      </p:sp>
      <p:sp>
        <p:nvSpPr>
          <p:cNvPr id="37894" name="Text Box 5"/>
          <p:cNvSpPr txBox="1">
            <a:spLocks noChangeArrowheads="1"/>
          </p:cNvSpPr>
          <p:nvPr/>
        </p:nvSpPr>
        <p:spPr bwMode="auto">
          <a:xfrm>
            <a:off x="539750" y="3644900"/>
            <a:ext cx="6337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(4)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Disadvantages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: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這方法的缺點是什麼</a:t>
            </a:r>
          </a:p>
        </p:txBody>
      </p:sp>
      <p:sp>
        <p:nvSpPr>
          <p:cNvPr id="37895" name="Text Box 6"/>
          <p:cNvSpPr txBox="1">
            <a:spLocks noChangeArrowheads="1"/>
          </p:cNvSpPr>
          <p:nvPr/>
        </p:nvSpPr>
        <p:spPr bwMode="auto">
          <a:xfrm>
            <a:off x="539750" y="4652963"/>
            <a:ext cx="7056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(5)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Applications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: 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這個方法要用來處理什麼問題，有什麼應用</a:t>
            </a:r>
          </a:p>
        </p:txBody>
      </p:sp>
      <p:sp>
        <p:nvSpPr>
          <p:cNvPr id="37896" name="Text Box 7"/>
          <p:cNvSpPr txBox="1">
            <a:spLocks noChangeArrowheads="1"/>
          </p:cNvSpPr>
          <p:nvPr/>
        </p:nvSpPr>
        <p:spPr bwMode="auto">
          <a:xfrm>
            <a:off x="539750" y="5302250"/>
            <a:ext cx="63373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(6) </a:t>
            </a:r>
            <a:r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Innovations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: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這方法有什麼可以改進的地方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或是可以推廣到什麼地方 </a:t>
            </a:r>
          </a:p>
        </p:txBody>
      </p:sp>
      <p:sp>
        <p:nvSpPr>
          <p:cNvPr id="37897" name="Rectangle 8"/>
          <p:cNvSpPr>
            <a:spLocks noChangeArrowheads="1"/>
          </p:cNvSpPr>
          <p:nvPr/>
        </p:nvSpPr>
        <p:spPr bwMode="auto">
          <a:xfrm>
            <a:off x="2339975" y="3141663"/>
            <a:ext cx="5545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(3-1) Why?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造成這些優點的原因是什麼</a:t>
            </a:r>
          </a:p>
        </p:txBody>
      </p:sp>
      <p:sp>
        <p:nvSpPr>
          <p:cNvPr id="37898" name="Rectangle 9"/>
          <p:cNvSpPr>
            <a:spLocks noChangeArrowheads="1"/>
          </p:cNvSpPr>
          <p:nvPr/>
        </p:nvSpPr>
        <p:spPr bwMode="auto">
          <a:xfrm>
            <a:off x="2339975" y="4078288"/>
            <a:ext cx="5545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(4-1) Why?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造成這些缺點的原因是什麼</a:t>
            </a:r>
          </a:p>
        </p:txBody>
      </p:sp>
      <p:sp>
        <p:nvSpPr>
          <p:cNvPr id="37899" name="Text Box 10"/>
          <p:cNvSpPr txBox="1">
            <a:spLocks noChangeArrowheads="1"/>
          </p:cNvSpPr>
          <p:nvPr/>
        </p:nvSpPr>
        <p:spPr bwMode="auto">
          <a:xfrm>
            <a:off x="539750" y="1773238"/>
            <a:ext cx="7127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(2)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Comparison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: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這方法和其他方法之間，有什麼相同的地方？</a:t>
            </a:r>
          </a:p>
        </p:txBody>
      </p:sp>
      <p:sp>
        <p:nvSpPr>
          <p:cNvPr id="37900" name="Rectangle 11"/>
          <p:cNvSpPr>
            <a:spLocks noChangeArrowheads="1"/>
          </p:cNvSpPr>
          <p:nvPr/>
        </p:nvSpPr>
        <p:spPr bwMode="auto">
          <a:xfrm>
            <a:off x="2268538" y="2133600"/>
            <a:ext cx="2374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有什麼相異的地方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F49E4D-C82C-4307-B376-731595A97352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152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611188" y="1412875"/>
            <a:ext cx="7848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看過一篇論文或一個章節之後，若能夠回答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(1)-(5)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的問題，就代表你已經學通了這個方法</a:t>
            </a:r>
          </a:p>
        </p:txBody>
      </p:sp>
      <p:sp>
        <p:nvSpPr>
          <p:cNvPr id="38916" name="Text Box 5"/>
          <p:cNvSpPr txBox="1">
            <a:spLocks noChangeArrowheads="1"/>
          </p:cNvSpPr>
          <p:nvPr/>
        </p:nvSpPr>
        <p:spPr bwMode="auto">
          <a:xfrm>
            <a:off x="611188" y="2924175"/>
            <a:ext cx="77057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如果你的目標是發明創造出新的方法，可試著回答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(3-1), (4-1),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和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(6)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的問題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169F0B-5641-4606-BA6F-4E86494B655C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121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755650" y="333375"/>
            <a:ext cx="7632700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200">
                <a:solidFill>
                  <a:srgbClr val="3333FF"/>
                </a:solidFill>
                <a:latin typeface="Times New Roman" panose="02020603050405020304" pitchFamily="18" charset="0"/>
              </a:rPr>
              <a:t>The operators that are related to the WDF: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200">
                <a:latin typeface="Times New Roman" panose="02020603050405020304" pitchFamily="18" charset="0"/>
              </a:rPr>
              <a:t>(a)  Signal auto-correlation function: </a:t>
            </a:r>
            <a:br>
              <a:rPr lang="en-US" altLang="zh-TW" sz="2200">
                <a:latin typeface="Times New Roman" panose="02020603050405020304" pitchFamily="18" charset="0"/>
              </a:rPr>
            </a:br>
            <a:r>
              <a:rPr lang="en-US" altLang="zh-TW" sz="2200">
                <a:latin typeface="Times New Roman" panose="02020603050405020304" pitchFamily="18" charset="0"/>
              </a:rPr>
              <a:t>			</a:t>
            </a:r>
          </a:p>
          <a:p>
            <a:pPr eaLnBrk="1" hangingPunct="1">
              <a:spcBef>
                <a:spcPts val="1200"/>
              </a:spcBef>
              <a:buFontTx/>
              <a:buAutoNum type="alphaLcParenBoth" startAt="2"/>
            </a:pPr>
            <a:r>
              <a:rPr lang="en-US" altLang="zh-TW" sz="2200">
                <a:latin typeface="Times New Roman" panose="02020603050405020304" pitchFamily="18" charset="0"/>
              </a:rPr>
              <a:t>  Spectrum auto-correlation function: </a:t>
            </a:r>
            <a:br>
              <a:rPr lang="en-US" altLang="zh-TW" sz="2200">
                <a:latin typeface="Times New Roman" panose="02020603050405020304" pitchFamily="18" charset="0"/>
              </a:rPr>
            </a:br>
            <a:endParaRPr lang="en-US" altLang="zh-TW" sz="2200">
              <a:latin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zh-TW" sz="2200">
                <a:latin typeface="Times New Roman" panose="02020603050405020304" pitchFamily="18" charset="0"/>
              </a:rPr>
              <a:t>(c)  Ambiguity function (AF):</a:t>
            </a: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15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6151" name="Object 10"/>
          <p:cNvGraphicFramePr>
            <a:graphicFrameLocks noChangeAspect="1"/>
          </p:cNvGraphicFramePr>
          <p:nvPr/>
        </p:nvGraphicFramePr>
        <p:xfrm>
          <a:off x="1406525" y="1317625"/>
          <a:ext cx="3725863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4" name="Equation" r:id="rId3" imgW="3721100" imgH="406400" progId="Equation.DSMT4">
                  <p:embed/>
                </p:oleObj>
              </mc:Choice>
              <mc:Fallback>
                <p:oleObj name="Equation" r:id="rId3" imgW="3721100" imgH="406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6525" y="1317625"/>
                        <a:ext cx="3725863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12"/>
          <p:cNvGraphicFramePr>
            <a:graphicFrameLocks noChangeAspect="1"/>
          </p:cNvGraphicFramePr>
          <p:nvPr/>
        </p:nvGraphicFramePr>
        <p:xfrm>
          <a:off x="1389063" y="2101850"/>
          <a:ext cx="40481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5" name="Equation" r:id="rId5" imgW="4279900" imgH="406400" progId="Equation.DSMT4">
                  <p:embed/>
                </p:oleObj>
              </mc:Choice>
              <mc:Fallback>
                <p:oleObj name="Equation" r:id="rId5" imgW="4279900" imgH="4064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9063" y="2101850"/>
                        <a:ext cx="404812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14"/>
          <p:cNvGraphicFramePr>
            <a:graphicFrameLocks noChangeAspect="1"/>
          </p:cNvGraphicFramePr>
          <p:nvPr/>
        </p:nvGraphicFramePr>
        <p:xfrm>
          <a:off x="1433513" y="2897188"/>
          <a:ext cx="528320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6" name="Equation" r:id="rId7" imgW="5283200" imgH="546100" progId="Equation.DSMT4">
                  <p:embed/>
                </p:oleObj>
              </mc:Choice>
              <mc:Fallback>
                <p:oleObj name="Equation" r:id="rId7" imgW="5283200" imgH="5461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513" y="2897188"/>
                        <a:ext cx="5283200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Text Box 15"/>
          <p:cNvSpPr txBox="1">
            <a:spLocks noChangeArrowheads="1"/>
          </p:cNvSpPr>
          <p:nvPr/>
        </p:nvSpPr>
        <p:spPr bwMode="auto">
          <a:xfrm>
            <a:off x="7399338" y="4757738"/>
            <a:ext cx="1206500" cy="669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200" i="1">
                <a:latin typeface="Times New Roman" panose="02020603050405020304" pitchFamily="18" charset="0"/>
              </a:rPr>
              <a:t>A</a:t>
            </a:r>
            <a:r>
              <a:rPr lang="en-US" altLang="zh-TW" sz="2200" i="1" baseline="-25000">
                <a:latin typeface="Times New Roman" panose="02020603050405020304" pitchFamily="18" charset="0"/>
              </a:rPr>
              <a:t>x</a:t>
            </a:r>
            <a:r>
              <a:rPr lang="en-US" altLang="zh-TW" sz="2200">
                <a:latin typeface="Times New Roman" panose="02020603050405020304" pitchFamily="18" charset="0"/>
              </a:rPr>
              <a:t>(</a:t>
            </a:r>
            <a:r>
              <a:rPr lang="en-US" altLang="zh-TW" sz="2200" i="1">
                <a:latin typeface="Times New Roman" panose="02020603050405020304" pitchFamily="18" charset="0"/>
                <a:sym typeface="Symbol" panose="05050102010706020507" pitchFamily="18" charset="2"/>
              </a:rPr>
              <a:t></a:t>
            </a:r>
            <a:r>
              <a:rPr lang="en-US" altLang="zh-TW" sz="2200">
                <a:latin typeface="Times New Roman" panose="02020603050405020304" pitchFamily="18" charset="0"/>
              </a:rPr>
              <a:t>, </a:t>
            </a:r>
            <a:r>
              <a:rPr lang="en-US" altLang="zh-TW" sz="2200" i="1">
                <a:latin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zh-TW" sz="2200" i="1">
                <a:latin typeface="Times New Roman" panose="02020603050405020304" pitchFamily="18" charset="0"/>
              </a:rPr>
              <a:t> </a:t>
            </a:r>
            <a:r>
              <a:rPr lang="en-US" altLang="zh-TW" sz="220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6155" name="Text Box 16"/>
          <p:cNvSpPr txBox="1">
            <a:spLocks noChangeArrowheads="1"/>
          </p:cNvSpPr>
          <p:nvPr/>
        </p:nvSpPr>
        <p:spPr bwMode="auto">
          <a:xfrm>
            <a:off x="2413000" y="3860800"/>
            <a:ext cx="9366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200">
                <a:latin typeface="Times New Roman" panose="02020603050405020304" pitchFamily="18" charset="0"/>
              </a:rPr>
              <a:t>FT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</a:t>
            </a:r>
            <a:r>
              <a:rPr lang="en-US" altLang="zh-TW" sz="22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</a:p>
        </p:txBody>
      </p:sp>
      <p:sp>
        <p:nvSpPr>
          <p:cNvPr id="6156" name="Line 17"/>
          <p:cNvSpPr>
            <a:spLocks noChangeShapeType="1"/>
          </p:cNvSpPr>
          <p:nvPr/>
        </p:nvSpPr>
        <p:spPr bwMode="auto">
          <a:xfrm flipV="1">
            <a:off x="1836738" y="4330700"/>
            <a:ext cx="20161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57" name="Line 18"/>
          <p:cNvSpPr>
            <a:spLocks noChangeShapeType="1"/>
          </p:cNvSpPr>
          <p:nvPr/>
        </p:nvSpPr>
        <p:spPr bwMode="auto">
          <a:xfrm flipV="1">
            <a:off x="1404938" y="4330700"/>
            <a:ext cx="431800" cy="469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58" name="Text Box 19"/>
          <p:cNvSpPr txBox="1">
            <a:spLocks noChangeArrowheads="1"/>
          </p:cNvSpPr>
          <p:nvPr/>
        </p:nvSpPr>
        <p:spPr bwMode="auto">
          <a:xfrm>
            <a:off x="5292725" y="3860800"/>
            <a:ext cx="9302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200">
                <a:latin typeface="Times New Roman" panose="02020603050405020304" pitchFamily="18" charset="0"/>
              </a:rPr>
              <a:t>FT</a:t>
            </a:r>
            <a:r>
              <a:rPr lang="en-US" altLang="zh-TW" sz="2200" i="1" baseline="-25000">
                <a:latin typeface="Times New Roman" panose="02020603050405020304" pitchFamily="18" charset="0"/>
              </a:rPr>
              <a:t>t</a:t>
            </a:r>
            <a:r>
              <a:rPr lang="en-US" altLang="zh-TW" sz="22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TW" sz="2200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</a:t>
            </a:r>
            <a:r>
              <a:rPr lang="en-US" altLang="zh-TW" sz="2200" baseline="-25000">
                <a:latin typeface="Times New Roman" panose="02020603050405020304" pitchFamily="18" charset="0"/>
              </a:rPr>
              <a:t> </a:t>
            </a:r>
            <a:endParaRPr lang="en-US" altLang="zh-TW" sz="2200">
              <a:latin typeface="Times New Roman" panose="02020603050405020304" pitchFamily="18" charset="0"/>
            </a:endParaRPr>
          </a:p>
        </p:txBody>
      </p:sp>
      <p:sp>
        <p:nvSpPr>
          <p:cNvPr id="6159" name="Line 20"/>
          <p:cNvSpPr>
            <a:spLocks noChangeShapeType="1"/>
          </p:cNvSpPr>
          <p:nvPr/>
        </p:nvSpPr>
        <p:spPr bwMode="auto">
          <a:xfrm>
            <a:off x="4860925" y="4330700"/>
            <a:ext cx="22320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60" name="Line 21"/>
          <p:cNvSpPr>
            <a:spLocks noChangeShapeType="1"/>
          </p:cNvSpPr>
          <p:nvPr/>
        </p:nvSpPr>
        <p:spPr bwMode="auto">
          <a:xfrm>
            <a:off x="7092950" y="4330700"/>
            <a:ext cx="576263" cy="3921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61" name="Text Box 22"/>
          <p:cNvSpPr txBox="1">
            <a:spLocks noChangeArrowheads="1"/>
          </p:cNvSpPr>
          <p:nvPr/>
        </p:nvSpPr>
        <p:spPr bwMode="auto">
          <a:xfrm>
            <a:off x="3421063" y="4764088"/>
            <a:ext cx="2016125" cy="7842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10800" rIns="0" bIns="10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200">
                <a:latin typeface="Times New Roman" panose="02020603050405020304" pitchFamily="18" charset="0"/>
              </a:rPr>
              <a:t>FT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</a:t>
            </a:r>
            <a:r>
              <a:rPr lang="en-US" altLang="zh-TW" sz="22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200">
                <a:latin typeface="Times New Roman" panose="02020603050405020304" pitchFamily="18" charset="0"/>
              </a:rPr>
              <a:t>    IFT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</a:t>
            </a:r>
            <a:r>
              <a:rPr lang="en-US" altLang="zh-TW" sz="22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</a:p>
        </p:txBody>
      </p:sp>
      <p:sp>
        <p:nvSpPr>
          <p:cNvPr id="6162" name="Line 23"/>
          <p:cNvSpPr>
            <a:spLocks noChangeShapeType="1"/>
          </p:cNvSpPr>
          <p:nvPr/>
        </p:nvSpPr>
        <p:spPr bwMode="auto">
          <a:xfrm flipV="1">
            <a:off x="1765300" y="5192713"/>
            <a:ext cx="56165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63" name="Text Box 24"/>
          <p:cNvSpPr txBox="1">
            <a:spLocks noChangeArrowheads="1"/>
          </p:cNvSpPr>
          <p:nvPr/>
        </p:nvSpPr>
        <p:spPr bwMode="auto">
          <a:xfrm>
            <a:off x="3852863" y="5819775"/>
            <a:ext cx="1079500" cy="622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TW" sz="2200" i="1">
                <a:latin typeface="Times New Roman" panose="02020603050405020304" pitchFamily="18" charset="0"/>
              </a:rPr>
              <a:t>S</a:t>
            </a:r>
            <a:r>
              <a:rPr lang="en-US" altLang="zh-TW" sz="2200" i="1" baseline="-25000">
                <a:latin typeface="Times New Roman" panose="02020603050405020304" pitchFamily="18" charset="0"/>
              </a:rPr>
              <a:t>x</a:t>
            </a:r>
            <a:r>
              <a:rPr lang="en-US" altLang="zh-TW" sz="2200">
                <a:latin typeface="Times New Roman" panose="02020603050405020304" pitchFamily="18" charset="0"/>
              </a:rPr>
              <a:t>(</a:t>
            </a:r>
            <a:r>
              <a:rPr lang="en-US" altLang="zh-TW" sz="2200" i="1">
                <a:latin typeface="Times New Roman" panose="02020603050405020304" pitchFamily="18" charset="0"/>
                <a:sym typeface="Symbol" panose="05050102010706020507" pitchFamily="18" charset="2"/>
              </a:rPr>
              <a:t></a:t>
            </a:r>
            <a:r>
              <a:rPr lang="en-US" altLang="zh-TW" sz="2200">
                <a:latin typeface="Times New Roman" panose="02020603050405020304" pitchFamily="18" charset="0"/>
              </a:rPr>
              <a:t>, </a:t>
            </a:r>
            <a:r>
              <a:rPr lang="en-US" altLang="zh-TW" sz="2200" i="1">
                <a:latin typeface="Times New Roman" panose="02020603050405020304" pitchFamily="18" charset="0"/>
              </a:rPr>
              <a:t>f </a:t>
            </a:r>
            <a:r>
              <a:rPr lang="en-US" altLang="zh-TW" sz="220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6164" name="Text Box 25"/>
          <p:cNvSpPr txBox="1">
            <a:spLocks noChangeArrowheads="1"/>
          </p:cNvSpPr>
          <p:nvPr/>
        </p:nvSpPr>
        <p:spPr bwMode="auto">
          <a:xfrm>
            <a:off x="2341563" y="5976938"/>
            <a:ext cx="1008062" cy="547687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200">
                <a:latin typeface="Times New Roman" panose="02020603050405020304" pitchFamily="18" charset="0"/>
              </a:rPr>
              <a:t>IFT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</a:t>
            </a:r>
            <a:r>
              <a:rPr lang="en-US" altLang="zh-TW" sz="22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</a:p>
        </p:txBody>
      </p:sp>
      <p:sp>
        <p:nvSpPr>
          <p:cNvPr id="6165" name="Text Box 26"/>
          <p:cNvSpPr txBox="1">
            <a:spLocks noChangeArrowheads="1"/>
          </p:cNvSpPr>
          <p:nvPr/>
        </p:nvSpPr>
        <p:spPr bwMode="auto">
          <a:xfrm>
            <a:off x="6013450" y="5976938"/>
            <a:ext cx="1008063" cy="547687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200">
                <a:latin typeface="Times New Roman" panose="02020603050405020304" pitchFamily="18" charset="0"/>
              </a:rPr>
              <a:t>IFT</a:t>
            </a:r>
            <a:r>
              <a:rPr lang="en-US" altLang="zh-TW" sz="2200" i="1" baseline="-25000">
                <a:latin typeface="Times New Roman" panose="02020603050405020304" pitchFamily="18" charset="0"/>
              </a:rPr>
              <a:t>f</a:t>
            </a:r>
            <a:r>
              <a:rPr lang="en-US" altLang="zh-TW" sz="22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TW" sz="2200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zh-TW" sz="22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6166" name="Text Box 27"/>
          <p:cNvSpPr txBox="1">
            <a:spLocks noChangeArrowheads="1"/>
          </p:cNvSpPr>
          <p:nvPr/>
        </p:nvSpPr>
        <p:spPr bwMode="auto">
          <a:xfrm>
            <a:off x="3852863" y="4017963"/>
            <a:ext cx="1008062" cy="6270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36000" rIns="360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200" i="1">
                <a:latin typeface="Times New Roman" panose="02020603050405020304" pitchFamily="18" charset="0"/>
              </a:rPr>
              <a:t>C</a:t>
            </a:r>
            <a:r>
              <a:rPr lang="en-US" altLang="zh-TW" sz="2200" i="1" baseline="-25000">
                <a:latin typeface="Times New Roman" panose="02020603050405020304" pitchFamily="18" charset="0"/>
              </a:rPr>
              <a:t>x</a:t>
            </a:r>
            <a:r>
              <a:rPr lang="en-US" altLang="zh-TW" sz="2200">
                <a:latin typeface="Times New Roman" panose="02020603050405020304" pitchFamily="18" charset="0"/>
              </a:rPr>
              <a:t>(</a:t>
            </a:r>
            <a:r>
              <a:rPr lang="en-US" altLang="zh-TW" sz="2200" i="1">
                <a:latin typeface="Times New Roman" panose="02020603050405020304" pitchFamily="18" charset="0"/>
              </a:rPr>
              <a:t>t</a:t>
            </a:r>
            <a:r>
              <a:rPr lang="en-US" altLang="zh-TW" sz="2200">
                <a:latin typeface="Times New Roman" panose="02020603050405020304" pitchFamily="18" charset="0"/>
              </a:rPr>
              <a:t>, </a:t>
            </a:r>
            <a:r>
              <a:rPr lang="en-US" altLang="zh-TW" sz="2200" i="1">
                <a:latin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zh-TW" sz="2200" i="1">
                <a:latin typeface="Times New Roman" panose="02020603050405020304" pitchFamily="18" charset="0"/>
              </a:rPr>
              <a:t> </a:t>
            </a:r>
            <a:r>
              <a:rPr lang="en-US" altLang="zh-TW" sz="220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6167" name="Line 28"/>
          <p:cNvSpPr>
            <a:spLocks noChangeShapeType="1"/>
          </p:cNvSpPr>
          <p:nvPr/>
        </p:nvSpPr>
        <p:spPr bwMode="auto">
          <a:xfrm>
            <a:off x="4933950" y="6054725"/>
            <a:ext cx="19431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68" name="Line 29"/>
          <p:cNvSpPr>
            <a:spLocks noChangeShapeType="1"/>
          </p:cNvSpPr>
          <p:nvPr/>
        </p:nvSpPr>
        <p:spPr bwMode="auto">
          <a:xfrm flipV="1">
            <a:off x="6877050" y="5427663"/>
            <a:ext cx="792163" cy="611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69" name="Line 30"/>
          <p:cNvSpPr>
            <a:spLocks noChangeShapeType="1"/>
          </p:cNvSpPr>
          <p:nvPr/>
        </p:nvSpPr>
        <p:spPr bwMode="auto">
          <a:xfrm>
            <a:off x="1404938" y="5507038"/>
            <a:ext cx="503237" cy="5476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70" name="Line 31"/>
          <p:cNvSpPr>
            <a:spLocks noChangeShapeType="1"/>
          </p:cNvSpPr>
          <p:nvPr/>
        </p:nvSpPr>
        <p:spPr bwMode="auto">
          <a:xfrm>
            <a:off x="1908175" y="6054725"/>
            <a:ext cx="19446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71" name="Text Box 32"/>
          <p:cNvSpPr txBox="1">
            <a:spLocks noChangeArrowheads="1"/>
          </p:cNvSpPr>
          <p:nvPr/>
        </p:nvSpPr>
        <p:spPr bwMode="auto">
          <a:xfrm>
            <a:off x="684213" y="4800600"/>
            <a:ext cx="1069975" cy="7064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200" i="1">
                <a:latin typeface="Times New Roman" panose="02020603050405020304" pitchFamily="18" charset="0"/>
              </a:rPr>
              <a:t>W</a:t>
            </a:r>
            <a:r>
              <a:rPr lang="en-US" altLang="zh-TW" sz="2200" i="1" baseline="-25000">
                <a:latin typeface="Times New Roman" panose="02020603050405020304" pitchFamily="18" charset="0"/>
              </a:rPr>
              <a:t>x</a:t>
            </a:r>
            <a:r>
              <a:rPr lang="en-US" altLang="zh-TW" sz="2200">
                <a:latin typeface="Times New Roman" panose="02020603050405020304" pitchFamily="18" charset="0"/>
              </a:rPr>
              <a:t>(</a:t>
            </a:r>
            <a:r>
              <a:rPr lang="en-US" altLang="zh-TW" sz="2200" i="1">
                <a:latin typeface="Times New Roman" panose="02020603050405020304" pitchFamily="18" charset="0"/>
              </a:rPr>
              <a:t>t</a:t>
            </a:r>
            <a:r>
              <a:rPr lang="en-US" altLang="zh-TW" sz="2200">
                <a:latin typeface="Times New Roman" panose="02020603050405020304" pitchFamily="18" charset="0"/>
              </a:rPr>
              <a:t>, </a:t>
            </a:r>
            <a:r>
              <a:rPr lang="en-US" altLang="zh-TW" sz="2200" i="1">
                <a:latin typeface="Times New Roman" panose="02020603050405020304" pitchFamily="18" charset="0"/>
              </a:rPr>
              <a:t>f </a:t>
            </a:r>
            <a:r>
              <a:rPr lang="en-US" altLang="zh-TW" sz="220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6172" name="Text Box 19"/>
          <p:cNvSpPr txBox="1">
            <a:spLocks noChangeArrowheads="1"/>
          </p:cNvSpPr>
          <p:nvPr/>
        </p:nvSpPr>
        <p:spPr bwMode="auto">
          <a:xfrm>
            <a:off x="5267325" y="3370263"/>
            <a:ext cx="930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200" i="1">
                <a:latin typeface="Times New Roman" panose="02020603050405020304" pitchFamily="18" charset="0"/>
              </a:rPr>
              <a:t>x</a:t>
            </a:r>
            <a:r>
              <a:rPr lang="en-US" altLang="zh-TW" sz="2200">
                <a:latin typeface="Times New Roman" panose="02020603050405020304" pitchFamily="18" charset="0"/>
              </a:rPr>
              <a:t>(</a:t>
            </a:r>
            <a:r>
              <a:rPr lang="en-US" altLang="zh-TW" sz="2200" i="1">
                <a:latin typeface="Times New Roman" panose="02020603050405020304" pitchFamily="18" charset="0"/>
              </a:rPr>
              <a:t>t</a:t>
            </a:r>
            <a:r>
              <a:rPr lang="en-US" altLang="zh-TW" sz="220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6173" name="Line 18"/>
          <p:cNvSpPr>
            <a:spLocks noChangeShapeType="1"/>
          </p:cNvSpPr>
          <p:nvPr/>
        </p:nvSpPr>
        <p:spPr bwMode="auto">
          <a:xfrm flipV="1">
            <a:off x="4914900" y="3762375"/>
            <a:ext cx="434975" cy="3333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74" name="Text Box 19"/>
          <p:cNvSpPr txBox="1">
            <a:spLocks noChangeArrowheads="1"/>
          </p:cNvSpPr>
          <p:nvPr/>
        </p:nvSpPr>
        <p:spPr bwMode="auto">
          <a:xfrm>
            <a:off x="5132388" y="5213350"/>
            <a:ext cx="930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200" i="1">
                <a:latin typeface="Times New Roman" panose="02020603050405020304" pitchFamily="18" charset="0"/>
              </a:rPr>
              <a:t>X</a:t>
            </a:r>
            <a:r>
              <a:rPr lang="en-US" altLang="zh-TW" sz="2200">
                <a:latin typeface="Times New Roman" panose="02020603050405020304" pitchFamily="18" charset="0"/>
              </a:rPr>
              <a:t>(</a:t>
            </a:r>
            <a:r>
              <a:rPr lang="en-US" altLang="zh-TW" sz="2200" i="1">
                <a:latin typeface="Times New Roman" panose="02020603050405020304" pitchFamily="18" charset="0"/>
              </a:rPr>
              <a:t>f</a:t>
            </a:r>
            <a:r>
              <a:rPr lang="en-US" altLang="zh-TW" sz="220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6175" name="Line 18"/>
          <p:cNvSpPr>
            <a:spLocks noChangeShapeType="1"/>
          </p:cNvSpPr>
          <p:nvPr/>
        </p:nvSpPr>
        <p:spPr bwMode="auto">
          <a:xfrm flipV="1">
            <a:off x="4932363" y="5584825"/>
            <a:ext cx="360362" cy="339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1CDF96-213A-400A-9D22-642C02D822DB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122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539750" y="476250"/>
            <a:ext cx="7848600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</a:rPr>
              <a:t>V-B  Why the WDF Has Higher Clarity?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755650" y="1701800"/>
            <a:ext cx="30956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(1) If </a:t>
            </a:r>
            <a:r>
              <a:rPr lang="en-US" altLang="zh-TW" sz="22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2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) = 1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  <a:sym typeface="Symbol" panose="05050102010706020507" pitchFamily="18" charset="2"/>
            </a:endParaRP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755650" y="2205038"/>
            <a:ext cx="30956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(2) If </a:t>
            </a:r>
            <a:r>
              <a:rPr lang="en-US" altLang="zh-TW" sz="22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2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) = </a:t>
            </a:r>
            <a:r>
              <a:rPr lang="en-US" altLang="zh-TW" sz="22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exp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2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j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el-GR" altLang="zh-TW" sz="22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TW" sz="22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2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 t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l-GR" altLang="zh-TW" sz="2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7174" name="Object 5"/>
          <p:cNvGraphicFramePr>
            <a:graphicFrameLocks noChangeAspect="1"/>
          </p:cNvGraphicFramePr>
          <p:nvPr/>
        </p:nvGraphicFramePr>
        <p:xfrm>
          <a:off x="827088" y="2852738"/>
          <a:ext cx="5068887" cy="222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Equation" r:id="rId3" imgW="5092700" imgH="2222500" progId="Equation.DSMT4">
                  <p:embed/>
                </p:oleObj>
              </mc:Choice>
              <mc:Fallback>
                <p:oleObj name="Equation" r:id="rId3" imgW="5092700" imgH="22225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852738"/>
                        <a:ext cx="5068887" cy="222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755650" y="5302250"/>
            <a:ext cx="6553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200">
                <a:latin typeface="Times New Roman" panose="02020603050405020304" pitchFamily="18" charset="0"/>
                <a:ea typeface="標楷體" panose="03000509000000000000" pitchFamily="65" charset="-120"/>
              </a:rPr>
              <a:t>Comparing:   for the case of the STFT </a:t>
            </a:r>
          </a:p>
        </p:txBody>
      </p:sp>
      <p:sp>
        <p:nvSpPr>
          <p:cNvPr id="7176" name="Rectangle 7"/>
          <p:cNvSpPr>
            <a:spLocks noChangeArrowheads="1"/>
          </p:cNvSpPr>
          <p:nvPr/>
        </p:nvSpPr>
        <p:spPr bwMode="auto">
          <a:xfrm>
            <a:off x="755650" y="1125538"/>
            <a:ext cx="45720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200">
                <a:latin typeface="Times New Roman" panose="02020603050405020304" pitchFamily="18" charset="0"/>
                <a:ea typeface="標楷體" panose="03000509000000000000" pitchFamily="65" charset="-120"/>
              </a:rPr>
              <a:t>Due to signal auto-correlation function</a:t>
            </a:r>
            <a:endParaRPr lang="en-US" altLang="zh-TW" sz="2200">
              <a:latin typeface="Times New Roman" panose="02020603050405020304" pitchFamily="18" charset="0"/>
            </a:endParaRPr>
          </a:p>
        </p:txBody>
      </p:sp>
      <p:sp>
        <p:nvSpPr>
          <p:cNvPr id="7177" name="Line 29"/>
          <p:cNvSpPr>
            <a:spLocks noChangeShapeType="1"/>
          </p:cNvSpPr>
          <p:nvPr/>
        </p:nvSpPr>
        <p:spPr bwMode="auto">
          <a:xfrm>
            <a:off x="6851650" y="4440238"/>
            <a:ext cx="18716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8" name="Line 29"/>
          <p:cNvSpPr>
            <a:spLocks noChangeShapeType="1"/>
          </p:cNvSpPr>
          <p:nvPr/>
        </p:nvSpPr>
        <p:spPr bwMode="auto">
          <a:xfrm flipV="1">
            <a:off x="7715250" y="3565525"/>
            <a:ext cx="0" cy="17287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9" name="Line 29"/>
          <p:cNvSpPr>
            <a:spLocks noChangeShapeType="1"/>
          </p:cNvSpPr>
          <p:nvPr/>
        </p:nvSpPr>
        <p:spPr bwMode="auto">
          <a:xfrm>
            <a:off x="6867525" y="2265363"/>
            <a:ext cx="18716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80" name="Line 29"/>
          <p:cNvSpPr>
            <a:spLocks noChangeShapeType="1"/>
          </p:cNvSpPr>
          <p:nvPr/>
        </p:nvSpPr>
        <p:spPr bwMode="auto">
          <a:xfrm flipV="1">
            <a:off x="7731125" y="1392238"/>
            <a:ext cx="0" cy="172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81" name="文字方塊 12"/>
          <p:cNvSpPr txBox="1">
            <a:spLocks noChangeArrowheads="1"/>
          </p:cNvSpPr>
          <p:nvPr/>
        </p:nvSpPr>
        <p:spPr bwMode="auto">
          <a:xfrm>
            <a:off x="8537575" y="4440238"/>
            <a:ext cx="317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/>
            <a:r>
              <a:rPr lang="en-US" altLang="zh-TW" sz="1800" i="1"/>
              <a:t>t</a:t>
            </a:r>
            <a:endParaRPr lang="zh-TW" altLang="en-US" sz="1800" i="1"/>
          </a:p>
        </p:txBody>
      </p:sp>
      <p:sp>
        <p:nvSpPr>
          <p:cNvPr id="7182" name="文字方塊 13"/>
          <p:cNvSpPr txBox="1">
            <a:spLocks noChangeArrowheads="1"/>
          </p:cNvSpPr>
          <p:nvPr/>
        </p:nvSpPr>
        <p:spPr bwMode="auto">
          <a:xfrm>
            <a:off x="8604250" y="2265363"/>
            <a:ext cx="3190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/>
            <a:r>
              <a:rPr lang="en-US" altLang="zh-TW" sz="1800" i="1"/>
              <a:t>t</a:t>
            </a:r>
            <a:endParaRPr lang="zh-TW" altLang="en-US" sz="1800" i="1"/>
          </a:p>
        </p:txBody>
      </p:sp>
      <p:sp>
        <p:nvSpPr>
          <p:cNvPr id="7183" name="文字方塊 14"/>
          <p:cNvSpPr txBox="1">
            <a:spLocks noChangeArrowheads="1"/>
          </p:cNvSpPr>
          <p:nvPr/>
        </p:nvSpPr>
        <p:spPr bwMode="auto">
          <a:xfrm>
            <a:off x="7750175" y="3394075"/>
            <a:ext cx="3190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/>
            <a:r>
              <a:rPr lang="en-US" altLang="zh-TW" sz="1800" i="1"/>
              <a:t>f</a:t>
            </a:r>
            <a:endParaRPr lang="zh-TW" altLang="en-US" sz="1800" i="1"/>
          </a:p>
        </p:txBody>
      </p:sp>
      <p:sp>
        <p:nvSpPr>
          <p:cNvPr id="7184" name="文字方塊 15"/>
          <p:cNvSpPr txBox="1">
            <a:spLocks noChangeArrowheads="1"/>
          </p:cNvSpPr>
          <p:nvPr/>
        </p:nvSpPr>
        <p:spPr bwMode="auto">
          <a:xfrm>
            <a:off x="7724775" y="1273175"/>
            <a:ext cx="317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/>
            <a:r>
              <a:rPr lang="en-US" altLang="zh-TW" sz="1800" i="1"/>
              <a:t>f</a:t>
            </a:r>
            <a:endParaRPr lang="zh-TW" altLang="en-US" sz="1800"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620715-BFE5-4FBD-B064-E2A4CA94A2FE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123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684213" y="549275"/>
            <a:ext cx="30956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(3) If </a:t>
            </a:r>
            <a:r>
              <a:rPr lang="en-US" altLang="zh-TW" sz="22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2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) = </a:t>
            </a:r>
            <a:r>
              <a:rPr lang="en-US" altLang="zh-TW" sz="22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exp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2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j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el-GR" altLang="zh-TW" sz="22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TW" sz="22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2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 t</a:t>
            </a:r>
            <a:r>
              <a:rPr lang="en-US" altLang="zh-TW" sz="2200" baseline="30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l-GR" altLang="zh-TW" sz="2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755650" y="2924175"/>
            <a:ext cx="30956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(4) If </a:t>
            </a:r>
            <a:r>
              <a:rPr lang="en-US" altLang="zh-TW" sz="22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2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) = </a:t>
            </a:r>
            <a:r>
              <a:rPr lang="en-US" altLang="zh-TW" sz="2200" i="1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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(</a:t>
            </a:r>
            <a:r>
              <a:rPr lang="en-US" altLang="zh-TW" sz="2200" i="1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)</a:t>
            </a:r>
          </a:p>
        </p:txBody>
      </p:sp>
      <p:graphicFrame>
        <p:nvGraphicFramePr>
          <p:cNvPr id="819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9177873"/>
              </p:ext>
            </p:extLst>
          </p:nvPr>
        </p:nvGraphicFramePr>
        <p:xfrm>
          <a:off x="1090613" y="3470303"/>
          <a:ext cx="51562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name="Equation" r:id="rId3" imgW="5181600" imgH="1676400" progId="Equation.DSMT4">
                  <p:embed/>
                </p:oleObj>
              </mc:Choice>
              <mc:Fallback>
                <p:oleObj name="Equation" r:id="rId3" imgW="5181600" imgH="1676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613" y="3470303"/>
                        <a:ext cx="51562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Line 29"/>
          <p:cNvSpPr>
            <a:spLocks noChangeShapeType="1"/>
          </p:cNvSpPr>
          <p:nvPr/>
        </p:nvSpPr>
        <p:spPr bwMode="auto">
          <a:xfrm>
            <a:off x="6592888" y="1627188"/>
            <a:ext cx="208756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199" name="Line 29"/>
          <p:cNvSpPr>
            <a:spLocks noChangeShapeType="1"/>
          </p:cNvSpPr>
          <p:nvPr/>
        </p:nvSpPr>
        <p:spPr bwMode="auto">
          <a:xfrm flipV="1">
            <a:off x="7589838" y="549275"/>
            <a:ext cx="0" cy="2016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200" name="Line 29"/>
          <p:cNvSpPr>
            <a:spLocks noChangeShapeType="1"/>
          </p:cNvSpPr>
          <p:nvPr/>
        </p:nvSpPr>
        <p:spPr bwMode="auto">
          <a:xfrm>
            <a:off x="6556375" y="4206875"/>
            <a:ext cx="2124075" cy="142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201" name="Line 29"/>
          <p:cNvSpPr>
            <a:spLocks noChangeShapeType="1"/>
          </p:cNvSpPr>
          <p:nvPr/>
        </p:nvSpPr>
        <p:spPr bwMode="auto">
          <a:xfrm flipH="1" flipV="1">
            <a:off x="7589838" y="3152775"/>
            <a:ext cx="0" cy="2024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202" name="文字方塊 1"/>
          <p:cNvSpPr txBox="1">
            <a:spLocks noChangeArrowheads="1"/>
          </p:cNvSpPr>
          <p:nvPr/>
        </p:nvSpPr>
        <p:spPr bwMode="auto">
          <a:xfrm>
            <a:off x="3275013" y="5154613"/>
            <a:ext cx="11525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/>
            <a:r>
              <a:rPr lang="en-US" altLang="zh-TW" sz="1800" dirty="0">
                <a:solidFill>
                  <a:srgbClr val="FF0000"/>
                </a:solidFill>
              </a:rPr>
              <a:t>Page 117</a:t>
            </a:r>
          </a:p>
          <a:p>
            <a:pPr algn="ctr"/>
            <a:r>
              <a:rPr lang="zh-TW" altLang="en-US" sz="1800" dirty="0">
                <a:solidFill>
                  <a:srgbClr val="FF0000"/>
                </a:solidFill>
              </a:rPr>
              <a:t>公式</a:t>
            </a:r>
            <a:r>
              <a:rPr lang="en-US" altLang="zh-TW" sz="1800" dirty="0">
                <a:solidFill>
                  <a:srgbClr val="FF0000"/>
                </a:solidFill>
              </a:rPr>
              <a:t>(2)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sp>
        <p:nvSpPr>
          <p:cNvPr id="8203" name="文字方塊 10"/>
          <p:cNvSpPr txBox="1">
            <a:spLocks noChangeArrowheads="1"/>
          </p:cNvSpPr>
          <p:nvPr/>
        </p:nvSpPr>
        <p:spPr bwMode="auto">
          <a:xfrm>
            <a:off x="4689475" y="5154613"/>
            <a:ext cx="15573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/>
            <a:r>
              <a:rPr lang="en-US" altLang="zh-TW" sz="1800" dirty="0">
                <a:solidFill>
                  <a:srgbClr val="FF0000"/>
                </a:solidFill>
              </a:rPr>
              <a:t>Page 117</a:t>
            </a:r>
          </a:p>
          <a:p>
            <a:pPr algn="ctr"/>
            <a:r>
              <a:rPr lang="zh-TW" altLang="en-US" sz="1800" dirty="0">
                <a:solidFill>
                  <a:srgbClr val="FF0000"/>
                </a:solidFill>
              </a:rPr>
              <a:t>公式</a:t>
            </a:r>
            <a:r>
              <a:rPr lang="en-US" altLang="zh-TW" sz="1800" dirty="0">
                <a:solidFill>
                  <a:srgbClr val="FF0000"/>
                </a:solidFill>
              </a:rPr>
              <a:t>(5), </a:t>
            </a:r>
            <a:r>
              <a:rPr lang="en-US" altLang="zh-TW" sz="1800" i="1" dirty="0">
                <a:solidFill>
                  <a:srgbClr val="FF0000"/>
                </a:solidFill>
              </a:rPr>
              <a:t>t</a:t>
            </a:r>
            <a:r>
              <a:rPr lang="en-US" altLang="zh-TW" sz="1800" baseline="-25000" dirty="0">
                <a:solidFill>
                  <a:srgbClr val="FF0000"/>
                </a:solidFill>
              </a:rPr>
              <a:t>0</a:t>
            </a:r>
            <a:r>
              <a:rPr lang="en-US" altLang="zh-TW" sz="1800" dirty="0">
                <a:solidFill>
                  <a:srgbClr val="FF0000"/>
                </a:solidFill>
              </a:rPr>
              <a:t> = 0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sp>
        <p:nvSpPr>
          <p:cNvPr id="8204" name="文字方塊 11"/>
          <p:cNvSpPr txBox="1">
            <a:spLocks noChangeArrowheads="1"/>
          </p:cNvSpPr>
          <p:nvPr/>
        </p:nvSpPr>
        <p:spPr bwMode="auto">
          <a:xfrm>
            <a:off x="8493125" y="4221163"/>
            <a:ext cx="3190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/>
            <a:r>
              <a:rPr lang="en-US" altLang="zh-TW" sz="1800" i="1"/>
              <a:t>t</a:t>
            </a:r>
            <a:endParaRPr lang="zh-TW" altLang="en-US" sz="1800" i="1"/>
          </a:p>
        </p:txBody>
      </p:sp>
      <p:sp>
        <p:nvSpPr>
          <p:cNvPr id="8205" name="文字方塊 13"/>
          <p:cNvSpPr txBox="1">
            <a:spLocks noChangeArrowheads="1"/>
          </p:cNvSpPr>
          <p:nvPr/>
        </p:nvSpPr>
        <p:spPr bwMode="auto">
          <a:xfrm>
            <a:off x="8586788" y="1679575"/>
            <a:ext cx="319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/>
            <a:r>
              <a:rPr lang="en-US" altLang="zh-TW" sz="1800" i="1"/>
              <a:t>t</a:t>
            </a:r>
            <a:endParaRPr lang="zh-TW" altLang="en-US" sz="1800" i="1"/>
          </a:p>
        </p:txBody>
      </p:sp>
      <p:sp>
        <p:nvSpPr>
          <p:cNvPr id="8206" name="文字方塊 14"/>
          <p:cNvSpPr txBox="1">
            <a:spLocks noChangeArrowheads="1"/>
          </p:cNvSpPr>
          <p:nvPr/>
        </p:nvSpPr>
        <p:spPr bwMode="auto">
          <a:xfrm>
            <a:off x="7631113" y="2987675"/>
            <a:ext cx="319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/>
            <a:r>
              <a:rPr lang="en-US" altLang="zh-TW" sz="1800" i="1"/>
              <a:t>f</a:t>
            </a:r>
            <a:endParaRPr lang="zh-TW" altLang="en-US" sz="1800" i="1"/>
          </a:p>
        </p:txBody>
      </p:sp>
      <p:sp>
        <p:nvSpPr>
          <p:cNvPr id="8207" name="文字方塊 16"/>
          <p:cNvSpPr txBox="1">
            <a:spLocks noChangeArrowheads="1"/>
          </p:cNvSpPr>
          <p:nvPr/>
        </p:nvSpPr>
        <p:spPr bwMode="auto">
          <a:xfrm>
            <a:off x="7618413" y="412750"/>
            <a:ext cx="319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/>
            <a:r>
              <a:rPr lang="en-US" altLang="zh-TW" sz="1800" i="1"/>
              <a:t>f</a:t>
            </a:r>
            <a:endParaRPr lang="zh-TW" altLang="en-US" sz="1800" i="1"/>
          </a:p>
        </p:txBody>
      </p:sp>
      <p:sp>
        <p:nvSpPr>
          <p:cNvPr id="16" name="文字方塊 1"/>
          <p:cNvSpPr txBox="1">
            <a:spLocks noChangeArrowheads="1"/>
          </p:cNvSpPr>
          <p:nvPr/>
        </p:nvSpPr>
        <p:spPr bwMode="auto">
          <a:xfrm>
            <a:off x="2081214" y="5146703"/>
            <a:ext cx="11525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/>
            <a:r>
              <a:rPr lang="en-US" altLang="zh-TW" sz="1800" dirty="0">
                <a:solidFill>
                  <a:srgbClr val="FF0000"/>
                </a:solidFill>
              </a:rPr>
              <a:t>Page 117</a:t>
            </a:r>
          </a:p>
          <a:p>
            <a:pPr algn="ctr"/>
            <a:r>
              <a:rPr lang="zh-TW" altLang="en-US" sz="1800" dirty="0">
                <a:solidFill>
                  <a:srgbClr val="FF0000"/>
                </a:solidFill>
              </a:rPr>
              <a:t>公式</a:t>
            </a:r>
            <a:r>
              <a:rPr lang="en-US" altLang="zh-TW" sz="1800" dirty="0">
                <a:solidFill>
                  <a:srgbClr val="FF0000"/>
                </a:solidFill>
              </a:rPr>
              <a:t>(4)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sp>
        <p:nvSpPr>
          <p:cNvPr id="17" name="文字方塊 1"/>
          <p:cNvSpPr txBox="1">
            <a:spLocks noChangeArrowheads="1"/>
          </p:cNvSpPr>
          <p:nvPr/>
        </p:nvSpPr>
        <p:spPr bwMode="auto">
          <a:xfrm>
            <a:off x="473076" y="4124794"/>
            <a:ext cx="11525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/>
            <a:r>
              <a:rPr lang="en-US" altLang="zh-TW" sz="1800" dirty="0">
                <a:solidFill>
                  <a:srgbClr val="FF0000"/>
                </a:solidFill>
              </a:rPr>
              <a:t>Page 117</a:t>
            </a:r>
          </a:p>
          <a:p>
            <a:pPr algn="ctr"/>
            <a:r>
              <a:rPr lang="zh-TW" altLang="en-US" sz="1800" dirty="0">
                <a:solidFill>
                  <a:srgbClr val="FF0000"/>
                </a:solidFill>
              </a:rPr>
              <a:t>公式</a:t>
            </a:r>
            <a:r>
              <a:rPr lang="en-US" altLang="zh-TW" sz="1800" dirty="0">
                <a:solidFill>
                  <a:srgbClr val="FF0000"/>
                </a:solidFill>
              </a:rPr>
              <a:t>(2)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1DEBCE-FBF1-4FC7-B123-651267127142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124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468313" y="1125538"/>
            <a:ext cx="7632700" cy="535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200">
              <a:solidFill>
                <a:srgbClr val="3333FF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100000"/>
              </a:spcBef>
              <a:buFontTx/>
              <a:buNone/>
            </a:pPr>
            <a:r>
              <a:rPr lang="en-US" altLang="zh-TW" sz="2200">
                <a:latin typeface="Times New Roman" panose="02020603050405020304" pitchFamily="18" charset="0"/>
              </a:rPr>
              <a:t>If </a:t>
            </a:r>
            <a:r>
              <a:rPr lang="en-US" altLang="zh-TW" sz="2200" i="1">
                <a:latin typeface="Times New Roman" panose="02020603050405020304" pitchFamily="18" charset="0"/>
              </a:rPr>
              <a:t>h</a:t>
            </a:r>
            <a:r>
              <a:rPr lang="en-US" altLang="zh-TW" sz="2200">
                <a:latin typeface="Times New Roman" panose="02020603050405020304" pitchFamily="18" charset="0"/>
              </a:rPr>
              <a:t>(</a:t>
            </a:r>
            <a:r>
              <a:rPr lang="en-US" altLang="zh-TW" sz="2200" i="1">
                <a:latin typeface="Times New Roman" panose="02020603050405020304" pitchFamily="18" charset="0"/>
              </a:rPr>
              <a:t>t</a:t>
            </a:r>
            <a:r>
              <a:rPr lang="en-US" altLang="zh-TW" sz="2200">
                <a:latin typeface="Times New Roman" panose="02020603050405020304" pitchFamily="18" charset="0"/>
              </a:rPr>
              <a:t>) = </a:t>
            </a:r>
            <a:r>
              <a:rPr lang="en-US" altLang="zh-TW" sz="2200" i="1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TW" sz="2200" i="1">
                <a:latin typeface="Times New Roman" panose="02020603050405020304" pitchFamily="18" charset="0"/>
              </a:rPr>
              <a:t> g</a:t>
            </a:r>
            <a:r>
              <a:rPr lang="en-US" altLang="zh-TW" sz="2200">
                <a:latin typeface="Times New Roman" panose="02020603050405020304" pitchFamily="18" charset="0"/>
              </a:rPr>
              <a:t>(</a:t>
            </a:r>
            <a:r>
              <a:rPr lang="en-US" altLang="zh-TW" sz="2200" i="1">
                <a:latin typeface="Times New Roman" panose="02020603050405020304" pitchFamily="18" charset="0"/>
              </a:rPr>
              <a:t>t</a:t>
            </a:r>
            <a:r>
              <a:rPr lang="en-US" altLang="zh-TW" sz="2200">
                <a:latin typeface="Times New Roman" panose="02020603050405020304" pitchFamily="18" charset="0"/>
              </a:rPr>
              <a:t>) + </a:t>
            </a:r>
            <a:r>
              <a:rPr lang="en-US" altLang="zh-TW" sz="2200" i="1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TW" sz="2200" i="1">
                <a:latin typeface="Times New Roman" panose="02020603050405020304" pitchFamily="18" charset="0"/>
              </a:rPr>
              <a:t> s</a:t>
            </a:r>
            <a:r>
              <a:rPr lang="en-US" altLang="zh-TW" sz="2200">
                <a:latin typeface="Times New Roman" panose="02020603050405020304" pitchFamily="18" charset="0"/>
              </a:rPr>
              <a:t>(</a:t>
            </a:r>
            <a:r>
              <a:rPr lang="en-US" altLang="zh-TW" sz="2200" i="1">
                <a:latin typeface="Times New Roman" panose="02020603050405020304" pitchFamily="18" charset="0"/>
              </a:rPr>
              <a:t>t</a:t>
            </a:r>
            <a:r>
              <a:rPr lang="en-US" altLang="zh-TW" sz="2200">
                <a:latin typeface="Times New Roman" panose="02020603050405020304" pitchFamily="18" charset="0"/>
              </a:rPr>
              <a:t>)           </a:t>
            </a:r>
            <a:br>
              <a:rPr lang="en-US" altLang="zh-TW" sz="2200">
                <a:latin typeface="Times New Roman" panose="02020603050405020304" pitchFamily="18" charset="0"/>
              </a:rPr>
            </a:br>
            <a:endParaRPr lang="en-US" altLang="zh-TW" sz="22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200">
                <a:latin typeface="Times New Roman" panose="02020603050405020304" pitchFamily="18" charset="0"/>
              </a:rPr>
              <a:t>  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2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2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2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2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2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2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2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2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200">
              <a:latin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2200">
                <a:latin typeface="Times New Roman" panose="02020603050405020304" pitchFamily="18" charset="0"/>
              </a:rPr>
              <a:t>			</a:t>
            </a:r>
            <a:r>
              <a:rPr lang="en-US" altLang="zh-TW" sz="2200">
                <a:solidFill>
                  <a:srgbClr val="FF0000"/>
                </a:solidFill>
                <a:latin typeface="Times New Roman" panose="02020603050405020304" pitchFamily="18" charset="0"/>
              </a:rPr>
              <a:t>cross terms</a:t>
            </a:r>
          </a:p>
        </p:txBody>
      </p:sp>
      <p:graphicFrame>
        <p:nvGraphicFramePr>
          <p:cNvPr id="9220" name="Object 10"/>
          <p:cNvGraphicFramePr>
            <a:graphicFrameLocks noChangeAspect="1"/>
          </p:cNvGraphicFramePr>
          <p:nvPr/>
        </p:nvGraphicFramePr>
        <p:xfrm>
          <a:off x="827088" y="1196975"/>
          <a:ext cx="528796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7" name="Equation" r:id="rId3" imgW="5321300" imgH="546100" progId="Equation.DSMT4">
                  <p:embed/>
                </p:oleObj>
              </mc:Choice>
              <mc:Fallback>
                <p:oleObj name="Equation" r:id="rId3" imgW="5321300" imgH="5461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196975"/>
                        <a:ext cx="5287962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11"/>
          <p:cNvGraphicFramePr>
            <a:graphicFrameLocks noChangeAspect="1"/>
          </p:cNvGraphicFramePr>
          <p:nvPr/>
        </p:nvGraphicFramePr>
        <p:xfrm>
          <a:off x="684213" y="2349500"/>
          <a:ext cx="8210550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8" name="Equation" r:id="rId5" imgW="7950200" imgH="3162300" progId="Equation.DSMT4">
                  <p:embed/>
                </p:oleObj>
              </mc:Choice>
              <mc:Fallback>
                <p:oleObj name="Equation" r:id="rId5" imgW="7950200" imgH="31623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349500"/>
                        <a:ext cx="8210550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Line 12"/>
          <p:cNvSpPr>
            <a:spLocks noChangeShapeType="1"/>
          </p:cNvSpPr>
          <p:nvPr/>
        </p:nvSpPr>
        <p:spPr bwMode="auto">
          <a:xfrm>
            <a:off x="1547813" y="5661025"/>
            <a:ext cx="5943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23" name="Line 13"/>
          <p:cNvSpPr>
            <a:spLocks noChangeShapeType="1"/>
          </p:cNvSpPr>
          <p:nvPr/>
        </p:nvSpPr>
        <p:spPr bwMode="auto">
          <a:xfrm flipH="1">
            <a:off x="3059113" y="5661025"/>
            <a:ext cx="228600" cy="5048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24" name="Rectangle 7"/>
          <p:cNvSpPr>
            <a:spLocks noChangeArrowheads="1"/>
          </p:cNvSpPr>
          <p:nvPr/>
        </p:nvSpPr>
        <p:spPr bwMode="auto">
          <a:xfrm>
            <a:off x="468313" y="476250"/>
            <a:ext cx="7200900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V-C  The WDF is not a Linear Distribution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3F3DAF-5CAE-49BC-A260-1336D47360CE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125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641652" y="974725"/>
            <a:ext cx="7632700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2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Simulations</a:t>
            </a:r>
            <a:r>
              <a:rPr lang="en-US" altLang="zh-TW" sz="2200" dirty="0">
                <a:solidFill>
                  <a:srgbClr val="3333FF"/>
                </a:solidFill>
                <a:latin typeface="Times New Roman" panose="02020603050405020304" pitchFamily="18" charset="0"/>
              </a:rPr>
              <a:t> </a:t>
            </a:r>
            <a:endParaRPr lang="en-US" altLang="zh-TW" sz="2200" b="1" dirty="0">
              <a:solidFill>
                <a:srgbClr val="3333FF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200" dirty="0">
                <a:latin typeface="Times New Roman" panose="02020603050405020304" pitchFamily="18" charset="0"/>
              </a:rPr>
              <a:t> </a:t>
            </a:r>
            <a:r>
              <a:rPr lang="en-US" altLang="zh-TW" sz="2200" i="1" dirty="0">
                <a:latin typeface="Times New Roman" panose="02020603050405020304" pitchFamily="18" charset="0"/>
              </a:rPr>
              <a:t>x</a:t>
            </a:r>
            <a:r>
              <a:rPr lang="en-US" altLang="zh-TW" sz="2200" dirty="0">
                <a:latin typeface="Times New Roman" panose="02020603050405020304" pitchFamily="18" charset="0"/>
              </a:rPr>
              <a:t>(</a:t>
            </a:r>
            <a:r>
              <a:rPr lang="en-US" altLang="zh-TW" sz="2200" i="1" dirty="0">
                <a:latin typeface="Times New Roman" panose="02020603050405020304" pitchFamily="18" charset="0"/>
              </a:rPr>
              <a:t>t</a:t>
            </a:r>
            <a:r>
              <a:rPr lang="en-US" altLang="zh-TW" sz="2200" dirty="0">
                <a:latin typeface="Times New Roman" panose="02020603050405020304" pitchFamily="18" charset="0"/>
              </a:rPr>
              <a:t>) = cos(2</a:t>
            </a:r>
            <a:r>
              <a:rPr lang="en-US" altLang="zh-TW" sz="22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TW" sz="2200" i="1" dirty="0">
                <a:latin typeface="Times New Roman" panose="02020603050405020304" pitchFamily="18" charset="0"/>
              </a:rPr>
              <a:t>t</a:t>
            </a:r>
            <a:r>
              <a:rPr lang="en-US" altLang="zh-TW" sz="2200" dirty="0">
                <a:latin typeface="Times New Roman" panose="02020603050405020304" pitchFamily="18" charset="0"/>
              </a:rPr>
              <a:t>) = 0.5[</a:t>
            </a:r>
            <a:r>
              <a:rPr lang="en-US" altLang="zh-TW" sz="2200" dirty="0" err="1">
                <a:latin typeface="Times New Roman" panose="02020603050405020304" pitchFamily="18" charset="0"/>
              </a:rPr>
              <a:t>exp</a:t>
            </a:r>
            <a:r>
              <a:rPr lang="en-US" altLang="zh-TW" sz="2200" dirty="0">
                <a:latin typeface="Times New Roman" panose="02020603050405020304" pitchFamily="18" charset="0"/>
              </a:rPr>
              <a:t>(</a:t>
            </a:r>
            <a:r>
              <a:rPr lang="en-US" altLang="zh-TW" sz="2200" i="1" dirty="0">
                <a:latin typeface="Times New Roman" panose="02020603050405020304" pitchFamily="18" charset="0"/>
              </a:rPr>
              <a:t>j</a:t>
            </a:r>
            <a:r>
              <a:rPr lang="en-US" altLang="zh-TW" sz="2200" dirty="0">
                <a:latin typeface="Times New Roman" panose="02020603050405020304" pitchFamily="18" charset="0"/>
              </a:rPr>
              <a:t>2</a:t>
            </a:r>
            <a:r>
              <a:rPr lang="en-US" altLang="zh-TW" sz="22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TW" sz="2200" i="1" dirty="0">
                <a:latin typeface="Times New Roman" panose="02020603050405020304" pitchFamily="18" charset="0"/>
              </a:rPr>
              <a:t>t</a:t>
            </a:r>
            <a:r>
              <a:rPr lang="en-US" altLang="zh-TW" sz="2200" dirty="0">
                <a:latin typeface="Times New Roman" panose="02020603050405020304" pitchFamily="18" charset="0"/>
              </a:rPr>
              <a:t>) + </a:t>
            </a:r>
            <a:r>
              <a:rPr lang="en-US" altLang="zh-TW" sz="2200" dirty="0" err="1">
                <a:latin typeface="Times New Roman" panose="02020603050405020304" pitchFamily="18" charset="0"/>
              </a:rPr>
              <a:t>exp</a:t>
            </a:r>
            <a:r>
              <a:rPr lang="en-US" altLang="zh-TW" sz="2200" dirty="0">
                <a:latin typeface="Times New Roman" panose="02020603050405020304" pitchFamily="18" charset="0"/>
              </a:rPr>
              <a:t>(-</a:t>
            </a:r>
            <a:r>
              <a:rPr lang="en-US" altLang="zh-TW" sz="2200" i="1" dirty="0">
                <a:latin typeface="Times New Roman" panose="02020603050405020304" pitchFamily="18" charset="0"/>
              </a:rPr>
              <a:t>j</a:t>
            </a:r>
            <a:r>
              <a:rPr lang="en-US" altLang="zh-TW" sz="2200" dirty="0">
                <a:latin typeface="Times New Roman" panose="02020603050405020304" pitchFamily="18" charset="0"/>
              </a:rPr>
              <a:t>2</a:t>
            </a:r>
            <a:r>
              <a:rPr lang="en-US" altLang="zh-TW" sz="22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TW" sz="2200" i="1" dirty="0">
                <a:latin typeface="Times New Roman" panose="02020603050405020304" pitchFamily="18" charset="0"/>
              </a:rPr>
              <a:t>t</a:t>
            </a:r>
            <a:r>
              <a:rPr lang="en-US" altLang="zh-TW" sz="2200" dirty="0">
                <a:latin typeface="Times New Roman" panose="02020603050405020304" pitchFamily="18" charset="0"/>
              </a:rPr>
              <a:t>)]</a:t>
            </a:r>
            <a:r>
              <a:rPr lang="zh-TW" altLang="en-US" sz="2200" dirty="0">
                <a:latin typeface="Times New Roman" panose="02020603050405020304" pitchFamily="18" charset="0"/>
              </a:rPr>
              <a:t> </a:t>
            </a:r>
            <a:endParaRPr lang="en-US" altLang="zh-TW" sz="22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2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200" dirty="0">
                <a:latin typeface="Times New Roman" panose="02020603050405020304" pitchFamily="18" charset="0"/>
              </a:rPr>
              <a:t>	by the WDF                                  by the Gabor transform </a:t>
            </a:r>
            <a:endParaRPr lang="en-US" altLang="zh-TW" sz="2200" dirty="0">
              <a:solidFill>
                <a:srgbClr val="3333FF"/>
              </a:solidFill>
              <a:latin typeface="Times New Roman" panose="02020603050405020304" pitchFamily="18" charset="0"/>
              <a:ea typeface="細明體" panose="02020509000000000000" pitchFamily="49" charset="-12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2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200" dirty="0">
              <a:latin typeface="Times New Roman" panose="02020603050405020304" pitchFamily="18" charset="0"/>
            </a:endParaRP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1272" name="Rectangle 7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1273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97" y="2681288"/>
            <a:ext cx="4375150" cy="353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10" y="2681288"/>
            <a:ext cx="438467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5" name="Text Box 10"/>
          <p:cNvSpPr txBox="1">
            <a:spLocks noChangeArrowheads="1"/>
          </p:cNvSpPr>
          <p:nvPr/>
        </p:nvSpPr>
        <p:spPr bwMode="auto">
          <a:xfrm>
            <a:off x="178172" y="3257550"/>
            <a:ext cx="5762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zh-TW" sz="22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1276" name="Text Box 11"/>
          <p:cNvSpPr txBox="1">
            <a:spLocks noChangeArrowheads="1"/>
          </p:cNvSpPr>
          <p:nvPr/>
        </p:nvSpPr>
        <p:spPr bwMode="auto">
          <a:xfrm rot="-5400000">
            <a:off x="-63127" y="3014662"/>
            <a:ext cx="1079500" cy="701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 i="1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-axis</a:t>
            </a:r>
          </a:p>
        </p:txBody>
      </p:sp>
      <p:sp>
        <p:nvSpPr>
          <p:cNvPr id="11277" name="Text Box 12"/>
          <p:cNvSpPr txBox="1">
            <a:spLocks noChangeArrowheads="1"/>
          </p:cNvSpPr>
          <p:nvPr/>
        </p:nvSpPr>
        <p:spPr bwMode="auto">
          <a:xfrm rot="-5400000">
            <a:off x="4158035" y="3238500"/>
            <a:ext cx="107950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-axis</a:t>
            </a:r>
          </a:p>
        </p:txBody>
      </p:sp>
      <p:sp>
        <p:nvSpPr>
          <p:cNvPr id="11278" name="Text Box 13"/>
          <p:cNvSpPr txBox="1">
            <a:spLocks noChangeArrowheads="1"/>
          </p:cNvSpPr>
          <p:nvPr/>
        </p:nvSpPr>
        <p:spPr bwMode="auto">
          <a:xfrm>
            <a:off x="2868985" y="5981700"/>
            <a:ext cx="6223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-axis</a:t>
            </a:r>
          </a:p>
        </p:txBody>
      </p:sp>
      <p:sp>
        <p:nvSpPr>
          <p:cNvPr id="11279" name="Text Box 14"/>
          <p:cNvSpPr txBox="1">
            <a:spLocks noChangeArrowheads="1"/>
          </p:cNvSpPr>
          <p:nvPr/>
        </p:nvSpPr>
        <p:spPr bwMode="auto">
          <a:xfrm>
            <a:off x="7091735" y="5973763"/>
            <a:ext cx="681037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-axis</a:t>
            </a:r>
          </a:p>
        </p:txBody>
      </p:sp>
      <p:sp>
        <p:nvSpPr>
          <p:cNvPr id="11280" name="文字方塊 15"/>
          <p:cNvSpPr txBox="1">
            <a:spLocks noChangeArrowheads="1"/>
          </p:cNvSpPr>
          <p:nvPr/>
        </p:nvSpPr>
        <p:spPr bwMode="auto">
          <a:xfrm>
            <a:off x="575047" y="3865563"/>
            <a:ext cx="828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1281" name="文字方塊 17"/>
          <p:cNvSpPr txBox="1">
            <a:spLocks noChangeArrowheads="1"/>
          </p:cNvSpPr>
          <p:nvPr/>
        </p:nvSpPr>
        <p:spPr bwMode="auto">
          <a:xfrm>
            <a:off x="503610" y="4481513"/>
            <a:ext cx="827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-1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1282" name="文字方塊 18"/>
          <p:cNvSpPr txBox="1">
            <a:spLocks noChangeArrowheads="1"/>
          </p:cNvSpPr>
          <p:nvPr/>
        </p:nvSpPr>
        <p:spPr bwMode="auto">
          <a:xfrm>
            <a:off x="4751760" y="3897313"/>
            <a:ext cx="827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1283" name="文字方塊 19"/>
          <p:cNvSpPr txBox="1">
            <a:spLocks noChangeArrowheads="1"/>
          </p:cNvSpPr>
          <p:nvPr/>
        </p:nvSpPr>
        <p:spPr bwMode="auto">
          <a:xfrm>
            <a:off x="4680322" y="4513263"/>
            <a:ext cx="827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-1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395288" y="309563"/>
            <a:ext cx="7921625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V-D  Examples of the WDF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971CCF-D8DD-4CAF-B66B-5F6DF3CC33BA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126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755650" y="333375"/>
            <a:ext cx="76327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          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2295" name="Rectangle 6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2296" name="Rectangle 7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229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2298" name="Rectangle 9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12299" name="Object 10"/>
          <p:cNvGraphicFramePr>
            <a:graphicFrameLocks noChangeAspect="1"/>
          </p:cNvGraphicFramePr>
          <p:nvPr/>
        </p:nvGraphicFramePr>
        <p:xfrm>
          <a:off x="684213" y="836613"/>
          <a:ext cx="2155825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4" name="Equation" r:id="rId3" imgW="2159000" imgH="368300" progId="Equation.DSMT4">
                  <p:embed/>
                </p:oleObj>
              </mc:Choice>
              <mc:Fallback>
                <p:oleObj name="Equation" r:id="rId3" imgW="2159000" imgH="3683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836613"/>
                        <a:ext cx="2155825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0" name="Rectangle 11"/>
          <p:cNvSpPr>
            <a:spLocks noChangeArrowheads="1"/>
          </p:cNvSpPr>
          <p:nvPr/>
        </p:nvSpPr>
        <p:spPr bwMode="auto">
          <a:xfrm>
            <a:off x="3276600" y="765175"/>
            <a:ext cx="30146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200">
                <a:latin typeface="Times New Roman" panose="02020603050405020304" pitchFamily="18" charset="0"/>
              </a:rPr>
              <a:t> </a:t>
            </a:r>
            <a:r>
              <a:rPr lang="en-US" altLang="zh-TW" sz="2200">
                <a:latin typeface="Times New Roman" panose="02020603050405020304" pitchFamily="18" charset="0"/>
                <a:sym typeface="Symbol" panose="05050102010706020507" pitchFamily="18" charset="2"/>
              </a:rPr>
              <a:t></a:t>
            </a:r>
            <a:r>
              <a:rPr lang="en-US" altLang="zh-TW" sz="2200">
                <a:latin typeface="Times New Roman" panose="02020603050405020304" pitchFamily="18" charset="0"/>
              </a:rPr>
              <a:t>:</a:t>
            </a:r>
            <a:r>
              <a:rPr lang="en-US" altLang="zh-TW" sz="2200">
                <a:latin typeface="Times New Roman" panose="02020603050405020304" pitchFamily="18" charset="0"/>
                <a:sym typeface="Symbol" panose="05050102010706020507" pitchFamily="18" charset="2"/>
              </a:rPr>
              <a:t>  rectangular function </a:t>
            </a:r>
          </a:p>
        </p:txBody>
      </p:sp>
      <p:sp>
        <p:nvSpPr>
          <p:cNvPr id="12301" name="Rectangle 12"/>
          <p:cNvSpPr>
            <a:spLocks noChangeArrowheads="1"/>
          </p:cNvSpPr>
          <p:nvPr/>
        </p:nvSpPr>
        <p:spPr bwMode="auto">
          <a:xfrm>
            <a:off x="1403350" y="1773238"/>
            <a:ext cx="65563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200">
                <a:latin typeface="Times New Roman" panose="02020603050405020304" pitchFamily="18" charset="0"/>
              </a:rPr>
              <a:t> by the WDF                                by the Gabor transform </a:t>
            </a:r>
          </a:p>
        </p:txBody>
      </p:sp>
      <p:pic>
        <p:nvPicPr>
          <p:cNvPr id="12302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173288"/>
            <a:ext cx="41783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3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2173288"/>
            <a:ext cx="4213225" cy="337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04" name="Text Box 11"/>
          <p:cNvSpPr txBox="1">
            <a:spLocks noChangeArrowheads="1"/>
          </p:cNvSpPr>
          <p:nvPr/>
        </p:nvSpPr>
        <p:spPr bwMode="auto">
          <a:xfrm rot="-5400000">
            <a:off x="210345" y="3078956"/>
            <a:ext cx="779462" cy="327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 bIns="10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-axis</a:t>
            </a:r>
          </a:p>
        </p:txBody>
      </p:sp>
      <p:sp>
        <p:nvSpPr>
          <p:cNvPr id="12305" name="Text Box 11"/>
          <p:cNvSpPr txBox="1">
            <a:spLocks noChangeArrowheads="1"/>
          </p:cNvSpPr>
          <p:nvPr/>
        </p:nvSpPr>
        <p:spPr bwMode="auto">
          <a:xfrm rot="-5400000">
            <a:off x="4266407" y="2897981"/>
            <a:ext cx="779462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-axis</a:t>
            </a:r>
          </a:p>
        </p:txBody>
      </p:sp>
      <p:sp>
        <p:nvSpPr>
          <p:cNvPr id="12306" name="Text Box 13"/>
          <p:cNvSpPr txBox="1">
            <a:spLocks noChangeArrowheads="1"/>
          </p:cNvSpPr>
          <p:nvPr/>
        </p:nvSpPr>
        <p:spPr bwMode="auto">
          <a:xfrm>
            <a:off x="2941638" y="5359400"/>
            <a:ext cx="6223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-axis</a:t>
            </a:r>
          </a:p>
        </p:txBody>
      </p:sp>
      <p:sp>
        <p:nvSpPr>
          <p:cNvPr id="12307" name="Text Box 13"/>
          <p:cNvSpPr txBox="1">
            <a:spLocks noChangeArrowheads="1"/>
          </p:cNvSpPr>
          <p:nvPr/>
        </p:nvSpPr>
        <p:spPr bwMode="auto">
          <a:xfrm>
            <a:off x="6877050" y="5300663"/>
            <a:ext cx="6223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-axis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1815</Words>
  <Application>Microsoft Office PowerPoint</Application>
  <PresentationFormat>如螢幕大小 (4:3)</PresentationFormat>
  <Paragraphs>379</Paragraphs>
  <Slides>35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4" baseType="lpstr">
      <vt:lpstr>SimSun</vt:lpstr>
      <vt:lpstr>細明體</vt:lpstr>
      <vt:lpstr>新細明體</vt:lpstr>
      <vt:lpstr>標楷體</vt:lpstr>
      <vt:lpstr>Arial</vt:lpstr>
      <vt:lpstr>Symbol</vt:lpstr>
      <vt:lpstr>Times New Roman</vt:lpstr>
      <vt:lpstr>預設簡報設計</vt:lpstr>
      <vt:lpstr>Equation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DJJ</dc:creator>
  <cp:lastModifiedBy>User</cp:lastModifiedBy>
  <cp:revision>208</cp:revision>
  <dcterms:created xsi:type="dcterms:W3CDTF">2009-10-19T00:49:29Z</dcterms:created>
  <dcterms:modified xsi:type="dcterms:W3CDTF">2020-10-15T05:52:08Z</dcterms:modified>
</cp:coreProperties>
</file>