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53" saveSubsetFonts="1">
  <p:sldMasterIdLst>
    <p:sldMasterId id="2147483648" r:id="rId1"/>
  </p:sldMasterIdLst>
  <p:notesMasterIdLst>
    <p:notesMasterId r:id="rId34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97" r:id="rId21"/>
    <p:sldId id="399" r:id="rId22"/>
    <p:sldId id="398" r:id="rId23"/>
    <p:sldId id="378" r:id="rId24"/>
    <p:sldId id="379" r:id="rId25"/>
    <p:sldId id="383" r:id="rId26"/>
    <p:sldId id="384" r:id="rId27"/>
    <p:sldId id="385" r:id="rId28"/>
    <p:sldId id="386" r:id="rId29"/>
    <p:sldId id="387" r:id="rId30"/>
    <p:sldId id="394" r:id="rId31"/>
    <p:sldId id="395" r:id="rId32"/>
    <p:sldId id="396" r:id="rId3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0000"/>
    <a:srgbClr val="CCFFFF"/>
    <a:srgbClr val="CCFFCC"/>
    <a:srgbClr val="FFFFC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49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26474E9-4067-4DE6-8F03-37F0463402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6474E9-4067-4DE6-8F03-37F04634028F}" type="slidenum">
              <a:rPr lang="en-US" altLang="zh-TW" smtClean="0"/>
              <a:pPr>
                <a:defRPr/>
              </a:pPr>
              <a:t>178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270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D26C2-E7CB-4343-B0C8-EDA70E5236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8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5FFCC-3FEE-46D8-99B8-6FA9F6AC5C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080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BB53-BB2A-46B9-B504-ADA05CEB9A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312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360E1-E3F0-4779-A7C4-30AD80C463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153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D654A-1E3B-458B-8AFB-BB9E18BB58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81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39F42-BCB7-4A15-AB72-2CF892C811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5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C0274-4FF0-4F2A-B2A7-61888FEE4E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52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355C-107A-4BE4-B6D4-FF9A9383B6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309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59E34-1529-43AF-87CB-47E2899307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181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F2620-591F-4DDC-97AF-E2AB508F00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38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82E54-4142-499D-BBAF-CD0695E6EB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2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188913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F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E1C1545-894E-4358-9ED4-D07F9EB8CB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7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70.bin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oleObject" Target="../embeddings/oleObject71.bin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emf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11" Type="http://schemas.openxmlformats.org/officeDocument/2006/relationships/image" Target="../media/image82.e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B3C420-66F8-4484-893D-ACA1068EEDF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68313" y="476250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VI.  Other Time Frequency Distributions 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68313" y="1412875"/>
            <a:ext cx="81359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Main Reference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S. Qian and D. Chen,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Joint Time-Frequency Analysis: Methods and Applications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Chap. 6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Prentice Hall, N.J., 1996.  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68313" y="3213100"/>
            <a:ext cx="7991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Requirements for time-frequency analysis: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higher clarity                                   (2) avoid cross-term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less computation time     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good mathematical properties 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2411413" y="3933825"/>
            <a:ext cx="20161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文字方塊 8"/>
          <p:cNvSpPr txBox="1">
            <a:spLocks noChangeArrowheads="1"/>
          </p:cNvSpPr>
          <p:nvPr/>
        </p:nvSpPr>
        <p:spPr bwMode="auto">
          <a:xfrm>
            <a:off x="2987675" y="3573463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tradeoff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81FEF-1CCF-4B6B-9C2F-D6F23F12F80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756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Choi-Williams Distribution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(One of the Cohen’s class distribution) 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95288" y="476250"/>
            <a:ext cx="784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VI-A-3  Several Types of Cohen’s Class Distribution   </a:t>
            </a:r>
          </a:p>
        </p:txBody>
      </p:sp>
      <p:grpSp>
        <p:nvGrpSpPr>
          <p:cNvPr id="12293" name="群組 29"/>
          <p:cNvGrpSpPr>
            <a:grpSpLocks/>
          </p:cNvGrpSpPr>
          <p:nvPr/>
        </p:nvGrpSpPr>
        <p:grpSpPr bwMode="auto">
          <a:xfrm>
            <a:off x="3919538" y="1428750"/>
            <a:ext cx="2509837" cy="2628900"/>
            <a:chOff x="5929322" y="1485660"/>
            <a:chExt cx="2510148" cy="2628692"/>
          </a:xfrm>
        </p:grpSpPr>
        <p:sp>
          <p:nvSpPr>
            <p:cNvPr id="22" name="矩形 21"/>
            <p:cNvSpPr/>
            <p:nvPr/>
          </p:nvSpPr>
          <p:spPr>
            <a:xfrm>
              <a:off x="6572339" y="2057115"/>
              <a:ext cx="1357481" cy="1357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grpSp>
          <p:nvGrpSpPr>
            <p:cNvPr id="12297" name="群組 28"/>
            <p:cNvGrpSpPr>
              <a:grpSpLocks/>
            </p:cNvGrpSpPr>
            <p:nvPr/>
          </p:nvGrpSpPr>
          <p:grpSpPr bwMode="auto">
            <a:xfrm>
              <a:off x="5929322" y="1485660"/>
              <a:ext cx="2510148" cy="2628692"/>
              <a:chOff x="6000760" y="1485660"/>
              <a:chExt cx="2510148" cy="2628692"/>
            </a:xfrm>
          </p:grpSpPr>
          <p:grpSp>
            <p:nvGrpSpPr>
              <p:cNvPr id="12298" name="群組 6"/>
              <p:cNvGrpSpPr>
                <a:grpSpLocks/>
              </p:cNvGrpSpPr>
              <p:nvPr/>
            </p:nvGrpSpPr>
            <p:grpSpPr bwMode="auto">
              <a:xfrm>
                <a:off x="6442737" y="1571612"/>
                <a:ext cx="2068171" cy="1928826"/>
                <a:chOff x="6799927" y="3377758"/>
                <a:chExt cx="2068171" cy="1928826"/>
              </a:xfrm>
            </p:grpSpPr>
            <p:grpSp>
              <p:nvGrpSpPr>
                <p:cNvPr id="12304" name="群組 24"/>
                <p:cNvGrpSpPr>
                  <a:grpSpLocks/>
                </p:cNvGrpSpPr>
                <p:nvPr/>
              </p:nvGrpSpPr>
              <p:grpSpPr bwMode="auto">
                <a:xfrm>
                  <a:off x="6799927" y="3654184"/>
                  <a:ext cx="1772601" cy="1652400"/>
                  <a:chOff x="7000893" y="2011110"/>
                  <a:chExt cx="1772601" cy="1652400"/>
                </a:xfrm>
              </p:grpSpPr>
              <p:cxnSp>
                <p:nvCxnSpPr>
                  <p:cNvPr id="18" name="直線單箭頭接點 17"/>
                  <p:cNvCxnSpPr/>
                  <p:nvPr/>
                </p:nvCxnSpPr>
                <p:spPr>
                  <a:xfrm rot="16200000">
                    <a:off x="6975854" y="2835293"/>
                    <a:ext cx="1652457" cy="31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單箭頭接點 18"/>
                  <p:cNvCxnSpPr/>
                  <p:nvPr/>
                </p:nvCxnSpPr>
                <p:spPr>
                  <a:xfrm flipV="1">
                    <a:off x="7000296" y="2948792"/>
                    <a:ext cx="177345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2305" name="Object 13"/>
                <p:cNvGraphicFramePr>
                  <a:graphicFrameLocks noChangeAspect="1"/>
                </p:cNvGraphicFramePr>
                <p:nvPr/>
              </p:nvGraphicFramePr>
              <p:xfrm>
                <a:off x="8572528" y="4449328"/>
                <a:ext cx="295570" cy="3079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75" name="Equation" r:id="rId3" imgW="114102" imgH="126780" progId="Equation.DSMT4">
                        <p:embed/>
                      </p:oleObj>
                    </mc:Choice>
                    <mc:Fallback>
                      <p:oleObj name="Equation" r:id="rId3" imgW="114102" imgH="12678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72528" y="4449328"/>
                              <a:ext cx="295570" cy="3079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6" name="Object 14"/>
                <p:cNvGraphicFramePr>
                  <a:graphicFrameLocks noChangeAspect="1"/>
                </p:cNvGraphicFramePr>
                <p:nvPr/>
              </p:nvGraphicFramePr>
              <p:xfrm>
                <a:off x="7500958" y="3377758"/>
                <a:ext cx="222249" cy="334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76" name="Equation" r:id="rId5" imgW="114151" imgH="152202" progId="Equation.DSMT4">
                        <p:embed/>
                      </p:oleObj>
                    </mc:Choice>
                    <mc:Fallback>
                      <p:oleObj name="Equation" r:id="rId5" imgW="114151" imgH="152202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00958" y="3377758"/>
                              <a:ext cx="222249" cy="334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299" name="群組 27"/>
              <p:cNvGrpSpPr>
                <a:grpSpLocks/>
              </p:cNvGrpSpPr>
              <p:nvPr/>
            </p:nvGrpSpPr>
            <p:grpSpPr bwMode="auto">
              <a:xfrm>
                <a:off x="6000760" y="1485660"/>
                <a:ext cx="2500330" cy="2628692"/>
                <a:chOff x="6000760" y="1485660"/>
                <a:chExt cx="2500330" cy="2628692"/>
              </a:xfrm>
            </p:grpSpPr>
            <p:sp>
              <p:nvSpPr>
                <p:cNvPr id="24" name="橢圓 23"/>
                <p:cNvSpPr/>
                <p:nvPr/>
              </p:nvSpPr>
              <p:spPr>
                <a:xfrm>
                  <a:off x="7358240" y="1485660"/>
                  <a:ext cx="1143142" cy="1214342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7358240" y="2900011"/>
                  <a:ext cx="1143142" cy="121434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  <p:sp>
              <p:nvSpPr>
                <p:cNvPr id="27" name="橢圓 26"/>
                <p:cNvSpPr/>
                <p:nvPr/>
              </p:nvSpPr>
              <p:spPr>
                <a:xfrm>
                  <a:off x="6000760" y="2900011"/>
                  <a:ext cx="1143142" cy="121434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6000760" y="1485660"/>
                  <a:ext cx="1143142" cy="1214342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</p:grpSp>
        </p:grpSp>
      </p:grp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395288" y="3429000"/>
            <a:ext cx="82089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H. Choi and W. J. Williams, “Improved time-frequency representation of multicomponent signals  using exponential kernels,”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IEEE. Trans. Acoustics, Speech, Signal Processing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37, no. 6, pp. 862-871, June 1989. </a:t>
            </a:r>
          </a:p>
        </p:txBody>
      </p:sp>
      <p:graphicFrame>
        <p:nvGraphicFramePr>
          <p:cNvPr id="12295" name="Object 3"/>
          <p:cNvGraphicFramePr>
            <a:graphicFrameLocks noChangeAspect="1"/>
          </p:cNvGraphicFramePr>
          <p:nvPr/>
        </p:nvGraphicFramePr>
        <p:xfrm>
          <a:off x="1403350" y="1700213"/>
          <a:ext cx="2616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7" imgW="2616200" imgH="482600" progId="Equation.DSMT4">
                  <p:embed/>
                </p:oleObj>
              </mc:Choice>
              <mc:Fallback>
                <p:oleObj name="Equation" r:id="rId7" imgW="26162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26162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0C1CE5-3A34-4912-B2BA-B89A12F7FED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52638" y="4033838"/>
            <a:ext cx="2143125" cy="395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56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Cone-Shape Distribution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(One of the Cohen’s class distribution) 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63713" y="981075"/>
          <a:ext cx="3276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3" imgW="3276600" imgH="571500" progId="Equation.DSMT4">
                  <p:embed/>
                </p:oleObj>
              </mc:Choice>
              <mc:Fallback>
                <p:oleObj name="Equation" r:id="rId3" imgW="3276600" imgH="57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81075"/>
                        <a:ext cx="3276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群組 35"/>
          <p:cNvGrpSpPr>
            <a:grpSpLocks/>
          </p:cNvGrpSpPr>
          <p:nvPr/>
        </p:nvGrpSpPr>
        <p:grpSpPr bwMode="auto">
          <a:xfrm flipV="1">
            <a:off x="1643063" y="3286125"/>
            <a:ext cx="2928937" cy="942975"/>
            <a:chOff x="5143504" y="2214554"/>
            <a:chExt cx="2928958" cy="943208"/>
          </a:xfrm>
        </p:grpSpPr>
        <p:grpSp>
          <p:nvGrpSpPr>
            <p:cNvPr id="13354" name="群組 31"/>
            <p:cNvGrpSpPr>
              <a:grpSpLocks/>
            </p:cNvGrpSpPr>
            <p:nvPr/>
          </p:nvGrpSpPr>
          <p:grpSpPr bwMode="auto">
            <a:xfrm flipH="1">
              <a:off x="5143504" y="2214554"/>
              <a:ext cx="1471170" cy="943208"/>
              <a:chOff x="6601292" y="2214554"/>
              <a:chExt cx="1471170" cy="94320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600839" y="2443210"/>
                <a:ext cx="614367" cy="7145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42" name="流程圖: 文件 41"/>
              <p:cNvSpPr/>
              <p:nvPr/>
            </p:nvSpPr>
            <p:spPr>
              <a:xfrm rot="5400000">
                <a:off x="6929343" y="2000351"/>
                <a:ext cx="928916" cy="1357322"/>
              </a:xfrm>
              <a:prstGeom prst="flowChartDocumen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13355" name="群組 30"/>
            <p:cNvGrpSpPr>
              <a:grpSpLocks/>
            </p:cNvGrpSpPr>
            <p:nvPr/>
          </p:nvGrpSpPr>
          <p:grpSpPr bwMode="auto">
            <a:xfrm>
              <a:off x="6601292" y="2214554"/>
              <a:ext cx="1471170" cy="943208"/>
              <a:chOff x="6601292" y="2214554"/>
              <a:chExt cx="1471170" cy="94320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6600839" y="2443210"/>
                <a:ext cx="614367" cy="7145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40" name="流程圖: 文件 39"/>
              <p:cNvSpPr/>
              <p:nvPr/>
            </p:nvSpPr>
            <p:spPr>
              <a:xfrm rot="5400000">
                <a:off x="6929342" y="2000351"/>
                <a:ext cx="928916" cy="1357322"/>
              </a:xfrm>
              <a:prstGeom prst="flowChartDocumen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</p:grpSp>
      </p:grpSp>
      <p:grpSp>
        <p:nvGrpSpPr>
          <p:cNvPr id="13319" name="群組 47"/>
          <p:cNvGrpSpPr>
            <a:grpSpLocks/>
          </p:cNvGrpSpPr>
          <p:nvPr/>
        </p:nvGrpSpPr>
        <p:grpSpPr bwMode="auto">
          <a:xfrm>
            <a:off x="3100388" y="3171825"/>
            <a:ext cx="1143000" cy="1071563"/>
            <a:chOff x="5786446" y="2214554"/>
            <a:chExt cx="1143008" cy="1071570"/>
          </a:xfrm>
        </p:grpSpPr>
        <p:sp>
          <p:nvSpPr>
            <p:cNvPr id="32" name="月亮 31"/>
            <p:cNvSpPr/>
            <p:nvPr/>
          </p:nvSpPr>
          <p:spPr>
            <a:xfrm rot="1800000">
              <a:off x="6045210" y="2644770"/>
              <a:ext cx="142876" cy="500065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215074" y="2214554"/>
              <a:ext cx="428628" cy="9286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786446" y="3071810"/>
              <a:ext cx="1143008" cy="2143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sp>
        <p:nvSpPr>
          <p:cNvPr id="13320" name="Text Box 4"/>
          <p:cNvSpPr txBox="1">
            <a:spLocks noChangeArrowheads="1"/>
          </p:cNvSpPr>
          <p:nvPr/>
        </p:nvSpPr>
        <p:spPr bwMode="auto">
          <a:xfrm>
            <a:off x="539750" y="4149725"/>
            <a:ext cx="82089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Y. Zhao, L. E. Atlas, and R. J. Marks, “The use of cone-shape kernels for generalized time-frequency representations of nonstationary signals,”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Acoustics, Speech, Signal Processing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38, no. 7, pp. 1084-1091, July 1990.    </a:t>
            </a:r>
          </a:p>
        </p:txBody>
      </p:sp>
      <p:graphicFrame>
        <p:nvGraphicFramePr>
          <p:cNvPr id="13321" name="Object 3"/>
          <p:cNvGraphicFramePr>
            <a:graphicFrameLocks noChangeAspect="1"/>
          </p:cNvGraphicFramePr>
          <p:nvPr/>
        </p:nvGraphicFramePr>
        <p:xfrm>
          <a:off x="1763713" y="1628775"/>
          <a:ext cx="3429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5" imgW="3429000" imgH="431800" progId="Equation.DSMT4">
                  <p:embed/>
                </p:oleObj>
              </mc:Choice>
              <mc:Fallback>
                <p:oleObj name="Equation" r:id="rId5" imgW="3429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3429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2" name="群組 52"/>
          <p:cNvGrpSpPr>
            <a:grpSpLocks/>
          </p:cNvGrpSpPr>
          <p:nvPr/>
        </p:nvGrpSpPr>
        <p:grpSpPr bwMode="auto">
          <a:xfrm flipH="1">
            <a:off x="1993900" y="3176588"/>
            <a:ext cx="1143000" cy="1071562"/>
            <a:chOff x="5786446" y="2214554"/>
            <a:chExt cx="1143008" cy="1071570"/>
          </a:xfrm>
        </p:grpSpPr>
        <p:sp>
          <p:nvSpPr>
            <p:cNvPr id="54" name="月亮 53"/>
            <p:cNvSpPr/>
            <p:nvPr/>
          </p:nvSpPr>
          <p:spPr>
            <a:xfrm rot="1800000">
              <a:off x="6045210" y="2644769"/>
              <a:ext cx="142876" cy="500067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215074" y="2214554"/>
              <a:ext cx="428628" cy="9286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86446" y="3071810"/>
              <a:ext cx="1143008" cy="21431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3323" name="群組 60"/>
          <p:cNvGrpSpPr>
            <a:grpSpLocks/>
          </p:cNvGrpSpPr>
          <p:nvPr/>
        </p:nvGrpSpPr>
        <p:grpSpPr bwMode="auto">
          <a:xfrm>
            <a:off x="1643063" y="2071688"/>
            <a:ext cx="2928937" cy="2073275"/>
            <a:chOff x="1643063" y="2071688"/>
            <a:chExt cx="2928937" cy="2072486"/>
          </a:xfrm>
        </p:grpSpPr>
        <p:sp>
          <p:nvSpPr>
            <p:cNvPr id="44" name="矩形 43"/>
            <p:cNvSpPr/>
            <p:nvPr/>
          </p:nvSpPr>
          <p:spPr>
            <a:xfrm>
              <a:off x="2032000" y="2162141"/>
              <a:ext cx="2143125" cy="3951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grpSp>
          <p:nvGrpSpPr>
            <p:cNvPr id="13325" name="群組 34"/>
            <p:cNvGrpSpPr>
              <a:grpSpLocks/>
            </p:cNvGrpSpPr>
            <p:nvPr/>
          </p:nvGrpSpPr>
          <p:grpSpPr bwMode="auto">
            <a:xfrm>
              <a:off x="1643063" y="2342896"/>
              <a:ext cx="2928937" cy="943102"/>
              <a:chOff x="5143504" y="2214554"/>
              <a:chExt cx="2928958" cy="943208"/>
            </a:xfrm>
          </p:grpSpPr>
          <p:grpSp>
            <p:nvGrpSpPr>
              <p:cNvPr id="13342" name="群組 31"/>
              <p:cNvGrpSpPr>
                <a:grpSpLocks/>
              </p:cNvGrpSpPr>
              <p:nvPr/>
            </p:nvGrpSpPr>
            <p:grpSpPr bwMode="auto">
              <a:xfrm flipH="1">
                <a:off x="5143504" y="2214554"/>
                <a:ext cx="1471170" cy="943208"/>
                <a:chOff x="6601292" y="2214554"/>
                <a:chExt cx="1471170" cy="943208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6600839" y="2443244"/>
                  <a:ext cx="614367" cy="7141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  <p:sp>
              <p:nvSpPr>
                <p:cNvPr id="34" name="流程圖: 文件 33"/>
                <p:cNvSpPr/>
                <p:nvPr/>
              </p:nvSpPr>
              <p:spPr>
                <a:xfrm rot="5400000">
                  <a:off x="6929581" y="2000263"/>
                  <a:ext cx="928439" cy="1357322"/>
                </a:xfrm>
                <a:prstGeom prst="flowChartDocumen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</p:grpSp>
          <p:grpSp>
            <p:nvGrpSpPr>
              <p:cNvPr id="13343" name="群組 30"/>
              <p:cNvGrpSpPr>
                <a:grpSpLocks/>
              </p:cNvGrpSpPr>
              <p:nvPr/>
            </p:nvGrpSpPr>
            <p:grpSpPr bwMode="auto">
              <a:xfrm>
                <a:off x="6601292" y="2214554"/>
                <a:ext cx="1471170" cy="943208"/>
                <a:chOff x="6601292" y="2214554"/>
                <a:chExt cx="1471170" cy="943208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6600839" y="2443244"/>
                  <a:ext cx="614367" cy="7141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  <p:sp>
              <p:nvSpPr>
                <p:cNvPr id="30" name="流程圖: 文件 29"/>
                <p:cNvSpPr/>
                <p:nvPr/>
              </p:nvSpPr>
              <p:spPr>
                <a:xfrm rot="5400000">
                  <a:off x="6929581" y="2000263"/>
                  <a:ext cx="928439" cy="1357322"/>
                </a:xfrm>
                <a:prstGeom prst="flowChartDocumen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</p:grpSp>
        </p:grpSp>
        <p:cxnSp>
          <p:nvCxnSpPr>
            <p:cNvPr id="20" name="直線單箭頭接點 19"/>
            <p:cNvCxnSpPr/>
            <p:nvPr/>
          </p:nvCxnSpPr>
          <p:spPr bwMode="auto">
            <a:xfrm rot="16200000">
              <a:off x="2252984" y="3211079"/>
              <a:ext cx="1691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327" name="Object 69"/>
            <p:cNvGraphicFramePr>
              <a:graphicFrameLocks noChangeAspect="1"/>
            </p:cNvGraphicFramePr>
            <p:nvPr/>
          </p:nvGraphicFramePr>
          <p:xfrm>
            <a:off x="4071937" y="3143138"/>
            <a:ext cx="295568" cy="307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0" name="Equation" r:id="rId7" imgW="114102" imgH="126780" progId="Equation.DSMT4">
                    <p:embed/>
                  </p:oleObj>
                </mc:Choice>
                <mc:Fallback>
                  <p:oleObj name="Equation" r:id="rId7" imgW="114102" imgH="12678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937" y="3143138"/>
                          <a:ext cx="295568" cy="3079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70"/>
            <p:cNvGraphicFramePr>
              <a:graphicFrameLocks noChangeAspect="1"/>
            </p:cNvGraphicFramePr>
            <p:nvPr/>
          </p:nvGraphicFramePr>
          <p:xfrm>
            <a:off x="3000375" y="2071688"/>
            <a:ext cx="222247" cy="334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1" name="Equation" r:id="rId9" imgW="114151" imgH="152202" progId="Equation.DSMT4">
                    <p:embed/>
                  </p:oleObj>
                </mc:Choice>
                <mc:Fallback>
                  <p:oleObj name="Equation" r:id="rId9" imgW="114151" imgH="152202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75" y="2071688"/>
                          <a:ext cx="222247" cy="334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矩形 35"/>
            <p:cNvSpPr/>
            <p:nvPr/>
          </p:nvSpPr>
          <p:spPr>
            <a:xfrm>
              <a:off x="3519488" y="2214509"/>
              <a:ext cx="428625" cy="19280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276475" y="2171662"/>
              <a:ext cx="428625" cy="19280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grpSp>
          <p:nvGrpSpPr>
            <p:cNvPr id="13331" name="群組 56"/>
            <p:cNvGrpSpPr>
              <a:grpSpLocks/>
            </p:cNvGrpSpPr>
            <p:nvPr/>
          </p:nvGrpSpPr>
          <p:grpSpPr bwMode="auto">
            <a:xfrm rot="10800000" flipH="1">
              <a:off x="3096585" y="2332647"/>
              <a:ext cx="1143008" cy="1071570"/>
              <a:chOff x="5786446" y="2214554"/>
              <a:chExt cx="1143008" cy="1071570"/>
            </a:xfrm>
          </p:grpSpPr>
          <p:sp>
            <p:nvSpPr>
              <p:cNvPr id="58" name="月亮 57"/>
              <p:cNvSpPr/>
              <p:nvPr/>
            </p:nvSpPr>
            <p:spPr>
              <a:xfrm rot="1800000">
                <a:off x="6045836" y="2696506"/>
                <a:ext cx="142875" cy="499873"/>
              </a:xfrm>
              <a:prstGeom prst="mo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215699" y="2266458"/>
                <a:ext cx="428625" cy="92833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787074" y="3123382"/>
                <a:ext cx="1143000" cy="21423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13332" name="群組 48"/>
            <p:cNvGrpSpPr>
              <a:grpSpLocks/>
            </p:cNvGrpSpPr>
            <p:nvPr/>
          </p:nvGrpSpPr>
          <p:grpSpPr bwMode="auto">
            <a:xfrm rot="10800000">
              <a:off x="2000232" y="2329437"/>
              <a:ext cx="1143008" cy="1071570"/>
              <a:chOff x="5786446" y="2214554"/>
              <a:chExt cx="1143008" cy="1071570"/>
            </a:xfrm>
          </p:grpSpPr>
          <p:sp>
            <p:nvSpPr>
              <p:cNvPr id="50" name="月亮 49"/>
              <p:cNvSpPr/>
              <p:nvPr/>
            </p:nvSpPr>
            <p:spPr>
              <a:xfrm rot="1800000">
                <a:off x="6072186" y="2669494"/>
                <a:ext cx="142875" cy="499872"/>
              </a:xfrm>
              <a:prstGeom prst="mo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242048" y="2239445"/>
                <a:ext cx="428625" cy="92833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813423" y="3096368"/>
                <a:ext cx="1143000" cy="21423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</p:grpSp>
        <p:cxnSp>
          <p:nvCxnSpPr>
            <p:cNvPr id="29" name="直線接點 28"/>
            <p:cNvCxnSpPr/>
            <p:nvPr/>
          </p:nvCxnSpPr>
          <p:spPr>
            <a:xfrm rot="5400000">
              <a:off x="1749792" y="3179341"/>
              <a:ext cx="1928079" cy="158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2556243" y="3177754"/>
              <a:ext cx="1928078" cy="158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 bwMode="auto">
            <a:xfrm flipV="1">
              <a:off x="2298700" y="3285663"/>
              <a:ext cx="1773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F8D6E6-8C2E-48F2-A1C2-9350534E704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8313" y="466725"/>
            <a:ext cx="619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Cone-Shape distribution for the example on pages 83, 125</a:t>
            </a:r>
          </a:p>
        </p:txBody>
      </p:sp>
      <p:pic>
        <p:nvPicPr>
          <p:cNvPr id="1434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82688"/>
            <a:ext cx="6681787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67175" y="110807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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1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C6525-8ABC-405D-8C2B-564F44D0948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566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79264"/>
              </p:ext>
            </p:extLst>
          </p:nvPr>
        </p:nvGraphicFramePr>
        <p:xfrm>
          <a:off x="1259632" y="351630"/>
          <a:ext cx="6769100" cy="5916615"/>
        </p:xfrm>
        <a:graphic>
          <a:graphicData uri="http://schemas.openxmlformats.org/drawingml/2006/table">
            <a:tbl>
              <a:tblPr/>
              <a:tblGrid>
                <a:gridCol w="275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Distributions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(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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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Cohen (circular)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      (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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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)  = 1 for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(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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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)  = 0 otherwise</a:t>
                      </a: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Cohen (rectangular)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 (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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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)  = 1 for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(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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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)  = 0 otherwise</a:t>
                      </a: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803265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Choi-Williams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Cone-Shape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Levin (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Margenau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-Hill)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Born-Jordan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39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904701"/>
              </p:ext>
            </p:extLst>
          </p:nvPr>
        </p:nvGraphicFramePr>
        <p:xfrm>
          <a:off x="5240540" y="3309938"/>
          <a:ext cx="1587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3" imgW="1586811" imgH="482391" progId="Equation.DSMT4">
                  <p:embed/>
                </p:oleObj>
              </mc:Choice>
              <mc:Fallback>
                <p:oleObj name="Equation" r:id="rId3" imgW="1586811" imgH="482391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540" y="3309938"/>
                        <a:ext cx="1587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587787"/>
              </p:ext>
            </p:extLst>
          </p:nvPr>
        </p:nvGraphicFramePr>
        <p:xfrm>
          <a:off x="4827790" y="3955968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5" imgW="2413000" imgH="431800" progId="Equation.DSMT4">
                  <p:embed/>
                </p:oleObj>
              </mc:Choice>
              <mc:Fallback>
                <p:oleObj name="Equation" r:id="rId5" imgW="2413000" imgH="431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790" y="3955968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64919"/>
              </p:ext>
            </p:extLst>
          </p:nvPr>
        </p:nvGraphicFramePr>
        <p:xfrm>
          <a:off x="5392940" y="4487920"/>
          <a:ext cx="1282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7" imgW="1282700" imgH="406400" progId="Equation.DSMT4">
                  <p:embed/>
                </p:oleObj>
              </mc:Choice>
              <mc:Fallback>
                <p:oleObj name="Equation" r:id="rId7" imgW="1282700" imgH="4064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940" y="4487920"/>
                        <a:ext cx="12827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32082"/>
              </p:ext>
            </p:extLst>
          </p:nvPr>
        </p:nvGraphicFramePr>
        <p:xfrm>
          <a:off x="5465965" y="5062597"/>
          <a:ext cx="1028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9" imgW="1028700" imgH="381000" progId="Equation.DSMT4">
                  <p:embed/>
                </p:oleObj>
              </mc:Choice>
              <mc:Fallback>
                <p:oleObj name="Equation" r:id="rId9" imgW="1028700" imgH="381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965" y="5062597"/>
                        <a:ext cx="10287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8" name="Text Box 37"/>
          <p:cNvSpPr txBox="1">
            <a:spLocks noChangeArrowheads="1"/>
          </p:cNvSpPr>
          <p:nvPr/>
        </p:nvSpPr>
        <p:spPr bwMode="auto">
          <a:xfrm>
            <a:off x="395536" y="6247350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註：感謝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2007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年修課的王文阜同學 </a:t>
            </a:r>
          </a:p>
        </p:txBody>
      </p:sp>
      <p:graphicFrame>
        <p:nvGraphicFramePr>
          <p:cNvPr id="1539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847206"/>
              </p:ext>
            </p:extLst>
          </p:nvPr>
        </p:nvGraphicFramePr>
        <p:xfrm>
          <a:off x="5545340" y="5698073"/>
          <a:ext cx="97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11" imgW="977476" imgH="355446" progId="Equation.DSMT4">
                  <p:embed/>
                </p:oleObj>
              </mc:Choice>
              <mc:Fallback>
                <p:oleObj name="Equation" r:id="rId11" imgW="977476" imgH="355446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340" y="5698073"/>
                        <a:ext cx="977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288040"/>
              </p:ext>
            </p:extLst>
          </p:nvPr>
        </p:nvGraphicFramePr>
        <p:xfrm>
          <a:off x="6138358" y="1623615"/>
          <a:ext cx="13081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13" imgW="1307880" imgH="419040" progId="Equation.DSMT4">
                  <p:embed/>
                </p:oleObj>
              </mc:Choice>
              <mc:Fallback>
                <p:oleObj name="Equation" r:id="rId13" imgW="1307880" imgH="419040" progId="Equation.DSMT4">
                  <p:embed/>
                  <p:pic>
                    <p:nvPicPr>
                      <p:cNvPr id="1539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358" y="1623615"/>
                        <a:ext cx="13081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22638"/>
              </p:ext>
            </p:extLst>
          </p:nvPr>
        </p:nvGraphicFramePr>
        <p:xfrm>
          <a:off x="5898501" y="2441487"/>
          <a:ext cx="16002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15" imgW="1600200" imgH="355320" progId="Equation.DSMT4">
                  <p:embed/>
                </p:oleObj>
              </mc:Choice>
              <mc:Fallback>
                <p:oleObj name="Equation" r:id="rId15" imgW="1600200" imgH="355320" progId="Equation.DSMT4">
                  <p:embed/>
                  <p:pic>
                    <p:nvPicPr>
                      <p:cNvPr id="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501" y="2441487"/>
                        <a:ext cx="16002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51E03B-79F0-4E9F-8495-74AD8BF909D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7888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VI-A-4 Advantages and Disadvantages of Cohen’s Class Distributions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Cohen’s class distribution may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avoid the cross term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has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higher clarity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However, it requires more computation time and lacks of well mathematical properties.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Moreover, there is a tradeoff between </a:t>
            </a:r>
            <a:r>
              <a:rPr lang="en-US" altLang="zh-TW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quality of the auto term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ability of removing the cross terms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465F8-AAC5-40E0-B670-65B186B11E3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3518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VI-A-5</a:t>
            </a: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Implementation for the Cohen’s Class Distribution 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539750" y="1196975"/>
          <a:ext cx="8088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3" imgW="7340600" imgH="1143000" progId="Equation.DSMT4">
                  <p:embed/>
                </p:oleObj>
              </mc:Choice>
              <mc:Fallback>
                <p:oleObj name="Equation" r:id="rId3" imgW="7340600" imgH="114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96975"/>
                        <a:ext cx="8088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76250" y="2647950"/>
            <a:ext cx="597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簡化法 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：不是所有的 </a:t>
            </a: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="1" i="1" baseline="-2500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的值都需要算出 </a:t>
            </a:r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619125" y="3943350"/>
          <a:ext cx="80883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5" imgW="7340600" imgH="558800" progId="Equation.DSMT4">
                  <p:embed/>
                </p:oleObj>
              </mc:Choice>
              <mc:Fallback>
                <p:oleObj name="Equation" r:id="rId5" imgW="73406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943350"/>
                        <a:ext cx="80883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47688" y="3224213"/>
            <a:ext cx="475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                          for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or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908050" y="3295650"/>
          <a:ext cx="119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7" imgW="1193800" imgH="381000" progId="Equation.DSMT4">
                  <p:embed/>
                </p:oleObj>
              </mc:Choice>
              <mc:Fallback>
                <p:oleObj name="Equation" r:id="rId7" imgW="11938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295650"/>
                        <a:ext cx="119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710A6-1B57-4DB2-A725-AD8099DBDB2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450850" y="1341438"/>
          <a:ext cx="81994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3" imgW="7442200" imgH="1168400" progId="Equation.DSMT4">
                  <p:embed/>
                </p:oleObj>
              </mc:Choice>
              <mc:Fallback>
                <p:oleObj name="Equation" r:id="rId3" imgW="7442200" imgH="11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1341438"/>
                        <a:ext cx="81994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簡化法 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：注意，</a:t>
            </a:r>
            <a:r>
              <a:rPr lang="zh-TW" altLang="en-US" sz="2000" b="1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這個參數和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input 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及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output </a:t>
            </a:r>
            <a:r>
              <a:rPr lang="zh-TW" altLang="en-US" sz="2000" b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都無關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582613" y="2636838"/>
          <a:ext cx="33162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5" imgW="3009900" imgH="508000" progId="Equation.DSMT4">
                  <p:embed/>
                </p:oleObj>
              </mc:Choice>
              <mc:Fallback>
                <p:oleObj name="Equation" r:id="rId5" imgW="30099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2636838"/>
                        <a:ext cx="33162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68313" y="3213100"/>
            <a:ext cx="806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由於                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無關，可事先算出，所以只剩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個積分式 </a:t>
            </a:r>
          </a:p>
        </p:txBody>
      </p:sp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1187450" y="3284538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7" imgW="761669" imgH="380835" progId="Equation.DSMT4">
                  <p:embed/>
                </p:oleObj>
              </mc:Choice>
              <mc:Fallback>
                <p:oleObj name="Equation" r:id="rId7" imgW="761669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4538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B90C42-084B-4EAE-B27E-13B668FE30E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VI-B  Modified Wigner Distribution Function    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495425" y="1052513"/>
          <a:ext cx="52101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3" imgW="5245100" imgH="1092200" progId="Equation.DSMT4">
                  <p:embed/>
                </p:oleObj>
              </mc:Choice>
              <mc:Fallback>
                <p:oleObj name="Equation" r:id="rId3" imgW="5245100" imgH="1092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052513"/>
                        <a:ext cx="52101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827088" y="2708275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Modified Form I</a:t>
            </a:r>
          </a:p>
        </p:txBody>
      </p:sp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1450975" y="3213100"/>
          <a:ext cx="5461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5" imgW="5499100" imgH="508000" progId="Equation.DSMT4">
                  <p:embed/>
                </p:oleObj>
              </mc:Choice>
              <mc:Fallback>
                <p:oleObj name="Equation" r:id="rId5" imgW="54991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213100"/>
                        <a:ext cx="5461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900113" y="4076700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Modified Form II</a:t>
            </a:r>
          </a:p>
        </p:txBody>
      </p:sp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1558925" y="4581525"/>
          <a:ext cx="5778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7" imgW="5816600" imgH="508000" progId="Equation.DSMT4">
                  <p:embed/>
                </p:oleObj>
              </mc:Choice>
              <mc:Fallback>
                <p:oleObj name="Equation" r:id="rId7" imgW="58166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581525"/>
                        <a:ext cx="5778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3924300" y="2133600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67E842-557E-4662-A4A9-05B6309CBDE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23850" y="3068638"/>
            <a:ext cx="864076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541338" indent="-5413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L. J.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Stankovic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S.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Stankovic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E.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Fakultet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“An analysis of instantaneous frequency representation using time frequency distributions-generalized Wigner distribution,”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on Signal Processing,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pp. 549-552, vol. 43, no. 2, Feb. 1995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P.S.: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感謝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年修課的林政豪同學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Modified Form III (Pseudo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-Wigner Distribution)</a:t>
            </a:r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1187450" y="1052513"/>
          <a:ext cx="54244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3" imgW="5461000" imgH="558800" progId="Equation.DSMT4">
                  <p:embed/>
                </p:oleObj>
              </mc:Choice>
              <mc:Fallback>
                <p:oleObj name="Equation" r:id="rId3" imgW="54610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54244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1258888" y="2060575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增加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可以減少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cross term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的影響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但是不會完全消除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BA4B57-4F5B-417E-BC8E-5A4A1DAD584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50825" y="4076700"/>
            <a:ext cx="8640763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541338" indent="-5413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B.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Boashash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P. O’Shea, “Polynomial Wigner-Ville distributions &amp; their relationship to time-varying higher order spectra,”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Signal Processing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42, pp. 216–220, Jan. 1994.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Modified Form IV (Polynomial Wigner Distribution Function)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1511" name="Object 3"/>
          <p:cNvGraphicFramePr>
            <a:graphicFrameLocks noChangeAspect="1"/>
          </p:cNvGraphicFramePr>
          <p:nvPr/>
        </p:nvGraphicFramePr>
        <p:xfrm>
          <a:off x="1357313" y="981075"/>
          <a:ext cx="50768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3" imgW="5092700" imgH="736600" progId="Equation.DSMT4">
                  <p:embed/>
                </p:oleObj>
              </mc:Choice>
              <mc:Fallback>
                <p:oleObj name="Equation" r:id="rId3" imgW="50927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981075"/>
                        <a:ext cx="50768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文字方塊 9"/>
          <p:cNvSpPr txBox="1">
            <a:spLocks noChangeArrowheads="1"/>
          </p:cNvSpPr>
          <p:nvPr/>
        </p:nvSpPr>
        <p:spPr bwMode="auto">
          <a:xfrm>
            <a:off x="539750" y="1844675"/>
            <a:ext cx="792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2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0.5,  it becomes the original Wigner distribution function. 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13" name="文字方塊 10"/>
          <p:cNvSpPr txBox="1">
            <a:spLocks noChangeArrowheads="1"/>
          </p:cNvSpPr>
          <p:nvPr/>
        </p:nvSpPr>
        <p:spPr bwMode="auto">
          <a:xfrm>
            <a:off x="539750" y="2636838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It can avoid the cross term when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order of phase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of the exponential function is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 larger than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/2 + 1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14" name="文字方塊 12"/>
          <p:cNvSpPr txBox="1">
            <a:spLocks noChangeArrowheads="1"/>
          </p:cNvSpPr>
          <p:nvPr/>
        </p:nvSpPr>
        <p:spPr bwMode="auto">
          <a:xfrm>
            <a:off x="611188" y="3500438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However, the cross term between two components cannot be removed.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15" name="Rectangle 2"/>
          <p:cNvSpPr>
            <a:spLocks noChangeArrowheads="1"/>
          </p:cNvSpPr>
          <p:nvPr/>
        </p:nvSpPr>
        <p:spPr bwMode="auto">
          <a:xfrm>
            <a:off x="250825" y="5300663"/>
            <a:ext cx="864076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541338" indent="-5413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[Ref] J. J. Ding, S. C. Pei, and Y. F. Chang, “Generalized polynomial Wigner spectrogram for high-resolution time-frequency analysis,”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APSIPA ASC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Kaohsiung, Taiwan, Oct. 2013.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38B8AE-5681-488C-8558-C38C8FEDBFD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11188" y="981075"/>
            <a:ext cx="6696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VI-A-1  Ambiguity Function  </a:t>
            </a:r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16780"/>
              </p:ext>
            </p:extLst>
          </p:nvPr>
        </p:nvGraphicFramePr>
        <p:xfrm>
          <a:off x="1589088" y="1484313"/>
          <a:ext cx="4914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3" imgW="4914900" imgH="508000" progId="Equation.DSMT4">
                  <p:embed/>
                </p:oleObj>
              </mc:Choice>
              <mc:Fallback>
                <p:oleObj name="Equation" r:id="rId3" imgW="49149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484313"/>
                        <a:ext cx="4914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If</a:t>
            </a:r>
          </a:p>
        </p:txBody>
      </p:sp>
      <p:graphicFrame>
        <p:nvGraphicFramePr>
          <p:cNvPr id="4102" name="Object 5"/>
          <p:cNvGraphicFramePr>
            <a:graphicFrameLocks noChangeAspect="1"/>
          </p:cNvGraphicFramePr>
          <p:nvPr/>
        </p:nvGraphicFramePr>
        <p:xfrm>
          <a:off x="1476375" y="2279650"/>
          <a:ext cx="353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5" imgW="3530600" imgH="431800" progId="Equation.DSMT4">
                  <p:embed/>
                </p:oleObj>
              </mc:Choice>
              <mc:Fallback>
                <p:oleObj name="Equation" r:id="rId5" imgW="35306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9650"/>
                        <a:ext cx="353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6"/>
          <p:cNvGraphicFramePr>
            <a:graphicFrameLocks noChangeAspect="1"/>
          </p:cNvGraphicFramePr>
          <p:nvPr/>
        </p:nvGraphicFramePr>
        <p:xfrm>
          <a:off x="1101725" y="2924175"/>
          <a:ext cx="69977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7" imgW="6997700" imgH="1689100" progId="Equation.DSMT4">
                  <p:embed/>
                </p:oleObj>
              </mc:Choice>
              <mc:Fallback>
                <p:oleObj name="Equation" r:id="rId7" imgW="6997700" imgH="168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2924175"/>
                        <a:ext cx="69977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7"/>
          <p:cNvGraphicFramePr>
            <a:graphicFrameLocks noChangeAspect="1"/>
          </p:cNvGraphicFramePr>
          <p:nvPr/>
        </p:nvGraphicFramePr>
        <p:xfrm>
          <a:off x="1012825" y="4724400"/>
          <a:ext cx="607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9" imgW="6070600" imgH="736600" progId="Equation.DSMT4">
                  <p:embed/>
                </p:oleObj>
              </mc:Choice>
              <mc:Fallback>
                <p:oleObj name="Equation" r:id="rId9" imgW="60706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724400"/>
                        <a:ext cx="6070600" cy="73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539750" y="404813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VI-A  Cohen’s Class Distribution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DA245-E5D3-49EE-875B-AAAD42861B1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971550" y="465138"/>
            <a:ext cx="518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should be chosen properly such that 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1476375" y="1019175"/>
          <a:ext cx="49260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3" imgW="4940300" imgH="736600" progId="Equation.DSMT4">
                  <p:embed/>
                </p:oleObj>
              </mc:Choice>
              <mc:Fallback>
                <p:oleObj name="Equation" r:id="rId3" imgW="49403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019175"/>
                        <a:ext cx="49260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矩形 14"/>
          <p:cNvSpPr>
            <a:spLocks noChangeArrowheads="1"/>
          </p:cNvSpPr>
          <p:nvPr/>
        </p:nvSpPr>
        <p:spPr bwMode="auto">
          <a:xfrm>
            <a:off x="3419648" y="2019642"/>
            <a:ext cx="103946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when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25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465439"/>
              </p:ext>
            </p:extLst>
          </p:nvPr>
        </p:nvGraphicFramePr>
        <p:xfrm>
          <a:off x="4420852" y="1884362"/>
          <a:ext cx="25828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5" imgW="2590800" imgH="736600" progId="Equation.DSMT4">
                  <p:embed/>
                </p:oleObj>
              </mc:Choice>
              <mc:Fallback>
                <p:oleObj name="Equation" r:id="rId5" imgW="25908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852" y="1884362"/>
                        <a:ext cx="25828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767648"/>
              </p:ext>
            </p:extLst>
          </p:nvPr>
        </p:nvGraphicFramePr>
        <p:xfrm>
          <a:off x="1509107" y="3538084"/>
          <a:ext cx="69262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7" imgW="6972120" imgH="736560" progId="Equation.DSMT4">
                  <p:embed/>
                </p:oleObj>
              </mc:Choice>
              <mc:Fallback>
                <p:oleObj name="Equation" r:id="rId7" imgW="697212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107" y="3538084"/>
                        <a:ext cx="69262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4"/>
          <p:cNvSpPr>
            <a:spLocks noChangeArrowheads="1"/>
          </p:cNvSpPr>
          <p:nvPr/>
        </p:nvSpPr>
        <p:spPr bwMode="auto">
          <a:xfrm>
            <a:off x="971550" y="2891630"/>
            <a:ext cx="103946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DA245-E5D3-49EE-875B-AAAD42861B1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25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065297"/>
              </p:ext>
            </p:extLst>
          </p:nvPr>
        </p:nvGraphicFramePr>
        <p:xfrm>
          <a:off x="968144" y="532448"/>
          <a:ext cx="49260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tion" r:id="rId3" imgW="4940300" imgH="736600" progId="Equation.DSMT4">
                  <p:embed/>
                </p:oleObj>
              </mc:Choice>
              <mc:Fallback>
                <p:oleObj name="Equation" r:id="rId3" imgW="4940300" imgH="736600" progId="Equation.DSMT4">
                  <p:embed/>
                  <p:pic>
                    <p:nvPicPr>
                      <p:cNvPr id="225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44" y="532448"/>
                        <a:ext cx="49260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17919"/>
              </p:ext>
            </p:extLst>
          </p:nvPr>
        </p:nvGraphicFramePr>
        <p:xfrm>
          <a:off x="4732636" y="1344937"/>
          <a:ext cx="25828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Equation" r:id="rId5" imgW="2590800" imgH="736600" progId="Equation.DSMT4">
                  <p:embed/>
                </p:oleObj>
              </mc:Choice>
              <mc:Fallback>
                <p:oleObj name="Equation" r:id="rId5" imgW="2590800" imgH="736600" progId="Equation.DSMT4">
                  <p:embed/>
                  <p:pic>
                    <p:nvPicPr>
                      <p:cNvPr id="225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636" y="1344937"/>
                        <a:ext cx="25828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矩形 17"/>
          <p:cNvSpPr>
            <a:spLocks noChangeArrowheads="1"/>
          </p:cNvSpPr>
          <p:nvPr/>
        </p:nvSpPr>
        <p:spPr bwMode="auto">
          <a:xfrm>
            <a:off x="828363" y="2348237"/>
            <a:ext cx="158339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25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802668"/>
              </p:ext>
            </p:extLst>
          </p:nvPr>
        </p:nvGraphicFramePr>
        <p:xfrm>
          <a:off x="968144" y="3730222"/>
          <a:ext cx="6699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Equation" r:id="rId7" imgW="6718300" imgH="431800" progId="Equation.DSMT4">
                  <p:embed/>
                </p:oleObj>
              </mc:Choice>
              <mc:Fallback>
                <p:oleObj name="Equation" r:id="rId7" imgW="6718300" imgH="431800" progId="Equation.DSMT4">
                  <p:embed/>
                  <p:pic>
                    <p:nvPicPr>
                      <p:cNvPr id="225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44" y="3730222"/>
                        <a:ext cx="6699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87526"/>
              </p:ext>
            </p:extLst>
          </p:nvPr>
        </p:nvGraphicFramePr>
        <p:xfrm>
          <a:off x="2109840" y="5045532"/>
          <a:ext cx="11271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9" imgW="1129810" imgH="330057" progId="Equation.DSMT4">
                  <p:embed/>
                </p:oleObj>
              </mc:Choice>
              <mc:Fallback>
                <p:oleObj name="Equation" r:id="rId9" imgW="1129810" imgH="330057" progId="Equation.DSMT4">
                  <p:embed/>
                  <p:pic>
                    <p:nvPicPr>
                      <p:cNvPr id="22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840" y="5045532"/>
                        <a:ext cx="11271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255131"/>
              </p:ext>
            </p:extLst>
          </p:nvPr>
        </p:nvGraphicFramePr>
        <p:xfrm>
          <a:off x="3625903" y="5045532"/>
          <a:ext cx="11652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tion" r:id="rId11" imgW="1168400" imgH="330200" progId="Equation.DSMT4">
                  <p:embed/>
                </p:oleObj>
              </mc:Choice>
              <mc:Fallback>
                <p:oleObj name="Equation" r:id="rId11" imgW="1168400" imgH="330200" progId="Equation.DSMT4">
                  <p:embed/>
                  <p:pic>
                    <p:nvPicPr>
                      <p:cNvPr id="225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903" y="5045532"/>
                        <a:ext cx="11652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437021"/>
              </p:ext>
            </p:extLst>
          </p:nvPr>
        </p:nvGraphicFramePr>
        <p:xfrm>
          <a:off x="2105078" y="5583694"/>
          <a:ext cx="1444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tion" r:id="rId13" imgW="1447800" imgH="330200" progId="Equation.DSMT4">
                  <p:embed/>
                </p:oleObj>
              </mc:Choice>
              <mc:Fallback>
                <p:oleObj name="Equation" r:id="rId13" imgW="1447800" imgH="330200" progId="Equation.DSMT4">
                  <p:embed/>
                  <p:pic>
                    <p:nvPicPr>
                      <p:cNvPr id="225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78" y="5583694"/>
                        <a:ext cx="14446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1498653" y="5153482"/>
            <a:ext cx="442912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1498653" y="5617032"/>
            <a:ext cx="442912" cy="17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10683"/>
              </p:ext>
            </p:extLst>
          </p:nvPr>
        </p:nvGraphicFramePr>
        <p:xfrm>
          <a:off x="1576207" y="3146587"/>
          <a:ext cx="4533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15" imgW="4546440" imgH="380880" progId="Equation.DSMT4">
                  <p:embed/>
                </p:oleObj>
              </mc:Choice>
              <mc:Fallback>
                <p:oleObj name="Equation" r:id="rId15" imgW="4546440" imgH="38088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207" y="3146587"/>
                        <a:ext cx="45339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790681"/>
              </p:ext>
            </p:extLst>
          </p:nvPr>
        </p:nvGraphicFramePr>
        <p:xfrm>
          <a:off x="2437426" y="2374579"/>
          <a:ext cx="2811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17" imgW="2819160" imgH="431640" progId="Equation.DSMT4">
                  <p:embed/>
                </p:oleObj>
              </mc:Choice>
              <mc:Fallback>
                <p:oleObj name="Equation" r:id="rId17" imgW="2819160" imgH="431640" progId="Equation.DSMT4">
                  <p:embed/>
                  <p:pic>
                    <p:nvPicPr>
                      <p:cNvPr id="225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426" y="2374579"/>
                        <a:ext cx="28114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83106"/>
              </p:ext>
            </p:extLst>
          </p:nvPr>
        </p:nvGraphicFramePr>
        <p:xfrm>
          <a:off x="964182" y="4319196"/>
          <a:ext cx="59642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19" imgW="5981400" imgH="355320" progId="Equation.DSMT4">
                  <p:embed/>
                </p:oleObj>
              </mc:Choice>
              <mc:Fallback>
                <p:oleObj name="Equation" r:id="rId19" imgW="5981400" imgH="355320" progId="Equation.DSMT4">
                  <p:embed/>
                  <p:pic>
                    <p:nvPicPr>
                      <p:cNvPr id="225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182" y="4319196"/>
                        <a:ext cx="596423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0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D579C3-0104-4E13-979C-395B6E75C24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56" name="矩形 17"/>
          <p:cNvSpPr>
            <a:spLocks noChangeArrowheads="1"/>
          </p:cNvSpPr>
          <p:nvPr/>
        </p:nvSpPr>
        <p:spPr bwMode="auto">
          <a:xfrm>
            <a:off x="762329" y="465137"/>
            <a:ext cx="172144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</a:t>
            </a:r>
            <a:endParaRPr lang="zh-TW" altLang="en-US" sz="200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143349"/>
              </p:ext>
            </p:extLst>
          </p:nvPr>
        </p:nvGraphicFramePr>
        <p:xfrm>
          <a:off x="1375546" y="2482356"/>
          <a:ext cx="44069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Equation" r:id="rId3" imgW="4419600" imgH="2298700" progId="Equation.DSMT4">
                  <p:embed/>
                </p:oleObj>
              </mc:Choice>
              <mc:Fallback>
                <p:oleObj name="Equation" r:id="rId3" imgW="4419600" imgH="2298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546" y="2482356"/>
                        <a:ext cx="44069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894898"/>
              </p:ext>
            </p:extLst>
          </p:nvPr>
        </p:nvGraphicFramePr>
        <p:xfrm>
          <a:off x="2047157" y="5040537"/>
          <a:ext cx="21399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Equation" r:id="rId5" imgW="2146300" imgH="330200" progId="Equation.DSMT4">
                  <p:embed/>
                </p:oleObj>
              </mc:Choice>
              <mc:Fallback>
                <p:oleObj name="Equation" r:id="rId5" imgW="21463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157" y="5040537"/>
                        <a:ext cx="21399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1153395" y="5492975"/>
            <a:ext cx="442912" cy="17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aphicFrame>
        <p:nvGraphicFramePr>
          <p:cNvPr id="235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556165"/>
              </p:ext>
            </p:extLst>
          </p:nvPr>
        </p:nvGraphicFramePr>
        <p:xfrm>
          <a:off x="1990007" y="5492975"/>
          <a:ext cx="22542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Equation" r:id="rId7" imgW="2260600" imgH="355600" progId="Equation.DSMT4">
                  <p:embed/>
                </p:oleObj>
              </mc:Choice>
              <mc:Fallback>
                <p:oleObj name="Equation" r:id="rId7" imgW="22606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007" y="5492975"/>
                        <a:ext cx="22542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15131"/>
              </p:ext>
            </p:extLst>
          </p:nvPr>
        </p:nvGraphicFramePr>
        <p:xfrm>
          <a:off x="2007470" y="5986687"/>
          <a:ext cx="2241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9" imgW="2247900" imgH="355600" progId="Equation.DSMT4">
                  <p:embed/>
                </p:oleObj>
              </mc:Choice>
              <mc:Fallback>
                <p:oleObj name="Equation" r:id="rId9" imgW="22479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470" y="5986687"/>
                        <a:ext cx="22415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左大括弧 1"/>
          <p:cNvSpPr/>
          <p:nvPr/>
        </p:nvSpPr>
        <p:spPr>
          <a:xfrm>
            <a:off x="1687504" y="5040537"/>
            <a:ext cx="261069" cy="13673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39445"/>
              </p:ext>
            </p:extLst>
          </p:nvPr>
        </p:nvGraphicFramePr>
        <p:xfrm>
          <a:off x="2825750" y="444500"/>
          <a:ext cx="3419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11" imgW="3429000" imgH="431640" progId="Equation.DSMT4">
                  <p:embed/>
                </p:oleObj>
              </mc:Choice>
              <mc:Fallback>
                <p:oleObj name="Equation" r:id="rId11" imgW="3429000" imgH="431640" progId="Equation.DSMT4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444500"/>
                        <a:ext cx="3419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5866"/>
              </p:ext>
            </p:extLst>
          </p:nvPr>
        </p:nvGraphicFramePr>
        <p:xfrm>
          <a:off x="1447800" y="912813"/>
          <a:ext cx="48371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13" imgW="4851360" imgH="711000" progId="Equation.DSMT4">
                  <p:embed/>
                </p:oleObj>
              </mc:Choice>
              <mc:Fallback>
                <p:oleObj name="Equation" r:id="rId13" imgW="4851360" imgH="711000" progId="Equation.DSMT4">
                  <p:embed/>
                  <p:pic>
                    <p:nvPicPr>
                      <p:cNvPr id="225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12813"/>
                        <a:ext cx="48371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49209"/>
              </p:ext>
            </p:extLst>
          </p:nvPr>
        </p:nvGraphicFramePr>
        <p:xfrm>
          <a:off x="1375546" y="1580184"/>
          <a:ext cx="66230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15" imgW="6642000" imgH="711000" progId="Equation.DSMT4">
                  <p:embed/>
                </p:oleObj>
              </mc:Choice>
              <mc:Fallback>
                <p:oleObj name="Equation" r:id="rId15" imgW="6642000" imgH="71100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546" y="1580184"/>
                        <a:ext cx="66230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F8C05-C149-40C1-A8A1-87BFE52F41D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2771775" y="476250"/>
          <a:ext cx="34226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3" imgW="3416300" imgH="342900" progId="Equation.DSMT4">
                  <p:embed/>
                </p:oleObj>
              </mc:Choice>
              <mc:Fallback>
                <p:oleObj name="Equation" r:id="rId3" imgW="34163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6250"/>
                        <a:ext cx="34226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5" descr="paper_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15" r="7939"/>
          <a:stretch>
            <a:fillRect/>
          </a:stretch>
        </p:blipFill>
        <p:spPr bwMode="auto">
          <a:xfrm>
            <a:off x="1187450" y="1125538"/>
            <a:ext cx="3027363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 descr="paper_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-174" r="7939"/>
          <a:stretch>
            <a:fillRect/>
          </a:stretch>
        </p:blipFill>
        <p:spPr bwMode="auto">
          <a:xfrm>
            <a:off x="4787900" y="1125538"/>
            <a:ext cx="3027363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圖片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789363"/>
            <a:ext cx="3005137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789363"/>
            <a:ext cx="308292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文字方塊 1"/>
          <p:cNvSpPr txBox="1">
            <a:spLocks noChangeArrowheads="1"/>
          </p:cNvSpPr>
          <p:nvPr/>
        </p:nvSpPr>
        <p:spPr bwMode="auto">
          <a:xfrm>
            <a:off x="7956550" y="465296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?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59ADA-CEE4-4D0E-B5C5-5528E434F1C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2771775" y="404813"/>
          <a:ext cx="2628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3" imgW="2641600" imgH="342900" progId="Equation.DSMT4">
                  <p:embed/>
                </p:oleObj>
              </mc:Choice>
              <mc:Fallback>
                <p:oleObj name="Equation" r:id="rId3" imgW="26416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4813"/>
                        <a:ext cx="2628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7" name="Picture 5" descr="paper_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r="8607"/>
          <a:stretch>
            <a:fillRect/>
          </a:stretch>
        </p:blipFill>
        <p:spPr bwMode="auto">
          <a:xfrm>
            <a:off x="1042988" y="981075"/>
            <a:ext cx="30511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 descr="paper_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r="8501"/>
          <a:stretch>
            <a:fillRect/>
          </a:stretch>
        </p:blipFill>
        <p:spPr bwMode="auto">
          <a:xfrm>
            <a:off x="4787900" y="981075"/>
            <a:ext cx="30607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7" descr="Coh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r="7176"/>
          <a:stretch>
            <a:fillRect/>
          </a:stretch>
        </p:blipFill>
        <p:spPr bwMode="auto">
          <a:xfrm>
            <a:off x="1116013" y="3860800"/>
            <a:ext cx="3148012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8" descr="paper_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8501"/>
          <a:stretch>
            <a:fillRect/>
          </a:stretch>
        </p:blipFill>
        <p:spPr bwMode="auto">
          <a:xfrm>
            <a:off x="4859338" y="3860800"/>
            <a:ext cx="30702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A5619-E574-49CC-AE39-441F1CBFEC9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2089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VI-C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Gabor-Wigner Transform     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8313" y="3213100"/>
            <a:ext cx="76327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>
                <a:solidFill>
                  <a:srgbClr val="996633"/>
                </a:solidFill>
                <a:latin typeface="Times New Roman" panose="02020603050405020304" pitchFamily="18" charset="0"/>
              </a:rPr>
              <a:t>Advantages:</a:t>
            </a:r>
            <a:r>
              <a:rPr lang="en-US" altLang="zh-TW" sz="2000" b="1">
                <a:solidFill>
                  <a:srgbClr val="996633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combine the advantage of the WDF and the Gabor transform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advantage of the WDF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higher clarity</a:t>
            </a:r>
            <a:r>
              <a:rPr lang="en-US" altLang="zh-TW" sz="200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advantage of the Gabor transform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no cross-term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50825" y="1557338"/>
            <a:ext cx="86407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dist"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S. C. Pei and J. J. Ding, “Relations between Gabor transforms and fractional </a:t>
            </a:r>
          </a:p>
          <a:p>
            <a:pPr algn="dist"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Fourier transforms and their applications for signal processing,”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</a:t>
            </a:r>
          </a:p>
          <a:p>
            <a:pPr algn="dist" eaLnBrk="1" hangingPunct="1">
              <a:spcBef>
                <a:spcPct val="15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Signal Processing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55, no. 10, pp. 4839-4850, Oct. 2007.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B77970-E39B-4BCE-A03C-1FED9370992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7661" name="Object 10"/>
          <p:cNvGraphicFramePr>
            <a:graphicFrameLocks noChangeAspect="1"/>
          </p:cNvGraphicFramePr>
          <p:nvPr/>
        </p:nvGraphicFramePr>
        <p:xfrm>
          <a:off x="735013" y="461963"/>
          <a:ext cx="3028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4" imgW="2793960" imgH="380880" progId="Equation.DSMT4">
                  <p:embed/>
                </p:oleObj>
              </mc:Choice>
              <mc:Fallback>
                <p:oleObj name="Equation" r:id="rId4" imgW="2793960" imgH="380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61963"/>
                        <a:ext cx="30289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文字方塊 23"/>
          <p:cNvSpPr txBox="1">
            <a:spLocks noChangeArrowheads="1"/>
          </p:cNvSpPr>
          <p:nvPr/>
        </p:nvSpPr>
        <p:spPr bwMode="auto">
          <a:xfrm>
            <a:off x="735013" y="93617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cos(2</a:t>
            </a:r>
            <a:r>
              <a:rPr lang="el-G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π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766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84313"/>
            <a:ext cx="676910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860594" y="1524586"/>
            <a:ext cx="55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(a)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24128" y="1484313"/>
            <a:ext cx="55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(b)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51751" y="3912448"/>
            <a:ext cx="55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(c)</a:t>
            </a:r>
            <a:endParaRPr lang="zh-TW" altLang="en-US" sz="1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580112" y="3890304"/>
            <a:ext cx="55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(d)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1F6F5-BB9D-40A9-A74D-CF028A5603F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23850" y="260350"/>
            <a:ext cx="864076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(a) 	  		                    (b)			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(c)				  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(d)                                   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8679" name="Object 10"/>
          <p:cNvGraphicFramePr>
            <a:graphicFrameLocks noChangeAspect="1"/>
          </p:cNvGraphicFramePr>
          <p:nvPr/>
        </p:nvGraphicFramePr>
        <p:xfrm>
          <a:off x="782638" y="301625"/>
          <a:ext cx="3000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3" imgW="2768400" imgH="355320" progId="Equation.DSMT4">
                  <p:embed/>
                </p:oleObj>
              </mc:Choice>
              <mc:Fallback>
                <p:oleObj name="Equation" r:id="rId3" imgW="276840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01625"/>
                        <a:ext cx="30003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2"/>
          <p:cNvGraphicFramePr>
            <a:graphicFrameLocks noChangeAspect="1"/>
          </p:cNvGraphicFramePr>
          <p:nvPr/>
        </p:nvGraphicFramePr>
        <p:xfrm>
          <a:off x="4787900" y="260350"/>
          <a:ext cx="3684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5" imgW="3911400" imgH="431640" progId="Equation.DSMT4">
                  <p:embed/>
                </p:oleObj>
              </mc:Choice>
              <mc:Fallback>
                <p:oleObj name="Equation" r:id="rId5" imgW="391140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0350"/>
                        <a:ext cx="3684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4"/>
          <p:cNvGraphicFramePr>
            <a:graphicFrameLocks noChangeAspect="1"/>
          </p:cNvGraphicFramePr>
          <p:nvPr/>
        </p:nvGraphicFramePr>
        <p:xfrm>
          <a:off x="750888" y="765175"/>
          <a:ext cx="38385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Equation" r:id="rId7" imgW="3974760" imgH="355320" progId="Equation.DSMT4">
                  <p:embed/>
                </p:oleObj>
              </mc:Choice>
              <mc:Fallback>
                <p:oleObj name="Equation" r:id="rId7" imgW="3974760" imgH="355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765175"/>
                        <a:ext cx="38385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6"/>
          <p:cNvGraphicFramePr>
            <a:graphicFrameLocks noChangeAspect="1"/>
          </p:cNvGraphicFramePr>
          <p:nvPr/>
        </p:nvGraphicFramePr>
        <p:xfrm>
          <a:off x="820738" y="1196975"/>
          <a:ext cx="3254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9" imgW="3073320" imgH="380880" progId="Equation.DSMT4">
                  <p:embed/>
                </p:oleObj>
              </mc:Choice>
              <mc:Fallback>
                <p:oleObj name="Equation" r:id="rId9" imgW="3073320" imgH="380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196975"/>
                        <a:ext cx="3254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9"/>
          <p:cNvSpPr>
            <a:spLocks noChangeArrowheads="1"/>
          </p:cNvSpPr>
          <p:nvPr/>
        </p:nvSpPr>
        <p:spPr bwMode="auto">
          <a:xfrm>
            <a:off x="6792913" y="3665538"/>
            <a:ext cx="1893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(b)</a:t>
            </a:r>
            <a:r>
              <a:rPr lang="zh-TW" altLang="en-US" sz="2000">
                <a:latin typeface="Times New Roman" panose="02020603050405020304" pitchFamily="18" charset="0"/>
              </a:rPr>
              <a:t>、</a:t>
            </a:r>
            <a:r>
              <a:rPr lang="en-US" altLang="zh-TW" sz="2000">
                <a:latin typeface="Times New Roman" panose="02020603050405020304" pitchFamily="18" charset="0"/>
              </a:rPr>
              <a:t>(c) are real </a:t>
            </a:r>
          </a:p>
        </p:txBody>
      </p:sp>
      <p:pic>
        <p:nvPicPr>
          <p:cNvPr id="28684" name="圖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541463"/>
            <a:ext cx="701992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85F6B-F162-4C6B-8AB2-63B3D430C4D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39750" y="549275"/>
            <a:ext cx="76327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思考： 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Which type of the Gabor-Wigner transform is better?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Can we further generalize the results?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6CD4D-EDFA-4375-9889-98ADE1E0DDB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11188" y="3357563"/>
            <a:ext cx="691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real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，對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而言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1258888" y="38608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3" imgW="1688367" imgH="355446" progId="Equation.DSMT4">
                  <p:embed/>
                </p:oleObj>
              </mc:Choice>
              <mc:Fallback>
                <p:oleObj name="Equation" r:id="rId3" imgW="1688367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203575" y="3860800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real, where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9750" y="476250"/>
            <a:ext cx="756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Implementation of the Gabor-Wigner Transform </a:t>
            </a:r>
            <a:r>
              <a:rPr lang="zh-TW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：簡化技巧</a:t>
            </a:r>
          </a:p>
        </p:txBody>
      </p:sp>
      <p:sp>
        <p:nvSpPr>
          <p:cNvPr id="30727" name="Text Box 3"/>
          <p:cNvSpPr txBox="1">
            <a:spLocks noChangeArrowheads="1"/>
          </p:cNvSpPr>
          <p:nvPr/>
        </p:nvSpPr>
        <p:spPr bwMode="auto">
          <a:xfrm>
            <a:off x="611188" y="1196975"/>
            <a:ext cx="6408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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0,</a:t>
            </a:r>
          </a:p>
        </p:txBody>
      </p:sp>
      <p:graphicFrame>
        <p:nvGraphicFramePr>
          <p:cNvPr id="30728" name="Object 4"/>
          <p:cNvGraphicFramePr>
            <a:graphicFrameLocks noChangeAspect="1"/>
          </p:cNvGraphicFramePr>
          <p:nvPr/>
        </p:nvGraphicFramePr>
        <p:xfrm>
          <a:off x="3059113" y="1196975"/>
          <a:ext cx="3468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5" imgW="3276600" imgH="381000" progId="Equation.DSMT4">
                  <p:embed/>
                </p:oleObj>
              </mc:Choice>
              <mc:Fallback>
                <p:oleObj name="Equation" r:id="rId5" imgW="32766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96975"/>
                        <a:ext cx="3468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5"/>
          <p:cNvSpPr txBox="1">
            <a:spLocks noChangeArrowheads="1"/>
          </p:cNvSpPr>
          <p:nvPr/>
        </p:nvSpPr>
        <p:spPr bwMode="auto">
          <a:xfrm>
            <a:off x="755650" y="1700213"/>
            <a:ext cx="324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先算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</p:txBody>
      </p:sp>
      <p:sp>
        <p:nvSpPr>
          <p:cNvPr id="30730" name="Text Box 6"/>
          <p:cNvSpPr txBox="1">
            <a:spLocks noChangeArrowheads="1"/>
          </p:cNvSpPr>
          <p:nvPr/>
        </p:nvSpPr>
        <p:spPr bwMode="auto">
          <a:xfrm>
            <a:off x="755650" y="2278063"/>
            <a:ext cx="640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只需算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不近似於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的地方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AC6B7B-B259-4458-A403-CEA90C564C2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3" name="群組 30"/>
          <p:cNvGrpSpPr>
            <a:grpSpLocks/>
          </p:cNvGrpSpPr>
          <p:nvPr/>
        </p:nvGrpSpPr>
        <p:grpSpPr bwMode="auto">
          <a:xfrm>
            <a:off x="1433527" y="1469252"/>
            <a:ext cx="2601898" cy="2385198"/>
            <a:chOff x="6672344" y="3628262"/>
            <a:chExt cx="2601184" cy="2383746"/>
          </a:xfrm>
        </p:grpSpPr>
        <p:grpSp>
          <p:nvGrpSpPr>
            <p:cNvPr id="5137" name="群組 27"/>
            <p:cNvGrpSpPr>
              <a:grpSpLocks/>
            </p:cNvGrpSpPr>
            <p:nvPr/>
          </p:nvGrpSpPr>
          <p:grpSpPr bwMode="auto">
            <a:xfrm>
              <a:off x="6672344" y="3628262"/>
              <a:ext cx="2601184" cy="2383746"/>
              <a:chOff x="6886658" y="3628262"/>
              <a:chExt cx="2601184" cy="2383746"/>
            </a:xfrm>
          </p:grpSpPr>
          <p:grpSp>
            <p:nvGrpSpPr>
              <p:cNvPr id="5139" name="群組 23"/>
              <p:cNvGrpSpPr>
                <a:grpSpLocks/>
              </p:cNvGrpSpPr>
              <p:nvPr/>
            </p:nvGrpSpPr>
            <p:grpSpPr bwMode="auto">
              <a:xfrm>
                <a:off x="6886658" y="3628262"/>
                <a:ext cx="2601184" cy="2383746"/>
                <a:chOff x="6886658" y="3628262"/>
                <a:chExt cx="2601184" cy="2383746"/>
              </a:xfrm>
            </p:grpSpPr>
            <p:grpSp>
              <p:nvGrpSpPr>
                <p:cNvPr id="5143" name="群組 25"/>
                <p:cNvGrpSpPr>
                  <a:grpSpLocks/>
                </p:cNvGrpSpPr>
                <p:nvPr/>
              </p:nvGrpSpPr>
              <p:grpSpPr bwMode="auto">
                <a:xfrm>
                  <a:off x="7143769" y="3786190"/>
                  <a:ext cx="2344073" cy="2225818"/>
                  <a:chOff x="7000893" y="1571612"/>
                  <a:chExt cx="2344073" cy="2225818"/>
                </a:xfrm>
              </p:grpSpPr>
              <p:grpSp>
                <p:nvGrpSpPr>
                  <p:cNvPr id="5145" name="群組 24"/>
                  <p:cNvGrpSpPr>
                    <a:grpSpLocks/>
                  </p:cNvGrpSpPr>
                  <p:nvPr/>
                </p:nvGrpSpPr>
                <p:grpSpPr bwMode="auto">
                  <a:xfrm>
                    <a:off x="7000893" y="2000240"/>
                    <a:ext cx="1908000" cy="1797190"/>
                    <a:chOff x="7000893" y="2000240"/>
                    <a:chExt cx="1908000" cy="1797190"/>
                  </a:xfrm>
                </p:grpSpPr>
                <p:cxnSp>
                  <p:nvCxnSpPr>
                    <p:cNvPr id="21" name="直線單箭頭接點 20"/>
                    <p:cNvCxnSpPr/>
                    <p:nvPr/>
                  </p:nvCxnSpPr>
                  <p:spPr>
                    <a:xfrm rot="16200000">
                      <a:off x="6902775" y="2897866"/>
                      <a:ext cx="1797542" cy="158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線單箭頭接點 21"/>
                    <p:cNvCxnSpPr/>
                    <p:nvPr/>
                  </p:nvCxnSpPr>
                  <p:spPr>
                    <a:xfrm>
                      <a:off x="7000872" y="2948635"/>
                      <a:ext cx="190765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46" name="文字方塊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2215" y="1571612"/>
                    <a:ext cx="499921" cy="3966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TW" sz="2000" i="1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a:t>f</a:t>
                    </a:r>
                  </a:p>
                </p:txBody>
              </p:sp>
              <p:sp>
                <p:nvSpPr>
                  <p:cNvPr id="5147" name="文字方塊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5045" y="2729735"/>
                    <a:ext cx="499921" cy="3966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TW" sz="2000" i="1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a:t>t</a:t>
                    </a:r>
                  </a:p>
                </p:txBody>
              </p:sp>
            </p:grpSp>
            <p:sp>
              <p:nvSpPr>
                <p:cNvPr id="5144" name="文字方塊 22"/>
                <p:cNvSpPr txBox="1">
                  <a:spLocks noChangeArrowheads="1"/>
                </p:cNvSpPr>
                <p:nvPr/>
              </p:nvSpPr>
              <p:spPr bwMode="auto">
                <a:xfrm>
                  <a:off x="6886658" y="3628262"/>
                  <a:ext cx="928433" cy="396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0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WDF</a:t>
                  </a:r>
                </a:p>
              </p:txBody>
            </p:sp>
          </p:grpSp>
          <p:grpSp>
            <p:nvGrpSpPr>
              <p:cNvPr id="5140" name="群組 26"/>
              <p:cNvGrpSpPr>
                <a:grpSpLocks/>
              </p:cNvGrpSpPr>
              <p:nvPr/>
            </p:nvGrpSpPr>
            <p:grpSpPr bwMode="auto">
              <a:xfrm>
                <a:off x="8301290" y="4286256"/>
                <a:ext cx="357190" cy="500066"/>
                <a:chOff x="8301290" y="4286256"/>
                <a:chExt cx="357190" cy="500066"/>
              </a:xfrm>
            </p:grpSpPr>
            <p:sp>
              <p:nvSpPr>
                <p:cNvPr id="25" name="橢圓 24"/>
                <p:cNvSpPr/>
                <p:nvPr/>
              </p:nvSpPr>
              <p:spPr>
                <a:xfrm>
                  <a:off x="8300718" y="4285859"/>
                  <a:ext cx="357090" cy="49975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8443554" y="4500042"/>
                  <a:ext cx="71418" cy="713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/>
                </a:p>
              </p:txBody>
            </p:sp>
          </p:grpSp>
        </p:grpSp>
        <p:graphicFrame>
          <p:nvGraphicFramePr>
            <p:cNvPr id="5138" name="Object 20"/>
            <p:cNvGraphicFramePr>
              <a:graphicFrameLocks noChangeAspect="1"/>
            </p:cNvGraphicFramePr>
            <p:nvPr/>
          </p:nvGraphicFramePr>
          <p:xfrm>
            <a:off x="8368848" y="4075570"/>
            <a:ext cx="793213" cy="4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name="Equation" r:id="rId3" imgW="393359" imgH="215713" progId="Equation.DSMT4">
                    <p:embed/>
                  </p:oleObj>
                </mc:Choice>
                <mc:Fallback>
                  <p:oleObj name="Equation" r:id="rId3" imgW="393359" imgH="215713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8848" y="4075570"/>
                          <a:ext cx="793213" cy="4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" name="群組 58"/>
          <p:cNvGrpSpPr>
            <a:grpSpLocks/>
          </p:cNvGrpSpPr>
          <p:nvPr/>
        </p:nvGrpSpPr>
        <p:grpSpPr bwMode="auto">
          <a:xfrm>
            <a:off x="5074850" y="1428864"/>
            <a:ext cx="2313374" cy="2406537"/>
            <a:chOff x="6641753" y="3033467"/>
            <a:chExt cx="2312985" cy="2407037"/>
          </a:xfrm>
        </p:grpSpPr>
        <p:grpSp>
          <p:nvGrpSpPr>
            <p:cNvPr id="5126" name="群組 27"/>
            <p:cNvGrpSpPr>
              <a:grpSpLocks/>
            </p:cNvGrpSpPr>
            <p:nvPr/>
          </p:nvGrpSpPr>
          <p:grpSpPr bwMode="auto">
            <a:xfrm>
              <a:off x="6641753" y="3033467"/>
              <a:ext cx="2066174" cy="2407037"/>
              <a:chOff x="6985595" y="3604971"/>
              <a:chExt cx="2066174" cy="2407037"/>
            </a:xfrm>
          </p:grpSpPr>
          <p:grpSp>
            <p:nvGrpSpPr>
              <p:cNvPr id="5129" name="群組 23"/>
              <p:cNvGrpSpPr>
                <a:grpSpLocks/>
              </p:cNvGrpSpPr>
              <p:nvPr/>
            </p:nvGrpSpPr>
            <p:grpSpPr bwMode="auto">
              <a:xfrm>
                <a:off x="6985595" y="3604971"/>
                <a:ext cx="2066174" cy="2407037"/>
                <a:chOff x="6985595" y="3604971"/>
                <a:chExt cx="2066174" cy="2407037"/>
              </a:xfrm>
            </p:grpSpPr>
            <p:grpSp>
              <p:nvGrpSpPr>
                <p:cNvPr id="5133" name="群組 24"/>
                <p:cNvGrpSpPr>
                  <a:grpSpLocks/>
                </p:cNvGrpSpPr>
                <p:nvPr/>
              </p:nvGrpSpPr>
              <p:grpSpPr bwMode="auto">
                <a:xfrm>
                  <a:off x="7143769" y="4214818"/>
                  <a:ext cx="1908000" cy="1797190"/>
                  <a:chOff x="7000893" y="2000240"/>
                  <a:chExt cx="1908000" cy="1797190"/>
                </a:xfrm>
              </p:grpSpPr>
              <p:cxnSp>
                <p:nvCxnSpPr>
                  <p:cNvPr id="56" name="直線單箭頭接點 55"/>
                  <p:cNvCxnSpPr/>
                  <p:nvPr/>
                </p:nvCxnSpPr>
                <p:spPr>
                  <a:xfrm rot="16200000">
                    <a:off x="6902289" y="2897924"/>
                    <a:ext cx="179742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單箭頭接點 56"/>
                  <p:cNvCxnSpPr/>
                  <p:nvPr/>
                </p:nvCxnSpPr>
                <p:spPr>
                  <a:xfrm>
                    <a:off x="7000242" y="2949529"/>
                    <a:ext cx="190944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34" name="文字方塊 51"/>
                <p:cNvSpPr txBox="1">
                  <a:spLocks noChangeArrowheads="1"/>
                </p:cNvSpPr>
                <p:nvPr/>
              </p:nvSpPr>
              <p:spPr bwMode="auto">
                <a:xfrm>
                  <a:off x="6985595" y="3604971"/>
                  <a:ext cx="928917" cy="3969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0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AF</a:t>
                  </a:r>
                </a:p>
              </p:txBody>
            </p:sp>
          </p:grpSp>
          <p:grpSp>
            <p:nvGrpSpPr>
              <p:cNvPr id="5130" name="群組 26"/>
              <p:cNvGrpSpPr>
                <a:grpSpLocks/>
              </p:cNvGrpSpPr>
              <p:nvPr/>
            </p:nvGrpSpPr>
            <p:grpSpPr bwMode="auto">
              <a:xfrm>
                <a:off x="7700792" y="4971608"/>
                <a:ext cx="500066" cy="357190"/>
                <a:chOff x="7700792" y="4971608"/>
                <a:chExt cx="500066" cy="357190"/>
              </a:xfrm>
            </p:grpSpPr>
            <p:sp>
              <p:nvSpPr>
                <p:cNvPr id="49" name="橢圓 48"/>
                <p:cNvSpPr>
                  <a:spLocks noChangeArrowheads="1"/>
                </p:cNvSpPr>
                <p:nvPr/>
              </p:nvSpPr>
              <p:spPr bwMode="auto">
                <a:xfrm rot="5400000">
                  <a:off x="7781912" y="4890304"/>
                  <a:ext cx="357261" cy="520613"/>
                </a:xfrm>
                <a:prstGeom prst="ellipse">
                  <a:avLst/>
                </a:prstGeom>
                <a:solidFill>
                  <a:srgbClr val="FF0000"/>
                </a:solidFill>
                <a:ln w="25400" algn="ctr">
                  <a:solidFill>
                    <a:srgbClr val="89A4A7"/>
                  </a:solidFill>
                  <a:round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eaLnBrk="1" hangingPunct="1">
                    <a:defRPr/>
                  </a:pPr>
                  <a:endParaRPr lang="zh-TW" alt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" name="橢圓 49"/>
                <p:cNvSpPr>
                  <a:spLocks noChangeArrowheads="1"/>
                </p:cNvSpPr>
                <p:nvPr/>
              </p:nvSpPr>
              <p:spPr bwMode="auto">
                <a:xfrm rot="5400000">
                  <a:off x="7914500" y="5114897"/>
                  <a:ext cx="71452" cy="71426"/>
                </a:xfrm>
                <a:prstGeom prst="ellipse">
                  <a:avLst/>
                </a:prstGeom>
                <a:solidFill>
                  <a:schemeClr val="tx1"/>
                </a:solidFill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 eaLnBrk="1" hangingPunct="1">
                    <a:defRPr/>
                  </a:pPr>
                  <a:endParaRPr lang="zh-TW" alt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aphicFrame>
          <p:nvGraphicFramePr>
            <p:cNvPr id="5127" name="Object 22"/>
            <p:cNvGraphicFramePr>
              <a:graphicFrameLocks noChangeAspect="1"/>
            </p:cNvGraphicFramePr>
            <p:nvPr/>
          </p:nvGraphicFramePr>
          <p:xfrm>
            <a:off x="8659513" y="4581488"/>
            <a:ext cx="295225" cy="308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Equation" r:id="rId5" imgW="114102" imgH="126780" progId="Equation.DSMT4">
                    <p:embed/>
                  </p:oleObj>
                </mc:Choice>
                <mc:Fallback>
                  <p:oleObj name="Equation" r:id="rId5" imgW="114102" imgH="1267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9513" y="4581488"/>
                          <a:ext cx="295225" cy="308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23"/>
            <p:cNvGraphicFramePr>
              <a:graphicFrameLocks noChangeAspect="1"/>
            </p:cNvGraphicFramePr>
            <p:nvPr/>
          </p:nvGraphicFramePr>
          <p:xfrm>
            <a:off x="7651051" y="3449365"/>
            <a:ext cx="222249" cy="3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7" imgW="114151" imgH="152202" progId="Equation.DSMT4">
                    <p:embed/>
                  </p:oleObj>
                </mc:Choice>
                <mc:Fallback>
                  <p:oleObj name="Equation" r:id="rId7" imgW="114151" imgH="15220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1051" y="3449365"/>
                          <a:ext cx="222249" cy="3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Text Box 30"/>
          <p:cNvSpPr txBox="1">
            <a:spLocks noChangeArrowheads="1"/>
          </p:cNvSpPr>
          <p:nvPr/>
        </p:nvSpPr>
        <p:spPr bwMode="auto">
          <a:xfrm>
            <a:off x="323850" y="549275"/>
            <a:ext cx="489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WDF and AF for the signal with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only 1 term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106AC-91EA-43AC-B524-4558515C29A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7569" name="Group 49"/>
          <p:cNvGraphicFramePr>
            <a:graphicFrameLocks noGrp="1"/>
          </p:cNvGraphicFramePr>
          <p:nvPr/>
        </p:nvGraphicFramePr>
        <p:xfrm>
          <a:off x="468313" y="1844675"/>
          <a:ext cx="7777162" cy="4105274"/>
        </p:xfrm>
        <a:graphic>
          <a:graphicData uri="http://schemas.openxmlformats.org/drawingml/2006/table">
            <a:tbl>
              <a:tblPr/>
              <a:tblGrid>
                <a:gridCol w="295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(1) Recovery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(inverse Fourier transform)</a:t>
                      </a:r>
                    </a:p>
                  </a:txBody>
                  <a:tcPr marL="36000" marR="36000" marT="36003" marB="36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(2) Integration</a:t>
                      </a:r>
                    </a:p>
                  </a:txBody>
                  <a:tcPr marL="36000" marR="36000" marT="36003" marB="36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(3) Modulation</a:t>
                      </a:r>
                    </a:p>
                  </a:txBody>
                  <a:tcPr marL="36000" marR="36000" marT="36003" marB="36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(4) Time Shifting</a:t>
                      </a:r>
                    </a:p>
                  </a:txBody>
                  <a:tcPr marL="36000" marR="36000" marT="36003" marB="36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(5) Scaling</a:t>
                      </a:r>
                    </a:p>
                  </a:txBody>
                  <a:tcPr marL="36000" marR="36000" marT="36003" marB="36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(6) Time Reverse</a:t>
                      </a:r>
                    </a:p>
                  </a:txBody>
                  <a:tcPr marL="36000" marR="36000" marT="36003" marB="36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7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85266"/>
              </p:ext>
            </p:extLst>
          </p:nvPr>
        </p:nvGraphicFramePr>
        <p:xfrm>
          <a:off x="3544888" y="1989138"/>
          <a:ext cx="3359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2" name="Equation" r:id="rId3" imgW="3276360" imgH="507960" progId="Equation.DSMT4">
                  <p:embed/>
                </p:oleObj>
              </mc:Choice>
              <mc:Fallback>
                <p:oleObj name="Equation" r:id="rId3" imgW="32763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1989138"/>
                        <a:ext cx="3359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3"/>
          <p:cNvGraphicFramePr>
            <a:graphicFrameLocks noChangeAspect="1"/>
          </p:cNvGraphicFramePr>
          <p:nvPr/>
        </p:nvGraphicFramePr>
        <p:xfrm>
          <a:off x="2051050" y="1052513"/>
          <a:ext cx="471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3" name="Equation" r:id="rId5" imgW="4597400" imgH="508000" progId="Equation.DSMT4">
                  <p:embed/>
                </p:oleObj>
              </mc:Choice>
              <mc:Fallback>
                <p:oleObj name="Equation" r:id="rId5" imgW="45974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052513"/>
                        <a:ext cx="471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Text Box 45"/>
          <p:cNvSpPr txBox="1">
            <a:spLocks noChangeArrowheads="1"/>
          </p:cNvSpPr>
          <p:nvPr/>
        </p:nvSpPr>
        <p:spPr bwMode="auto">
          <a:xfrm>
            <a:off x="539750" y="404813"/>
            <a:ext cx="7777163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附錄六：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常用的性質 </a:t>
            </a:r>
          </a:p>
        </p:txBody>
      </p:sp>
      <p:graphicFrame>
        <p:nvGraphicFramePr>
          <p:cNvPr id="3177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27322"/>
              </p:ext>
            </p:extLst>
          </p:nvPr>
        </p:nvGraphicFramePr>
        <p:xfrm>
          <a:off x="3544888" y="2636838"/>
          <a:ext cx="2041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4" name="Equation" r:id="rId7" imgW="1993680" imgH="507960" progId="Equation.DSMT4">
                  <p:embed/>
                </p:oleObj>
              </mc:Choice>
              <mc:Fallback>
                <p:oleObj name="Equation" r:id="rId7" imgW="19936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2636838"/>
                        <a:ext cx="2041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"/>
          <p:cNvGraphicFramePr>
            <a:graphicFrameLocks noChangeAspect="1"/>
          </p:cNvGraphicFramePr>
          <p:nvPr/>
        </p:nvGraphicFramePr>
        <p:xfrm>
          <a:off x="3563938" y="3357563"/>
          <a:ext cx="3095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5" name="Equation" r:id="rId9" imgW="3022600" imgH="431800" progId="Equation.DSMT4">
                  <p:embed/>
                </p:oleObj>
              </mc:Choice>
              <mc:Fallback>
                <p:oleObj name="Equation" r:id="rId9" imgW="3022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57563"/>
                        <a:ext cx="30956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"/>
          <p:cNvGraphicFramePr>
            <a:graphicFrameLocks noChangeAspect="1"/>
          </p:cNvGraphicFramePr>
          <p:nvPr/>
        </p:nvGraphicFramePr>
        <p:xfrm>
          <a:off x="3563938" y="4024313"/>
          <a:ext cx="3095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6" name="Equation" r:id="rId11" imgW="3022600" imgH="393700" progId="Equation.DSMT4">
                  <p:embed/>
                </p:oleObj>
              </mc:Choice>
              <mc:Fallback>
                <p:oleObj name="Equation" r:id="rId11" imgW="30226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24313"/>
                        <a:ext cx="30956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3"/>
          <p:cNvGraphicFramePr>
            <a:graphicFrameLocks noChangeAspect="1"/>
          </p:cNvGraphicFramePr>
          <p:nvPr/>
        </p:nvGraphicFramePr>
        <p:xfrm>
          <a:off x="3700463" y="4652963"/>
          <a:ext cx="2497137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name="Equation" r:id="rId13" imgW="2438400" imgH="635000" progId="Equation.DSMT4">
                  <p:embed/>
                </p:oleObj>
              </mc:Choice>
              <mc:Fallback>
                <p:oleObj name="Equation" r:id="rId13" imgW="2438400" imgH="63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652963"/>
                        <a:ext cx="2497137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3"/>
          <p:cNvGraphicFramePr>
            <a:graphicFrameLocks noChangeAspect="1"/>
          </p:cNvGraphicFramePr>
          <p:nvPr/>
        </p:nvGraphicFramePr>
        <p:xfrm>
          <a:off x="3635375" y="5445125"/>
          <a:ext cx="22240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8" name="Equation" r:id="rId15" imgW="2171700" imgH="381000" progId="Equation.DSMT4">
                  <p:embed/>
                </p:oleObj>
              </mc:Choice>
              <mc:Fallback>
                <p:oleObj name="Equation" r:id="rId15" imgW="21717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125"/>
                        <a:ext cx="22240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C6103B-02D3-482E-9DD0-012EE7BE14D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8639" name="Group 95"/>
          <p:cNvGraphicFramePr>
            <a:graphicFrameLocks noGrp="1"/>
          </p:cNvGraphicFramePr>
          <p:nvPr/>
        </p:nvGraphicFramePr>
        <p:xfrm>
          <a:off x="468313" y="333375"/>
          <a:ext cx="7777162" cy="6121402"/>
        </p:xfrm>
        <a:graphic>
          <a:graphicData uri="http://schemas.openxmlformats.org/drawingml/2006/table">
            <a:tbl>
              <a:tblPr/>
              <a:tblGrid>
                <a:gridCol w="295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(7) Real / Imaginary Input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is real, then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*(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is pure imaginary, then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*(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(8) Even / Odd Input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), then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), then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 =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);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(9) Conjugation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(10) Differentiation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(11) Multiplication by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(12) Division by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(13) Parseval’s Theorem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(Energy Preservation)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(14) Generalized Parseval’s Theorem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800" name="Object 3"/>
          <p:cNvGraphicFramePr>
            <a:graphicFrameLocks noChangeAspect="1"/>
          </p:cNvGraphicFramePr>
          <p:nvPr/>
        </p:nvGraphicFramePr>
        <p:xfrm>
          <a:off x="3492500" y="2916238"/>
          <a:ext cx="26146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8" name="Equation" r:id="rId3" imgW="2552700" imgH="381000" progId="Equation.DSMT4">
                  <p:embed/>
                </p:oleObj>
              </mc:Choice>
              <mc:Fallback>
                <p:oleObj name="Equation" r:id="rId3" imgW="25527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16238"/>
                        <a:ext cx="26146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1" name="Object 3"/>
          <p:cNvGraphicFramePr>
            <a:graphicFrameLocks noChangeAspect="1"/>
          </p:cNvGraphicFramePr>
          <p:nvPr/>
        </p:nvGraphicFramePr>
        <p:xfrm>
          <a:off x="3492500" y="3425825"/>
          <a:ext cx="23796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9" name="Equation" r:id="rId5" imgW="2324100" imgH="558800" progId="Equation.DSMT4">
                  <p:embed/>
                </p:oleObj>
              </mc:Choice>
              <mc:Fallback>
                <p:oleObj name="Equation" r:id="rId5" imgW="2324100" imgH="55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25825"/>
                        <a:ext cx="23796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2" name="Object 3"/>
          <p:cNvGraphicFramePr>
            <a:graphicFrameLocks noChangeAspect="1"/>
          </p:cNvGraphicFramePr>
          <p:nvPr/>
        </p:nvGraphicFramePr>
        <p:xfrm>
          <a:off x="3492500" y="2133600"/>
          <a:ext cx="2316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0" name="Equation" r:id="rId7" imgW="2260600" imgH="431800" progId="Equation.DSMT4">
                  <p:embed/>
                </p:oleObj>
              </mc:Choice>
              <mc:Fallback>
                <p:oleObj name="Equation" r:id="rId7" imgW="2260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133600"/>
                        <a:ext cx="23161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Object 3"/>
          <p:cNvGraphicFramePr>
            <a:graphicFrameLocks noChangeAspect="1"/>
          </p:cNvGraphicFramePr>
          <p:nvPr/>
        </p:nvGraphicFramePr>
        <p:xfrm>
          <a:off x="3511550" y="4114800"/>
          <a:ext cx="32496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name="Equation" r:id="rId9" imgW="3175000" imgH="635000" progId="Equation.DSMT4">
                  <p:embed/>
                </p:oleObj>
              </mc:Choice>
              <mc:Fallback>
                <p:oleObj name="Equation" r:id="rId9" imgW="3175000" imgH="63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4114800"/>
                        <a:ext cx="32496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4" name="Object 3"/>
          <p:cNvGraphicFramePr>
            <a:graphicFrameLocks noChangeAspect="1"/>
          </p:cNvGraphicFramePr>
          <p:nvPr/>
        </p:nvGraphicFramePr>
        <p:xfrm>
          <a:off x="3563938" y="4941888"/>
          <a:ext cx="29543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name="Equation" r:id="rId11" imgW="2882900" imgH="508000" progId="Equation.DSMT4">
                  <p:embed/>
                </p:oleObj>
              </mc:Choice>
              <mc:Fallback>
                <p:oleObj name="Equation" r:id="rId11" imgW="28829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941888"/>
                        <a:ext cx="29543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5" name="Object 3"/>
          <p:cNvGraphicFramePr>
            <a:graphicFrameLocks noChangeAspect="1"/>
          </p:cNvGraphicFramePr>
          <p:nvPr/>
        </p:nvGraphicFramePr>
        <p:xfrm>
          <a:off x="3563938" y="5734050"/>
          <a:ext cx="38782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3" name="Equation" r:id="rId13" imgW="3784600" imgH="508000" progId="Equation.DSMT4">
                  <p:embed/>
                </p:oleObj>
              </mc:Choice>
              <mc:Fallback>
                <p:oleObj name="Equation" r:id="rId13" imgW="37846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734050"/>
                        <a:ext cx="38782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735BA-355B-40C0-8C34-F09C6D63966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9642" name="Group 74"/>
          <p:cNvGraphicFramePr>
            <a:graphicFrameLocks noGrp="1"/>
          </p:cNvGraphicFramePr>
          <p:nvPr/>
        </p:nvGraphicFramePr>
        <p:xfrm>
          <a:off x="468313" y="700088"/>
          <a:ext cx="7777162" cy="5424487"/>
        </p:xfrm>
        <a:graphic>
          <a:graphicData uri="http://schemas.openxmlformats.org/drawingml/2006/table">
            <a:tbl>
              <a:tblPr/>
              <a:tblGrid>
                <a:gridCol w="295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(15) Linearity</a:t>
                      </a:r>
                    </a:p>
                  </a:txBody>
                  <a:tcPr marL="36000" marR="36000" marT="36001" marB="360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(16) Convolution </a:t>
                      </a:r>
                    </a:p>
                  </a:txBody>
                  <a:tcPr marL="36000" marR="36000" marT="36001" marB="360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then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(17) Multiplication </a:t>
                      </a:r>
                    </a:p>
                  </a:txBody>
                  <a:tcPr marL="36000" marR="36000" marT="36001" marB="360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                             , then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(18) Correlation </a:t>
                      </a:r>
                    </a:p>
                  </a:txBody>
                  <a:tcPr marL="36000" marR="36000" marT="36001" marB="360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then 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(19) Two Times of Fourier Transforms </a:t>
                      </a:r>
                    </a:p>
                  </a:txBody>
                  <a:tcPr marL="36000" marR="36000" marT="36001" marB="360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2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(20) Four Times of Fourier Transforms </a:t>
                      </a:r>
                    </a:p>
                  </a:txBody>
                  <a:tcPr marL="36000" marR="36000" marT="36001" marB="360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818" name="Object 3"/>
          <p:cNvGraphicFramePr>
            <a:graphicFrameLocks noChangeAspect="1"/>
          </p:cNvGraphicFramePr>
          <p:nvPr/>
        </p:nvGraphicFramePr>
        <p:xfrm>
          <a:off x="3492500" y="4660900"/>
          <a:ext cx="2459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5" name="Equation" r:id="rId3" imgW="2400300" imgH="406400" progId="Equation.DSMT4">
                  <p:embed/>
                </p:oleObj>
              </mc:Choice>
              <mc:Fallback>
                <p:oleObj name="Equation" r:id="rId3" imgW="24003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60900"/>
                        <a:ext cx="2459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3"/>
          <p:cNvGraphicFramePr>
            <a:graphicFrameLocks noChangeAspect="1"/>
          </p:cNvGraphicFramePr>
          <p:nvPr/>
        </p:nvGraphicFramePr>
        <p:xfrm>
          <a:off x="3835400" y="1444625"/>
          <a:ext cx="4124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" name="Equation" r:id="rId5" imgW="4025900" imgH="508000" progId="Equation.DSMT4">
                  <p:embed/>
                </p:oleObj>
              </mc:Choice>
              <mc:Fallback>
                <p:oleObj name="Equation" r:id="rId5" imgW="40259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444625"/>
                        <a:ext cx="4124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3"/>
          <p:cNvGraphicFramePr>
            <a:graphicFrameLocks noChangeAspect="1"/>
          </p:cNvGraphicFramePr>
          <p:nvPr/>
        </p:nvGraphicFramePr>
        <p:xfrm>
          <a:off x="4092575" y="2027238"/>
          <a:ext cx="21209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7" name="Equation" r:id="rId7" imgW="2070100" imgH="355600" progId="Equation.DSMT4">
                  <p:embed/>
                </p:oleObj>
              </mc:Choice>
              <mc:Fallback>
                <p:oleObj name="Equation" r:id="rId7" imgW="20701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2027238"/>
                        <a:ext cx="21209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3"/>
          <p:cNvGraphicFramePr>
            <a:graphicFrameLocks noChangeAspect="1"/>
          </p:cNvGraphicFramePr>
          <p:nvPr/>
        </p:nvGraphicFramePr>
        <p:xfrm>
          <a:off x="3779838" y="2603500"/>
          <a:ext cx="16652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8" name="Equation" r:id="rId9" imgW="1624895" imgH="355446" progId="Equation.DSMT4">
                  <p:embed/>
                </p:oleObj>
              </mc:Choice>
              <mc:Fallback>
                <p:oleObj name="Equation" r:id="rId9" imgW="1624895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603500"/>
                        <a:ext cx="16652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3"/>
          <p:cNvGraphicFramePr>
            <a:graphicFrameLocks noChangeAspect="1"/>
          </p:cNvGraphicFramePr>
          <p:nvPr/>
        </p:nvGraphicFramePr>
        <p:xfrm>
          <a:off x="3492500" y="2932113"/>
          <a:ext cx="4608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9" name="Equation" r:id="rId11" imgW="4762500" imgH="508000" progId="Equation.DSMT4">
                  <p:embed/>
                </p:oleObj>
              </mc:Choice>
              <mc:Fallback>
                <p:oleObj name="Equation" r:id="rId11" imgW="47625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32113"/>
                        <a:ext cx="4608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3"/>
          <p:cNvGraphicFramePr>
            <a:graphicFrameLocks noChangeAspect="1"/>
          </p:cNvGraphicFramePr>
          <p:nvPr/>
        </p:nvGraphicFramePr>
        <p:xfrm>
          <a:off x="3563938" y="5445125"/>
          <a:ext cx="3487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0" name="Equation" r:id="rId13" imgW="3403600" imgH="457200" progId="Equation.DSMT4">
                  <p:embed/>
                </p:oleObj>
              </mc:Choice>
              <mc:Fallback>
                <p:oleObj name="Equation" r:id="rId13" imgW="3403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445125"/>
                        <a:ext cx="3487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3"/>
          <p:cNvGraphicFramePr>
            <a:graphicFrameLocks noChangeAspect="1"/>
          </p:cNvGraphicFramePr>
          <p:nvPr/>
        </p:nvGraphicFramePr>
        <p:xfrm>
          <a:off x="3492500" y="900113"/>
          <a:ext cx="3876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1" name="Equation" r:id="rId15" imgW="3784600" imgH="381000" progId="Equation.DSMT4">
                  <p:embed/>
                </p:oleObj>
              </mc:Choice>
              <mc:Fallback>
                <p:oleObj name="Equation" r:id="rId15" imgW="37846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00113"/>
                        <a:ext cx="38766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Object 3"/>
          <p:cNvGraphicFramePr>
            <a:graphicFrameLocks noChangeAspect="1"/>
          </p:cNvGraphicFramePr>
          <p:nvPr/>
        </p:nvGraphicFramePr>
        <p:xfrm>
          <a:off x="3852863" y="3484563"/>
          <a:ext cx="2874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2" name="Equation" r:id="rId17" imgW="2806700" imgH="508000" progId="Equation.DSMT4">
                  <p:embed/>
                </p:oleObj>
              </mc:Choice>
              <mc:Fallback>
                <p:oleObj name="Equation" r:id="rId17" imgW="28067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3484563"/>
                        <a:ext cx="28749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3"/>
          <p:cNvGraphicFramePr>
            <a:graphicFrameLocks noChangeAspect="1"/>
          </p:cNvGraphicFramePr>
          <p:nvPr/>
        </p:nvGraphicFramePr>
        <p:xfrm>
          <a:off x="4008438" y="4090988"/>
          <a:ext cx="22240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3" name="Equation" r:id="rId19" imgW="2171700" imgH="381000" progId="Equation.DSMT4">
                  <p:embed/>
                </p:oleObj>
              </mc:Choice>
              <mc:Fallback>
                <p:oleObj name="Equation" r:id="rId19" imgW="21717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090988"/>
                        <a:ext cx="22240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AC2C2-33F7-428E-A597-F604119DC02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If</a:t>
            </a: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184275" y="620713"/>
          <a:ext cx="6667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3" imgW="6667500" imgH="431800" progId="Equation.DSMT4">
                  <p:embed/>
                </p:oleObj>
              </mc:Choice>
              <mc:Fallback>
                <p:oleObj name="Equation" r:id="rId3" imgW="66675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620713"/>
                        <a:ext cx="6667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684213" y="3910013"/>
          <a:ext cx="5638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Equation" r:id="rId5" imgW="5638800" imgH="381000" progId="Equation.DSMT4">
                  <p:embed/>
                </p:oleObj>
              </mc:Choice>
              <mc:Fallback>
                <p:oleObj name="Equation" r:id="rId5" imgW="56388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10013"/>
                        <a:ext cx="5638800" cy="376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836738" y="1052513"/>
            <a:ext cx="2881312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5003800" y="1052513"/>
            <a:ext cx="288131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844800" y="105251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5940425" y="105251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6154" name="Object 9"/>
          <p:cNvGraphicFramePr>
            <a:graphicFrameLocks noChangeAspect="1"/>
          </p:cNvGraphicFramePr>
          <p:nvPr/>
        </p:nvGraphicFramePr>
        <p:xfrm>
          <a:off x="827088" y="4508500"/>
          <a:ext cx="617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7" imgW="6172200" imgH="762000" progId="Equation.DSMT4">
                  <p:embed/>
                </p:oleObj>
              </mc:Choice>
              <mc:Fallback>
                <p:oleObj name="Equation" r:id="rId7" imgW="6172200" imgH="762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08500"/>
                        <a:ext cx="6172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0"/>
          <p:cNvGraphicFramePr>
            <a:graphicFrameLocks noChangeAspect="1"/>
          </p:cNvGraphicFramePr>
          <p:nvPr/>
        </p:nvGraphicFramePr>
        <p:xfrm>
          <a:off x="898525" y="5373688"/>
          <a:ext cx="633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9" imgW="6337300" imgH="762000" progId="Equation.DSMT4">
                  <p:embed/>
                </p:oleObj>
              </mc:Choice>
              <mc:Fallback>
                <p:oleObj name="Equation" r:id="rId9" imgW="6337300" imgH="762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5373688"/>
                        <a:ext cx="6337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3"/>
          <p:cNvGraphicFramePr>
            <a:graphicFrameLocks noChangeAspect="1"/>
          </p:cNvGraphicFramePr>
          <p:nvPr/>
        </p:nvGraphicFramePr>
        <p:xfrm>
          <a:off x="1033463" y="1511300"/>
          <a:ext cx="51689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tion" r:id="rId11" imgW="5168900" imgH="2235200" progId="Equation.DSMT4">
                  <p:embed/>
                </p:oleObj>
              </mc:Choice>
              <mc:Fallback>
                <p:oleObj name="Equation" r:id="rId11" imgW="5168900" imgH="223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511300"/>
                        <a:ext cx="516890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物件 1"/>
          <p:cNvGraphicFramePr>
            <a:graphicFrameLocks noChangeAspect="1"/>
          </p:cNvGraphicFramePr>
          <p:nvPr/>
        </p:nvGraphicFramePr>
        <p:xfrm>
          <a:off x="7424738" y="1584325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13" imgW="927100" imgH="381000" progId="Equation.DSMT4">
                  <p:embed/>
                </p:oleObj>
              </mc:Choice>
              <mc:Fallback>
                <p:oleObj name="Equation" r:id="rId13" imgW="927100" imgH="381000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1584325"/>
                        <a:ext cx="92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物件 13"/>
          <p:cNvGraphicFramePr>
            <a:graphicFrameLocks noChangeAspect="1"/>
          </p:cNvGraphicFramePr>
          <p:nvPr/>
        </p:nvGraphicFramePr>
        <p:xfrm>
          <a:off x="7412038" y="2144713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tion" r:id="rId15" imgW="939392" imgH="380835" progId="Equation.DSMT4">
                  <p:embed/>
                </p:oleObj>
              </mc:Choice>
              <mc:Fallback>
                <p:oleObj name="Equation" r:id="rId15" imgW="939392" imgH="380835" progId="Equation.DSMT4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038" y="2144713"/>
                        <a:ext cx="93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物件 14"/>
          <p:cNvGraphicFramePr>
            <a:graphicFrameLocks noChangeAspect="1"/>
          </p:cNvGraphicFramePr>
          <p:nvPr/>
        </p:nvGraphicFramePr>
        <p:xfrm>
          <a:off x="7407275" y="2703513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17" imgW="1054100" imgH="381000" progId="Equation.DSMT4">
                  <p:embed/>
                </p:oleObj>
              </mc:Choice>
              <mc:Fallback>
                <p:oleObj name="Equation" r:id="rId17" imgW="1054100" imgH="381000" progId="Equation.DSMT4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2703513"/>
                        <a:ext cx="1054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物件 15"/>
          <p:cNvGraphicFramePr>
            <a:graphicFrameLocks noChangeAspect="1"/>
          </p:cNvGraphicFramePr>
          <p:nvPr/>
        </p:nvGraphicFramePr>
        <p:xfrm>
          <a:off x="7456488" y="3282950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tion" r:id="rId19" imgW="1054100" imgH="381000" progId="Equation.DSMT4">
                  <p:embed/>
                </p:oleObj>
              </mc:Choice>
              <mc:Fallback>
                <p:oleObj name="Equation" r:id="rId19" imgW="1054100" imgH="381000" progId="Equation.DSMT4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3282950"/>
                        <a:ext cx="1054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向右箭號 2"/>
          <p:cNvSpPr/>
          <p:nvPr/>
        </p:nvSpPr>
        <p:spPr>
          <a:xfrm flipH="1">
            <a:off x="6870700" y="1663700"/>
            <a:ext cx="398463" cy="22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6867525" y="2238375"/>
            <a:ext cx="398463" cy="220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flipH="1">
            <a:off x="6878638" y="2784475"/>
            <a:ext cx="398462" cy="220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flipH="1">
            <a:off x="6915150" y="3367088"/>
            <a:ext cx="398463" cy="22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B32E1-62AE-4AC1-9358-E0EC6E051F0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87125" y="22228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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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1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757318"/>
              </p:ext>
            </p:extLst>
          </p:nvPr>
        </p:nvGraphicFramePr>
        <p:xfrm>
          <a:off x="1219200" y="820583"/>
          <a:ext cx="55499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3" imgW="5549900" imgH="1244600" progId="Equation.DSMT4">
                  <p:embed/>
                </p:oleObj>
              </mc:Choice>
              <mc:Fallback>
                <p:oleObj name="Equation" r:id="rId3" imgW="5549900" imgH="1244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20583"/>
                        <a:ext cx="5549900" cy="1244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97775"/>
              </p:ext>
            </p:extLst>
          </p:nvPr>
        </p:nvGraphicFramePr>
        <p:xfrm>
          <a:off x="1219200" y="5994109"/>
          <a:ext cx="2628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5" imgW="2628900" imgH="406400" progId="Equation.DSMT4">
                  <p:embed/>
                </p:oleObj>
              </mc:Choice>
              <mc:Fallback>
                <p:oleObj name="Equation" r:id="rId5" imgW="26289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994109"/>
                        <a:ext cx="2628900" cy="401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96671"/>
              </p:ext>
            </p:extLst>
          </p:nvPr>
        </p:nvGraphicFramePr>
        <p:xfrm>
          <a:off x="1219200" y="3046365"/>
          <a:ext cx="2628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7" imgW="2628900" imgH="406400" progId="Equation.DSMT4">
                  <p:embed/>
                </p:oleObj>
              </mc:Choice>
              <mc:Fallback>
                <p:oleObj name="Equation" r:id="rId7" imgW="26289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6365"/>
                        <a:ext cx="2628900" cy="401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51188"/>
              </p:ext>
            </p:extLst>
          </p:nvPr>
        </p:nvGraphicFramePr>
        <p:xfrm>
          <a:off x="1160463" y="4395788"/>
          <a:ext cx="6629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9" imgW="6629400" imgH="1371600" progId="Equation.DSMT4">
                  <p:embed/>
                </p:oleObj>
              </mc:Choice>
              <mc:Fallback>
                <p:oleObj name="Equation" r:id="rId9" imgW="6629400" imgH="1371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395788"/>
                        <a:ext cx="6629400" cy="1371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58677"/>
              </p:ext>
            </p:extLst>
          </p:nvPr>
        </p:nvGraphicFramePr>
        <p:xfrm>
          <a:off x="1812439" y="2219277"/>
          <a:ext cx="563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11" imgW="5638800" imgH="736600" progId="Equation.DSMT4">
                  <p:embed/>
                </p:oleObj>
              </mc:Choice>
              <mc:Fallback>
                <p:oleObj name="Equation" r:id="rId11" imgW="56388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439" y="2219277"/>
                        <a:ext cx="5638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2"/>
          <p:cNvSpPr txBox="1">
            <a:spLocks noChangeArrowheads="1"/>
          </p:cNvSpPr>
          <p:nvPr/>
        </p:nvSpPr>
        <p:spPr bwMode="auto">
          <a:xfrm>
            <a:off x="395536" y="3698534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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≠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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3CF73-A479-4B6D-A455-7EF22627A46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292725" y="32845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|AF|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9750" y="1225550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|WDF|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539750" y="2879725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419475" y="1223963"/>
            <a:ext cx="1439863" cy="6477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067175" y="14398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3995738" y="151130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979613" y="2879725"/>
            <a:ext cx="1150937" cy="86518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 flipV="1">
            <a:off x="2339975" y="1223963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2482850" y="331152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2482850" y="32400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2771775" y="2087563"/>
            <a:ext cx="1439863" cy="7921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3403600" y="23034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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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3348038" y="244792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6084888" y="4437063"/>
            <a:ext cx="1008062" cy="7921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5940425" y="4508500"/>
            <a:ext cx="1295400" cy="6477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4643438" y="4868863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6516688" y="47625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(0, 0)</a:t>
            </a:r>
          </a:p>
        </p:txBody>
      </p:sp>
      <p:sp>
        <p:nvSpPr>
          <p:cNvPr id="8212" name="Oval 19"/>
          <p:cNvSpPr>
            <a:spLocks noChangeArrowheads="1"/>
          </p:cNvSpPr>
          <p:nvPr/>
        </p:nvSpPr>
        <p:spPr bwMode="auto">
          <a:xfrm>
            <a:off x="6084888" y="4437063"/>
            <a:ext cx="1008062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13" name="Oval 20"/>
          <p:cNvSpPr>
            <a:spLocks noChangeArrowheads="1"/>
          </p:cNvSpPr>
          <p:nvPr/>
        </p:nvSpPr>
        <p:spPr bwMode="auto">
          <a:xfrm>
            <a:off x="6804025" y="3644900"/>
            <a:ext cx="1081088" cy="6477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14" name="Oval 21"/>
          <p:cNvSpPr>
            <a:spLocks noChangeArrowheads="1"/>
          </p:cNvSpPr>
          <p:nvPr/>
        </p:nvSpPr>
        <p:spPr bwMode="auto">
          <a:xfrm>
            <a:off x="7235825" y="3932238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7235825" y="38608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d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216" name="Oval 23"/>
          <p:cNvSpPr>
            <a:spLocks noChangeArrowheads="1"/>
          </p:cNvSpPr>
          <p:nvPr/>
        </p:nvSpPr>
        <p:spPr bwMode="auto">
          <a:xfrm>
            <a:off x="6526213" y="481171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17" name="Oval 24"/>
          <p:cNvSpPr>
            <a:spLocks noChangeArrowheads="1"/>
          </p:cNvSpPr>
          <p:nvPr/>
        </p:nvSpPr>
        <p:spPr bwMode="auto">
          <a:xfrm>
            <a:off x="5292725" y="5372100"/>
            <a:ext cx="1150938" cy="6477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 flipV="1">
            <a:off x="6588125" y="3211513"/>
            <a:ext cx="0" cy="331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9" name="Oval 26"/>
          <p:cNvSpPr>
            <a:spLocks noChangeArrowheads="1"/>
          </p:cNvSpPr>
          <p:nvPr/>
        </p:nvSpPr>
        <p:spPr bwMode="auto">
          <a:xfrm>
            <a:off x="5867400" y="566102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5495925" y="55975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(-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d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-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1116013" y="3527425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auto term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4716463" y="1065213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auto term</a:t>
            </a:r>
          </a:p>
        </p:txBody>
      </p:sp>
      <p:sp>
        <p:nvSpPr>
          <p:cNvPr id="8223" name="Text Box 30"/>
          <p:cNvSpPr txBox="1">
            <a:spLocks noChangeArrowheads="1"/>
          </p:cNvSpPr>
          <p:nvPr/>
        </p:nvSpPr>
        <p:spPr bwMode="auto">
          <a:xfrm>
            <a:off x="4140200" y="216058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cross terms</a:t>
            </a:r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7019925" y="328453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cross term</a:t>
            </a: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4140200" y="5588000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cross term</a:t>
            </a: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5003800" y="4292600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auto terms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323850" y="404813"/>
            <a:ext cx="489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WDF and AF for the signal with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 terms</a:t>
            </a:r>
          </a:p>
        </p:txBody>
      </p:sp>
      <p:graphicFrame>
        <p:nvGraphicFramePr>
          <p:cNvPr id="8228" name="Object 23"/>
          <p:cNvGraphicFramePr>
            <a:graphicFrameLocks noChangeAspect="1"/>
          </p:cNvGraphicFramePr>
          <p:nvPr/>
        </p:nvGraphicFramePr>
        <p:xfrm>
          <a:off x="6365875" y="3094038"/>
          <a:ext cx="2222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3" imgW="114151" imgH="152202" progId="Equation.DSMT4">
                  <p:embed/>
                </p:oleObj>
              </mc:Choice>
              <mc:Fallback>
                <p:oleObj name="Equation" r:id="rId3" imgW="114151" imgH="15220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3094038"/>
                        <a:ext cx="2222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Object 23"/>
          <p:cNvGraphicFramePr>
            <a:graphicFrameLocks noChangeAspect="1"/>
          </p:cNvGraphicFramePr>
          <p:nvPr/>
        </p:nvGraphicFramePr>
        <p:xfrm>
          <a:off x="8459788" y="4921250"/>
          <a:ext cx="2222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5" imgW="114102" imgH="126780" progId="Equation.DSMT4">
                  <p:embed/>
                </p:oleObj>
              </mc:Choice>
              <mc:Fallback>
                <p:oleObj name="Equation" r:id="rId5" imgW="114102" imgH="1267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4921250"/>
                        <a:ext cx="22225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0" name="文字方塊 19"/>
          <p:cNvSpPr txBox="1">
            <a:spLocks noChangeArrowheads="1"/>
          </p:cNvSpPr>
          <p:nvPr/>
        </p:nvSpPr>
        <p:spPr bwMode="auto">
          <a:xfrm>
            <a:off x="4356100" y="2786063"/>
            <a:ext cx="50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8231" name="文字方塊 19"/>
          <p:cNvSpPr txBox="1">
            <a:spLocks noChangeArrowheads="1"/>
          </p:cNvSpPr>
          <p:nvPr/>
        </p:nvSpPr>
        <p:spPr bwMode="auto">
          <a:xfrm>
            <a:off x="2339975" y="1052513"/>
            <a:ext cx="50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B9331-F4AA-490F-865C-4A31D211682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439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the ambiguity function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835150" y="1700213"/>
            <a:ext cx="597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 term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is always near to the origin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835150" y="2419350"/>
            <a:ext cx="597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cross-term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is always far from the origin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BD34A2-4916-428A-B0A3-EA72136B682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6696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VI-A-2  Definition of Cohen’s Class Distribution   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39750" y="1268413"/>
            <a:ext cx="8208963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The Cohen’s Class distribution is a further generalization of the Wigner distribution function </a:t>
            </a: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000" dirty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where 					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is the ambiguity function (AF).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latin typeface="Times New Roman" panose="02020603050405020304" pitchFamily="18" charset="0"/>
              </a:rPr>
              <a:t>) = 1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latin typeface="Times New Roman" panose="02020603050405020304" pitchFamily="18" charset="0"/>
              </a:rPr>
              <a:t> WDF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000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000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where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116013" y="1916113"/>
          <a:ext cx="659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3" imgW="5981700" imgH="495300" progId="Equation.DSMT4">
                  <p:embed/>
                </p:oleObj>
              </mc:Choice>
              <mc:Fallback>
                <p:oleObj name="Equation" r:id="rId3" imgW="59817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659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2243138" y="2565400"/>
          <a:ext cx="490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5" imgW="4902200" imgH="508000" progId="Equation.DSMT4">
                  <p:embed/>
                </p:oleObj>
              </mc:Choice>
              <mc:Fallback>
                <p:oleObj name="Equation" r:id="rId5" imgW="49022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565400"/>
                        <a:ext cx="4902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187450" y="4149725"/>
          <a:ext cx="6477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7" imgW="6477000" imgH="508000" progId="Equation.DSMT4">
                  <p:embed/>
                </p:oleObj>
              </mc:Choice>
              <mc:Fallback>
                <p:oleObj name="Equation" r:id="rId7" imgW="64770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64770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93964"/>
              </p:ext>
            </p:extLst>
          </p:nvPr>
        </p:nvGraphicFramePr>
        <p:xfrm>
          <a:off x="1403648" y="4803015"/>
          <a:ext cx="3568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9" imgW="3568700" imgH="508000" progId="Equation.DSMT4">
                  <p:embed/>
                </p:oleObj>
              </mc:Choice>
              <mc:Fallback>
                <p:oleObj name="Equation" r:id="rId9" imgW="35687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03015"/>
                        <a:ext cx="35687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BE30D0-E277-4924-A743-79D6F8EBF5B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08962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0713" indent="-6207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How does the Cohen’s class distribution avoid the cross term?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Chose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 low pass function.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 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for small |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|,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|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 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for large |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|,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|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L. Cohen, “Generalized phase-space distribution functions,”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J. Math. Phys.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7, pp. 781-806, 1966.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L. Cohen,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Time-Frequency Analysis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Prentice-Hall, New York, 1995.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1378</Words>
  <Application>Microsoft Office PowerPoint</Application>
  <PresentationFormat>如螢幕大小 (4:3)</PresentationFormat>
  <Paragraphs>216</Paragraphs>
  <Slides>32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細明體</vt:lpstr>
      <vt:lpstr>新細明體</vt:lpstr>
      <vt:lpstr>標楷體</vt:lpstr>
      <vt:lpstr>Arial</vt:lpstr>
      <vt:lpstr>Symbol</vt:lpstr>
      <vt:lpstr>Times New Roman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296</cp:revision>
  <dcterms:created xsi:type="dcterms:W3CDTF">2009-10-19T00:49:29Z</dcterms:created>
  <dcterms:modified xsi:type="dcterms:W3CDTF">2020-10-22T07:41:31Z</dcterms:modified>
</cp:coreProperties>
</file>