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85" saveSubsetFonts="1">
  <p:sldMasterIdLst>
    <p:sldMasterId id="2147483648" r:id="rId1"/>
  </p:sldMasterIdLst>
  <p:notesMasterIdLst>
    <p:notesMasterId r:id="rId28"/>
  </p:notesMasterIdLst>
  <p:sldIdLst>
    <p:sldId id="315" r:id="rId2"/>
    <p:sldId id="330" r:id="rId3"/>
    <p:sldId id="331" r:id="rId4"/>
    <p:sldId id="332" r:id="rId5"/>
    <p:sldId id="355" r:id="rId6"/>
    <p:sldId id="354" r:id="rId7"/>
    <p:sldId id="357" r:id="rId8"/>
    <p:sldId id="358" r:id="rId9"/>
    <p:sldId id="356" r:id="rId10"/>
    <p:sldId id="371" r:id="rId11"/>
    <p:sldId id="372" r:id="rId12"/>
    <p:sldId id="338" r:id="rId13"/>
    <p:sldId id="348" r:id="rId14"/>
    <p:sldId id="360" r:id="rId15"/>
    <p:sldId id="364" r:id="rId16"/>
    <p:sldId id="344" r:id="rId17"/>
    <p:sldId id="362" r:id="rId18"/>
    <p:sldId id="363" r:id="rId19"/>
    <p:sldId id="345" r:id="rId20"/>
    <p:sldId id="351" r:id="rId21"/>
    <p:sldId id="365" r:id="rId22"/>
    <p:sldId id="369" r:id="rId23"/>
    <p:sldId id="361" r:id="rId24"/>
    <p:sldId id="368" r:id="rId25"/>
    <p:sldId id="370" r:id="rId26"/>
    <p:sldId id="366" r:id="rId2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7A37"/>
    <a:srgbClr val="FF00FF"/>
    <a:srgbClr val="CCFFFF"/>
    <a:srgbClr val="CCFFCC"/>
    <a:srgbClr val="FFFFCC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91271" autoAdjust="0"/>
  </p:normalViewPr>
  <p:slideViewPr>
    <p:cSldViewPr>
      <p:cViewPr>
        <p:scale>
          <a:sx n="125" d="100"/>
          <a:sy n="125" d="100"/>
        </p:scale>
        <p:origin x="72" y="-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6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FDBBAF85-E21F-428B-AB8C-C3594D2A01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6B5DA-0FF1-47D9-BCB0-42C109ECD0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235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6BFFA-E66E-459A-9C7D-B777AFCF8B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428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593E8-67D9-4A61-A9E2-E75F9C3FDEB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972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6106B-C14B-4656-A559-30A255B6B5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90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9815F-3F6F-4308-9B29-23324362DB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566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27288-B01E-48A3-BE8B-2BB73A5069B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1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7CBCC-6000-420F-A54E-51C826A450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2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1DB8B-B047-4F9C-83D4-9A1A1EAF481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334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E76F3-6A7B-48AD-B4A1-ECE388876A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068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C5838-0B0F-48AE-9619-7AAEFABB221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84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59409-AEC2-4353-BA60-2C0BC835D1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132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450" y="188913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0000FF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3220920B-97BD-455B-9AF5-18F6FB07C6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png"/><Relationship Id="rId9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4.png"/><Relationship Id="rId4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oleObject" Target="../embeddings/oleObject34.bin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2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8.wmf"/><Relationship Id="rId9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539C36-4995-44B6-9319-265E14374037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468313" y="476250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solidFill>
                  <a:srgbClr val="3333FF"/>
                </a:solidFill>
                <a:latin typeface="Times New Roman" panose="02020603050405020304" pitchFamily="18" charset="0"/>
              </a:rPr>
              <a:t>VII.  Other Time Frequency Distributions (II) </a:t>
            </a: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755650" y="1628775"/>
            <a:ext cx="648017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The trend of time-frequency analysis in recent years: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(1) S transform and its generalization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(2) Time-variant signal expansion (Compressive sensing)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(3) Improvement for the Hilbert-Huang transform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FDFE04-681F-4CEC-984F-50658053C6FE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9" name="Text Box 2"/>
          <p:cNvSpPr txBox="1">
            <a:spLocks noChangeArrowheads="1"/>
          </p:cNvSpPr>
          <p:nvPr/>
        </p:nvSpPr>
        <p:spPr bwMode="auto">
          <a:xfrm>
            <a:off x="250825" y="476250"/>
            <a:ext cx="8208963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VII-C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Reassignment Method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53204" y="1218805"/>
            <a:ext cx="82065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1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After computing the time-frequency distribution, we can use the following way to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make the energy even more concentrated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709986" y="2420888"/>
                <a:ext cx="6462464" cy="9166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−∞</m:t>
                                  </m:r>
                                </m:sub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zh-TW" altLang="en-US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𝑑𝑢𝑑𝑣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−∞</m:t>
                                  </m:r>
                                </m:sub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zh-TW" altLang="en-US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TW" altLang="en-US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zh-TW" altLang="en-US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zh-TW" altLang="en-US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𝑑𝑢𝑑𝑣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986" y="2420888"/>
                <a:ext cx="6462464" cy="9166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634313" y="3476612"/>
                <a:ext cx="6656904" cy="9166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−∞</m:t>
                                  </m:r>
                                </m:sub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TW" alt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zh-TW" altLang="en-US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TW" altLang="en-US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zh-TW" altLang="en-US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zh-TW" altLang="en-US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𝑑𝑢𝑑𝑣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−∞</m:t>
                                  </m:r>
                                </m:sub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zh-TW" altLang="en-US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TW" altLang="en-US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zh-TW" altLang="en-US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zh-TW" altLang="en-US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𝑑𝑢𝑑𝑣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  <m:r>
                        <a:rPr lang="zh-TW" alt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313" y="3476612"/>
                <a:ext cx="6656904" cy="9166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0825" y="2020778"/>
            <a:ext cx="3549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1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(1) First, estimate the 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offset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. 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22833" y="5672816"/>
            <a:ext cx="61213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1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(2) Then, shift the time frequency distribution at 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) to   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028591" y="4639867"/>
            <a:ext cx="7654351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15000"/>
              </a:spcBef>
              <a:buFontTx/>
              <a:buNone/>
            </a:pP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): time-frequency analysis (STFT, WDF…) of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),   </a:t>
            </a:r>
          </a:p>
          <a:p>
            <a:pPr algn="just" eaLnBrk="1" hangingPunct="1">
              <a:spcBef>
                <a:spcPct val="15000"/>
              </a:spcBef>
              <a:buFontTx/>
              <a:buNone/>
            </a:pP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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u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v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= 1 when |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u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|, |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v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| are small,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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u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v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= 0 otherwise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</a:p>
        </p:txBody>
      </p:sp>
      <p:graphicFrame>
        <p:nvGraphicFramePr>
          <p:cNvPr id="2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279452"/>
              </p:ext>
            </p:extLst>
          </p:nvPr>
        </p:nvGraphicFramePr>
        <p:xfrm>
          <a:off x="6228184" y="5642683"/>
          <a:ext cx="17478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Equation" r:id="rId5" imgW="1752480" imgH="457200" progId="Equation.DSMT4">
                  <p:embed/>
                </p:oleObj>
              </mc:Choice>
              <mc:Fallback>
                <p:oleObj name="Equation" r:id="rId5" imgW="1752480" imgH="457200" progId="Equation.DSMT4">
                  <p:embed/>
                  <p:pic>
                    <p:nvPicPr>
                      <p:cNvPr id="2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5642683"/>
                        <a:ext cx="17478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291" y="2722802"/>
            <a:ext cx="1854518" cy="1686878"/>
          </a:xfrm>
          <a:prstGeom prst="rect">
            <a:avLst/>
          </a:prstGeom>
        </p:spPr>
      </p:pic>
      <p:sp>
        <p:nvSpPr>
          <p:cNvPr id="5" name="橢圓 4"/>
          <p:cNvSpPr>
            <a:spLocks noChangeAspect="1"/>
          </p:cNvSpPr>
          <p:nvPr/>
        </p:nvSpPr>
        <p:spPr>
          <a:xfrm>
            <a:off x="1194304" y="3663896"/>
            <a:ext cx="64800" cy="648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83741" y="3367727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FFC000"/>
                </a:solidFill>
              </a:rPr>
              <a:t>(</a:t>
            </a:r>
            <a:r>
              <a:rPr lang="en-US" altLang="zh-TW" sz="1400" i="1" dirty="0">
                <a:solidFill>
                  <a:srgbClr val="FFC000"/>
                </a:solidFill>
              </a:rPr>
              <a:t>t</a:t>
            </a:r>
            <a:r>
              <a:rPr lang="en-US" altLang="zh-TW" sz="1400" dirty="0">
                <a:solidFill>
                  <a:srgbClr val="FFC000"/>
                </a:solidFill>
              </a:rPr>
              <a:t>, </a:t>
            </a:r>
            <a:r>
              <a:rPr lang="en-US" altLang="zh-TW" sz="1400" i="1" dirty="0">
                <a:solidFill>
                  <a:srgbClr val="FFC000"/>
                </a:solidFill>
              </a:rPr>
              <a:t>f</a:t>
            </a:r>
            <a:r>
              <a:rPr lang="en-US" altLang="zh-TW" sz="1400" dirty="0">
                <a:solidFill>
                  <a:srgbClr val="FFC000"/>
                </a:solidFill>
              </a:rPr>
              <a:t> ) </a:t>
            </a:r>
            <a:endParaRPr lang="zh-TW" altLang="en-US" sz="1400" dirty="0">
              <a:solidFill>
                <a:srgbClr val="FFC000"/>
              </a:solidFill>
            </a:endParaRPr>
          </a:p>
        </p:txBody>
      </p:sp>
      <p:sp>
        <p:nvSpPr>
          <p:cNvPr id="16" name="橢圓 15"/>
          <p:cNvSpPr>
            <a:spLocks noChangeAspect="1"/>
          </p:cNvSpPr>
          <p:nvPr/>
        </p:nvSpPr>
        <p:spPr>
          <a:xfrm>
            <a:off x="1309512" y="3777960"/>
            <a:ext cx="64800" cy="6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621648"/>
              </p:ext>
            </p:extLst>
          </p:nvPr>
        </p:nvGraphicFramePr>
        <p:xfrm>
          <a:off x="899592" y="3789363"/>
          <a:ext cx="1089025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Equation" r:id="rId8" imgW="1091880" imgH="330120" progId="Equation.DSMT4">
                  <p:embed/>
                </p:oleObj>
              </mc:Choice>
              <mc:Fallback>
                <p:oleObj name="Equation" r:id="rId8" imgW="1091880" imgH="330120" progId="Equation.DSMT4">
                  <p:embed/>
                  <p:pic>
                    <p:nvPicPr>
                      <p:cNvPr id="2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789363"/>
                        <a:ext cx="1089025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043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FDFE04-681F-4CEC-984F-50658053C6FE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2447" y="2852936"/>
            <a:ext cx="820658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1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References</a:t>
            </a:r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[1] F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Auger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P.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Flandrin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“Improving the readability of time-frequency and time-scale representations by the reassignment method,”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Signal Processing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43, issue 5, pp. 1068-1089, May 1995. </a:t>
            </a:r>
          </a:p>
          <a:p>
            <a:pPr algn="just" eaLnBrk="1" hangingPunct="1">
              <a:spcBef>
                <a:spcPct val="1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[2] F.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Auger, P.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Flandrin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Y.T. Lin, S. McLaughlin, S.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Meignen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Oberlin, and H.T. Wu, “Time-frequency reassignment and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synchrosqueezing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overview,” 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Signal Processing Magazine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vol. 30, issue 6, pp. 32-41, 2013.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2447" y="5733256"/>
            <a:ext cx="40671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spcBef>
                <a:spcPct val="15000"/>
              </a:spcBef>
              <a:buFontTx/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PS: </a:t>
            </a:r>
            <a:r>
              <a:rPr lang="zh-TW" altLang="en-US" dirty="0">
                <a:cs typeface="Times New Roman" panose="02020603050405020304" pitchFamily="18" charset="0"/>
              </a:rPr>
              <a:t>感謝 </a:t>
            </a:r>
            <a:r>
              <a:rPr lang="en-US" altLang="zh-TW" dirty="0">
                <a:cs typeface="Times New Roman" panose="02020603050405020304" pitchFamily="18" charset="0"/>
              </a:rPr>
              <a:t>2017 </a:t>
            </a:r>
            <a:r>
              <a:rPr lang="zh-TW" altLang="en-US" dirty="0">
                <a:cs typeface="Times New Roman" panose="02020603050405020304" pitchFamily="18" charset="0"/>
              </a:rPr>
              <a:t>年修課的盧德晏同學</a:t>
            </a:r>
            <a:endParaRPr lang="en-US" altLang="zh-TW" dirty="0"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690357"/>
              </p:ext>
            </p:extLst>
          </p:nvPr>
        </p:nvGraphicFramePr>
        <p:xfrm>
          <a:off x="971600" y="1359015"/>
          <a:ext cx="6245226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Equation" r:id="rId3" imgW="6260760" imgH="495000" progId="Equation.DSMT4">
                  <p:embed/>
                </p:oleObj>
              </mc:Choice>
              <mc:Fallback>
                <p:oleObj name="Equation" r:id="rId3" imgW="6260760" imgH="495000" progId="Equation.DSMT4">
                  <p:embed/>
                  <p:pic>
                    <p:nvPicPr>
                      <p:cNvPr id="2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359015"/>
                        <a:ext cx="6245226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02447" y="548680"/>
            <a:ext cx="61213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1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(2) Then, shift the time frequency distribution at 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) to   </a:t>
            </a:r>
          </a:p>
        </p:txBody>
      </p:sp>
      <p:graphicFrame>
        <p:nvGraphicFramePr>
          <p:cNvPr id="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183021"/>
              </p:ext>
            </p:extLst>
          </p:nvPr>
        </p:nvGraphicFramePr>
        <p:xfrm>
          <a:off x="6307798" y="518547"/>
          <a:ext cx="17478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Equation" r:id="rId5" imgW="1752480" imgH="457200" progId="Equation.DSMT4">
                  <p:embed/>
                </p:oleObj>
              </mc:Choice>
              <mc:Fallback>
                <p:oleObj name="Equation" r:id="rId5" imgW="1752480" imgH="457200" progId="Equation.DSMT4">
                  <p:embed/>
                  <p:pic>
                    <p:nvPicPr>
                      <p:cNvPr id="2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7798" y="518547"/>
                        <a:ext cx="17478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72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FDFE04-681F-4CEC-984F-50658053C6FE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196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Text Box 11"/>
          <p:cNvSpPr txBox="1">
            <a:spLocks noChangeArrowheads="1"/>
          </p:cNvSpPr>
          <p:nvPr/>
        </p:nvSpPr>
        <p:spPr bwMode="auto">
          <a:xfrm>
            <a:off x="684213" y="1196975"/>
            <a:ext cx="237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就如同</a:t>
            </a:r>
          </a:p>
        </p:txBody>
      </p:sp>
      <p:sp>
        <p:nvSpPr>
          <p:cNvPr id="12292" name="Rectangle 12"/>
          <p:cNvSpPr>
            <a:spLocks noChangeArrowheads="1"/>
          </p:cNvSpPr>
          <p:nvPr/>
        </p:nvSpPr>
        <p:spPr bwMode="auto">
          <a:xfrm>
            <a:off x="755650" y="1727200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Fourier series: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</a:t>
            </a:r>
            <a:r>
              <a:rPr lang="en-US" altLang="zh-TW" sz="2000" i="1" baseline="-25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= exp(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i="1" baseline="-25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), </a:t>
            </a:r>
          </a:p>
        </p:txBody>
      </p:sp>
      <p:graphicFrame>
        <p:nvGraphicFramePr>
          <p:cNvPr id="12293" name="Object 13"/>
          <p:cNvGraphicFramePr>
            <a:graphicFrameLocks noChangeAspect="1"/>
          </p:cNvGraphicFramePr>
          <p:nvPr/>
        </p:nvGraphicFramePr>
        <p:xfrm>
          <a:off x="4859338" y="1582738"/>
          <a:ext cx="26130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5" name="Equation" r:id="rId3" imgW="2616200" imgH="685800" progId="Equation.DSMT4">
                  <p:embed/>
                </p:oleObj>
              </mc:Choice>
              <mc:Fallback>
                <p:oleObj name="Equation" r:id="rId3" imgW="2616200" imgH="685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582738"/>
                        <a:ext cx="261302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5"/>
          <p:cNvGraphicFramePr>
            <a:graphicFrameLocks noChangeAspect="1"/>
          </p:cNvGraphicFramePr>
          <p:nvPr/>
        </p:nvGraphicFramePr>
        <p:xfrm>
          <a:off x="1763713" y="3825875"/>
          <a:ext cx="18542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6" name="Equation" r:id="rId5" imgW="1854200" imgH="685800" progId="Equation.DSMT4">
                  <p:embed/>
                </p:oleObj>
              </mc:Choice>
              <mc:Fallback>
                <p:oleObj name="Equation" r:id="rId5" imgW="1854200" imgH="685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825875"/>
                        <a:ext cx="18542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16"/>
          <p:cNvSpPr txBox="1">
            <a:spLocks noChangeArrowheads="1"/>
          </p:cNvSpPr>
          <p:nvPr/>
        </p:nvSpPr>
        <p:spPr bwMode="auto">
          <a:xfrm>
            <a:off x="755650" y="3429000"/>
            <a:ext cx="8064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部分的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Time-Frequency Analysis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也是意圖要將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signal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表示成如下的型態</a:t>
            </a:r>
          </a:p>
        </p:txBody>
      </p:sp>
      <p:graphicFrame>
        <p:nvGraphicFramePr>
          <p:cNvPr id="12296" name="Object 17"/>
          <p:cNvGraphicFramePr>
            <a:graphicFrameLocks noChangeAspect="1"/>
          </p:cNvGraphicFramePr>
          <p:nvPr/>
        </p:nvGraphicFramePr>
        <p:xfrm>
          <a:off x="1450975" y="4967288"/>
          <a:ext cx="486727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7" name="Equation" r:id="rId7" imgW="4876800" imgH="762000" progId="Equation.DSMT4">
                  <p:embed/>
                </p:oleObj>
              </mc:Choice>
              <mc:Fallback>
                <p:oleObj name="Equation" r:id="rId7" imgW="4876800" imgH="762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4967288"/>
                        <a:ext cx="4867275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18"/>
          <p:cNvSpPr txBox="1">
            <a:spLocks noChangeArrowheads="1"/>
          </p:cNvSpPr>
          <p:nvPr/>
        </p:nvSpPr>
        <p:spPr bwMode="auto">
          <a:xfrm>
            <a:off x="827088" y="4584700"/>
            <a:ext cx="4464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並且要求在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固定的情形下，</a:t>
            </a:r>
          </a:p>
        </p:txBody>
      </p:sp>
      <p:sp>
        <p:nvSpPr>
          <p:cNvPr id="12298" name="Text Box 19"/>
          <p:cNvSpPr txBox="1">
            <a:spLocks noChangeArrowheads="1"/>
          </p:cNvSpPr>
          <p:nvPr/>
        </p:nvSpPr>
        <p:spPr bwMode="auto">
          <a:xfrm>
            <a:off x="6556375" y="5110163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為最小</a:t>
            </a:r>
          </a:p>
        </p:txBody>
      </p:sp>
      <p:sp>
        <p:nvSpPr>
          <p:cNvPr id="12299" name="Text Box 2"/>
          <p:cNvSpPr txBox="1">
            <a:spLocks noChangeArrowheads="1"/>
          </p:cNvSpPr>
          <p:nvPr/>
        </p:nvSpPr>
        <p:spPr bwMode="auto">
          <a:xfrm>
            <a:off x="250825" y="476250"/>
            <a:ext cx="8208963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VII-D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Basis Expansion Time-Frequency Analysis </a:t>
            </a:r>
          </a:p>
        </p:txBody>
      </p:sp>
      <p:graphicFrame>
        <p:nvGraphicFramePr>
          <p:cNvPr id="12300" name="Object 13"/>
          <p:cNvGraphicFramePr>
            <a:graphicFrameLocks noChangeAspect="1"/>
          </p:cNvGraphicFramePr>
          <p:nvPr/>
        </p:nvGraphicFramePr>
        <p:xfrm>
          <a:off x="1657350" y="2316163"/>
          <a:ext cx="49244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8" name="Equation" r:id="rId9" imgW="4927600" imgH="863600" progId="Equation.DSMT4">
                  <p:embed/>
                </p:oleObj>
              </mc:Choice>
              <mc:Fallback>
                <p:oleObj name="Equation" r:id="rId9" imgW="4927600" imgH="863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2316163"/>
                        <a:ext cx="49244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矩形 1"/>
          <p:cNvSpPr>
            <a:spLocks noChangeArrowheads="1"/>
          </p:cNvSpPr>
          <p:nvPr/>
        </p:nvSpPr>
        <p:spPr bwMode="auto">
          <a:xfrm>
            <a:off x="862013" y="5821363"/>
            <a:ext cx="7129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將 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</a:t>
            </a:r>
            <a:r>
              <a:rPr lang="en-US" altLang="zh-TW" sz="2000" i="1" baseline="-25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一般化，不同的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basis </a:t>
            </a: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之間不只是有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frequency </a:t>
            </a: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的差異</a:t>
            </a:r>
          </a:p>
        </p:txBody>
      </p:sp>
      <p:sp>
        <p:nvSpPr>
          <p:cNvPr id="12302" name="矩形 2"/>
          <p:cNvSpPr>
            <a:spLocks noChangeArrowheads="1"/>
          </p:cNvSpPr>
          <p:nvPr/>
        </p:nvSpPr>
        <p:spPr bwMode="auto">
          <a:xfrm>
            <a:off x="6915150" y="2214563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i="1" baseline="-25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m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00497B-5B1C-4BB6-B6C3-69DB158EB12C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197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468313" y="549275"/>
            <a:ext cx="72739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b="1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 Three Parameter Atoms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755650" y="3975100"/>
            <a:ext cx="76517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[Ref] S. G. Mallat and Z. Zhang, “Matching pursuits with time-frequency dictionaries,”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IEEE Trans. Signal Processing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, vol. 41, no. 12, pp. 3397-3415, Dec. 1993.   </a:t>
            </a:r>
          </a:p>
        </p:txBody>
      </p:sp>
      <p:graphicFrame>
        <p:nvGraphicFramePr>
          <p:cNvPr id="133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260533"/>
              </p:ext>
            </p:extLst>
          </p:nvPr>
        </p:nvGraphicFramePr>
        <p:xfrm>
          <a:off x="1428750" y="1868488"/>
          <a:ext cx="46386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5" name="Equation" r:id="rId3" imgW="4609800" imgH="647640" progId="Equation.DSMT4">
                  <p:embed/>
                </p:oleObj>
              </mc:Choice>
              <mc:Fallback>
                <p:oleObj name="Equation" r:id="rId3" imgW="4609800" imgH="647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868488"/>
                        <a:ext cx="463867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8"/>
          <p:cNvGraphicFramePr>
            <a:graphicFrameLocks noChangeAspect="1"/>
          </p:cNvGraphicFramePr>
          <p:nvPr/>
        </p:nvGraphicFramePr>
        <p:xfrm>
          <a:off x="1169988" y="1341438"/>
          <a:ext cx="25781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" name="Equation" r:id="rId5" imgW="2578100" imgH="393700" progId="Equation.DSMT4">
                  <p:embed/>
                </p:oleObj>
              </mc:Choice>
              <mc:Fallback>
                <p:oleObj name="Equation" r:id="rId5" imgW="25781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1341438"/>
                        <a:ext cx="25781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文字方塊 1"/>
          <p:cNvSpPr txBox="1">
            <a:spLocks noChangeArrowheads="1"/>
          </p:cNvSpPr>
          <p:nvPr/>
        </p:nvSpPr>
        <p:spPr bwMode="auto">
          <a:xfrm>
            <a:off x="900113" y="2651125"/>
            <a:ext cx="51847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3 parameters: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controls the central time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controls the frequency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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controls the scaling factor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3320" name="Object 6"/>
          <p:cNvGraphicFramePr>
            <a:graphicFrameLocks noChangeAspect="1"/>
          </p:cNvGraphicFramePr>
          <p:nvPr/>
        </p:nvGraphicFramePr>
        <p:xfrm>
          <a:off x="1524000" y="5141913"/>
          <a:ext cx="9461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7" name="Equation" r:id="rId7" imgW="939800" imgH="368300" progId="Equation.DSMT4">
                  <p:embed/>
                </p:oleObj>
              </mc:Choice>
              <mc:Fallback>
                <p:oleObj name="Equation" r:id="rId7" imgW="939800" imgH="368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41913"/>
                        <a:ext cx="9461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文字方塊 11"/>
          <p:cNvSpPr txBox="1">
            <a:spLocks noChangeArrowheads="1"/>
          </p:cNvSpPr>
          <p:nvPr/>
        </p:nvSpPr>
        <p:spPr bwMode="auto">
          <a:xfrm>
            <a:off x="755650" y="5141913"/>
            <a:ext cx="74882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Since                   are not orthogonal,              should be determined by a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matching pursuit process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3322" name="Object 8"/>
          <p:cNvGraphicFramePr>
            <a:graphicFrameLocks noChangeAspect="1"/>
          </p:cNvGraphicFramePr>
          <p:nvPr/>
        </p:nvGraphicFramePr>
        <p:xfrm>
          <a:off x="4652963" y="5141913"/>
          <a:ext cx="6477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8" name="Equation" r:id="rId9" imgW="647700" imgH="368300" progId="Equation.DSMT4">
                  <p:embed/>
                </p:oleObj>
              </mc:Choice>
              <mc:Fallback>
                <p:oleObj name="Equation" r:id="rId9" imgW="647700" imgH="368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5141913"/>
                        <a:ext cx="6477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904A1F-A452-4273-B687-B40953663D47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198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468313" y="549275"/>
            <a:ext cx="72739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b="1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 Four Parameter Atoms (Chirplet)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520700" y="4438650"/>
            <a:ext cx="78676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[Ref]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A.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Bultan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“A four-parameter atomic decomposition of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chirplets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,”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IEEE Trans. Signal Processing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vol. 47, no. 3, pp. 731–745, Mar. 1999.</a:t>
            </a:r>
          </a:p>
          <a:p>
            <a:pPr algn="just"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[Ref]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C.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Capus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and K. Brown. "Short-time fractional Fourier methods for the time-frequency representation of chirp signals,"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J. </a:t>
            </a:r>
            <a:r>
              <a:rPr lang="en-US" altLang="zh-TW" sz="2000" i="1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Acoust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. Soc. Am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. vol. 113, issue 6, pp. 3253-3263, 2003.</a:t>
            </a: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341" name="Object 6"/>
          <p:cNvGraphicFramePr>
            <a:graphicFrameLocks noChangeAspect="1"/>
          </p:cNvGraphicFramePr>
          <p:nvPr/>
        </p:nvGraphicFramePr>
        <p:xfrm>
          <a:off x="1327150" y="1844675"/>
          <a:ext cx="49450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" name="Equation" r:id="rId3" imgW="4914900" imgH="647700" progId="Equation.DSMT4">
                  <p:embed/>
                </p:oleObj>
              </mc:Choice>
              <mc:Fallback>
                <p:oleObj name="Equation" r:id="rId3" imgW="4914900" imgH="647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844675"/>
                        <a:ext cx="494506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8"/>
          <p:cNvGraphicFramePr>
            <a:graphicFrameLocks noChangeAspect="1"/>
          </p:cNvGraphicFramePr>
          <p:nvPr/>
        </p:nvGraphicFramePr>
        <p:xfrm>
          <a:off x="1036638" y="1341438"/>
          <a:ext cx="28448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1" name="Equation" r:id="rId5" imgW="2844800" imgH="393700" progId="Equation.DSMT4">
                  <p:embed/>
                </p:oleObj>
              </mc:Choice>
              <mc:Fallback>
                <p:oleObj name="Equation" r:id="rId5" imgW="28448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1341438"/>
                        <a:ext cx="28448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文字方塊 1"/>
          <p:cNvSpPr txBox="1">
            <a:spLocks noChangeArrowheads="1"/>
          </p:cNvSpPr>
          <p:nvPr/>
        </p:nvSpPr>
        <p:spPr bwMode="auto">
          <a:xfrm>
            <a:off x="900113" y="2651125"/>
            <a:ext cx="51847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4 parameters: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controls the central time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controls the initial frequency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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controls the scaling factor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controls the chirp rate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97A1FD-C0B2-45B6-9C6F-082D2834FFE6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199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371" name="Rectangle 1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372" name="Rectangle 1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537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701675"/>
            <a:ext cx="7585075" cy="610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4" name="文字方塊 8"/>
          <p:cNvSpPr txBox="1">
            <a:spLocks noChangeArrowheads="1"/>
          </p:cNvSpPr>
          <p:nvPr/>
        </p:nvSpPr>
        <p:spPr bwMode="auto">
          <a:xfrm>
            <a:off x="5867400" y="4556125"/>
            <a:ext cx="2143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(4-parameter atom)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E90EE7-EE0A-4B37-93B2-8C5F25BD1656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200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539750" y="260350"/>
            <a:ext cx="76327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b="1">
                <a:solidFill>
                  <a:srgbClr val="3333FF"/>
                </a:solidFill>
                <a:latin typeface="Times New Roman" panose="02020603050405020304" pitchFamily="18" charset="0"/>
              </a:rPr>
              <a:t>(3) Prolate Spheroidal Wave Function (PSWF)</a:t>
            </a:r>
            <a:r>
              <a:rPr lang="en-US" altLang="zh-TW" sz="220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396" name="Rectangle 1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397" name="Rectangle 1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6398" name="Object 3"/>
          <p:cNvGraphicFramePr>
            <a:graphicFrameLocks noChangeAspect="1"/>
          </p:cNvGraphicFramePr>
          <p:nvPr/>
        </p:nvGraphicFramePr>
        <p:xfrm>
          <a:off x="1258888" y="1052513"/>
          <a:ext cx="532288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Equation" r:id="rId3" imgW="4953000" imgH="571500" progId="Equation.DSMT4">
                  <p:embed/>
                </p:oleObj>
              </mc:Choice>
              <mc:Fallback>
                <p:oleObj name="Equation" r:id="rId3" imgW="4953000" imgH="571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052513"/>
                        <a:ext cx="532288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文字方塊 8"/>
          <p:cNvSpPr txBox="1">
            <a:spLocks noChangeArrowheads="1"/>
          </p:cNvSpPr>
          <p:nvPr/>
        </p:nvSpPr>
        <p:spPr bwMode="auto">
          <a:xfrm>
            <a:off x="1165225" y="1833563"/>
            <a:ext cx="6430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where                  is the prolate spheroidal wave function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35696" y="1799998"/>
            <a:ext cx="1223412" cy="413511"/>
          </a:xfrm>
          <a:prstGeom prst="rect">
            <a:avLst/>
          </a:prstGeom>
          <a:blipFill rotWithShape="0">
            <a:blip r:embed="rId5"/>
            <a:stretch>
              <a:fillRect b="-11765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6401" name="Rectangle 5"/>
          <p:cNvSpPr>
            <a:spLocks noChangeArrowheads="1"/>
          </p:cNvSpPr>
          <p:nvPr/>
        </p:nvSpPr>
        <p:spPr bwMode="auto">
          <a:xfrm>
            <a:off x="395288" y="3633788"/>
            <a:ext cx="8353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[Ref] D. Slepian and H. O. Pollak, “Prolate spheroidal wave functions, Fourier </a:t>
            </a:r>
            <a:b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analysis and uncertainty-I,”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Bell Syst. Tech. J.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vol. 40, pp. 43-63, 1961.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8AED12-C4D8-4BC4-970C-60B6D7D4187B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539750" y="260350"/>
            <a:ext cx="76327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Concept of the prolate spheroidal wave function (PSWF)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TW" sz="2000">
                <a:latin typeface="Times New Roman" panose="02020603050405020304" pitchFamily="18" charset="0"/>
              </a:rPr>
              <a:t>	FT: 				           ,   </a:t>
            </a:r>
            <a:r>
              <a:rPr lang="en-US" altLang="zh-TW" sz="2000" i="1">
                <a:latin typeface="Times New Roman" panose="02020603050405020304" pitchFamily="18" charset="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000">
                <a:latin typeface="Times New Roman" panose="02020603050405020304" pitchFamily="18" charset="0"/>
              </a:rPr>
              <a:t> (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</a:t>
            </a:r>
            <a:r>
              <a:rPr lang="en-US" altLang="zh-TW" sz="2000">
                <a:latin typeface="Times New Roman" panose="02020603050405020304" pitchFamily="18" charset="0"/>
              </a:rPr>
              <a:t>, 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TW" sz="2000">
                <a:latin typeface="Times New Roman" panose="02020603050405020304" pitchFamily="18" charset="0"/>
              </a:rPr>
              <a:t>). 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energy preservation property (Parseval’s property)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  <a:ea typeface="細明體" panose="02020509000000000000" pitchFamily="49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	finite Fourier transform (fi-FT):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     space interval: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[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],             frequency interval: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[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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]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    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7419" name="Object 10"/>
          <p:cNvGraphicFramePr>
            <a:graphicFrameLocks noChangeAspect="1"/>
          </p:cNvGraphicFramePr>
          <p:nvPr/>
        </p:nvGraphicFramePr>
        <p:xfrm>
          <a:off x="1617663" y="765175"/>
          <a:ext cx="32432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3" name="Equation" r:id="rId3" imgW="3403600" imgH="495300" progId="Equation.DSMT4">
                  <p:embed/>
                </p:oleObj>
              </mc:Choice>
              <mc:Fallback>
                <p:oleObj name="Equation" r:id="rId3" imgW="3403600" imgH="495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765175"/>
                        <a:ext cx="324326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7421" name="Object 12"/>
          <p:cNvGraphicFramePr>
            <a:graphicFrameLocks noChangeAspect="1"/>
          </p:cNvGraphicFramePr>
          <p:nvPr/>
        </p:nvGraphicFramePr>
        <p:xfrm>
          <a:off x="1617663" y="1917700"/>
          <a:ext cx="27844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4" name="Equation" r:id="rId5" imgW="2781300" imgH="495300" progId="Equation.DSMT4">
                  <p:embed/>
                </p:oleObj>
              </mc:Choice>
              <mc:Fallback>
                <p:oleObj name="Equation" r:id="rId5" imgW="2781300" imgH="495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1917700"/>
                        <a:ext cx="278447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Rectangle 1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7423" name="Object 14"/>
          <p:cNvGraphicFramePr>
            <a:graphicFrameLocks noChangeAspect="1"/>
          </p:cNvGraphicFramePr>
          <p:nvPr/>
        </p:nvGraphicFramePr>
        <p:xfrm>
          <a:off x="1257300" y="3068638"/>
          <a:ext cx="33718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5" name="Equation" r:id="rId7" imgW="3530600" imgH="495300" progId="Equation.DSMT4">
                  <p:embed/>
                </p:oleObj>
              </mc:Choice>
              <mc:Fallback>
                <p:oleObj name="Equation" r:id="rId7" imgW="3530600" imgH="495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3068638"/>
                        <a:ext cx="337185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7425" name="Object 16"/>
          <p:cNvGraphicFramePr>
            <a:graphicFrameLocks noChangeAspect="1"/>
          </p:cNvGraphicFramePr>
          <p:nvPr/>
        </p:nvGraphicFramePr>
        <p:xfrm>
          <a:off x="1403350" y="4249738"/>
          <a:ext cx="5114925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6" name="Equation" r:id="rId9" imgW="5118100" imgH="1016000" progId="Equation.DSMT4">
                  <p:embed/>
                </p:oleObj>
              </mc:Choice>
              <mc:Fallback>
                <p:oleObj name="Equation" r:id="rId9" imgW="5118100" imgH="1016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249738"/>
                        <a:ext cx="5114925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409469"/>
              </p:ext>
            </p:extLst>
          </p:nvPr>
        </p:nvGraphicFramePr>
        <p:xfrm>
          <a:off x="2263775" y="5319267"/>
          <a:ext cx="403542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7" name="Equation" r:id="rId11" imgW="4038480" imgH="1015920" progId="Equation.DSMT4">
                  <p:embed/>
                </p:oleObj>
              </mc:Choice>
              <mc:Fallback>
                <p:oleObj name="Equation" r:id="rId11" imgW="4038480" imgH="101592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5319267"/>
                        <a:ext cx="4035425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7" name="矩形 1"/>
          <p:cNvSpPr>
            <a:spLocks noChangeArrowheads="1"/>
          </p:cNvSpPr>
          <p:nvPr/>
        </p:nvSpPr>
        <p:spPr bwMode="auto">
          <a:xfrm>
            <a:off x="946150" y="5641975"/>
            <a:ext cx="1317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t>The PWSF</a:t>
            </a:r>
            <a:endParaRPr lang="zh-TW" altLang="en-US" sz="200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200DCB-7267-4267-B98E-3D43EC1B69D9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202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43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439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44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844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322715"/>
              </p:ext>
            </p:extLst>
          </p:nvPr>
        </p:nvGraphicFramePr>
        <p:xfrm>
          <a:off x="2450758" y="513557"/>
          <a:ext cx="403383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8" name="Equation" r:id="rId3" imgW="4038480" imgH="1015920" progId="Equation.DSMT4">
                  <p:embed/>
                </p:oleObj>
              </mc:Choice>
              <mc:Fallback>
                <p:oleObj name="Equation" r:id="rId3" imgW="4038480" imgH="101592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0758" y="513557"/>
                        <a:ext cx="4033838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矩形 20"/>
          <p:cNvSpPr>
            <a:spLocks noChangeArrowheads="1"/>
          </p:cNvSpPr>
          <p:nvPr/>
        </p:nvSpPr>
        <p:spPr bwMode="auto">
          <a:xfrm>
            <a:off x="1165225" y="823913"/>
            <a:ext cx="1319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t>The PWSF</a:t>
            </a:r>
            <a:endParaRPr lang="zh-TW" altLang="en-US" sz="200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84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171522"/>
              </p:ext>
            </p:extLst>
          </p:nvPr>
        </p:nvGraphicFramePr>
        <p:xfrm>
          <a:off x="1965325" y="2166938"/>
          <a:ext cx="4010025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" name="Equation" r:id="rId5" imgW="4012920" imgH="1015920" progId="Equation.DSMT4">
                  <p:embed/>
                </p:oleObj>
              </mc:Choice>
              <mc:Fallback>
                <p:oleObj name="Equation" r:id="rId5" imgW="4012920" imgH="101592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2166938"/>
                        <a:ext cx="4010025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65778" y="1732727"/>
            <a:ext cx="5442563" cy="721288"/>
          </a:xfrm>
          <a:prstGeom prst="rect">
            <a:avLst/>
          </a:prstGeom>
          <a:blipFill rotWithShape="0">
            <a:blip r:embed="rId7"/>
            <a:stretch>
              <a:fillRect l="-1120" t="-4202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 dirty="0">
                <a:noFill/>
              </a:rPr>
              <a:t> </a:t>
            </a:r>
          </a:p>
        </p:txBody>
      </p:sp>
      <p:sp>
        <p:nvSpPr>
          <p:cNvPr id="25" name="文字方塊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65777" y="3233738"/>
            <a:ext cx="6502567" cy="413511"/>
          </a:xfrm>
          <a:prstGeom prst="rect">
            <a:avLst/>
          </a:prstGeom>
          <a:blipFill rotWithShape="0">
            <a:blip r:embed="rId8"/>
            <a:stretch>
              <a:fillRect l="-937" t="-7353" b="-22059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 dirty="0">
                <a:noFill/>
              </a:rPr>
              <a:t> </a:t>
            </a:r>
          </a:p>
        </p:txBody>
      </p:sp>
      <p:graphicFrame>
        <p:nvGraphicFramePr>
          <p:cNvPr id="1844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70584"/>
              </p:ext>
            </p:extLst>
          </p:nvPr>
        </p:nvGraphicFramePr>
        <p:xfrm>
          <a:off x="1946275" y="3676650"/>
          <a:ext cx="404812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0" name="Equation" r:id="rId9" imgW="4051080" imgH="1015920" progId="Equation.DSMT4">
                  <p:embed/>
                </p:oleObj>
              </mc:Choice>
              <mc:Fallback>
                <p:oleObj name="Equation" r:id="rId9" imgW="4051080" imgH="101592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3676650"/>
                        <a:ext cx="4048125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文字方塊 26"/>
          <p:cNvSpPr txBox="1">
            <a:spLocks noChangeArrowheads="1"/>
          </p:cNvSpPr>
          <p:nvPr/>
        </p:nvSpPr>
        <p:spPr bwMode="auto">
          <a:xfrm>
            <a:off x="1092200" y="4816475"/>
            <a:ext cx="65024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and so on.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6BCD50-2444-48E0-9318-C45BD497A2A7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539750" y="665163"/>
            <a:ext cx="792003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   </a:t>
            </a:r>
            <a:r>
              <a:rPr lang="en-US" altLang="zh-TW" sz="2000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Prolate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</a:rPr>
              <a:t> spheroidal wave functions (PSWFs)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are the continuous functions that satisfy: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						        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	 where			 .   </a:t>
            </a:r>
            <a:b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PSWFs are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orthonornal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can be sorted according to the values of 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TW" sz="2000" i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000" i="1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TW" sz="2000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TW" sz="2000" i="1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TW" sz="2000" baseline="-30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’s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:   </a:t>
            </a:r>
            <a:b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				</a:t>
            </a:r>
            <a:b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	   1 &gt; 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TW" sz="2000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0,</a:t>
            </a:r>
            <a:r>
              <a:rPr lang="en-US" altLang="zh-TW" sz="2000" i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TW" sz="2000" baseline="-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TW" sz="2000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1,</a:t>
            </a:r>
            <a:r>
              <a:rPr lang="en-US" altLang="zh-TW" sz="2000" i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TW" sz="2000" baseline="-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TW" sz="2000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2,</a:t>
            </a:r>
            <a:r>
              <a:rPr lang="en-US" altLang="zh-TW" sz="2000" i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TW" sz="2000" baseline="-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&gt; …………. &gt; 0.       (All of 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TW" sz="2000" i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000" i="1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TW" sz="2000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TW" sz="2000" i="1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 baseline="-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TW" sz="2000" baseline="-30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’s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are real)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          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9467" name="Object 10"/>
          <p:cNvGraphicFramePr>
            <a:graphicFrameLocks noChangeAspect="1"/>
          </p:cNvGraphicFramePr>
          <p:nvPr/>
        </p:nvGraphicFramePr>
        <p:xfrm>
          <a:off x="2268538" y="1096963"/>
          <a:ext cx="42370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3" name="Equation" r:id="rId3" imgW="4241800" imgH="495300" progId="Equation.DSMT4">
                  <p:embed/>
                </p:oleObj>
              </mc:Choice>
              <mc:Fallback>
                <p:oleObj name="Equation" r:id="rId3" imgW="4241800" imgH="495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096963"/>
                        <a:ext cx="423703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Rectangle 11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9469" name="Object 12"/>
          <p:cNvGraphicFramePr>
            <a:graphicFrameLocks noChangeAspect="1"/>
          </p:cNvGraphicFramePr>
          <p:nvPr/>
        </p:nvGraphicFramePr>
        <p:xfrm>
          <a:off x="2124075" y="1744663"/>
          <a:ext cx="290512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4" name="Equation" r:id="rId5" imgW="2908300" imgH="698500" progId="Equation.DSMT4">
                  <p:embed/>
                </p:oleObj>
              </mc:Choice>
              <mc:Fallback>
                <p:oleObj name="Equation" r:id="rId5" imgW="2908300" imgH="698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744663"/>
                        <a:ext cx="2905125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Rectangle 1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947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999495"/>
              </p:ext>
            </p:extLst>
          </p:nvPr>
        </p:nvGraphicFramePr>
        <p:xfrm>
          <a:off x="2671763" y="3113088"/>
          <a:ext cx="30384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5" name="Equation" r:id="rId7" imgW="3035160" imgH="495000" progId="Equation.DSMT4">
                  <p:embed/>
                </p:oleObj>
              </mc:Choice>
              <mc:Fallback>
                <p:oleObj name="Equation" r:id="rId7" imgW="3035160" imgH="495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3113088"/>
                        <a:ext cx="303847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47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F64EEA-0823-4D03-B4F4-58BC85F5B829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186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76327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VII-A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 Transform     </a:t>
            </a:r>
          </a:p>
        </p:txBody>
      </p:sp>
      <p:graphicFrame>
        <p:nvGraphicFramePr>
          <p:cNvPr id="4100" name="Object 3"/>
          <p:cNvGraphicFramePr>
            <a:graphicFrameLocks noChangeAspect="1"/>
          </p:cNvGraphicFramePr>
          <p:nvPr/>
        </p:nvGraphicFramePr>
        <p:xfrm>
          <a:off x="1258888" y="1628775"/>
          <a:ext cx="59563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3" imgW="5956300" imgH="520700" progId="Equation.DSMT4">
                  <p:embed/>
                </p:oleObj>
              </mc:Choice>
              <mc:Fallback>
                <p:oleObj name="Equation" r:id="rId3" imgW="5956300" imgH="520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628775"/>
                        <a:ext cx="59563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682625" y="4652963"/>
            <a:ext cx="785495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41338" indent="-5413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[Ref] R. G. Stockwell, L. Mansinha, and R. P. Lowe, “Localization of the 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complex spectrum: the S transform,”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IEEE Trans. Signal Processing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vol. 44, no. 4, pp. 998–1001, Apr. 1996. </a:t>
            </a: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827088" y="2565400"/>
            <a:ext cx="46799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closely related to the wavelet transform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advantages and disadvantages  </a:t>
            </a:r>
          </a:p>
        </p:txBody>
      </p:sp>
      <p:sp>
        <p:nvSpPr>
          <p:cNvPr id="4103" name="文字方塊 6"/>
          <p:cNvSpPr txBox="1">
            <a:spLocks noChangeArrowheads="1"/>
          </p:cNvSpPr>
          <p:nvPr/>
        </p:nvSpPr>
        <p:spPr bwMode="auto">
          <a:xfrm>
            <a:off x="684213" y="1052513"/>
            <a:ext cx="62640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(Modification from the Gabor transform)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B77124-34BB-41D9-8735-CF380F60762E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Text Box 45"/>
          <p:cNvSpPr txBox="1">
            <a:spLocks noChangeArrowheads="1"/>
          </p:cNvSpPr>
          <p:nvPr/>
        </p:nvSpPr>
        <p:spPr bwMode="auto">
          <a:xfrm>
            <a:off x="179388" y="258763"/>
            <a:ext cx="8280400" cy="461962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TW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附錄七： </a:t>
            </a: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Compressive Sensing and Matching Pursuit </a:t>
            </a:r>
            <a:r>
              <a:rPr lang="zh-TW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的觀念</a:t>
            </a:r>
          </a:p>
        </p:txBody>
      </p:sp>
      <p:sp>
        <p:nvSpPr>
          <p:cNvPr id="20484" name="文字方塊 2"/>
          <p:cNvSpPr txBox="1">
            <a:spLocks noChangeArrowheads="1"/>
          </p:cNvSpPr>
          <p:nvPr/>
        </p:nvSpPr>
        <p:spPr bwMode="auto">
          <a:xfrm>
            <a:off x="684213" y="1052513"/>
            <a:ext cx="77755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Different from orthogonal basis expansion, which applies a complete and  orthogonal basis set, 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compressive sensing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is to use an 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over-complete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and 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non-orthogonal basis set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to expand a signal.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0485" name="Object 13"/>
          <p:cNvGraphicFramePr>
            <a:graphicFrameLocks noChangeAspect="1"/>
          </p:cNvGraphicFramePr>
          <p:nvPr/>
        </p:nvGraphicFramePr>
        <p:xfrm>
          <a:off x="2714625" y="3055938"/>
          <a:ext cx="26130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2" name="Equation" r:id="rId3" imgW="2616200" imgH="685800" progId="Equation.DSMT4">
                  <p:embed/>
                </p:oleObj>
              </mc:Choice>
              <mc:Fallback>
                <p:oleObj name="Equation" r:id="rId3" imgW="2616200" imgH="685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3055938"/>
                        <a:ext cx="261302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文字方塊 3"/>
          <p:cNvSpPr txBox="1">
            <a:spLocks noChangeArrowheads="1"/>
          </p:cNvSpPr>
          <p:nvPr/>
        </p:nvSpPr>
        <p:spPr bwMode="auto">
          <a:xfrm>
            <a:off x="684213" y="2605088"/>
            <a:ext cx="7632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Fourier series expansion is an </a:t>
            </a:r>
            <a:r>
              <a:rPr lang="en-US" altLang="zh-TW" sz="2000" u="sng">
                <a:latin typeface="Times New Roman" panose="02020603050405020304" pitchFamily="18" charset="0"/>
                <a:ea typeface="標楷體" panose="03000509000000000000" pitchFamily="65" charset="-120"/>
              </a:rPr>
              <a:t>orthogonal basis expansion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method: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0487" name="Object 13"/>
          <p:cNvGraphicFramePr>
            <a:graphicFrameLocks noChangeAspect="1"/>
          </p:cNvGraphicFramePr>
          <p:nvPr/>
        </p:nvGraphicFramePr>
        <p:xfrm>
          <a:off x="2320925" y="3844925"/>
          <a:ext cx="34004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3" name="Equation" r:id="rId5" imgW="3403600" imgH="431800" progId="Equation.DSMT4">
                  <p:embed/>
                </p:oleObj>
              </mc:Choice>
              <mc:Fallback>
                <p:oleObj name="Equation" r:id="rId5" imgW="34036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3844925"/>
                        <a:ext cx="34004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文字方塊 4"/>
          <p:cNvSpPr txBox="1">
            <a:spLocks noChangeArrowheads="1"/>
          </p:cNvSpPr>
          <p:nvPr/>
        </p:nvSpPr>
        <p:spPr bwMode="auto">
          <a:xfrm>
            <a:off x="6065838" y="3844925"/>
            <a:ext cx="1296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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endParaRPr lang="zh-TW" altLang="en-US" sz="2000" i="1" baseline="-25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489" name="文字方塊 18"/>
          <p:cNvSpPr txBox="1">
            <a:spLocks noChangeArrowheads="1"/>
          </p:cNvSpPr>
          <p:nvPr/>
        </p:nvSpPr>
        <p:spPr bwMode="auto">
          <a:xfrm>
            <a:off x="539750" y="4487863"/>
            <a:ext cx="80152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Three-parameter atom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expansion,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Four-parameter atom (chirplet)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expansion, and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PSWF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expansion are </a:t>
            </a:r>
            <a:r>
              <a:rPr lang="en-US" altLang="zh-TW" sz="2000" u="sng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over-complete and non-orthogonal basis expansion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methods.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0490" name="Object 8"/>
          <p:cNvGraphicFramePr>
            <a:graphicFrameLocks noChangeAspect="1"/>
          </p:cNvGraphicFramePr>
          <p:nvPr/>
        </p:nvGraphicFramePr>
        <p:xfrm>
          <a:off x="3030538" y="5424488"/>
          <a:ext cx="25781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4" name="Equation" r:id="rId7" imgW="2578100" imgH="393700" progId="Equation.DSMT4">
                  <p:embed/>
                </p:oleObj>
              </mc:Choice>
              <mc:Fallback>
                <p:oleObj name="Equation" r:id="rId7" imgW="25781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5424488"/>
                        <a:ext cx="25781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3568" y="5937013"/>
            <a:ext cx="5775555" cy="428259"/>
          </a:xfrm>
          <a:prstGeom prst="rect">
            <a:avLst/>
          </a:prstGeom>
          <a:blipFill rotWithShape="0">
            <a:blip r:embed="rId9"/>
            <a:stretch>
              <a:fillRect t="-8571" r="-211" b="-18571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20492" name="文字方塊 6"/>
          <p:cNvSpPr txBox="1">
            <a:spLocks noChangeArrowheads="1"/>
          </p:cNvSpPr>
          <p:nvPr/>
        </p:nvSpPr>
        <p:spPr bwMode="auto">
          <a:xfrm>
            <a:off x="684213" y="2154238"/>
            <a:ext cx="1781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Example:</a:t>
            </a:r>
            <a:endParaRPr lang="zh-TW" altLang="en-US" sz="20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C93738-4961-42C5-91F1-3BF1949BC071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矩形 1"/>
          <p:cNvSpPr>
            <a:spLocks noChangeArrowheads="1"/>
          </p:cNvSpPr>
          <p:nvPr/>
        </p:nvSpPr>
        <p:spPr bwMode="auto">
          <a:xfrm>
            <a:off x="755650" y="658813"/>
            <a:ext cx="604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 problems that compressive sensing deals with:</a:t>
            </a:r>
          </a:p>
        </p:txBody>
      </p:sp>
      <p:sp>
        <p:nvSpPr>
          <p:cNvPr id="21508" name="矩形 7"/>
          <p:cNvSpPr>
            <a:spLocks noChangeArrowheads="1"/>
          </p:cNvSpPr>
          <p:nvPr/>
        </p:nvSpPr>
        <p:spPr bwMode="auto">
          <a:xfrm>
            <a:off x="731838" y="1085850"/>
            <a:ext cx="787241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Suppose that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………….. form an 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over-complete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and 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non-orthogonal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basis set.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(Problem 1) We want to minimize ||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||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(||  ||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是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zero-order norm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||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||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意指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的值不為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0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的個數）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such that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　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1509" name="Object 14"/>
          <p:cNvGraphicFramePr>
            <a:graphicFrameLocks noChangeAspect="1"/>
          </p:cNvGraphicFramePr>
          <p:nvPr/>
        </p:nvGraphicFramePr>
        <p:xfrm>
          <a:off x="3006725" y="2960688"/>
          <a:ext cx="18065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" name="Equation" r:id="rId3" imgW="1803400" imgH="533400" progId="Equation.DSMT4">
                  <p:embed/>
                </p:oleObj>
              </mc:Choice>
              <mc:Fallback>
                <p:oleObj name="Equation" r:id="rId3" imgW="1803400" imgH="533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2960688"/>
                        <a:ext cx="180657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矩形 2"/>
          <p:cNvSpPr>
            <a:spLocks noChangeArrowheads="1"/>
          </p:cNvSpPr>
          <p:nvPr/>
        </p:nvSpPr>
        <p:spPr bwMode="auto">
          <a:xfrm>
            <a:off x="769938" y="3467100"/>
            <a:ext cx="741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(Problem 2) We want to minimize ||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||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such that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1511" name="Object 14"/>
          <p:cNvGraphicFramePr>
            <a:graphicFrameLocks noChangeAspect="1"/>
          </p:cNvGraphicFramePr>
          <p:nvPr/>
        </p:nvGraphicFramePr>
        <p:xfrm>
          <a:off x="2082800" y="3960813"/>
          <a:ext cx="375285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4" name="Equation" r:id="rId5" imgW="3746500" imgH="762000" progId="Equation.DSMT4">
                  <p:embed/>
                </p:oleObj>
              </mc:Choice>
              <mc:Fallback>
                <p:oleObj name="Equation" r:id="rId5" imgW="3746500" imgH="762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3960813"/>
                        <a:ext cx="375285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矩形 11"/>
          <p:cNvSpPr>
            <a:spLocks noChangeArrowheads="1"/>
          </p:cNvSpPr>
          <p:nvPr/>
        </p:nvSpPr>
        <p:spPr bwMode="auto">
          <a:xfrm>
            <a:off x="731838" y="4752975"/>
            <a:ext cx="741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(Problem 3) When ||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||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is limited to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we want to minimize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1513" name="Object 14"/>
          <p:cNvGraphicFramePr>
            <a:graphicFrameLocks noChangeAspect="1"/>
          </p:cNvGraphicFramePr>
          <p:nvPr/>
        </p:nvGraphicFramePr>
        <p:xfrm>
          <a:off x="2820988" y="5191125"/>
          <a:ext cx="2519362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5" name="Equation" r:id="rId7" imgW="2514600" imgH="762000" progId="Equation.DSMT4">
                  <p:embed/>
                </p:oleObj>
              </mc:Choice>
              <mc:Fallback>
                <p:oleObj name="Equation" r:id="rId7" imgW="2514600" imgH="762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5191125"/>
                        <a:ext cx="2519362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C93738-4961-42C5-91F1-3BF1949BC071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206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8913"/>
            <a:ext cx="7875587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字方塊 2"/>
          <p:cNvSpPr txBox="1">
            <a:spLocks noChangeArrowheads="1"/>
          </p:cNvSpPr>
          <p:nvPr/>
        </p:nvSpPr>
        <p:spPr bwMode="auto">
          <a:xfrm>
            <a:off x="723900" y="3716338"/>
            <a:ext cx="785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For example, in the above figure, the 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blue line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is the original signal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/>
        </p:nvSpPr>
        <p:spPr bwMode="auto">
          <a:xfrm>
            <a:off x="731838" y="4132263"/>
            <a:ext cx="784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When using three-parameter atoms, the expansion result is the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red line </a:t>
            </a:r>
            <a:endParaRPr lang="zh-TW" altLang="en-US" sz="200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720007"/>
              </p:ext>
            </p:extLst>
          </p:nvPr>
        </p:nvGraphicFramePr>
        <p:xfrm>
          <a:off x="1584325" y="4548188"/>
          <a:ext cx="549751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Equation" r:id="rId4" imgW="5486400" imgH="406400" progId="Equation.DSMT4">
                  <p:embed/>
                </p:oleObj>
              </mc:Choice>
              <mc:Fallback>
                <p:oleObj name="Equation" r:id="rId4" imgW="5486400" imgH="406400" progId="Equation.DSMT4">
                  <p:embed/>
                  <p:pic>
                    <p:nvPicPr>
                      <p:cNvPr id="225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4548188"/>
                        <a:ext cx="5497513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900113" y="4960938"/>
            <a:ext cx="731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Only 3 terms are used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the normalized root square error is 0.39%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>
            <a:spLocks noChangeArrowheads="1"/>
          </p:cNvSpPr>
          <p:nvPr/>
        </p:nvSpPr>
        <p:spPr bwMode="auto">
          <a:xfrm>
            <a:off x="723900" y="5589588"/>
            <a:ext cx="78501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When using Fourier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basis, if </a:t>
            </a:r>
            <a:r>
              <a:rPr lang="en-US" altLang="zh-TW" sz="2000">
                <a:solidFill>
                  <a:srgbClr val="007A37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31 terms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are used, the expansion result is the </a:t>
            </a:r>
            <a:r>
              <a:rPr lang="en-US" altLang="zh-TW" sz="2000">
                <a:solidFill>
                  <a:srgbClr val="007A37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green line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the normalized root square error is 3.22%</a:t>
            </a:r>
            <a:endParaRPr lang="zh-TW" altLang="en-US" sz="200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740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1A4AE0-A5EA-4CCF-8C33-D75ABFA941E9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207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文字方塊 1"/>
          <p:cNvSpPr txBox="1">
            <a:spLocks noChangeArrowheads="1"/>
          </p:cNvSpPr>
          <p:nvPr/>
        </p:nvSpPr>
        <p:spPr bwMode="auto">
          <a:xfrm>
            <a:off x="539750" y="404813"/>
            <a:ext cx="741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Question: How do we solve the optimization problems on page 205? 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556" name="文字方塊 7"/>
          <p:cNvSpPr txBox="1">
            <a:spLocks noChangeArrowheads="1"/>
          </p:cNvSpPr>
          <p:nvPr/>
        </p:nvSpPr>
        <p:spPr bwMode="auto">
          <a:xfrm>
            <a:off x="611188" y="981075"/>
            <a:ext cx="741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Method 1:  Matching Pursuit (Greedy Algorithm) </a:t>
            </a:r>
            <a:endParaRPr lang="zh-TW" altLang="en-US" sz="200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557" name="文字方塊 2"/>
          <p:cNvSpPr txBox="1">
            <a:spLocks noChangeArrowheads="1"/>
          </p:cNvSpPr>
          <p:nvPr/>
        </p:nvSpPr>
        <p:spPr bwMode="auto">
          <a:xfrm>
            <a:off x="1835150" y="1557338"/>
            <a:ext cx="3457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Input: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Initial: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0,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r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3506788" y="2265363"/>
            <a:ext cx="1587" cy="35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9" name="文字方塊 11"/>
          <p:cNvSpPr txBox="1">
            <a:spLocks noChangeArrowheads="1"/>
          </p:cNvSpPr>
          <p:nvPr/>
        </p:nvSpPr>
        <p:spPr bwMode="auto">
          <a:xfrm>
            <a:off x="1547813" y="2566988"/>
            <a:ext cx="216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Find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such that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356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239233"/>
              </p:ext>
            </p:extLst>
          </p:nvPr>
        </p:nvGraphicFramePr>
        <p:xfrm>
          <a:off x="3530600" y="2549525"/>
          <a:ext cx="158908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4" name="Equation" r:id="rId3" imgW="1587240" imgH="457200" progId="Equation.DSMT4">
                  <p:embed/>
                </p:oleObj>
              </mc:Choice>
              <mc:Fallback>
                <p:oleObj name="Equation" r:id="rId3" imgW="1587240" imgH="457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2549525"/>
                        <a:ext cx="158908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文字方塊 13"/>
          <p:cNvSpPr txBox="1">
            <a:spLocks noChangeArrowheads="1"/>
          </p:cNvSpPr>
          <p:nvPr/>
        </p:nvSpPr>
        <p:spPr bwMode="auto">
          <a:xfrm>
            <a:off x="5005916" y="1465232"/>
            <a:ext cx="3652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atoms: </a:t>
            </a:r>
            <a:r>
              <a:rPr lang="en-US" altLang="zh-TW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), 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1, 2, 3, ….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3506788" y="3011488"/>
            <a:ext cx="0" cy="273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3" name="文字方塊 15"/>
          <p:cNvSpPr txBox="1">
            <a:spLocks noChangeArrowheads="1"/>
          </p:cNvSpPr>
          <p:nvPr/>
        </p:nvSpPr>
        <p:spPr bwMode="auto">
          <a:xfrm>
            <a:off x="2051050" y="3249613"/>
            <a:ext cx="216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Set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3564" name="Object 14"/>
          <p:cNvGraphicFramePr>
            <a:graphicFrameLocks noChangeAspect="1"/>
          </p:cNvGraphicFramePr>
          <p:nvPr/>
        </p:nvGraphicFramePr>
        <p:xfrm>
          <a:off x="4029075" y="3236913"/>
          <a:ext cx="194468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5" name="Equation" r:id="rId5" imgW="1943100" imgH="431800" progId="Equation.DSMT4">
                  <p:embed/>
                </p:oleObj>
              </mc:Choice>
              <mc:Fallback>
                <p:oleObj name="Equation" r:id="rId5" imgW="1943100" imgH="431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075" y="3236913"/>
                        <a:ext cx="1944688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線單箭頭接點 17"/>
          <p:cNvCxnSpPr/>
          <p:nvPr/>
        </p:nvCxnSpPr>
        <p:spPr>
          <a:xfrm>
            <a:off x="3525838" y="3663950"/>
            <a:ext cx="0" cy="287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6" name="矩形 9"/>
          <p:cNvSpPr>
            <a:spLocks noChangeArrowheads="1"/>
          </p:cNvSpPr>
          <p:nvPr/>
        </p:nvSpPr>
        <p:spPr bwMode="auto">
          <a:xfrm>
            <a:off x="2465388" y="3965575"/>
            <a:ext cx="2371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r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r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 -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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3525838" y="4391025"/>
            <a:ext cx="0" cy="274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8" name="矩形 23"/>
          <p:cNvSpPr>
            <a:spLocks noChangeArrowheads="1"/>
          </p:cNvSpPr>
          <p:nvPr/>
        </p:nvSpPr>
        <p:spPr bwMode="auto">
          <a:xfrm>
            <a:off x="1825625" y="5211763"/>
            <a:ext cx="356235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For Problem 1: Whether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r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0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For Problem 2: Whether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For Problem 3: Whether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3569" name="Object 14"/>
          <p:cNvGraphicFramePr>
            <a:graphicFrameLocks noChangeAspect="1"/>
          </p:cNvGraphicFramePr>
          <p:nvPr/>
        </p:nvGraphicFramePr>
        <p:xfrm>
          <a:off x="4427538" y="5607050"/>
          <a:ext cx="22002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6" name="Equation" r:id="rId7" imgW="2197100" imgH="431800" progId="Equation.DSMT4">
                  <p:embed/>
                </p:oleObj>
              </mc:Choice>
              <mc:Fallback>
                <p:oleObj name="Equation" r:id="rId7" imgW="2197100" imgH="431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607050"/>
                        <a:ext cx="220027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矩形 30"/>
          <p:cNvSpPr>
            <a:spLocks noChangeArrowheads="1"/>
          </p:cNvSpPr>
          <p:nvPr/>
        </p:nvSpPr>
        <p:spPr bwMode="auto">
          <a:xfrm>
            <a:off x="3024188" y="4527550"/>
            <a:ext cx="985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+1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>
            <a:off x="3506788" y="4884738"/>
            <a:ext cx="0" cy="276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971550" y="5813425"/>
            <a:ext cx="863600" cy="7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971550" y="2735263"/>
            <a:ext cx="0" cy="3078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971550" y="2735263"/>
            <a:ext cx="693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6718300" y="4927600"/>
            <a:ext cx="517525" cy="860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576" name="Object 14"/>
          <p:cNvGraphicFramePr>
            <a:graphicFrameLocks noChangeAspect="1"/>
          </p:cNvGraphicFramePr>
          <p:nvPr/>
        </p:nvGraphicFramePr>
        <p:xfrm>
          <a:off x="6716713" y="4484688"/>
          <a:ext cx="18573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7" name="Equation" r:id="rId9" imgW="1854200" imgH="533400" progId="Equation.DSMT4">
                  <p:embed/>
                </p:oleObj>
              </mc:Choice>
              <mc:Fallback>
                <p:oleObj name="Equation" r:id="rId9" imgW="1854200" imgH="533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6713" y="4484688"/>
                        <a:ext cx="185737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7" name="矩形 41"/>
          <p:cNvSpPr>
            <a:spLocks noChangeArrowheads="1"/>
          </p:cNvSpPr>
          <p:nvPr/>
        </p:nvSpPr>
        <p:spPr bwMode="auto">
          <a:xfrm>
            <a:off x="6977063" y="5157788"/>
            <a:ext cx="55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Yes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578" name="矩形 49"/>
          <p:cNvSpPr>
            <a:spLocks noChangeArrowheads="1"/>
          </p:cNvSpPr>
          <p:nvPr/>
        </p:nvSpPr>
        <p:spPr bwMode="auto">
          <a:xfrm>
            <a:off x="963613" y="4127500"/>
            <a:ext cx="500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No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文字方塊 13"/>
          <p:cNvSpPr txBox="1">
            <a:spLocks noChangeArrowheads="1"/>
          </p:cNvSpPr>
          <p:nvPr/>
        </p:nvSpPr>
        <p:spPr bwMode="auto">
          <a:xfrm>
            <a:off x="4816475" y="2562225"/>
            <a:ext cx="216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is maximal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459592"/>
              </p:ext>
            </p:extLst>
          </p:nvPr>
        </p:nvGraphicFramePr>
        <p:xfrm>
          <a:off x="6050131" y="1855817"/>
          <a:ext cx="194468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8" name="Equation" r:id="rId11" imgW="1942920" imgH="457200" progId="Equation.DSMT4">
                  <p:embed/>
                </p:oleObj>
              </mc:Choice>
              <mc:Fallback>
                <p:oleObj name="Equation" r:id="rId11" imgW="1942920" imgH="457200" progId="Equation.DSMT4">
                  <p:embed/>
                  <p:pic>
                    <p:nvPicPr>
                      <p:cNvPr id="2356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0131" y="1855817"/>
                        <a:ext cx="1944688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6284913" y="2213739"/>
            <a:ext cx="163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(normalized)</a:t>
            </a:r>
            <a:endParaRPr lang="zh-TW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727A18-B900-416B-94B5-94D4861ECD29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208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文字方塊 3"/>
          <p:cNvSpPr txBox="1">
            <a:spLocks noChangeArrowheads="1"/>
          </p:cNvSpPr>
          <p:nvPr/>
        </p:nvSpPr>
        <p:spPr bwMode="auto">
          <a:xfrm>
            <a:off x="539750" y="654050"/>
            <a:ext cx="741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Method 2:  Basis Pursuit</a:t>
            </a:r>
            <a:endParaRPr lang="zh-TW" altLang="en-US" sz="200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580" name="文字方塊 1"/>
          <p:cNvSpPr txBox="1">
            <a:spLocks noChangeArrowheads="1"/>
          </p:cNvSpPr>
          <p:nvPr/>
        </p:nvSpPr>
        <p:spPr bwMode="auto">
          <a:xfrm>
            <a:off x="1079500" y="1144588"/>
            <a:ext cx="6337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Change the zero-order norm into the first order norm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581" name="矩形 2"/>
          <p:cNvSpPr>
            <a:spLocks noChangeArrowheads="1"/>
          </p:cNvSpPr>
          <p:nvPr/>
        </p:nvSpPr>
        <p:spPr bwMode="auto">
          <a:xfrm>
            <a:off x="2268538" y="1571625"/>
            <a:ext cx="3959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||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||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|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| + |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| + |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| + ……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582" name="矩形 7"/>
          <p:cNvSpPr>
            <a:spLocks noChangeArrowheads="1"/>
          </p:cNvSpPr>
          <p:nvPr/>
        </p:nvSpPr>
        <p:spPr bwMode="auto">
          <a:xfrm>
            <a:off x="700088" y="2149475"/>
            <a:ext cx="538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(Problem 1) We want to minimize ||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||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such that</a:t>
            </a:r>
          </a:p>
        </p:txBody>
      </p:sp>
      <p:graphicFrame>
        <p:nvGraphicFramePr>
          <p:cNvPr id="24583" name="Object 14"/>
          <p:cNvGraphicFramePr>
            <a:graphicFrameLocks noChangeAspect="1"/>
          </p:cNvGraphicFramePr>
          <p:nvPr/>
        </p:nvGraphicFramePr>
        <p:xfrm>
          <a:off x="2916238" y="2655888"/>
          <a:ext cx="18065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7" name="Equation" r:id="rId3" imgW="1803400" imgH="533400" progId="Equation.DSMT4">
                  <p:embed/>
                </p:oleObj>
              </mc:Choice>
              <mc:Fallback>
                <p:oleObj name="Equation" r:id="rId3" imgW="1803400" imgH="533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655888"/>
                        <a:ext cx="180657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矩形 2"/>
          <p:cNvSpPr>
            <a:spLocks noChangeArrowheads="1"/>
          </p:cNvSpPr>
          <p:nvPr/>
        </p:nvSpPr>
        <p:spPr bwMode="auto">
          <a:xfrm>
            <a:off x="690563" y="3171825"/>
            <a:ext cx="741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(Problem 2) We want to minimize ||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||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such that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4585" name="Object 14"/>
          <p:cNvGraphicFramePr>
            <a:graphicFrameLocks noChangeAspect="1"/>
          </p:cNvGraphicFramePr>
          <p:nvPr/>
        </p:nvGraphicFramePr>
        <p:xfrm>
          <a:off x="2051050" y="3659188"/>
          <a:ext cx="375285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8" name="Equation" r:id="rId5" imgW="3746500" imgH="762000" progId="Equation.DSMT4">
                  <p:embed/>
                </p:oleObj>
              </mc:Choice>
              <mc:Fallback>
                <p:oleObj name="Equation" r:id="rId5" imgW="3746500" imgH="762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659188"/>
                        <a:ext cx="375285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矩形 11"/>
          <p:cNvSpPr>
            <a:spLocks noChangeArrowheads="1"/>
          </p:cNvSpPr>
          <p:nvPr/>
        </p:nvSpPr>
        <p:spPr bwMode="auto">
          <a:xfrm>
            <a:off x="655638" y="4500563"/>
            <a:ext cx="741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(Problem 3) When ||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||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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we want to minimize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4587" name="Object 14"/>
          <p:cNvGraphicFramePr>
            <a:graphicFrameLocks noChangeAspect="1"/>
          </p:cNvGraphicFramePr>
          <p:nvPr/>
        </p:nvGraphicFramePr>
        <p:xfrm>
          <a:off x="2411413" y="4987925"/>
          <a:ext cx="2519362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9" name="Equation" r:id="rId7" imgW="2514600" imgH="762000" progId="Equation.DSMT4">
                  <p:embed/>
                </p:oleObj>
              </mc:Choice>
              <mc:Fallback>
                <p:oleObj name="Equation" r:id="rId7" imgW="2514600" imgH="762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987925"/>
                        <a:ext cx="2519362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209</a:t>
            </a:fld>
            <a:endParaRPr lang="zh-TW" altLang="en-US"/>
          </a:p>
        </p:txBody>
      </p:sp>
      <p:graphicFrame>
        <p:nvGraphicFramePr>
          <p:cNvPr id="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374172"/>
              </p:ext>
            </p:extLst>
          </p:nvPr>
        </p:nvGraphicFramePr>
        <p:xfrm>
          <a:off x="2910495" y="753509"/>
          <a:ext cx="17907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7" name="Equation" r:id="rId3" imgW="2387520" imgH="888840" progId="Equation.DSMT4">
                  <p:embed/>
                </p:oleObj>
              </mc:Choice>
              <mc:Fallback>
                <p:oleObj name="Equation" r:id="rId3" imgW="2387520" imgH="888840" progId="Equation.DSMT4">
                  <p:embed/>
                  <p:pic>
                    <p:nvPicPr>
                      <p:cNvPr id="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0495" y="753509"/>
                        <a:ext cx="17907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874197" y="909439"/>
            <a:ext cx="1770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>
                <a:cs typeface="Times New Roman" panose="02020603050405020304" pitchFamily="18" charset="0"/>
              </a:rPr>
              <a:t>Norm</a:t>
            </a:r>
            <a:r>
              <a:rPr lang="zh-TW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cs typeface="Times New Roman" panose="02020603050405020304" pitchFamily="18" charset="0"/>
              </a:rPr>
              <a:t>(</a:t>
            </a:r>
            <a:r>
              <a:rPr lang="en-US" altLang="zh-TW" sz="1800" i="1" dirty="0">
                <a:cs typeface="Times New Roman" panose="02020603050405020304" pitchFamily="18" charset="0"/>
              </a:rPr>
              <a:t>L</a:t>
            </a:r>
            <a:r>
              <a:rPr lang="en-US" altLang="zh-TW" sz="1800" i="1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TW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cs typeface="Times New Roman" panose="02020603050405020304" pitchFamily="18" charset="0"/>
              </a:rPr>
              <a:t>norm):</a:t>
            </a:r>
            <a:endParaRPr lang="zh-TW" altLang="en-US" sz="1800" dirty="0"/>
          </a:p>
        </p:txBody>
      </p:sp>
      <p:sp>
        <p:nvSpPr>
          <p:cNvPr id="22" name="矩形 21"/>
          <p:cNvSpPr/>
          <p:nvPr/>
        </p:nvSpPr>
        <p:spPr>
          <a:xfrm>
            <a:off x="1300128" y="1508177"/>
            <a:ext cx="6325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(</a:t>
            </a:r>
            <a:r>
              <a:rPr lang="en-US" altLang="zh-TW" sz="1800" i="1" dirty="0">
                <a:solidFill>
                  <a:srgbClr val="0000FF"/>
                </a:solidFill>
                <a:cs typeface="Times New Roman" panose="02020603050405020304" pitchFamily="18" charset="0"/>
              </a:rPr>
              <a:t>L</a:t>
            </a:r>
            <a:r>
              <a:rPr lang="en-US" altLang="zh-TW" sz="1800" i="1" baseline="-250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TW" altLang="en-US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norm)</a:t>
            </a:r>
            <a:r>
              <a:rPr lang="en-US" altLang="zh-TW" sz="1800" i="1" baseline="300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TW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cs typeface="Times New Roman" panose="02020603050405020304" pitchFamily="18" charset="0"/>
              </a:rPr>
              <a:t>= </a:t>
            </a:r>
            <a:r>
              <a:rPr lang="en-US" altLang="zh-TW" sz="1800" i="1" dirty="0">
                <a:cs typeface="Times New Roman" panose="02020603050405020304" pitchFamily="18" charset="0"/>
              </a:rPr>
              <a:t>K</a:t>
            </a:r>
            <a:r>
              <a:rPr lang="en-US" altLang="zh-TW" sz="1800" dirty="0">
                <a:cs typeface="Times New Roman" panose="02020603050405020304" pitchFamily="18" charset="0"/>
              </a:rPr>
              <a:t>     where </a:t>
            </a:r>
            <a:r>
              <a:rPr lang="en-US" altLang="zh-TW" sz="1800" i="1" dirty="0">
                <a:cs typeface="Times New Roman" panose="02020603050405020304" pitchFamily="18" charset="0"/>
              </a:rPr>
              <a:t>K</a:t>
            </a:r>
            <a:r>
              <a:rPr lang="en-US" altLang="zh-TW" sz="1800" dirty="0">
                <a:cs typeface="Times New Roman" panose="02020603050405020304" pitchFamily="18" charset="0"/>
              </a:rPr>
              <a:t> is the number of points such that  </a:t>
            </a:r>
            <a:endParaRPr lang="zh-TW" altLang="en-US" sz="1800" dirty="0"/>
          </a:p>
        </p:txBody>
      </p:sp>
      <p:graphicFrame>
        <p:nvGraphicFramePr>
          <p:cNvPr id="2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065194"/>
              </p:ext>
            </p:extLst>
          </p:nvPr>
        </p:nvGraphicFramePr>
        <p:xfrm>
          <a:off x="6947664" y="1570803"/>
          <a:ext cx="742950" cy="244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8" name="Equation" r:id="rId5" imgW="990360" imgH="330120" progId="Equation.DSMT4">
                  <p:embed/>
                </p:oleObj>
              </mc:Choice>
              <mc:Fallback>
                <p:oleObj name="Equation" r:id="rId5" imgW="990360" imgH="330120" progId="Equation.DSMT4">
                  <p:embed/>
                  <p:pic>
                    <p:nvPicPr>
                      <p:cNvPr id="2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7664" y="1570803"/>
                        <a:ext cx="742950" cy="2440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971600" y="2465165"/>
            <a:ext cx="1077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i="1" dirty="0">
                <a:solidFill>
                  <a:srgbClr val="0000FF"/>
                </a:solidFill>
                <a:cs typeface="Times New Roman" panose="02020603050405020304" pitchFamily="18" charset="0"/>
              </a:rPr>
              <a:t>L</a:t>
            </a:r>
            <a:r>
              <a:rPr lang="en-US" altLang="zh-TW" sz="1800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zh-TW" altLang="en-US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norm:</a:t>
            </a:r>
            <a:endParaRPr lang="zh-TW" altLang="en-US" sz="1800" dirty="0">
              <a:solidFill>
                <a:srgbClr val="0000FF"/>
              </a:solidFill>
            </a:endParaRPr>
          </a:p>
        </p:txBody>
      </p:sp>
      <p:graphicFrame>
        <p:nvGraphicFramePr>
          <p:cNvPr id="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638584"/>
              </p:ext>
            </p:extLst>
          </p:nvPr>
        </p:nvGraphicFramePr>
        <p:xfrm>
          <a:off x="2496104" y="2423842"/>
          <a:ext cx="1447800" cy="60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9" name="Equation" r:id="rId7" imgW="1930320" imgH="812520" progId="Equation.DSMT4">
                  <p:embed/>
                </p:oleObj>
              </mc:Choice>
              <mc:Fallback>
                <p:oleObj name="Equation" r:id="rId7" imgW="1930320" imgH="812520" progId="Equation.DSMT4">
                  <p:embed/>
                  <p:pic>
                    <p:nvPicPr>
                      <p:cNvPr id="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6104" y="2423842"/>
                        <a:ext cx="1447800" cy="6012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410167" y="1981908"/>
            <a:ext cx="4886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>
                <a:cs typeface="Times New Roman" panose="02020603050405020304" pitchFamily="18" charset="0"/>
              </a:rPr>
              <a:t>(Physical meaning:</a:t>
            </a:r>
            <a:r>
              <a:rPr lang="zh-TW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cs typeface="Times New Roman" panose="02020603050405020304" pitchFamily="18" charset="0"/>
              </a:rPr>
              <a:t>The number of nonzero points)</a:t>
            </a:r>
            <a:endParaRPr lang="zh-TW" altLang="en-US" sz="1800" dirty="0"/>
          </a:p>
        </p:txBody>
      </p:sp>
      <p:sp>
        <p:nvSpPr>
          <p:cNvPr id="26" name="矩形 25"/>
          <p:cNvSpPr/>
          <p:nvPr/>
        </p:nvSpPr>
        <p:spPr>
          <a:xfrm>
            <a:off x="2410166" y="3025107"/>
            <a:ext cx="3890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>
                <a:cs typeface="Times New Roman" panose="02020603050405020304" pitchFamily="18" charset="0"/>
              </a:rPr>
              <a:t>(Physical meaning:</a:t>
            </a:r>
            <a:r>
              <a:rPr lang="zh-TW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cs typeface="Times New Roman" panose="02020603050405020304" pitchFamily="18" charset="0"/>
              </a:rPr>
              <a:t>Sum of Amplitudes)</a:t>
            </a:r>
            <a:endParaRPr lang="zh-TW" altLang="en-US" sz="1800" dirty="0"/>
          </a:p>
        </p:txBody>
      </p:sp>
      <p:sp>
        <p:nvSpPr>
          <p:cNvPr id="27" name="矩形 26"/>
          <p:cNvSpPr/>
          <p:nvPr/>
        </p:nvSpPr>
        <p:spPr>
          <a:xfrm>
            <a:off x="971600" y="3526843"/>
            <a:ext cx="1077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i="1" dirty="0">
                <a:solidFill>
                  <a:srgbClr val="0000FF"/>
                </a:solidFill>
                <a:cs typeface="Times New Roman" panose="02020603050405020304" pitchFamily="18" charset="0"/>
              </a:rPr>
              <a:t>L</a:t>
            </a:r>
            <a:r>
              <a:rPr lang="en-US" altLang="zh-TW" sz="1800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2</a:t>
            </a:r>
            <a:r>
              <a:rPr lang="zh-TW" altLang="en-US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norm:</a:t>
            </a:r>
            <a:endParaRPr lang="zh-TW" altLang="en-US" sz="1800" dirty="0">
              <a:solidFill>
                <a:srgbClr val="0000FF"/>
              </a:solidFill>
            </a:endParaRPr>
          </a:p>
        </p:txBody>
      </p:sp>
      <p:graphicFrame>
        <p:nvGraphicFramePr>
          <p:cNvPr id="2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585009"/>
              </p:ext>
            </p:extLst>
          </p:nvPr>
        </p:nvGraphicFramePr>
        <p:xfrm>
          <a:off x="2410166" y="3371355"/>
          <a:ext cx="17430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0" name="Equation" r:id="rId9" imgW="2323800" imgH="888840" progId="Equation.DSMT4">
                  <p:embed/>
                </p:oleObj>
              </mc:Choice>
              <mc:Fallback>
                <p:oleObj name="Equation" r:id="rId9" imgW="2323800" imgH="888840" progId="Equation.DSMT4">
                  <p:embed/>
                  <p:pic>
                    <p:nvPicPr>
                      <p:cNvPr id="2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166" y="3371355"/>
                        <a:ext cx="1743075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2410165" y="4151142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>
                <a:cs typeface="Times New Roman" panose="02020603050405020304" pitchFamily="18" charset="0"/>
              </a:rPr>
              <a:t>(Physical meaning:</a:t>
            </a:r>
            <a:r>
              <a:rPr lang="zh-TW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cs typeface="Times New Roman" panose="02020603050405020304" pitchFamily="18" charset="0"/>
              </a:rPr>
              <a:t>Distance)</a:t>
            </a:r>
            <a:endParaRPr lang="zh-TW" altLang="en-US" sz="1800" dirty="0"/>
          </a:p>
        </p:txBody>
      </p:sp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922944"/>
              </p:ext>
            </p:extLst>
          </p:nvPr>
        </p:nvGraphicFramePr>
        <p:xfrm>
          <a:off x="4607780" y="4874789"/>
          <a:ext cx="35242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1" name="Equation" r:id="rId11" imgW="469800" imgH="507960" progId="Equation.DSMT4">
                  <p:embed/>
                </p:oleObj>
              </mc:Choice>
              <mc:Fallback>
                <p:oleObj name="Equation" r:id="rId11" imgW="469800" imgH="507960" progId="Equation.DSMT4">
                  <p:embed/>
                  <p:pic>
                    <p:nvPicPr>
                      <p:cNvPr id="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7780" y="4874789"/>
                        <a:ext cx="352425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902486" y="4827951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>
                <a:cs typeface="Times New Roman" panose="02020603050405020304" pitchFamily="18" charset="0"/>
              </a:rPr>
              <a:t>Matching Pursuit:  Zero order norm</a:t>
            </a:r>
            <a:endParaRPr lang="zh-TW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4960205" y="4794231"/>
            <a:ext cx="13805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rgbClr val="0000FF"/>
                </a:solidFill>
                <a:cs typeface="Times New Roman" panose="02020603050405020304" pitchFamily="18" charset="0"/>
              </a:rPr>
              <a:t>L</a:t>
            </a:r>
            <a:r>
              <a:rPr lang="en-US" altLang="zh-TW" i="1" baseline="-250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TW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cs typeface="Times New Roman" panose="02020603050405020304" pitchFamily="18" charset="0"/>
              </a:rPr>
              <a:t>norm)</a:t>
            </a:r>
            <a:r>
              <a:rPr lang="en-US" altLang="zh-TW" i="1" baseline="300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TW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09824" y="5416859"/>
            <a:ext cx="34547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Basis Pursuit: First order norm</a:t>
            </a:r>
            <a:endParaRPr lang="zh-TW" altLang="en-US" dirty="0"/>
          </a:p>
        </p:txBody>
      </p:sp>
      <p:graphicFrame>
        <p:nvGraphicFramePr>
          <p:cNvPr id="1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347078"/>
              </p:ext>
            </p:extLst>
          </p:nvPr>
        </p:nvGraphicFramePr>
        <p:xfrm>
          <a:off x="971600" y="1594161"/>
          <a:ext cx="35242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2" name="Equation" r:id="rId13" imgW="469800" imgH="507960" progId="Equation.DSMT4">
                  <p:embed/>
                </p:oleObj>
              </mc:Choice>
              <mc:Fallback>
                <p:oleObj name="Equation" r:id="rId13" imgW="469800" imgH="507960" progId="Equation.DSMT4">
                  <p:embed/>
                  <p:pic>
                    <p:nvPicPr>
                      <p:cNvPr id="1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594161"/>
                        <a:ext cx="352425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4314933" y="5413917"/>
            <a:ext cx="1077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i="1" dirty="0">
                <a:solidFill>
                  <a:srgbClr val="0000FF"/>
                </a:solidFill>
                <a:cs typeface="Times New Roman" panose="02020603050405020304" pitchFamily="18" charset="0"/>
              </a:rPr>
              <a:t>L</a:t>
            </a:r>
            <a:r>
              <a:rPr lang="en-US" altLang="zh-TW" sz="1800" baseline="-25000" dirty="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zh-TW" altLang="en-US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cs typeface="Times New Roman" panose="02020603050405020304" pitchFamily="18" charset="0"/>
              </a:rPr>
              <a:t>norm</a:t>
            </a:r>
            <a:endParaRPr lang="zh-TW" altLang="en-US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39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8F1A0F-0118-47F7-9175-0FEC8B87C2F8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210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矩形 2"/>
          <p:cNvSpPr>
            <a:spLocks noChangeArrowheads="1"/>
          </p:cNvSpPr>
          <p:nvPr/>
        </p:nvSpPr>
        <p:spPr bwMode="auto">
          <a:xfrm>
            <a:off x="395288" y="333375"/>
            <a:ext cx="7991475" cy="624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0"/>
              </a:spcBef>
              <a:buFont typeface="Symbol" panose="05050102010706020507" pitchFamily="18" charset="2"/>
              <a:buChar char="·"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D. L. Donoho, “Compressed sensing,”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IEEE Trans. Inf. Theory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 vol. 52, issue 4, pp. 1289–1306, 2006. 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被視為最早提出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compressive sensing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概念的論文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 typeface="Symbol" panose="05050102010706020507" pitchFamily="18" charset="2"/>
              <a:buChar char="·"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E. J. Candès and M. B. Wakin, “An introduction to compressive sampling,”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IEEE Signal Processing Magazine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vol. 25, issue 2, pp. 21-30, 2008.   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compressive sensing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tutorial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式的介紹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 typeface="Symbol" panose="05050102010706020507" pitchFamily="18" charset="2"/>
              <a:buChar char="·"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S. Foucart and H. Rauhut,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Mathematical Introduction to Compressive Sensing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Birhauser, Basel, 2013.  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以數學的方式介紹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compressive sensing)</a:t>
            </a:r>
          </a:p>
          <a:p>
            <a:pPr algn="just" eaLnBrk="1" hangingPunct="1">
              <a:spcBef>
                <a:spcPct val="0"/>
              </a:spcBef>
              <a:buFont typeface="Symbol" panose="05050102010706020507" pitchFamily="18" charset="2"/>
              <a:buChar char="·"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S. G. Mallat and Z. Zhang. “Matching pursuits with time-frequency dictionaries,”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IEEE Trans. Signal Processing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vol. 41, issue 12, pp. 3397-3415, 1993.  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最早提出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matching pursuit)</a:t>
            </a:r>
          </a:p>
          <a:p>
            <a:pPr algn="just" eaLnBrk="1" hangingPunct="1">
              <a:spcBef>
                <a:spcPct val="0"/>
              </a:spcBef>
              <a:buFont typeface="Symbol" panose="05050102010706020507" pitchFamily="18" charset="2"/>
              <a:buChar char="·"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S. S. Chen, D. L. Donoho, and M. A. Saunders, “Atomic decomposition by basis pursuit,”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SIAM Journal on Scientific Computing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vol. 20, issue 1, pp. 33-61, 1998. 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最早提出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basis pursuit)</a:t>
            </a:r>
          </a:p>
          <a:p>
            <a:pPr algn="just" eaLnBrk="1" hangingPunct="1">
              <a:spcBef>
                <a:spcPct val="0"/>
              </a:spcBef>
              <a:buFont typeface="Symbol" panose="05050102010706020507" pitchFamily="18" charset="2"/>
              <a:buChar char="·"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S. Kunis and H. Rauhut, “Random sampling of sparse trigonometric polynomials, II. Orthogonal matching pursuit versus basis pursuit,”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Foundations of Computational Mathematics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vol. 8, issue 6, pp. 737-763, 2008.  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orthogonal expansion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以及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matching pursuit, basis pursuit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的概念做綜合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5B461A-E4A2-4C6C-AE90-A008E3098F6D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187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590391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 transform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和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Gabor transform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相似。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但是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Gaussian window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的寬度會隨著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而改變</a:t>
            </a:r>
          </a:p>
        </p:txBody>
      </p:sp>
      <p:graphicFrame>
        <p:nvGraphicFramePr>
          <p:cNvPr id="5124" name="Object 3"/>
          <p:cNvGraphicFramePr>
            <a:graphicFrameLocks noChangeAspect="1"/>
          </p:cNvGraphicFramePr>
          <p:nvPr/>
        </p:nvGraphicFramePr>
        <p:xfrm>
          <a:off x="4140200" y="1484313"/>
          <a:ext cx="243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Equation" r:id="rId3" imgW="2438400" imgH="431800" progId="Equation.DSMT4">
                  <p:embed/>
                </p:oleObj>
              </mc:Choice>
              <mc:Fallback>
                <p:oleObj name="Equation" r:id="rId3" imgW="24384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484313"/>
                        <a:ext cx="2438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4"/>
          <p:cNvGraphicFramePr>
            <a:graphicFrameLocks noChangeAspect="1"/>
          </p:cNvGraphicFramePr>
          <p:nvPr/>
        </p:nvGraphicFramePr>
        <p:xfrm>
          <a:off x="1187450" y="1412875"/>
          <a:ext cx="187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5" imgW="1879600" imgH="431800" progId="Equation.DSMT4">
                  <p:embed/>
                </p:oleObj>
              </mc:Choice>
              <mc:Fallback>
                <p:oleObj name="Equation" r:id="rId5" imgW="18796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412875"/>
                        <a:ext cx="1879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539750" y="1989138"/>
            <a:ext cx="712946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低頻： 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worse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time resolution,  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better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frequency resolution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高頻： 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better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time resolution,  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worse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frequency resolution</a:t>
            </a:r>
          </a:p>
        </p:txBody>
      </p:sp>
      <p:pic>
        <p:nvPicPr>
          <p:cNvPr id="512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500438"/>
            <a:ext cx="7413625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103688" y="5975350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 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 rot="-5400000">
            <a:off x="378619" y="4382294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 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1476375" y="3068638"/>
            <a:ext cx="6265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The result of the S transform (compared with page 81)</a:t>
            </a:r>
          </a:p>
        </p:txBody>
      </p:sp>
      <p:sp>
        <p:nvSpPr>
          <p:cNvPr id="5131" name="文字方塊 12"/>
          <p:cNvSpPr txBox="1">
            <a:spLocks noChangeArrowheads="1"/>
          </p:cNvSpPr>
          <p:nvPr/>
        </p:nvSpPr>
        <p:spPr bwMode="auto">
          <a:xfrm>
            <a:off x="1235075" y="3594100"/>
            <a:ext cx="241300" cy="2354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360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40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40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4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4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400">
                <a:latin typeface="Times New Roman" panose="02020603050405020304" pitchFamily="18" charset="0"/>
                <a:ea typeface="標楷體" panose="03000509000000000000" pitchFamily="65" charset="-120"/>
              </a:rPr>
              <a:t>-2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400">
                <a:latin typeface="Times New Roman" panose="02020603050405020304" pitchFamily="18" charset="0"/>
                <a:ea typeface="標楷體" panose="03000509000000000000" pitchFamily="65" charset="-120"/>
              </a:rPr>
              <a:t>-4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400">
                <a:latin typeface="Times New Roman" panose="02020603050405020304" pitchFamily="18" charset="0"/>
                <a:ea typeface="標楷體" panose="03000509000000000000" pitchFamily="65" charset="-120"/>
              </a:rPr>
              <a:t>-6</a:t>
            </a:r>
            <a:endParaRPr lang="zh-TW" altLang="en-US" sz="1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41B8B6-FF95-4CE6-8DB9-7F0FC622DA8D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188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147" name="Object 2"/>
          <p:cNvGraphicFramePr>
            <a:graphicFrameLocks noChangeAspect="1"/>
          </p:cNvGraphicFramePr>
          <p:nvPr/>
        </p:nvGraphicFramePr>
        <p:xfrm>
          <a:off x="827088" y="1268413"/>
          <a:ext cx="6629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3" imgW="6629400" imgH="520700" progId="Equation.DSMT4">
                  <p:embed/>
                </p:oleObj>
              </mc:Choice>
              <mc:Fallback>
                <p:oleObj name="Equation" r:id="rId3" imgW="6629400" imgH="520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268413"/>
                        <a:ext cx="6629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468313" y="692150"/>
            <a:ext cx="568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General form</a:t>
            </a:r>
          </a:p>
        </p:txBody>
      </p:sp>
      <p:sp>
        <p:nvSpPr>
          <p:cNvPr id="6149" name="文字方塊 1"/>
          <p:cNvSpPr txBox="1">
            <a:spLocks noChangeArrowheads="1"/>
          </p:cNvSpPr>
          <p:nvPr/>
        </p:nvSpPr>
        <p:spPr bwMode="auto">
          <a:xfrm>
            <a:off x="827088" y="2133600"/>
            <a:ext cx="2665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increases with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9900" y="5084763"/>
            <a:ext cx="820896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altLang="zh-TW" kern="100" dirty="0">
                <a:ea typeface="新細明體" panose="02020500000000000000" pitchFamily="18" charset="-120"/>
              </a:rPr>
              <a:t>C. R. </a:t>
            </a:r>
            <a:r>
              <a:rPr lang="en-US" altLang="zh-TW" kern="100" dirty="0" err="1">
                <a:ea typeface="新細明體" panose="02020500000000000000" pitchFamily="18" charset="-120"/>
              </a:rPr>
              <a:t>Pinnegar</a:t>
            </a:r>
            <a:r>
              <a:rPr lang="en-US" altLang="zh-TW" kern="100" dirty="0">
                <a:ea typeface="新細明體" panose="02020500000000000000" pitchFamily="18" charset="-120"/>
              </a:rPr>
              <a:t> and L. </a:t>
            </a:r>
            <a:r>
              <a:rPr lang="en-US" altLang="zh-TW" kern="100" dirty="0" err="1">
                <a:ea typeface="新細明體" panose="02020500000000000000" pitchFamily="18" charset="-120"/>
              </a:rPr>
              <a:t>Mansinha</a:t>
            </a:r>
            <a:r>
              <a:rPr lang="en-US" altLang="zh-TW" kern="100" dirty="0">
                <a:ea typeface="新細明體" panose="02020500000000000000" pitchFamily="18" charset="-120"/>
              </a:rPr>
              <a:t>, “The S-transform with windows of arbitrary and varying shape,” </a:t>
            </a:r>
            <a:r>
              <a:rPr lang="en-US" altLang="zh-TW" i="1" kern="100" dirty="0">
                <a:ea typeface="新細明體" panose="02020500000000000000" pitchFamily="18" charset="-120"/>
              </a:rPr>
              <a:t>Geophysics</a:t>
            </a:r>
            <a:r>
              <a:rPr lang="en-US" altLang="zh-TW" kern="100" dirty="0">
                <a:ea typeface="新細明體" panose="02020500000000000000" pitchFamily="18" charset="-120"/>
              </a:rPr>
              <a:t>, vol. 68, pp. 381-385, 2003.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CB1736-DD2F-46D0-8207-6C183E286ADC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189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5125" y="685800"/>
            <a:ext cx="82089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altLang="zh-TW" kern="100" dirty="0">
                <a:solidFill>
                  <a:srgbClr val="0000FF"/>
                </a:solidFill>
                <a:ea typeface="新細明體" panose="02020500000000000000" pitchFamily="18" charset="-120"/>
              </a:rPr>
              <a:t>Fast algorithm of the S transform </a:t>
            </a:r>
            <a:endParaRPr lang="zh-TW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7172" name="Object 2"/>
          <p:cNvGraphicFramePr>
            <a:graphicFrameLocks noChangeAspect="1"/>
          </p:cNvGraphicFramePr>
          <p:nvPr/>
        </p:nvGraphicFramePr>
        <p:xfrm>
          <a:off x="971550" y="2127250"/>
          <a:ext cx="6629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Equation" r:id="rId3" imgW="6629400" imgH="520700" progId="Equation.DSMT4">
                  <p:embed/>
                </p:oleObj>
              </mc:Choice>
              <mc:Fallback>
                <p:oleObj name="Equation" r:id="rId3" imgW="6629400" imgH="520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27250"/>
                        <a:ext cx="6629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向下箭號 3"/>
          <p:cNvSpPr/>
          <p:nvPr/>
        </p:nvSpPr>
        <p:spPr>
          <a:xfrm>
            <a:off x="3709988" y="2673350"/>
            <a:ext cx="144462" cy="50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57200" y="5303838"/>
            <a:ext cx="784701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altLang="zh-TW" kern="100" dirty="0">
                <a:solidFill>
                  <a:srgbClr val="0000FF"/>
                </a:solidFill>
                <a:ea typeface="新細明體" panose="02020500000000000000" pitchFamily="18" charset="-120"/>
              </a:rPr>
              <a:t>Q: </a:t>
            </a:r>
            <a:r>
              <a:rPr lang="en-US" altLang="zh-TW" kern="100" dirty="0">
                <a:ea typeface="新細明體" panose="02020500000000000000" pitchFamily="18" charset="-120"/>
              </a:rPr>
              <a:t>Can we use the FFT-based method on page 99 to implement the S transform?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" y="1323975"/>
            <a:ext cx="802322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altLang="zh-TW" kern="100" dirty="0">
                <a:ea typeface="新細明體" panose="02020500000000000000" pitchFamily="18" charset="-120"/>
              </a:rPr>
              <a:t>When </a:t>
            </a:r>
            <a:r>
              <a:rPr lang="en-US" altLang="zh-TW" i="1" kern="100" dirty="0">
                <a:solidFill>
                  <a:srgbClr val="0000FF"/>
                </a:solidFill>
                <a:ea typeface="新細明體" panose="02020500000000000000" pitchFamily="18" charset="-120"/>
              </a:rPr>
              <a:t>f</a:t>
            </a:r>
            <a:r>
              <a:rPr lang="en-US" altLang="zh-TW" kern="100" dirty="0">
                <a:solidFill>
                  <a:srgbClr val="0000FF"/>
                </a:solidFill>
                <a:ea typeface="新細明體" panose="02020500000000000000" pitchFamily="18" charset="-120"/>
              </a:rPr>
              <a:t> is fixed</a:t>
            </a:r>
            <a:r>
              <a:rPr lang="en-US" altLang="zh-TW" kern="100" dirty="0">
                <a:ea typeface="新細明體" panose="02020500000000000000" pitchFamily="18" charset="-120"/>
              </a:rPr>
              <a:t>, the S transform can be expressed as a convolution form: </a:t>
            </a:r>
            <a:endParaRPr lang="zh-TW" altLang="en-US" dirty="0"/>
          </a:p>
        </p:txBody>
      </p:sp>
      <p:graphicFrame>
        <p:nvGraphicFramePr>
          <p:cNvPr id="7176" name="Object 2"/>
          <p:cNvGraphicFramePr>
            <a:graphicFrameLocks noChangeAspect="1"/>
          </p:cNvGraphicFramePr>
          <p:nvPr/>
        </p:nvGraphicFramePr>
        <p:xfrm>
          <a:off x="995363" y="3100388"/>
          <a:ext cx="63246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Equation" r:id="rId5" imgW="6324600" imgH="889000" progId="Equation.DSMT4">
                  <p:embed/>
                </p:oleObj>
              </mc:Choice>
              <mc:Fallback>
                <p:oleObj name="Equation" r:id="rId5" imgW="6324600" imgH="889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3100388"/>
                        <a:ext cx="63246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371850" y="4318000"/>
            <a:ext cx="137953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kern="100" dirty="0">
                <a:ea typeface="新細明體" panose="02020500000000000000" pitchFamily="18" charset="-120"/>
              </a:rPr>
              <a:t>Remember:</a:t>
            </a:r>
            <a:endParaRPr lang="zh-TW" altLang="en-US" dirty="0"/>
          </a:p>
        </p:txBody>
      </p:sp>
      <p:graphicFrame>
        <p:nvGraphicFramePr>
          <p:cNvPr id="7178" name="Object 2"/>
          <p:cNvGraphicFramePr>
            <a:graphicFrameLocks noChangeAspect="1"/>
          </p:cNvGraphicFramePr>
          <p:nvPr/>
        </p:nvGraphicFramePr>
        <p:xfrm>
          <a:off x="4859338" y="4318000"/>
          <a:ext cx="2921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" name="Equation" r:id="rId7" imgW="2921000" imgH="431800" progId="Equation.DSMT4">
                  <p:embed/>
                </p:oleObj>
              </mc:Choice>
              <mc:Fallback>
                <p:oleObj name="Equation" r:id="rId7" imgW="29210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318000"/>
                        <a:ext cx="2921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2068513" y="3797300"/>
            <a:ext cx="208915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kern="100" dirty="0">
                <a:ea typeface="新細明體" panose="02020500000000000000" pitchFamily="18" charset="-120"/>
              </a:rPr>
              <a:t>(for every fixed </a:t>
            </a:r>
            <a:r>
              <a:rPr lang="en-US" altLang="zh-TW" i="1" kern="100" dirty="0">
                <a:ea typeface="新細明體" panose="02020500000000000000" pitchFamily="18" charset="-120"/>
              </a:rPr>
              <a:t>f</a:t>
            </a:r>
            <a:r>
              <a:rPr lang="en-US" altLang="zh-TW" kern="100" dirty="0">
                <a:ea typeface="新細明體" panose="02020500000000000000" pitchFamily="18" charset="-120"/>
              </a:rPr>
              <a:t>) 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498E8F-EDC6-453E-880E-A6EF3E21DEC7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190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250825" y="476250"/>
            <a:ext cx="8208963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VII-B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Generalized Spectrogram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42875" y="1455738"/>
            <a:ext cx="8928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15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[Ref] P. Boggiatto, G. De Donno, and A. Oliaro, “Two window spectrogram and 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their integrals,"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Advances and Applications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vol. 205, pp. 251-268, 2009. </a:t>
            </a:r>
          </a:p>
        </p:txBody>
      </p:sp>
      <p:sp>
        <p:nvSpPr>
          <p:cNvPr id="8197" name="文字方塊 8"/>
          <p:cNvSpPr txBox="1">
            <a:spLocks noChangeArrowheads="1"/>
          </p:cNvSpPr>
          <p:nvPr/>
        </p:nvSpPr>
        <p:spPr bwMode="auto">
          <a:xfrm>
            <a:off x="323850" y="2852738"/>
            <a:ext cx="2735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Generalized spectrogram: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8198" name="Object 2"/>
          <p:cNvGraphicFramePr>
            <a:graphicFrameLocks noChangeAspect="1"/>
          </p:cNvGraphicFramePr>
          <p:nvPr/>
        </p:nvGraphicFramePr>
        <p:xfrm>
          <a:off x="3276600" y="2852738"/>
          <a:ext cx="37290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" name="Equation" r:id="rId3" imgW="3721100" imgH="393700" progId="Equation.DSMT4">
                  <p:embed/>
                </p:oleObj>
              </mc:Choice>
              <mc:Fallback>
                <p:oleObj name="Equation" r:id="rId3" imgW="3721100" imgH="393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852738"/>
                        <a:ext cx="37290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2"/>
          <p:cNvGraphicFramePr>
            <a:graphicFrameLocks noChangeAspect="1"/>
          </p:cNvGraphicFramePr>
          <p:nvPr/>
        </p:nvGraphicFramePr>
        <p:xfrm>
          <a:off x="1476375" y="3500438"/>
          <a:ext cx="4025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" name="Equation" r:id="rId5" imgW="4025900" imgH="495300" progId="Equation.DSMT4">
                  <p:embed/>
                </p:oleObj>
              </mc:Choice>
              <mc:Fallback>
                <p:oleObj name="Equation" r:id="rId5" imgW="4025900" imgH="495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500438"/>
                        <a:ext cx="4025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2"/>
          <p:cNvGraphicFramePr>
            <a:graphicFrameLocks noChangeAspect="1"/>
          </p:cNvGraphicFramePr>
          <p:nvPr/>
        </p:nvGraphicFramePr>
        <p:xfrm>
          <a:off x="1476375" y="4292600"/>
          <a:ext cx="4076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" name="Equation" r:id="rId7" imgW="4076700" imgH="495300" progId="Equation.DSMT4">
                  <p:embed/>
                </p:oleObj>
              </mc:Choice>
              <mc:Fallback>
                <p:oleObj name="Equation" r:id="rId7" imgW="4076700" imgH="495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292600"/>
                        <a:ext cx="4076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文字方塊 11"/>
          <p:cNvSpPr txBox="1">
            <a:spLocks noChangeArrowheads="1"/>
          </p:cNvSpPr>
          <p:nvPr/>
        </p:nvSpPr>
        <p:spPr bwMode="auto">
          <a:xfrm>
            <a:off x="323850" y="4941888"/>
            <a:ext cx="604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Original spectrogram: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w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w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202" name="文字方塊 12"/>
          <p:cNvSpPr txBox="1">
            <a:spLocks noChangeArrowheads="1"/>
          </p:cNvSpPr>
          <p:nvPr/>
        </p:nvSpPr>
        <p:spPr bwMode="auto">
          <a:xfrm>
            <a:off x="395288" y="5516563"/>
            <a:ext cx="8353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To achieve better clarity,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w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can be chosen as a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wider window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w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can be chosen as a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narrower window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AB818F-A492-4108-AFAB-E83ECCBC0987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8313" y="252413"/>
            <a:ext cx="3567112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914400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cos(2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when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&lt; 10,</a:t>
            </a:r>
            <a:endParaRPr lang="en-US" altLang="zh-TW" sz="2000" i="1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= cos(6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when 10 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&lt; 20,</a:t>
            </a:r>
            <a:endParaRPr lang="en-US" altLang="zh-TW" sz="2000" i="1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= cos(4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when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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20 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pic>
        <p:nvPicPr>
          <p:cNvPr id="9220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96975"/>
            <a:ext cx="6681788" cy="546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3E796F-2245-4447-AD5D-55A657AFFEBF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192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68313" y="252413"/>
            <a:ext cx="3567112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914400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cos(2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when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&lt; 10,</a:t>
            </a:r>
            <a:endParaRPr lang="en-US" altLang="zh-TW" sz="2000" i="1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= cos(6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when 10 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&lt; 20,</a:t>
            </a:r>
            <a:endParaRPr lang="en-US" altLang="zh-TW" sz="2000" i="1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= cos(4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when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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20 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pic>
        <p:nvPicPr>
          <p:cNvPr id="10244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96975"/>
            <a:ext cx="6691313" cy="548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2EEDA2-3D7E-4AF2-9031-122C1EC1A55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文字方塊 8"/>
          <p:cNvSpPr txBox="1">
            <a:spLocks noChangeArrowheads="1"/>
          </p:cNvSpPr>
          <p:nvPr/>
        </p:nvSpPr>
        <p:spPr bwMode="auto">
          <a:xfrm>
            <a:off x="539750" y="649288"/>
            <a:ext cx="2735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Generalized spectrogram: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1268" name="Object 2"/>
          <p:cNvGraphicFramePr>
            <a:graphicFrameLocks noChangeAspect="1"/>
          </p:cNvGraphicFramePr>
          <p:nvPr/>
        </p:nvGraphicFramePr>
        <p:xfrm>
          <a:off x="3492500" y="649288"/>
          <a:ext cx="37290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" name="Equation" r:id="rId3" imgW="3721100" imgH="393700" progId="Equation.DSMT4">
                  <p:embed/>
                </p:oleObj>
              </mc:Choice>
              <mc:Fallback>
                <p:oleObj name="Equation" r:id="rId3" imgW="3721100" imgH="393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649288"/>
                        <a:ext cx="37290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文字方塊 8"/>
          <p:cNvSpPr txBox="1">
            <a:spLocks noChangeArrowheads="1"/>
          </p:cNvSpPr>
          <p:nvPr/>
        </p:nvSpPr>
        <p:spPr bwMode="auto">
          <a:xfrm>
            <a:off x="628650" y="1412875"/>
            <a:ext cx="4752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Further Generalization for the spectrogram:</a:t>
            </a:r>
            <a:endParaRPr lang="zh-TW" altLang="en-US" sz="200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1270" name="Object 2"/>
          <p:cNvGraphicFramePr>
            <a:graphicFrameLocks noChangeAspect="1"/>
          </p:cNvGraphicFramePr>
          <p:nvPr/>
        </p:nvGraphicFramePr>
        <p:xfrm>
          <a:off x="3505200" y="2060575"/>
          <a:ext cx="37290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" name="Equation" r:id="rId5" imgW="3721100" imgH="444500" progId="Equation.DSMT4">
                  <p:embed/>
                </p:oleObj>
              </mc:Choice>
              <mc:Fallback>
                <p:oleObj name="Equation" r:id="rId5" imgW="37211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060575"/>
                        <a:ext cx="3729038" cy="444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文字方塊 2"/>
          <p:cNvSpPr txBox="1">
            <a:spLocks noChangeArrowheads="1"/>
          </p:cNvSpPr>
          <p:nvPr/>
        </p:nvSpPr>
        <p:spPr bwMode="auto">
          <a:xfrm>
            <a:off x="2771775" y="2565400"/>
            <a:ext cx="720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or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1272" name="Object 2"/>
          <p:cNvGraphicFramePr>
            <a:graphicFrameLocks noChangeAspect="1"/>
          </p:cNvGraphicFramePr>
          <p:nvPr/>
        </p:nvGraphicFramePr>
        <p:xfrm>
          <a:off x="3532188" y="2965450"/>
          <a:ext cx="4137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" name="Equation" r:id="rId7" imgW="4127500" imgH="482600" progId="Equation.DSMT4">
                  <p:embed/>
                </p:oleObj>
              </mc:Choice>
              <mc:Fallback>
                <p:oleObj name="Equation" r:id="rId7" imgW="4127500" imgH="482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188" y="2965450"/>
                        <a:ext cx="4137025" cy="482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</TotalTime>
  <Words>1758</Words>
  <Application>Microsoft Office PowerPoint</Application>
  <PresentationFormat>如螢幕大小 (4:3)</PresentationFormat>
  <Paragraphs>200</Paragraphs>
  <Slides>26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37" baseType="lpstr">
      <vt:lpstr>細明體</vt:lpstr>
      <vt:lpstr>新細明體</vt:lpstr>
      <vt:lpstr>標楷體</vt:lpstr>
      <vt:lpstr>Arial</vt:lpstr>
      <vt:lpstr>Cambria Math</vt:lpstr>
      <vt:lpstr>Symbol</vt:lpstr>
      <vt:lpstr>Times New Roman</vt:lpstr>
      <vt:lpstr>Wingdings</vt:lpstr>
      <vt:lpstr>預設簡報設計</vt:lpstr>
      <vt:lpstr>Equation</vt:lpstr>
      <vt:lpstr>MathType 7.0 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User</cp:lastModifiedBy>
  <cp:revision>367</cp:revision>
  <dcterms:created xsi:type="dcterms:W3CDTF">2009-10-19T00:49:29Z</dcterms:created>
  <dcterms:modified xsi:type="dcterms:W3CDTF">2020-10-30T02:59:00Z</dcterms:modified>
</cp:coreProperties>
</file>